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9144000" cy="6858000"/>
  <p:notesSz cx="6858000" cy="9144000"/>
  <p:defaultTextStyle>
    <a:lvl1pPr algn="ctr">
      <a:defRPr sz="4200">
        <a:latin typeface="+mn-lt"/>
        <a:ea typeface="+mn-ea"/>
        <a:cs typeface="+mn-cs"/>
        <a:sym typeface="Helvetica"/>
      </a:defRPr>
    </a:lvl1pPr>
    <a:lvl2pPr indent="457200" algn="ctr">
      <a:defRPr sz="4200">
        <a:latin typeface="+mn-lt"/>
        <a:ea typeface="+mn-ea"/>
        <a:cs typeface="+mn-cs"/>
        <a:sym typeface="Helvetica"/>
      </a:defRPr>
    </a:lvl2pPr>
    <a:lvl3pPr indent="914400" algn="ctr">
      <a:defRPr sz="4200">
        <a:latin typeface="+mn-lt"/>
        <a:ea typeface="+mn-ea"/>
        <a:cs typeface="+mn-cs"/>
        <a:sym typeface="Helvetica"/>
      </a:defRPr>
    </a:lvl3pPr>
    <a:lvl4pPr indent="1371600" algn="ctr">
      <a:defRPr sz="4200">
        <a:latin typeface="+mn-lt"/>
        <a:ea typeface="+mn-ea"/>
        <a:cs typeface="+mn-cs"/>
        <a:sym typeface="Helvetica"/>
      </a:defRPr>
    </a:lvl4pPr>
    <a:lvl5pPr indent="1828800" algn="ctr">
      <a:defRPr sz="4200">
        <a:latin typeface="+mn-lt"/>
        <a:ea typeface="+mn-ea"/>
        <a:cs typeface="+mn-cs"/>
        <a:sym typeface="Helvetica"/>
      </a:defRPr>
    </a:lvl5pPr>
    <a:lvl6pPr algn="ctr">
      <a:defRPr sz="4200">
        <a:latin typeface="+mn-lt"/>
        <a:ea typeface="+mn-ea"/>
        <a:cs typeface="+mn-cs"/>
        <a:sym typeface="Helvetica"/>
      </a:defRPr>
    </a:lvl6pPr>
    <a:lvl7pPr algn="ctr">
      <a:defRPr sz="4200">
        <a:latin typeface="+mn-lt"/>
        <a:ea typeface="+mn-ea"/>
        <a:cs typeface="+mn-cs"/>
        <a:sym typeface="Helvetica"/>
      </a:defRPr>
    </a:lvl7pPr>
    <a:lvl8pPr algn="ctr">
      <a:defRPr sz="4200">
        <a:latin typeface="+mn-lt"/>
        <a:ea typeface="+mn-ea"/>
        <a:cs typeface="+mn-cs"/>
        <a:sym typeface="Helvetica"/>
      </a:defRPr>
    </a:lvl8pPr>
    <a:lvl9pPr algn="ctr">
      <a:defRPr sz="4200">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E7F3F4"/>
          </a:solidFill>
        </a:fill>
      </a:tcStyle>
    </a:wholeTbl>
    <a:band2H>
      <a:tcTxStyle b="def" i="def"/>
      <a:tcStyle>
        <a:tcBdr/>
        <a:fill>
          <a:solidFill>
            <a:srgbClr val="F3F9FA"/>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BBE0E3"/>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BBE0E3"/>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BBE0E3"/>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E2E2E2"/>
          </a:solidFill>
        </a:fill>
      </a:tcStyle>
    </a:wholeTbl>
    <a:band2H>
      <a:tcTxStyle b="def" i="def"/>
      <a:tcStyle>
        <a:tcBdr/>
        <a:fill>
          <a:solidFill>
            <a:srgbClr val="F1F1F1"/>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AAAAAA"/>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AAAAAA"/>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AAAAAA"/>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CCCCDA"/>
          </a:solidFill>
        </a:fill>
      </a:tcStyle>
    </a:wholeTbl>
    <a:band2H>
      <a:tcTxStyle b="def" i="def"/>
      <a:tcStyle>
        <a:tcBdr/>
        <a:fill>
          <a:solidFill>
            <a:srgbClr val="E7E7ED"/>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2E2E8B"/>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2E2E8B"/>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2E2E8B"/>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000000"/>
          </a:solidFill>
        </a:fill>
      </a:tcStyle>
    </a:band2H>
    <a:firstCo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BE0E3"/>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fill>
      </a:tcStyle>
    </a:lastRow>
    <a:firstRow>
      <a:tcTxStyle b="on" i="on">
        <a:fontRef idx="minor">
          <a:srgbClr val="000000"/>
        </a:fontRef>
        <a:srgbClr val="000000"/>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BE0E3"/>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CACACA"/>
          </a:solidFill>
        </a:fill>
      </a:tcStyle>
    </a:wholeTbl>
    <a:band2H>
      <a:tcTxStyle b="def" i="def"/>
      <a:tcStyle>
        <a:tcBdr/>
        <a:fill>
          <a:solidFill>
            <a:srgbClr val="E6E6E6"/>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9"/>
          <p:cNvSpPr/>
          <p:nvPr>
            <p:ph type="sldImg"/>
          </p:nvPr>
        </p:nvSpPr>
        <p:spPr>
          <a:xfrm>
            <a:off x="1143000" y="685800"/>
            <a:ext cx="4572000" cy="3429000"/>
          </a:xfrm>
          <a:prstGeom prst="rect">
            <a:avLst/>
          </a:prstGeom>
        </p:spPr>
        <p:txBody>
          <a:bodyPr/>
          <a:lstStyle/>
          <a:p>
            <a:pPr lvl="0"/>
          </a:p>
        </p:txBody>
      </p:sp>
      <p:sp>
        <p:nvSpPr>
          <p:cNvPr id="10" name="Shape 1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Book"/>
      </a:defRPr>
    </a:lvl1pPr>
    <a:lvl2pPr indent="228600" defTabSz="457200">
      <a:lnSpc>
        <a:spcPct val="125000"/>
      </a:lnSpc>
      <a:defRPr sz="2400">
        <a:latin typeface="+mj-lt"/>
        <a:ea typeface="+mj-ea"/>
        <a:cs typeface="+mj-cs"/>
        <a:sym typeface="Avenir Book"/>
      </a:defRPr>
    </a:lvl2pPr>
    <a:lvl3pPr indent="457200" defTabSz="457200">
      <a:lnSpc>
        <a:spcPct val="125000"/>
      </a:lnSpc>
      <a:defRPr sz="2400">
        <a:latin typeface="+mj-lt"/>
        <a:ea typeface="+mj-ea"/>
        <a:cs typeface="+mj-cs"/>
        <a:sym typeface="Avenir Book"/>
      </a:defRPr>
    </a:lvl3pPr>
    <a:lvl4pPr indent="685800" defTabSz="457200">
      <a:lnSpc>
        <a:spcPct val="125000"/>
      </a:lnSpc>
      <a:defRPr sz="2400">
        <a:latin typeface="+mj-lt"/>
        <a:ea typeface="+mj-ea"/>
        <a:cs typeface="+mj-cs"/>
        <a:sym typeface="Avenir Book"/>
      </a:defRPr>
    </a:lvl4pPr>
    <a:lvl5pPr indent="914400" defTabSz="457200">
      <a:lnSpc>
        <a:spcPct val="125000"/>
      </a:lnSpc>
      <a:defRPr sz="2400">
        <a:latin typeface="+mj-lt"/>
        <a:ea typeface="+mj-ea"/>
        <a:cs typeface="+mj-cs"/>
        <a:sym typeface="Avenir Book"/>
      </a:defRPr>
    </a:lvl5pPr>
    <a:lvl6pPr indent="1143000" defTabSz="457200">
      <a:lnSpc>
        <a:spcPct val="125000"/>
      </a:lnSpc>
      <a:defRPr sz="2400">
        <a:latin typeface="+mj-lt"/>
        <a:ea typeface="+mj-ea"/>
        <a:cs typeface="+mj-cs"/>
        <a:sym typeface="Avenir Book"/>
      </a:defRPr>
    </a:lvl6pPr>
    <a:lvl7pPr indent="1371600" defTabSz="457200">
      <a:lnSpc>
        <a:spcPct val="125000"/>
      </a:lnSpc>
      <a:defRPr sz="2400">
        <a:latin typeface="+mj-lt"/>
        <a:ea typeface="+mj-ea"/>
        <a:cs typeface="+mj-cs"/>
        <a:sym typeface="Avenir Book"/>
      </a:defRPr>
    </a:lvl7pPr>
    <a:lvl8pPr indent="1600200" defTabSz="457200">
      <a:lnSpc>
        <a:spcPct val="125000"/>
      </a:lnSpc>
      <a:defRPr sz="2400">
        <a:latin typeface="+mj-lt"/>
        <a:ea typeface="+mj-ea"/>
        <a:cs typeface="+mj-cs"/>
        <a:sym typeface="Avenir Book"/>
      </a:defRPr>
    </a:lvl8pPr>
    <a:lvl9pPr indent="1828800" defTabSz="457200">
      <a:lnSpc>
        <a:spcPct val="125000"/>
      </a:lnSpc>
      <a:defRPr sz="2400">
        <a:latin typeface="+mj-lt"/>
        <a:ea typeface="+mj-ea"/>
        <a:cs typeface="+mj-cs"/>
        <a:sym typeface="Avenir Book"/>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4" name="Shape 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p:bg>
      <p:bgPr>
        <a:solidFill>
          <a:srgbClr val="FFFFFF"/>
        </a:solidFill>
      </p:bgPr>
    </p:bg>
    <p:spTree>
      <p:nvGrpSpPr>
        <p:cNvPr id="1" name=""/>
        <p:cNvGrpSpPr/>
        <p:nvPr/>
      </p:nvGrpSpPr>
      <p:grpSpPr>
        <a:xfrm>
          <a:off x="0" y="0"/>
          <a:ext cx="0" cy="0"/>
          <a:chOff x="0" y="0"/>
          <a:chExt cx="0" cy="0"/>
        </a:xfrm>
      </p:grpSpPr>
      <p:sp>
        <p:nvSpPr>
          <p:cNvPr id="6" name="Shape 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p:bg>
      <p:bgPr>
        <a:solidFill>
          <a:srgbClr val="FFFFFF"/>
        </a:solidFill>
      </p:bgPr>
    </p:bg>
    <p:spTree>
      <p:nvGrpSpPr>
        <p:cNvPr id="1" name=""/>
        <p:cNvGrpSpPr/>
        <p:nvPr/>
      </p:nvGrpSpPr>
      <p:grpSpPr>
        <a:xfrm>
          <a:off x="0" y="0"/>
          <a:ext cx="0" cy="0"/>
          <a:chOff x="0" y="0"/>
          <a:chExt cx="0" cy="0"/>
        </a:xfrm>
      </p:grpSpPr>
      <p:sp>
        <p:nvSpPr>
          <p:cNvPr id="8" name="Shape 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sldNum" sz="quarter" idx="2"/>
          </p:nvPr>
        </p:nvSpPr>
        <p:spPr>
          <a:xfrm>
            <a:off x="8422818" y="6409848"/>
            <a:ext cx="263983" cy="269241"/>
          </a:xfrm>
          <a:prstGeom prst="rect">
            <a:avLst/>
          </a:prstGeom>
          <a:ln w="12700">
            <a:miter lim="400000"/>
          </a:ln>
        </p:spPr>
        <p:txBody>
          <a:bodyPr wrap="none" lIns="45719" rIns="45719" anchor="ctr">
            <a:spAutoFit/>
          </a:bodyPr>
          <a:lstStyle>
            <a:lvl1pPr algn="r" defTabSz="457200">
              <a:defRPr sz="1200">
                <a:latin typeface="Calibri"/>
                <a:ea typeface="Calibri"/>
                <a:cs typeface="Calibri"/>
                <a:sym typeface="Calibri"/>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spd="med" advClick="1"/>
  <p:txStyles>
    <p:titleStyle>
      <a:lvl1pPr>
        <a:defRPr sz="1200">
          <a:latin typeface="+mn-lt"/>
          <a:ea typeface="+mn-ea"/>
          <a:cs typeface="+mn-cs"/>
          <a:sym typeface="Helvetica"/>
        </a:defRPr>
      </a:lvl1pPr>
      <a:lvl2pPr>
        <a:defRPr sz="1200">
          <a:latin typeface="+mn-lt"/>
          <a:ea typeface="+mn-ea"/>
          <a:cs typeface="+mn-cs"/>
          <a:sym typeface="Helvetica"/>
        </a:defRPr>
      </a:lvl2pPr>
      <a:lvl3pPr>
        <a:defRPr sz="1200">
          <a:latin typeface="+mn-lt"/>
          <a:ea typeface="+mn-ea"/>
          <a:cs typeface="+mn-cs"/>
          <a:sym typeface="Helvetica"/>
        </a:defRPr>
      </a:lvl3pPr>
      <a:lvl4pPr>
        <a:defRPr sz="1200">
          <a:latin typeface="+mn-lt"/>
          <a:ea typeface="+mn-ea"/>
          <a:cs typeface="+mn-cs"/>
          <a:sym typeface="Helvetica"/>
        </a:defRPr>
      </a:lvl4pPr>
      <a:lvl5pPr>
        <a:defRPr sz="1200">
          <a:latin typeface="+mn-lt"/>
          <a:ea typeface="+mn-ea"/>
          <a:cs typeface="+mn-cs"/>
          <a:sym typeface="Helvetica"/>
        </a:defRPr>
      </a:lvl5pPr>
      <a:lvl6pPr indent="457200">
        <a:defRPr sz="1200">
          <a:latin typeface="+mn-lt"/>
          <a:ea typeface="+mn-ea"/>
          <a:cs typeface="+mn-cs"/>
          <a:sym typeface="Helvetica"/>
        </a:defRPr>
      </a:lvl6pPr>
      <a:lvl7pPr indent="914400">
        <a:defRPr sz="1200">
          <a:latin typeface="+mn-lt"/>
          <a:ea typeface="+mn-ea"/>
          <a:cs typeface="+mn-cs"/>
          <a:sym typeface="Helvetica"/>
        </a:defRPr>
      </a:lvl7pPr>
      <a:lvl8pPr indent="1371600">
        <a:defRPr sz="1200">
          <a:latin typeface="+mn-lt"/>
          <a:ea typeface="+mn-ea"/>
          <a:cs typeface="+mn-cs"/>
          <a:sym typeface="Helvetica"/>
        </a:defRPr>
      </a:lvl8pPr>
      <a:lvl9pPr indent="1828800">
        <a:defRPr sz="1200">
          <a:latin typeface="+mn-lt"/>
          <a:ea typeface="+mn-ea"/>
          <a:cs typeface="+mn-cs"/>
          <a:sym typeface="Helvetica"/>
        </a:defRPr>
      </a:lvl9pPr>
    </p:titleStyle>
    <p:bodyStyle>
      <a:lvl1pPr marL="342900" indent="-342900">
        <a:buClr>
          <a:srgbClr val="000000"/>
        </a:buClr>
        <a:buSzPct val="100000"/>
        <a:buFont typeface="Helvetica"/>
        <a:buChar char="»"/>
        <a:defRPr sz="1200">
          <a:latin typeface="+mn-lt"/>
          <a:ea typeface="+mn-ea"/>
          <a:cs typeface="+mn-cs"/>
          <a:sym typeface="Helvetica"/>
        </a:defRPr>
      </a:lvl1pPr>
      <a:lvl2pPr marL="342900" indent="-152400">
        <a:buClr>
          <a:srgbClr val="000000"/>
        </a:buClr>
        <a:buSzPct val="100000"/>
        <a:buFont typeface="Helvetica"/>
        <a:buChar char="–"/>
        <a:defRPr sz="1200">
          <a:latin typeface="+mn-lt"/>
          <a:ea typeface="+mn-ea"/>
          <a:cs typeface="+mn-cs"/>
          <a:sym typeface="Helvetica"/>
        </a:defRPr>
      </a:lvl2pPr>
      <a:lvl3pPr marL="723900" indent="-304800">
        <a:buClr>
          <a:srgbClr val="000000"/>
        </a:buClr>
        <a:buSzPct val="100000"/>
        <a:buFont typeface="Helvetica"/>
        <a:buChar char="•"/>
        <a:defRPr sz="1200">
          <a:latin typeface="+mn-lt"/>
          <a:ea typeface="+mn-ea"/>
          <a:cs typeface="+mn-cs"/>
          <a:sym typeface="Helvetica"/>
        </a:defRPr>
      </a:lvl3pPr>
      <a:lvl4pPr marL="1104900" indent="-457200">
        <a:buClr>
          <a:srgbClr val="000000"/>
        </a:buClr>
        <a:buSzPct val="100000"/>
        <a:buFont typeface="Helvetica"/>
        <a:buChar char="–"/>
        <a:defRPr sz="1200">
          <a:latin typeface="+mn-lt"/>
          <a:ea typeface="+mn-ea"/>
          <a:cs typeface="+mn-cs"/>
          <a:sym typeface="Helvetica"/>
        </a:defRPr>
      </a:lvl4pPr>
      <a:lvl5pPr marL="1485900" indent="-609600">
        <a:buClr>
          <a:srgbClr val="000000"/>
        </a:buClr>
        <a:buSzPct val="100000"/>
        <a:buFont typeface="Helvetica"/>
        <a:buChar char="»"/>
        <a:defRPr sz="1200">
          <a:latin typeface="+mn-lt"/>
          <a:ea typeface="+mn-ea"/>
          <a:cs typeface="+mn-cs"/>
          <a:sym typeface="Helvetica"/>
        </a:defRPr>
      </a:lvl5pPr>
      <a:lvl6pPr marL="1943100" indent="-609600">
        <a:buClr>
          <a:srgbClr val="000000"/>
        </a:buClr>
        <a:buSzPct val="100000"/>
        <a:buFont typeface="Helvetica"/>
        <a:buChar char="•"/>
        <a:defRPr sz="1200">
          <a:latin typeface="+mn-lt"/>
          <a:ea typeface="+mn-ea"/>
          <a:cs typeface="+mn-cs"/>
          <a:sym typeface="Helvetica"/>
        </a:defRPr>
      </a:lvl6pPr>
      <a:lvl7pPr marL="2400300" indent="-609600">
        <a:buClr>
          <a:srgbClr val="000000"/>
        </a:buClr>
        <a:buSzPct val="100000"/>
        <a:buFont typeface="Helvetica"/>
        <a:buChar char="•"/>
        <a:defRPr sz="1200">
          <a:latin typeface="+mn-lt"/>
          <a:ea typeface="+mn-ea"/>
          <a:cs typeface="+mn-cs"/>
          <a:sym typeface="Helvetica"/>
        </a:defRPr>
      </a:lvl7pPr>
      <a:lvl8pPr marL="2857500" indent="-609600">
        <a:buClr>
          <a:srgbClr val="000000"/>
        </a:buClr>
        <a:buSzPct val="100000"/>
        <a:buFont typeface="Helvetica"/>
        <a:buChar char="•"/>
        <a:defRPr sz="1200">
          <a:latin typeface="+mn-lt"/>
          <a:ea typeface="+mn-ea"/>
          <a:cs typeface="+mn-cs"/>
          <a:sym typeface="Helvetica"/>
        </a:defRPr>
      </a:lvl8pPr>
      <a:lvl9pPr marL="3314700" indent="-609600">
        <a:buClr>
          <a:srgbClr val="000000"/>
        </a:buClr>
        <a:buSzPct val="100000"/>
        <a:buFont typeface="Helvetica"/>
        <a:buChar char="•"/>
        <a:defRPr sz="1200">
          <a:latin typeface="+mn-lt"/>
          <a:ea typeface="+mn-ea"/>
          <a:cs typeface="+mn-cs"/>
          <a:sym typeface="Helvetica"/>
        </a:defRPr>
      </a:lvl9pPr>
    </p:bodyStyle>
    <p:otherStyle>
      <a:lvl1pPr algn="r" defTabSz="457200">
        <a:defRPr sz="1200">
          <a:solidFill>
            <a:schemeClr val="tx1"/>
          </a:solidFill>
          <a:latin typeface="+mn-lt"/>
          <a:ea typeface="+mn-ea"/>
          <a:cs typeface="+mn-cs"/>
          <a:sym typeface="Calibri"/>
        </a:defRPr>
      </a:lvl1pPr>
      <a:lvl2pPr indent="457200" algn="r" defTabSz="457200">
        <a:defRPr sz="1200">
          <a:solidFill>
            <a:schemeClr val="tx1"/>
          </a:solidFill>
          <a:latin typeface="+mn-lt"/>
          <a:ea typeface="+mn-ea"/>
          <a:cs typeface="+mn-cs"/>
          <a:sym typeface="Calibri"/>
        </a:defRPr>
      </a:lvl2pPr>
      <a:lvl3pPr indent="914400" algn="r" defTabSz="457200">
        <a:defRPr sz="1200">
          <a:solidFill>
            <a:schemeClr val="tx1"/>
          </a:solidFill>
          <a:latin typeface="+mn-lt"/>
          <a:ea typeface="+mn-ea"/>
          <a:cs typeface="+mn-cs"/>
          <a:sym typeface="Calibri"/>
        </a:defRPr>
      </a:lvl3pPr>
      <a:lvl4pPr indent="1371600" algn="r" defTabSz="457200">
        <a:defRPr sz="1200">
          <a:solidFill>
            <a:schemeClr val="tx1"/>
          </a:solidFill>
          <a:latin typeface="+mn-lt"/>
          <a:ea typeface="+mn-ea"/>
          <a:cs typeface="+mn-cs"/>
          <a:sym typeface="Calibri"/>
        </a:defRPr>
      </a:lvl4pPr>
      <a:lvl5pPr indent="1828800" algn="r" defTabSz="457200">
        <a:defRPr sz="1200">
          <a:solidFill>
            <a:schemeClr val="tx1"/>
          </a:solidFill>
          <a:latin typeface="+mn-lt"/>
          <a:ea typeface="+mn-ea"/>
          <a:cs typeface="+mn-cs"/>
          <a:sym typeface="Calibri"/>
        </a:defRPr>
      </a:lvl5pPr>
      <a:lvl6pPr algn="r" defTabSz="457200">
        <a:defRPr sz="1200">
          <a:solidFill>
            <a:schemeClr val="tx1"/>
          </a:solidFill>
          <a:latin typeface="+mn-lt"/>
          <a:ea typeface="+mn-ea"/>
          <a:cs typeface="+mn-cs"/>
          <a:sym typeface="Calibri"/>
        </a:defRPr>
      </a:lvl6pPr>
      <a:lvl7pPr algn="r" defTabSz="457200">
        <a:defRPr sz="1200">
          <a:solidFill>
            <a:schemeClr val="tx1"/>
          </a:solidFill>
          <a:latin typeface="+mn-lt"/>
          <a:ea typeface="+mn-ea"/>
          <a:cs typeface="+mn-cs"/>
          <a:sym typeface="Calibri"/>
        </a:defRPr>
      </a:lvl7pPr>
      <a:lvl8pPr algn="r" defTabSz="457200">
        <a:defRPr sz="1200">
          <a:solidFill>
            <a:schemeClr val="tx1"/>
          </a:solidFill>
          <a:latin typeface="+mn-lt"/>
          <a:ea typeface="+mn-ea"/>
          <a:cs typeface="+mn-cs"/>
          <a:sym typeface="Calibri"/>
        </a:defRPr>
      </a:lvl8pPr>
      <a:lvl9pPr algn="r" defTabSz="457200">
        <a:defRPr sz="12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alphacamp.tw"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hyperlink" Target="https://developer.apple.com/library/mac/documentation/Cocoa/Conceptual/Strings/Articles/formatSpecifiers.html" TargetMode="Externa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 name="Shape 12"/>
          <p:cNvSpPr/>
          <p:nvPr>
            <p:ph type="body" idx="4294967295"/>
          </p:nvPr>
        </p:nvSpPr>
        <p:spPr>
          <a:xfrm>
            <a:off x="1371600" y="4648200"/>
            <a:ext cx="6400800" cy="21336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0" indent="0" algn="ctr" defTabSz="832104">
              <a:buSzTx/>
              <a:buNone/>
              <a:defRPr sz="1800"/>
            </a:pPr>
            <a:r>
              <a:rPr sz="2912">
                <a:solidFill>
                  <a:srgbClr val="F2F2F2"/>
                </a:solidFill>
                <a:latin typeface="Calibri"/>
                <a:ea typeface="Calibri"/>
                <a:cs typeface="Calibri"/>
                <a:sym typeface="Calibri"/>
              </a:rPr>
              <a:t>iOS Dev Camp #3 Week 4</a:t>
            </a:r>
            <a:br>
              <a:rPr sz="2912">
                <a:solidFill>
                  <a:srgbClr val="F2F2F2"/>
                </a:solidFill>
                <a:latin typeface="Calibri"/>
                <a:ea typeface="Calibri"/>
                <a:cs typeface="Calibri"/>
                <a:sym typeface="Calibri"/>
              </a:rPr>
            </a:br>
            <a:r>
              <a:rPr sz="2912">
                <a:solidFill>
                  <a:srgbClr val="F2F2F2"/>
                </a:solidFill>
                <a:latin typeface="Calibri"/>
                <a:ea typeface="Calibri"/>
                <a:cs typeface="Calibri"/>
                <a:sym typeface="Calibri"/>
              </a:rPr>
              <a:t>Foundation Framework with String</a:t>
            </a:r>
            <a:endParaRPr sz="2912">
              <a:solidFill>
                <a:srgbClr val="F2F2F2"/>
              </a:solidFill>
              <a:latin typeface="Calibri"/>
              <a:ea typeface="Calibri"/>
              <a:cs typeface="Calibri"/>
              <a:sym typeface="Calibri"/>
            </a:endParaRPr>
          </a:p>
          <a:p>
            <a:pPr lvl="0" marL="0" indent="0" algn="ctr" defTabSz="832104">
              <a:spcBef>
                <a:spcPts val="600"/>
              </a:spcBef>
              <a:buSzTx/>
              <a:buNone/>
              <a:defRPr sz="1800"/>
            </a:pPr>
            <a:r>
              <a:rPr sz="2184">
                <a:solidFill>
                  <a:srgbClr val="F2F2F2"/>
                </a:solidFill>
                <a:latin typeface="Calibri"/>
                <a:ea typeface="Calibri"/>
                <a:cs typeface="Calibri"/>
                <a:sym typeface="Calibri"/>
              </a:rPr>
              <a:t>Edward Chiang</a:t>
            </a:r>
            <a:endParaRPr sz="2184"/>
          </a:p>
          <a:p>
            <a:pPr lvl="0" marL="0" indent="0" algn="ctr" defTabSz="832104">
              <a:spcBef>
                <a:spcPts val="600"/>
              </a:spcBef>
              <a:buSzTx/>
              <a:buNone/>
              <a:defRPr sz="1800"/>
            </a:pPr>
            <a:endParaRPr sz="2912">
              <a:solidFill>
                <a:srgbClr val="F2F2F2"/>
              </a:solidFill>
              <a:latin typeface="Calibri"/>
              <a:ea typeface="Calibri"/>
              <a:cs typeface="Calibri"/>
              <a:sym typeface="Calibri"/>
            </a:endParaRPr>
          </a:p>
          <a:p>
            <a:pPr lvl="0" marL="0" indent="0" algn="ctr" defTabSz="832104">
              <a:spcBef>
                <a:spcPts val="300"/>
              </a:spcBef>
              <a:buSzTx/>
              <a:buNone/>
              <a:defRPr sz="1800"/>
            </a:pPr>
            <a:r>
              <a:rPr sz="1638">
                <a:solidFill>
                  <a:srgbClr val="F2F2F2"/>
                </a:solidFill>
                <a:latin typeface="Calibri"/>
                <a:ea typeface="Calibri"/>
                <a:cs typeface="Calibri"/>
                <a:sym typeface="Calibri"/>
              </a:rPr>
              <a:t>2014.10.20 - 2014.10.24</a:t>
            </a:r>
          </a:p>
        </p:txBody>
      </p:sp>
      <p:pic>
        <p:nvPicPr>
          <p:cNvPr id="13" name="alpha-logo-square.png" descr="alpha-logo-square.png"/>
          <p:cNvPicPr/>
          <p:nvPr/>
        </p:nvPicPr>
        <p:blipFill>
          <a:blip r:embed="rId2">
            <a:extLst/>
          </a:blip>
          <a:stretch>
            <a:fillRect/>
          </a:stretch>
        </p:blipFill>
        <p:spPr>
          <a:xfrm>
            <a:off x="2532062" y="1655762"/>
            <a:ext cx="4079876" cy="2327276"/>
          </a:xfrm>
          <a:prstGeom prst="rect">
            <a:avLst/>
          </a:prstGeom>
          <a:ln w="12700">
            <a:miter lim="400000"/>
          </a:ln>
        </p:spPr>
      </p:pic>
      <p:sp>
        <p:nvSpPr>
          <p:cNvPr id="14" name="Shape 14"/>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3"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64" name="Shape 64"/>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65" name="Shape 65"/>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400">
                <a:latin typeface="Adobe 黑体 Std R"/>
                <a:ea typeface="Adobe 黑体 Std R"/>
                <a:cs typeface="Adobe 黑体 Std R"/>
                <a:sym typeface="Adobe 黑体 Std R"/>
              </a:defRPr>
            </a:lvl1pPr>
          </a:lstStyle>
          <a:p>
            <a:pPr lvl="0">
              <a:defRPr sz="1800"/>
            </a:pPr>
            <a:r>
              <a:rPr sz="3400"/>
              <a:t>Separating a String “By Paragraph”</a:t>
            </a:r>
          </a:p>
        </p:txBody>
      </p:sp>
      <p:sp>
        <p:nvSpPr>
          <p:cNvPr id="66" name="Shape 66"/>
          <p:cNvSpPr/>
          <p:nvPr/>
        </p:nvSpPr>
        <p:spPr>
          <a:xfrm>
            <a:off x="450850" y="1905000"/>
            <a:ext cx="8242300" cy="69088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marL="180473" indent="-180473" algn="l" defTabSz="457200">
              <a:lnSpc>
                <a:spcPct val="120000"/>
              </a:lnSpc>
              <a:buSzPct val="100000"/>
              <a:buChar char="•"/>
              <a:defRPr sz="1800"/>
            </a:lvl1pPr>
            <a:lvl2pPr indent="228600" algn="l" defTabSz="457200">
              <a:lnSpc>
                <a:spcPct val="120000"/>
              </a:lnSpc>
              <a:defRPr sz="1800">
                <a:solidFill>
                  <a:srgbClr val="FF7C00"/>
                </a:solidFill>
              </a:defRPr>
            </a:lvl2pPr>
          </a:lstStyle>
          <a:p>
            <a:pPr lvl="0"/>
            <a:r>
              <a:t>A common approach to separating a string “by paragraph” is simply to use:</a:t>
            </a:r>
          </a:p>
          <a:p>
            <a:pPr lvl="1">
              <a:defRPr>
                <a:solidFill>
                  <a:srgbClr val="000000"/>
                </a:solidFill>
              </a:defRPr>
            </a:pPr>
            <a:r>
              <a:rPr>
                <a:solidFill>
                  <a:srgbClr val="FF7C00"/>
                </a:solidFill>
              </a:rPr>
              <a:t>NSArray *arr = [myString componentsSeparatedByString:@"\n"];</a:t>
            </a:r>
          </a:p>
        </p:txBody>
      </p:sp>
      <p:sp>
        <p:nvSpPr>
          <p:cNvPr id="67" name="Shape 67"/>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9"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70" name="Shape 70"/>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71" name="Shape 71"/>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400">
                <a:latin typeface="Adobe 黑体 Std R"/>
                <a:ea typeface="Adobe 黑体 Std R"/>
                <a:cs typeface="Adobe 黑体 Std R"/>
                <a:sym typeface="Adobe 黑体 Std R"/>
              </a:defRPr>
            </a:lvl1pPr>
          </a:lstStyle>
          <a:p>
            <a:pPr lvl="0">
              <a:defRPr sz="1800"/>
            </a:pPr>
            <a:r>
              <a:rPr sz="3400"/>
              <a:t>Scanners</a:t>
            </a:r>
          </a:p>
        </p:txBody>
      </p:sp>
      <p:sp>
        <p:nvSpPr>
          <p:cNvPr id="72" name="Shape 72"/>
          <p:cNvSpPr/>
          <p:nvPr/>
        </p:nvSpPr>
        <p:spPr>
          <a:xfrm>
            <a:off x="450850" y="1905000"/>
            <a:ext cx="8242300" cy="169672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An </a:t>
            </a:r>
            <a:r>
              <a:rPr>
                <a:solidFill>
                  <a:srgbClr val="FF7C00"/>
                </a:solidFill>
              </a:rPr>
              <a:t>NSScanner</a:t>
            </a:r>
            <a:r>
              <a:t> object scans the characters of an </a:t>
            </a:r>
            <a:r>
              <a:rPr>
                <a:solidFill>
                  <a:srgbClr val="FF7C00"/>
                </a:solidFill>
              </a:rPr>
              <a:t>NSString</a:t>
            </a:r>
            <a:r>
              <a:t> object, typically interpreting the characters and converting them into number and string values. You assign the scanner’s string on creation, and the scanner progresses through the characters of that string from beginning to end as you request items.</a:t>
            </a:r>
          </a:p>
        </p:txBody>
      </p:sp>
      <p:sp>
        <p:nvSpPr>
          <p:cNvPr id="73" name="Shape 73"/>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5"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76" name="Shape 76"/>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77" name="Shape 77"/>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400">
                <a:latin typeface="Adobe 黑体 Std R"/>
                <a:ea typeface="Adobe 黑体 Std R"/>
                <a:cs typeface="Adobe 黑体 Std R"/>
                <a:sym typeface="Adobe 黑体 Std R"/>
              </a:defRPr>
            </a:lvl1pPr>
          </a:lstStyle>
          <a:p>
            <a:pPr lvl="0">
              <a:defRPr sz="1800"/>
            </a:pPr>
            <a:r>
              <a:rPr sz="3400"/>
              <a:t>Getting Numeric Values</a:t>
            </a:r>
          </a:p>
        </p:txBody>
      </p:sp>
      <p:sp>
        <p:nvSpPr>
          <p:cNvPr id="78" name="Shape 78"/>
          <p:cNvSpPr/>
          <p:nvPr/>
        </p:nvSpPr>
        <p:spPr>
          <a:xfrm>
            <a:off x="450850" y="1905000"/>
            <a:ext cx="8242300" cy="37084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algn="l" defTabSz="457200">
              <a:lnSpc>
                <a:spcPct val="120000"/>
              </a:lnSpc>
              <a:defRPr sz="1800"/>
            </a:pPr>
            <a:r>
              <a:rPr>
                <a:solidFill>
                  <a:srgbClr val="FF7C00"/>
                </a:solidFill>
              </a:rPr>
              <a:t>doubleValue</a:t>
            </a:r>
            <a:endParaRPr>
              <a:solidFill>
                <a:srgbClr val="FF7C00"/>
              </a:solidFill>
            </a:endParaRPr>
          </a:p>
          <a:p>
            <a:pPr lvl="0" marL="180473" indent="-180473" algn="l" defTabSz="457200">
              <a:lnSpc>
                <a:spcPct val="120000"/>
              </a:lnSpc>
              <a:buSzPct val="100000"/>
              <a:buChar char="•"/>
              <a:defRPr sz="1800"/>
            </a:pPr>
            <a:r>
              <a:t>The floating-point value of the string as a double.</a:t>
            </a:r>
          </a:p>
          <a:p>
            <a:pPr lvl="0" algn="l" defTabSz="457200">
              <a:lnSpc>
                <a:spcPct val="120000"/>
              </a:lnSpc>
              <a:defRPr sz="1800"/>
            </a:pPr>
            <a:r>
              <a:rPr>
                <a:solidFill>
                  <a:srgbClr val="FF7C00"/>
                </a:solidFill>
              </a:rPr>
              <a:t>floatValue</a:t>
            </a:r>
            <a:endParaRPr>
              <a:solidFill>
                <a:srgbClr val="FF7C00"/>
              </a:solidFill>
            </a:endParaRPr>
          </a:p>
          <a:p>
            <a:pPr lvl="0" marL="180473" indent="-180473" algn="l" defTabSz="457200">
              <a:lnSpc>
                <a:spcPct val="120000"/>
              </a:lnSpc>
              <a:buSzPct val="100000"/>
              <a:buChar char="•"/>
              <a:defRPr sz="1800"/>
            </a:pPr>
            <a:r>
              <a:t>The floating-point value of the string as a float.</a:t>
            </a:r>
          </a:p>
          <a:p>
            <a:pPr lvl="0" algn="l" defTabSz="457200">
              <a:lnSpc>
                <a:spcPct val="120000"/>
              </a:lnSpc>
              <a:defRPr sz="1800"/>
            </a:pPr>
            <a:r>
              <a:rPr>
                <a:solidFill>
                  <a:srgbClr val="FF7C00"/>
                </a:solidFill>
              </a:rPr>
              <a:t>intValue</a:t>
            </a:r>
            <a:endParaRPr>
              <a:solidFill>
                <a:srgbClr val="FF7C00"/>
              </a:solidFill>
            </a:endParaRPr>
          </a:p>
          <a:p>
            <a:pPr lvl="0" marL="180473" indent="-180473" algn="l" defTabSz="457200">
              <a:lnSpc>
                <a:spcPct val="120000"/>
              </a:lnSpc>
              <a:buSzPct val="100000"/>
              <a:buChar char="•"/>
              <a:defRPr sz="1800"/>
            </a:pPr>
            <a:r>
              <a:t>The integer value of the string. This property is 0 if the string doesn’t begin with a valid decimal text representation of a number.</a:t>
            </a:r>
          </a:p>
          <a:p>
            <a:pPr lvl="0" algn="l" defTabSz="457200">
              <a:lnSpc>
                <a:spcPct val="120000"/>
              </a:lnSpc>
              <a:defRPr sz="1800"/>
            </a:pPr>
            <a:r>
              <a:rPr>
                <a:solidFill>
                  <a:srgbClr val="FF7C00"/>
                </a:solidFill>
              </a:rPr>
              <a:t>integerValue</a:t>
            </a:r>
            <a:endParaRPr>
              <a:solidFill>
                <a:srgbClr val="FF7C00"/>
              </a:solidFill>
            </a:endParaRPr>
          </a:p>
          <a:p>
            <a:pPr lvl="0" marL="180473" indent="-180473" algn="l" defTabSz="457200">
              <a:lnSpc>
                <a:spcPct val="120000"/>
              </a:lnSpc>
              <a:buSzPct val="100000"/>
              <a:buChar char="•"/>
              <a:defRPr sz="1800"/>
            </a:pPr>
            <a:r>
              <a:t>The NSInteger value of the string. This property is 0 if the string doesn’t begin with a valid decimal text representation of a number.</a:t>
            </a:r>
          </a:p>
          <a:p>
            <a:pPr lvl="0" marL="180473" indent="-180473" algn="l" defTabSz="457200">
              <a:lnSpc>
                <a:spcPct val="120000"/>
              </a:lnSpc>
              <a:buSzPct val="100000"/>
              <a:buChar char="•"/>
              <a:defRPr sz="1800"/>
            </a:pPr>
            <a:r>
              <a:t>More like </a:t>
            </a:r>
            <a:r>
              <a:rPr>
                <a:solidFill>
                  <a:srgbClr val="FF7C00"/>
                </a:solidFill>
              </a:rPr>
              <a:t>longLongValue</a:t>
            </a:r>
            <a:r>
              <a:t>, </a:t>
            </a:r>
            <a:r>
              <a:rPr>
                <a:solidFill>
                  <a:srgbClr val="FF7C00"/>
                </a:solidFill>
              </a:rPr>
              <a:t>boolValue</a:t>
            </a:r>
            <a:r>
              <a:t>, </a:t>
            </a:r>
          </a:p>
        </p:txBody>
      </p:sp>
      <p:sp>
        <p:nvSpPr>
          <p:cNvPr id="79" name="Shape 79"/>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Shape 81"/>
          <p:cNvSpPr/>
          <p:nvPr/>
        </p:nvSpPr>
        <p:spPr>
          <a:xfrm>
            <a:off x="8502739" y="6409848"/>
            <a:ext cx="184062" cy="2692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defTabSz="457200">
              <a:defRPr sz="1200">
                <a:latin typeface="Calibri"/>
                <a:ea typeface="Calibri"/>
                <a:cs typeface="Calibri"/>
                <a:sym typeface="Calibri"/>
              </a:defRPr>
            </a:lvl1pPr>
          </a:lstStyle>
          <a:p>
            <a:pPr lvl="0">
              <a:defRPr sz="1800"/>
            </a:pPr>
            <a:r>
              <a:rPr sz="1200"/>
              <a:t>5</a:t>
            </a:r>
          </a:p>
        </p:txBody>
      </p:sp>
      <p:pic>
        <p:nvPicPr>
          <p:cNvPr id="82"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83" name="Shape 83"/>
          <p:cNvSpPr/>
          <p:nvPr>
            <p:ph type="title" idx="4294967295"/>
          </p:nvPr>
        </p:nvSpPr>
        <p:spPr>
          <a:xfrm>
            <a:off x="457200" y="4181475"/>
            <a:ext cx="8229600" cy="150812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b="1" sz="3600">
                <a:solidFill>
                  <a:srgbClr val="FF6600"/>
                </a:solidFill>
              </a:defRPr>
            </a:lvl1pPr>
          </a:lstStyle>
          <a:p>
            <a:pPr lvl="0">
              <a:defRPr b="0" sz="1800">
                <a:solidFill>
                  <a:srgbClr val="000000"/>
                </a:solidFill>
              </a:defRPr>
            </a:pPr>
            <a:r>
              <a:rPr b="1" sz="3600">
                <a:solidFill>
                  <a:srgbClr val="FF6600"/>
                </a:solidFill>
              </a:rPr>
              <a:t>NSMutableString</a:t>
            </a:r>
          </a:p>
        </p:txBody>
      </p:sp>
      <p:sp>
        <p:nvSpPr>
          <p:cNvPr id="84" name="Shape 8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6"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87" name="Shape 87"/>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88" name="Shape 88"/>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400">
                <a:latin typeface="Adobe 黑体 Std R"/>
                <a:ea typeface="Adobe 黑体 Std R"/>
                <a:cs typeface="Adobe 黑体 Std R"/>
                <a:sym typeface="Adobe 黑体 Std R"/>
              </a:defRPr>
            </a:lvl1pPr>
          </a:lstStyle>
          <a:p>
            <a:pPr lvl="0">
              <a:defRPr sz="1800"/>
            </a:pPr>
            <a:r>
              <a:rPr sz="3400"/>
              <a:t>NSMutableString</a:t>
            </a:r>
          </a:p>
        </p:txBody>
      </p:sp>
      <p:sp>
        <p:nvSpPr>
          <p:cNvPr id="89" name="Shape 89"/>
          <p:cNvSpPr/>
          <p:nvPr/>
        </p:nvSpPr>
        <p:spPr>
          <a:xfrm>
            <a:off x="450850" y="1905000"/>
            <a:ext cx="8242300" cy="37084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The </a:t>
            </a:r>
            <a:r>
              <a:rPr>
                <a:solidFill>
                  <a:srgbClr val="FF7C00"/>
                </a:solidFill>
              </a:rPr>
              <a:t>NSMutableString</a:t>
            </a:r>
            <a:r>
              <a:t> class declares the programmatic interface to an object that manages a mutable string—that is, a string whose contents can be edited—that conceptually represents an array of Unicode characters.</a:t>
            </a:r>
          </a:p>
          <a:p>
            <a:pPr lvl="0" algn="l" defTabSz="457200">
              <a:lnSpc>
                <a:spcPct val="120000"/>
              </a:lnSpc>
              <a:defRPr sz="1800"/>
            </a:pPr>
            <a:r>
              <a:rPr>
                <a:solidFill>
                  <a:srgbClr val="FF7C00"/>
                </a:solidFill>
              </a:rPr>
              <a:t>- appendFormat:</a:t>
            </a:r>
            <a:endParaRPr>
              <a:solidFill>
                <a:srgbClr val="FF7C00"/>
              </a:solidFill>
            </a:endParaRPr>
          </a:p>
          <a:p>
            <a:pPr lvl="1" marL="561473" indent="-180473" algn="l" defTabSz="457200">
              <a:lnSpc>
                <a:spcPct val="120000"/>
              </a:lnSpc>
              <a:buSzPct val="100000"/>
              <a:buChar char="•"/>
              <a:defRPr sz="1800"/>
            </a:pPr>
            <a:r>
              <a:t>Adds a constructed string to the receiver.</a:t>
            </a:r>
          </a:p>
          <a:p>
            <a:pPr lvl="0" algn="l" defTabSz="457200">
              <a:lnSpc>
                <a:spcPct val="120000"/>
              </a:lnSpc>
              <a:defRPr sz="1800"/>
            </a:pPr>
            <a:r>
              <a:rPr>
                <a:solidFill>
                  <a:srgbClr val="FF7C00"/>
                </a:solidFill>
              </a:rPr>
              <a:t>- appendString:</a:t>
            </a:r>
            <a:endParaRPr>
              <a:solidFill>
                <a:srgbClr val="FF7C00"/>
              </a:solidFill>
            </a:endParaRPr>
          </a:p>
          <a:p>
            <a:pPr lvl="1" marL="561473" indent="-180473" algn="l" defTabSz="457200">
              <a:lnSpc>
                <a:spcPct val="120000"/>
              </a:lnSpc>
              <a:buSzPct val="100000"/>
              <a:buChar char="•"/>
              <a:defRPr sz="1800"/>
            </a:pPr>
            <a:r>
              <a:t>Adds to the end of the receiver the characters of a given string.</a:t>
            </a:r>
          </a:p>
          <a:p>
            <a:pPr lvl="0" algn="l" defTabSz="457200">
              <a:lnSpc>
                <a:spcPct val="120000"/>
              </a:lnSpc>
              <a:defRPr sz="1800"/>
            </a:pPr>
            <a:r>
              <a:rPr>
                <a:solidFill>
                  <a:srgbClr val="FF7C00"/>
                </a:solidFill>
              </a:rPr>
              <a:t>- deleteCharactersInRange:</a:t>
            </a:r>
            <a:endParaRPr>
              <a:solidFill>
                <a:srgbClr val="FF7C00"/>
              </a:solidFill>
            </a:endParaRPr>
          </a:p>
          <a:p>
            <a:pPr lvl="1" marL="561473" indent="-180473" algn="l" defTabSz="457200">
              <a:lnSpc>
                <a:spcPct val="120000"/>
              </a:lnSpc>
              <a:buSzPct val="100000"/>
              <a:buChar char="•"/>
              <a:defRPr sz="1800"/>
            </a:pPr>
            <a:r>
              <a:t>Removes from the receiver the characters in a given range.</a:t>
            </a:r>
          </a:p>
          <a:p>
            <a:pPr lvl="0" algn="l" defTabSz="457200">
              <a:lnSpc>
                <a:spcPct val="120000"/>
              </a:lnSpc>
              <a:defRPr sz="1800"/>
            </a:pPr>
            <a:r>
              <a:rPr>
                <a:solidFill>
                  <a:srgbClr val="FF7C00"/>
                </a:solidFill>
              </a:rPr>
              <a:t>- inserString:atIndex:</a:t>
            </a:r>
            <a:endParaRPr>
              <a:solidFill>
                <a:srgbClr val="FF7C00"/>
              </a:solidFill>
            </a:endParaRPr>
          </a:p>
          <a:p>
            <a:pPr lvl="1" marL="561473" indent="-180473" algn="l" defTabSz="457200">
              <a:lnSpc>
                <a:spcPct val="120000"/>
              </a:lnSpc>
              <a:buSzPct val="100000"/>
              <a:buChar char="•"/>
              <a:defRPr sz="1800"/>
            </a:pPr>
            <a:r>
              <a:t>Inserts into the receiver the characters of a given string at a given location.</a:t>
            </a:r>
          </a:p>
        </p:txBody>
      </p:sp>
      <p:sp>
        <p:nvSpPr>
          <p:cNvPr id="90" name="Shape 90"/>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2"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93" name="Shape 93"/>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808080">
                <a:alpha val="37998"/>
              </a:srgbClr>
            </a:outerShdw>
          </a:effectLst>
        </p:spPr>
        <p:txBody>
          <a:bodyPr lIns="0" tIns="0" rIns="0" bIns="0"/>
          <a:lstStyle/>
          <a:p>
            <a:pPr lvl="0" algn="l" defTabSz="457200">
              <a:defRPr sz="1200"/>
            </a:pPr>
          </a:p>
        </p:txBody>
      </p:sp>
      <p:sp>
        <p:nvSpPr>
          <p:cNvPr id="94" name="Shape 94"/>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Todays Homework</a:t>
            </a:r>
          </a:p>
        </p:txBody>
      </p:sp>
      <p:sp>
        <p:nvSpPr>
          <p:cNvPr id="95" name="Shape 95"/>
          <p:cNvSpPr/>
          <p:nvPr/>
        </p:nvSpPr>
        <p:spPr>
          <a:xfrm>
            <a:off x="457200" y="1905000"/>
            <a:ext cx="8242300" cy="169672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Use NSString to</a:t>
            </a:r>
          </a:p>
          <a:p>
            <a:pPr lvl="1" marL="561473" indent="-180473" algn="l" defTabSz="457200">
              <a:lnSpc>
                <a:spcPct val="120000"/>
              </a:lnSpc>
              <a:buSzPct val="100000"/>
              <a:buChar char="•"/>
              <a:defRPr sz="1800"/>
            </a:pPr>
            <a:r>
              <a:t>Combining and extracting</a:t>
            </a:r>
          </a:p>
          <a:p>
            <a:pPr lvl="1" marL="561473" indent="-180473" algn="l" defTabSz="457200">
              <a:lnSpc>
                <a:spcPct val="120000"/>
              </a:lnSpc>
              <a:buSzPct val="100000"/>
              <a:buChar char="•"/>
              <a:defRPr sz="1800"/>
            </a:pPr>
            <a:r>
              <a:t>Formatting String objects</a:t>
            </a:r>
          </a:p>
          <a:p>
            <a:pPr lvl="1" marL="561473" indent="-180473" algn="l" defTabSz="457200">
              <a:lnSpc>
                <a:spcPct val="120000"/>
              </a:lnSpc>
              <a:buSzPct val="100000"/>
              <a:buChar char="•"/>
              <a:defRPr sz="1800"/>
            </a:pPr>
            <a:r>
              <a:t>Searching, comparing</a:t>
            </a:r>
          </a:p>
          <a:p>
            <a:pPr lvl="1" marL="561473" indent="-180473" algn="l" defTabSz="457200">
              <a:lnSpc>
                <a:spcPct val="120000"/>
              </a:lnSpc>
              <a:buSzPct val="100000"/>
              <a:buChar char="•"/>
              <a:defRPr sz="1800"/>
            </a:pPr>
            <a:r>
              <a:t>Scan</a:t>
            </a:r>
          </a:p>
        </p:txBody>
      </p:sp>
      <p:sp>
        <p:nvSpPr>
          <p:cNvPr id="96" name="Shape 9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nvSpPr>
        <p:spPr>
          <a:xfrm>
            <a:off x="1371600" y="5105400"/>
            <a:ext cx="6413500" cy="14478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algn="l" defTabSz="457200">
              <a:spcBef>
                <a:spcPts val="600"/>
              </a:spcBef>
              <a:defRPr sz="1800"/>
            </a:pPr>
            <a:r>
              <a:rPr sz="2800">
                <a:solidFill>
                  <a:srgbClr val="F2F2F2"/>
                </a:solidFill>
                <a:latin typeface="Adobe 黑体 Std R"/>
                <a:ea typeface="Adobe 黑体 Std R"/>
                <a:cs typeface="Adobe 黑体 Std R"/>
                <a:sym typeface="Adobe 黑体 Std R"/>
              </a:rPr>
              <a:t>~ END ~</a:t>
            </a:r>
            <a:endParaRPr>
              <a:latin typeface="Calibri"/>
              <a:ea typeface="Calibri"/>
              <a:cs typeface="Calibri"/>
              <a:sym typeface="Calibri"/>
            </a:endParaRPr>
          </a:p>
          <a:p>
            <a:pPr lvl="0" algn="l" defTabSz="457200">
              <a:spcBef>
                <a:spcPts val="200"/>
              </a:spcBef>
              <a:defRPr sz="1800"/>
            </a:pPr>
            <a:endParaRPr sz="1100">
              <a:solidFill>
                <a:srgbClr val="F2F2F2"/>
              </a:solidFill>
              <a:latin typeface="Adobe 黑体 Std R"/>
              <a:ea typeface="Adobe 黑体 Std R"/>
              <a:cs typeface="Adobe 黑体 Std R"/>
              <a:sym typeface="Adobe 黑体 Std R"/>
            </a:endParaRPr>
          </a:p>
          <a:p>
            <a:pPr lvl="0" algn="l" defTabSz="457200">
              <a:spcBef>
                <a:spcPts val="600"/>
              </a:spcBef>
              <a:defRPr sz="1800"/>
            </a:pPr>
            <a:r>
              <a:rPr>
                <a:solidFill>
                  <a:srgbClr val="FFFFFF"/>
                </a:solidFill>
                <a:hlinkClick r:id="rId2" invalidUrl="" action="" tgtFrame="" tooltip="" history="1" highlightClick="0" endSnd="0"/>
              </a:rPr>
              <a:t>http://www.alphacamp.tw</a:t>
            </a:r>
          </a:p>
        </p:txBody>
      </p:sp>
      <p:sp>
        <p:nvSpPr>
          <p:cNvPr id="99" name="Shape 99"/>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17" name="Shape 17"/>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18" name="Shape 18"/>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4200"/>
            </a:lvl1pPr>
          </a:lstStyle>
          <a:p>
            <a:pPr lvl="0">
              <a:defRPr sz="1800"/>
            </a:pPr>
            <a:r>
              <a:rPr sz="4200"/>
              <a:t>Today</a:t>
            </a:r>
          </a:p>
        </p:txBody>
      </p:sp>
      <p:sp>
        <p:nvSpPr>
          <p:cNvPr id="19" name="Shape 19"/>
          <p:cNvSpPr/>
          <p:nvPr/>
        </p:nvSpPr>
        <p:spPr>
          <a:xfrm>
            <a:off x="457200" y="1905000"/>
            <a:ext cx="8242300" cy="35306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algn="l">
              <a:defRPr sz="1800"/>
            </a:pPr>
            <a:r>
              <a:rPr sz="4200"/>
              <a:t>NSString</a:t>
            </a:r>
            <a:endParaRPr sz="4200"/>
          </a:p>
          <a:p>
            <a:pPr lvl="1" marL="802105" indent="-421105" algn="l">
              <a:buSzPct val="100000"/>
              <a:buChar char="•"/>
              <a:defRPr sz="1800"/>
            </a:pPr>
            <a:r>
              <a:rPr sz="3600"/>
              <a:t>Creating and Initializing</a:t>
            </a:r>
            <a:endParaRPr sz="3600"/>
          </a:p>
          <a:p>
            <a:pPr lvl="1" marL="802105" indent="-421105" algn="l">
              <a:buSzPct val="100000"/>
              <a:buChar char="•"/>
              <a:defRPr sz="1800"/>
            </a:pPr>
            <a:r>
              <a:rPr sz="3600"/>
              <a:t>Length</a:t>
            </a:r>
            <a:endParaRPr sz="3600"/>
          </a:p>
          <a:p>
            <a:pPr lvl="1" marL="802105" indent="-421105" algn="l">
              <a:buSzPct val="100000"/>
              <a:buChar char="•"/>
              <a:defRPr sz="1800"/>
            </a:pPr>
            <a:r>
              <a:rPr sz="3600"/>
              <a:t>Format</a:t>
            </a:r>
            <a:endParaRPr sz="3600"/>
          </a:p>
          <a:p>
            <a:pPr lvl="1" marL="802105" indent="-421105" algn="l">
              <a:buSzPct val="100000"/>
              <a:buChar char="•"/>
              <a:defRPr sz="1800"/>
            </a:pPr>
            <a:r>
              <a:rPr sz="3600"/>
              <a:t>Getting Numeric Values</a:t>
            </a:r>
            <a:endParaRPr sz="3600"/>
          </a:p>
          <a:p>
            <a:pPr lvl="0" algn="l">
              <a:defRPr sz="1800"/>
            </a:pPr>
            <a:r>
              <a:rPr sz="4200"/>
              <a:t>NSMutableString</a:t>
            </a:r>
          </a:p>
        </p:txBody>
      </p:sp>
      <p:sp>
        <p:nvSpPr>
          <p:cNvPr id="20" name="Shape 20"/>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 name="Shape 22"/>
          <p:cNvSpPr/>
          <p:nvPr/>
        </p:nvSpPr>
        <p:spPr>
          <a:xfrm>
            <a:off x="8502739" y="6409848"/>
            <a:ext cx="184062" cy="2692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defTabSz="457200">
              <a:defRPr sz="1200">
                <a:latin typeface="Calibri"/>
                <a:ea typeface="Calibri"/>
                <a:cs typeface="Calibri"/>
                <a:sym typeface="Calibri"/>
              </a:defRPr>
            </a:lvl1pPr>
          </a:lstStyle>
          <a:p>
            <a:pPr lvl="0">
              <a:defRPr sz="1800"/>
            </a:pPr>
            <a:r>
              <a:rPr sz="1200"/>
              <a:t>5</a:t>
            </a:r>
          </a:p>
        </p:txBody>
      </p:sp>
      <p:pic>
        <p:nvPicPr>
          <p:cNvPr id="23"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24" name="Shape 24"/>
          <p:cNvSpPr/>
          <p:nvPr>
            <p:ph type="title" idx="4294967295"/>
          </p:nvPr>
        </p:nvSpPr>
        <p:spPr>
          <a:xfrm>
            <a:off x="457200" y="4181475"/>
            <a:ext cx="8229600" cy="150812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b="1" sz="3600">
                <a:solidFill>
                  <a:srgbClr val="FF6600"/>
                </a:solidFill>
              </a:defRPr>
            </a:lvl1pPr>
          </a:lstStyle>
          <a:p>
            <a:pPr lvl="0">
              <a:defRPr b="0" sz="1800">
                <a:solidFill>
                  <a:srgbClr val="000000"/>
                </a:solidFill>
              </a:defRPr>
            </a:pPr>
            <a:r>
              <a:rPr b="1" sz="3600">
                <a:solidFill>
                  <a:srgbClr val="FF6600"/>
                </a:solidFill>
              </a:rPr>
              <a:t>NSString</a:t>
            </a:r>
          </a:p>
        </p:txBody>
      </p:sp>
      <p:sp>
        <p:nvSpPr>
          <p:cNvPr id="25" name="Shape 25"/>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28" name="Shape 28"/>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29" name="Shape 29"/>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NSString</a:t>
            </a:r>
          </a:p>
        </p:txBody>
      </p:sp>
      <p:sp>
        <p:nvSpPr>
          <p:cNvPr id="30" name="Shape 30"/>
          <p:cNvSpPr/>
          <p:nvPr/>
        </p:nvSpPr>
        <p:spPr>
          <a:xfrm>
            <a:off x="457200" y="1905000"/>
            <a:ext cx="8242300" cy="337312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The </a:t>
            </a:r>
            <a:r>
              <a:rPr>
                <a:solidFill>
                  <a:srgbClr val="FF7C00"/>
                </a:solidFill>
              </a:rPr>
              <a:t>NSString</a:t>
            </a:r>
            <a:r>
              <a:t> class declares the programmatic interface for an object that manages immutable strings. An immutable string is a text string that is defined when it is created and subsequently cannot be changed. NSString is implemented to represent an array of Unicode characters, in other words, a text string.</a:t>
            </a:r>
          </a:p>
          <a:p>
            <a:pPr lvl="0" marL="180473" indent="-180473" algn="l" defTabSz="457200">
              <a:lnSpc>
                <a:spcPct val="120000"/>
              </a:lnSpc>
              <a:buSzPct val="100000"/>
              <a:buChar char="•"/>
              <a:defRPr sz="1800"/>
            </a:pPr>
            <a:r>
              <a:t>The NSString class has two primitive methods—</a:t>
            </a:r>
            <a:r>
              <a:rPr>
                <a:solidFill>
                  <a:srgbClr val="FF7C00"/>
                </a:solidFill>
              </a:rPr>
              <a:t>length</a:t>
            </a:r>
            <a:r>
              <a:t> and </a:t>
            </a:r>
            <a:r>
              <a:rPr>
                <a:solidFill>
                  <a:srgbClr val="FF7C00"/>
                </a:solidFill>
              </a:rPr>
              <a:t>characterAtIndex:</a:t>
            </a:r>
            <a:r>
              <a:t>—that provide the basis for all other methods in its interface. The length method returns the total number of Unicode characters in the string. characterAtIndex: gives access to each character in the string by index, with index values starting at 0.</a:t>
            </a:r>
          </a:p>
        </p:txBody>
      </p:sp>
      <p:sp>
        <p:nvSpPr>
          <p:cNvPr id="31" name="Shape 31"/>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3"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34" name="Shape 34"/>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35" name="Shape 35"/>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NSString</a:t>
            </a:r>
          </a:p>
        </p:txBody>
      </p:sp>
      <p:sp>
        <p:nvSpPr>
          <p:cNvPr id="36" name="Shape 36"/>
          <p:cNvSpPr/>
          <p:nvPr/>
        </p:nvSpPr>
        <p:spPr>
          <a:xfrm>
            <a:off x="457200" y="1905000"/>
            <a:ext cx="8242300" cy="236728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rPr>
                <a:solidFill>
                  <a:srgbClr val="FF7C00"/>
                </a:solidFill>
              </a:rPr>
              <a:t>NSString</a:t>
            </a:r>
            <a:r>
              <a:t> declares methods for finding and comparing strings. It also declares methods for reading numeric values from strings, for combining strings in various ways, and for converting a string to different forms (such as encoding and case changes).</a:t>
            </a:r>
          </a:p>
          <a:p>
            <a:pPr lvl="0" marL="180473" indent="-180473" algn="l" defTabSz="457200">
              <a:lnSpc>
                <a:spcPct val="120000"/>
              </a:lnSpc>
              <a:buSzPct val="100000"/>
              <a:buChar char="•"/>
              <a:defRPr sz="1800"/>
            </a:pPr>
            <a:r>
              <a:t>Use to compare strings against one another.</a:t>
            </a:r>
          </a:p>
          <a:p>
            <a:pPr lvl="0" marL="180473" indent="-180473" algn="l" defTabSz="457200">
              <a:lnSpc>
                <a:spcPct val="120000"/>
              </a:lnSpc>
              <a:buSzPct val="100000"/>
              <a:buChar char="•"/>
              <a:defRPr sz="1800"/>
            </a:pPr>
            <a:r>
              <a:t>Search them for substrings.</a:t>
            </a:r>
          </a:p>
          <a:p>
            <a:pPr lvl="0" marL="180473" indent="-180473" algn="l" defTabSz="457200">
              <a:lnSpc>
                <a:spcPct val="120000"/>
              </a:lnSpc>
              <a:buSzPct val="100000"/>
              <a:buChar char="•"/>
              <a:defRPr sz="1800"/>
            </a:pPr>
            <a:r>
              <a:t>Combine them into new strings.</a:t>
            </a:r>
          </a:p>
        </p:txBody>
      </p:sp>
      <p:sp>
        <p:nvSpPr>
          <p:cNvPr id="37" name="Shape 37"/>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9"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40" name="Shape 40"/>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41" name="Shape 41"/>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Creating and Initializing</a:t>
            </a:r>
          </a:p>
        </p:txBody>
      </p:sp>
      <p:sp>
        <p:nvSpPr>
          <p:cNvPr id="42" name="Shape 42"/>
          <p:cNvSpPr/>
          <p:nvPr/>
        </p:nvSpPr>
        <p:spPr>
          <a:xfrm>
            <a:off x="457200" y="1905000"/>
            <a:ext cx="8242300" cy="337312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algn="l" defTabSz="457200">
              <a:lnSpc>
                <a:spcPct val="120000"/>
              </a:lnSpc>
              <a:defRPr sz="1800"/>
            </a:pPr>
            <a:r>
              <a:rPr>
                <a:solidFill>
                  <a:srgbClr val="FF7C00"/>
                </a:solidFill>
              </a:rPr>
              <a:t>+ string</a:t>
            </a:r>
            <a:endParaRPr>
              <a:solidFill>
                <a:srgbClr val="FF7C00"/>
              </a:solidFill>
            </a:endParaRPr>
          </a:p>
          <a:p>
            <a:pPr lvl="1" marL="561473" indent="-180473" algn="l" defTabSz="457200">
              <a:lnSpc>
                <a:spcPct val="120000"/>
              </a:lnSpc>
              <a:buSzPct val="100000"/>
              <a:buChar char="•"/>
              <a:defRPr sz="1800"/>
            </a:pPr>
            <a:r>
              <a:t>Return an empty string.</a:t>
            </a:r>
          </a:p>
          <a:p>
            <a:pPr lvl="0" algn="l" defTabSz="457200">
              <a:lnSpc>
                <a:spcPct val="120000"/>
              </a:lnSpc>
              <a:defRPr sz="1800"/>
            </a:pPr>
            <a:r>
              <a:rPr>
                <a:solidFill>
                  <a:srgbClr val="FF7C00"/>
                </a:solidFill>
              </a:rPr>
              <a:t>- init</a:t>
            </a:r>
            <a:endParaRPr>
              <a:solidFill>
                <a:srgbClr val="FF7C00"/>
              </a:solidFill>
            </a:endParaRPr>
          </a:p>
          <a:p>
            <a:pPr lvl="1" marL="561473" indent="-180473" algn="l" defTabSz="457200">
              <a:lnSpc>
                <a:spcPct val="120000"/>
              </a:lnSpc>
              <a:buSzPct val="100000"/>
              <a:buChar char="•"/>
              <a:defRPr sz="1800"/>
            </a:pPr>
            <a:r>
              <a:t>Return an initialized NSString object that contains no characters.</a:t>
            </a:r>
          </a:p>
          <a:p>
            <a:pPr lvl="0" algn="l" defTabSz="457200">
              <a:lnSpc>
                <a:spcPct val="120000"/>
              </a:lnSpc>
              <a:defRPr sz="1800"/>
            </a:pPr>
            <a:r>
              <a:rPr>
                <a:solidFill>
                  <a:srgbClr val="FF7C00"/>
                </a:solidFill>
              </a:rPr>
              <a:t>- initWithString:</a:t>
            </a:r>
            <a:endParaRPr>
              <a:solidFill>
                <a:srgbClr val="FF7C00"/>
              </a:solidFill>
            </a:endParaRPr>
          </a:p>
          <a:p>
            <a:pPr lvl="1" marL="561473" indent="-180473" algn="l" defTabSz="457200">
              <a:lnSpc>
                <a:spcPct val="120000"/>
              </a:lnSpc>
              <a:buSzPct val="100000"/>
              <a:buChar char="•"/>
              <a:defRPr sz="1800"/>
            </a:pPr>
            <a:r>
              <a:t>Return an NSString object initialized by copying the characters from another given string.</a:t>
            </a:r>
          </a:p>
          <a:p>
            <a:pPr lvl="0" marL="180473" indent="-180473" algn="l" defTabSz="457200">
              <a:lnSpc>
                <a:spcPct val="120000"/>
              </a:lnSpc>
              <a:buSzPct val="100000"/>
              <a:buChar char="-"/>
              <a:defRPr sz="1800"/>
            </a:pPr>
            <a:r>
              <a:rPr>
                <a:solidFill>
                  <a:srgbClr val="FF7C00"/>
                </a:solidFill>
              </a:rPr>
              <a:t>initWithFormat:</a:t>
            </a:r>
            <a:endParaRPr>
              <a:solidFill>
                <a:srgbClr val="FF7C00"/>
              </a:solidFill>
            </a:endParaRPr>
          </a:p>
          <a:p>
            <a:pPr lvl="1" marL="561473" indent="-180473" algn="l" defTabSz="457200">
              <a:lnSpc>
                <a:spcPct val="120000"/>
              </a:lnSpc>
              <a:buSzPct val="100000"/>
              <a:buChar char="•"/>
              <a:defRPr sz="1800"/>
            </a:pPr>
            <a:r>
              <a:t>An NSString object initialized by using format as a template into which the remaining argument values are substituted according to the system locale.</a:t>
            </a:r>
          </a:p>
        </p:txBody>
      </p:sp>
      <p:sp>
        <p:nvSpPr>
          <p:cNvPr id="43" name="Shape 43"/>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5"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46" name="Shape 46"/>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47" name="Shape 47"/>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String Format Specifiers</a:t>
            </a:r>
          </a:p>
        </p:txBody>
      </p:sp>
      <p:sp>
        <p:nvSpPr>
          <p:cNvPr id="48" name="Shape 48"/>
          <p:cNvSpPr/>
          <p:nvPr/>
        </p:nvSpPr>
        <p:spPr>
          <a:xfrm>
            <a:off x="457200" y="1905000"/>
            <a:ext cx="8242300" cy="404368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The format specifiers supported by the NSString formatting methods and CFString formatting functions.</a:t>
            </a:r>
          </a:p>
          <a:p>
            <a:pPr lvl="1" marL="561473" indent="-180473" algn="l" defTabSz="457200">
              <a:lnSpc>
                <a:spcPct val="120000"/>
              </a:lnSpc>
              <a:buSzPct val="100000"/>
              <a:buChar char="•"/>
              <a:defRPr sz="1800"/>
            </a:pPr>
            <a:r>
              <a:t>%@</a:t>
            </a:r>
          </a:p>
          <a:p>
            <a:pPr lvl="1" marL="561473" indent="-180473" algn="l" defTabSz="457200">
              <a:lnSpc>
                <a:spcPct val="120000"/>
              </a:lnSpc>
              <a:buSzPct val="100000"/>
              <a:buChar char="•"/>
              <a:defRPr sz="1800"/>
            </a:pPr>
            <a:r>
              <a:t>%i</a:t>
            </a:r>
          </a:p>
          <a:p>
            <a:pPr lvl="1" marL="561473" indent="-180473" algn="l" defTabSz="457200">
              <a:lnSpc>
                <a:spcPct val="120000"/>
              </a:lnSpc>
              <a:buSzPct val="100000"/>
              <a:buChar char="•"/>
              <a:defRPr sz="1800"/>
            </a:pPr>
            <a:r>
              <a:t>%f</a:t>
            </a:r>
          </a:p>
          <a:p>
            <a:pPr lvl="1" marL="561473" indent="-180473" algn="l" defTabSz="457200">
              <a:lnSpc>
                <a:spcPct val="120000"/>
              </a:lnSpc>
              <a:buSzPct val="100000"/>
              <a:buChar char="•"/>
              <a:defRPr sz="1800"/>
            </a:pPr>
            <a:r>
              <a:t>%d</a:t>
            </a:r>
          </a:p>
          <a:p>
            <a:pPr lvl="1" marL="561473" indent="-180473" algn="l" defTabSz="457200">
              <a:lnSpc>
                <a:spcPct val="120000"/>
              </a:lnSpc>
              <a:buSzPct val="100000"/>
              <a:buChar char="•"/>
              <a:defRPr sz="1800"/>
            </a:pPr>
            <a:r>
              <a:t>%ld</a:t>
            </a:r>
          </a:p>
          <a:p>
            <a:pPr lvl="1" indent="228600" algn="l" defTabSz="457200">
              <a:lnSpc>
                <a:spcPct val="120000"/>
              </a:lnSpc>
              <a:defRPr sz="1800"/>
            </a:pPr>
            <a:r>
              <a:rPr>
                <a:solidFill>
                  <a:srgbClr val="FF7C00"/>
                </a:solidFill>
              </a:rPr>
              <a:t>NSInteger i = 42;</a:t>
            </a:r>
            <a:endParaRPr>
              <a:solidFill>
                <a:srgbClr val="FF7C00"/>
              </a:solidFill>
            </a:endParaRPr>
          </a:p>
          <a:p>
            <a:pPr lvl="1" indent="228600" algn="l" defTabSz="457200">
              <a:lnSpc>
                <a:spcPct val="120000"/>
              </a:lnSpc>
              <a:defRPr sz="1800"/>
            </a:pPr>
            <a:r>
              <a:rPr>
                <a:solidFill>
                  <a:srgbClr val="FF7C00"/>
                </a:solidFill>
              </a:rPr>
              <a:t>printf("%ld\n", (long)i);</a:t>
            </a:r>
            <a:endParaRPr>
              <a:solidFill>
                <a:srgbClr val="FF7C00"/>
              </a:solidFill>
            </a:endParaRPr>
          </a:p>
          <a:p>
            <a:pPr lvl="1" indent="228600" algn="l" defTabSz="457200">
              <a:lnSpc>
                <a:spcPct val="120000"/>
              </a:lnSpc>
              <a:defRPr sz="1800"/>
            </a:pPr>
            <a:endParaRPr>
              <a:solidFill>
                <a:srgbClr val="FF7C00"/>
              </a:solidFill>
            </a:endParaRPr>
          </a:p>
          <a:p>
            <a:pPr lvl="0" marL="180473" indent="-180473" algn="l" defTabSz="457200">
              <a:lnSpc>
                <a:spcPct val="120000"/>
              </a:lnSpc>
              <a:buSzPct val="100000"/>
              <a:buChar char="•"/>
              <a:defRPr sz="1800"/>
            </a:pPr>
            <a:r>
              <a:t>More information. </a:t>
            </a:r>
            <a:r>
              <a:rPr>
                <a:solidFill>
                  <a:srgbClr val="FF7C00"/>
                </a:solidFill>
                <a:hlinkClick r:id="rId3" invalidUrl="" action="" tgtFrame="" tooltip="" history="1" highlightClick="0" endSnd="0"/>
              </a:rPr>
              <a:t>https://developer.apple.com/library/mac/documentation/Cocoa/Conceptual/Strings/Articles/formatSpecifiers.html</a:t>
            </a:r>
          </a:p>
        </p:txBody>
      </p:sp>
      <p:sp>
        <p:nvSpPr>
          <p:cNvPr id="49" name="Shape 49"/>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1"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52" name="Shape 52"/>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53" name="Shape 53"/>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Combining and Extracting Strings</a:t>
            </a:r>
          </a:p>
        </p:txBody>
      </p:sp>
      <p:sp>
        <p:nvSpPr>
          <p:cNvPr id="54" name="Shape 54"/>
          <p:cNvSpPr/>
          <p:nvPr/>
        </p:nvSpPr>
        <p:spPr>
          <a:xfrm>
            <a:off x="457200" y="1905000"/>
            <a:ext cx="8242300" cy="37084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You can combine and extract strings in various ways. The simplest way to combine two strings is to append one to the other. The </a:t>
            </a:r>
            <a:r>
              <a:rPr>
                <a:solidFill>
                  <a:srgbClr val="FF7C00"/>
                </a:solidFill>
              </a:rPr>
              <a:t>stringByAppendingString:</a:t>
            </a:r>
            <a:r>
              <a:t> method returns a string object formed from the receiver and the given argument.</a:t>
            </a:r>
          </a:p>
          <a:p>
            <a:pPr lvl="1" indent="228600" algn="l" defTabSz="457200">
              <a:lnSpc>
                <a:spcPct val="120000"/>
              </a:lnSpc>
              <a:defRPr sz="1800"/>
            </a:pPr>
            <a:r>
              <a:rPr>
                <a:solidFill>
                  <a:srgbClr val="FF7C00"/>
                </a:solidFill>
              </a:rPr>
              <a:t>NSString *beginning = @"beginning";</a:t>
            </a:r>
            <a:endParaRPr>
              <a:solidFill>
                <a:srgbClr val="FF7C00"/>
              </a:solidFill>
            </a:endParaRPr>
          </a:p>
          <a:p>
            <a:pPr lvl="1" indent="228600" algn="l" defTabSz="457200">
              <a:lnSpc>
                <a:spcPct val="120000"/>
              </a:lnSpc>
              <a:defRPr sz="1800"/>
            </a:pPr>
            <a:r>
              <a:rPr>
                <a:solidFill>
                  <a:srgbClr val="FF7C00"/>
                </a:solidFill>
              </a:rPr>
              <a:t>NSString *alphaAndOmega = [beginning stringByAppendingString:@" and end"];</a:t>
            </a:r>
            <a:endParaRPr>
              <a:solidFill>
                <a:srgbClr val="FF7C00"/>
              </a:solidFill>
            </a:endParaRPr>
          </a:p>
          <a:p>
            <a:pPr lvl="1" indent="228600" algn="l" defTabSz="457200">
              <a:lnSpc>
                <a:spcPct val="120000"/>
              </a:lnSpc>
              <a:defRPr sz="1800"/>
            </a:pPr>
            <a:r>
              <a:rPr>
                <a:solidFill>
                  <a:srgbClr val="FF7C00"/>
                </a:solidFill>
              </a:rPr>
              <a:t>// alphaAndOmega is @"beginning and end"</a:t>
            </a:r>
            <a:endParaRPr>
              <a:solidFill>
                <a:srgbClr val="FF7C00"/>
              </a:solidFill>
            </a:endParaRPr>
          </a:p>
          <a:p>
            <a:pPr lvl="0" marL="180473" indent="-180473" algn="l" defTabSz="457200">
              <a:lnSpc>
                <a:spcPct val="120000"/>
              </a:lnSpc>
              <a:buSzPct val="100000"/>
              <a:buChar char="•"/>
              <a:defRPr sz="1800"/>
            </a:pPr>
            <a:r>
              <a:t>You can extract substrings from the beginning or end of a string to a particular index, or from a specific range, with the </a:t>
            </a:r>
            <a:r>
              <a:rPr>
                <a:solidFill>
                  <a:srgbClr val="FF7C00"/>
                </a:solidFill>
              </a:rPr>
              <a:t>substringToIndex:</a:t>
            </a:r>
            <a:r>
              <a:t>, </a:t>
            </a:r>
            <a:r>
              <a:rPr>
                <a:solidFill>
                  <a:srgbClr val="FF7C00"/>
                </a:solidFill>
              </a:rPr>
              <a:t>substringFromIndex:</a:t>
            </a:r>
            <a:r>
              <a:t>, and </a:t>
            </a:r>
            <a:r>
              <a:rPr>
                <a:solidFill>
                  <a:srgbClr val="FF7C00"/>
                </a:solidFill>
              </a:rPr>
              <a:t>substringWithRange:</a:t>
            </a:r>
            <a:r>
              <a:t> methods.</a:t>
            </a:r>
          </a:p>
        </p:txBody>
      </p:sp>
      <p:sp>
        <p:nvSpPr>
          <p:cNvPr id="55" name="Shape 55"/>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7"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58" name="Shape 58"/>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59" name="Shape 59"/>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400">
                <a:latin typeface="Adobe 黑体 Std R"/>
                <a:ea typeface="Adobe 黑体 Std R"/>
                <a:cs typeface="Adobe 黑体 Std R"/>
                <a:sym typeface="Adobe 黑体 Std R"/>
              </a:defRPr>
            </a:lvl1pPr>
          </a:lstStyle>
          <a:p>
            <a:pPr lvl="0">
              <a:defRPr sz="1800"/>
            </a:pPr>
            <a:r>
              <a:rPr sz="3400"/>
              <a:t>Searching, Comparing, and Sorting</a:t>
            </a:r>
          </a:p>
        </p:txBody>
      </p:sp>
      <p:sp>
        <p:nvSpPr>
          <p:cNvPr id="60" name="Shape 60"/>
          <p:cNvSpPr/>
          <p:nvPr/>
        </p:nvSpPr>
        <p:spPr>
          <a:xfrm>
            <a:off x="450850" y="1905000"/>
            <a:ext cx="8242300" cy="270256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You use the </a:t>
            </a:r>
            <a:r>
              <a:rPr>
                <a:solidFill>
                  <a:srgbClr val="FF7C00"/>
                </a:solidFill>
              </a:rPr>
              <a:t>rangeOfString:...</a:t>
            </a:r>
            <a:r>
              <a:t> methods to search for a substring within the receiver. The </a:t>
            </a:r>
            <a:r>
              <a:rPr>
                <a:solidFill>
                  <a:srgbClr val="FF7C00"/>
                </a:solidFill>
              </a:rPr>
              <a:t>rangeOfCharacterFromSet:...</a:t>
            </a:r>
            <a:r>
              <a:t> methods search for individual characters from a supplied set of characters.</a:t>
            </a:r>
          </a:p>
          <a:p>
            <a:pPr lvl="0" marL="180473" indent="-180473" algn="l" defTabSz="457200">
              <a:lnSpc>
                <a:spcPct val="120000"/>
              </a:lnSpc>
              <a:buSzPct val="100000"/>
              <a:buChar char="•"/>
              <a:defRPr sz="1800"/>
            </a:pPr>
            <a:r>
              <a:t>The </a:t>
            </a:r>
            <a:r>
              <a:rPr>
                <a:solidFill>
                  <a:srgbClr val="FF7C00"/>
                </a:solidFill>
              </a:rPr>
              <a:t>compare:...</a:t>
            </a:r>
            <a:r>
              <a:t> methods return the lexical ordering of the receiver and the supplied string. Several other methods allow you to determine whether two strings are equal or whether one is the prefix or suffix of another, but they don’t have variants that allow you to specify search options or ranges.</a:t>
            </a:r>
          </a:p>
          <a:p>
            <a:pPr lvl="0" marL="180473" indent="-180473" algn="l" defTabSz="457200">
              <a:lnSpc>
                <a:spcPct val="120000"/>
              </a:lnSpc>
              <a:buSzPct val="100000"/>
              <a:buChar char="•"/>
              <a:defRPr sz="1800"/>
            </a:pPr>
            <a:r>
              <a:rPr>
                <a:solidFill>
                  <a:srgbClr val="FF7C00"/>
                </a:solidFill>
              </a:rPr>
              <a:t>NSCaseInsensitiveSearch</a:t>
            </a:r>
          </a:p>
        </p:txBody>
      </p:sp>
      <p:sp>
        <p:nvSpPr>
          <p:cNvPr id="61" name="Shape 61"/>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AAAAAA"/>
      </a:accent3>
      <a:accent4>
        <a:srgbClr val="707070"/>
      </a:accent4>
      <a:accent5>
        <a:srgbClr val="D8ECED"/>
      </a:accent5>
      <a:accent6>
        <a:srgbClr val="2E2E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BE0E3"/>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AAAAAA"/>
      </a:accent3>
      <a:accent4>
        <a:srgbClr val="707070"/>
      </a:accent4>
      <a:accent5>
        <a:srgbClr val="D8ECED"/>
      </a:accent5>
      <a:accent6>
        <a:srgbClr val="2E2E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BE0E3"/>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