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media/image1.jpeg" ContentType="image/jpe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Lst>
  <p:sldSz cx="9144000" cy="6858000"/>
  <p:notesSz cx="6858000" cy="9144000"/>
  <p:defaultTextStyle>
    <a:lvl1pPr algn="ctr">
      <a:defRPr sz="4200">
        <a:latin typeface="+mn-lt"/>
        <a:ea typeface="+mn-ea"/>
        <a:cs typeface="+mn-cs"/>
        <a:sym typeface="Helvetica"/>
      </a:defRPr>
    </a:lvl1pPr>
    <a:lvl2pPr indent="457200" algn="ctr">
      <a:defRPr sz="4200">
        <a:latin typeface="+mn-lt"/>
        <a:ea typeface="+mn-ea"/>
        <a:cs typeface="+mn-cs"/>
        <a:sym typeface="Helvetica"/>
      </a:defRPr>
    </a:lvl2pPr>
    <a:lvl3pPr indent="914400" algn="ctr">
      <a:defRPr sz="4200">
        <a:latin typeface="+mn-lt"/>
        <a:ea typeface="+mn-ea"/>
        <a:cs typeface="+mn-cs"/>
        <a:sym typeface="Helvetica"/>
      </a:defRPr>
    </a:lvl3pPr>
    <a:lvl4pPr indent="1371600" algn="ctr">
      <a:defRPr sz="4200">
        <a:latin typeface="+mn-lt"/>
        <a:ea typeface="+mn-ea"/>
        <a:cs typeface="+mn-cs"/>
        <a:sym typeface="Helvetica"/>
      </a:defRPr>
    </a:lvl4pPr>
    <a:lvl5pPr indent="1828800" algn="ctr">
      <a:defRPr sz="4200">
        <a:latin typeface="+mn-lt"/>
        <a:ea typeface="+mn-ea"/>
        <a:cs typeface="+mn-cs"/>
        <a:sym typeface="Helvetica"/>
      </a:defRPr>
    </a:lvl5pPr>
    <a:lvl6pPr algn="ctr">
      <a:defRPr sz="4200">
        <a:latin typeface="+mn-lt"/>
        <a:ea typeface="+mn-ea"/>
        <a:cs typeface="+mn-cs"/>
        <a:sym typeface="Helvetica"/>
      </a:defRPr>
    </a:lvl6pPr>
    <a:lvl7pPr algn="ctr">
      <a:defRPr sz="4200">
        <a:latin typeface="+mn-lt"/>
        <a:ea typeface="+mn-ea"/>
        <a:cs typeface="+mn-cs"/>
        <a:sym typeface="Helvetica"/>
      </a:defRPr>
    </a:lvl7pPr>
    <a:lvl8pPr algn="ctr">
      <a:defRPr sz="4200">
        <a:latin typeface="+mn-lt"/>
        <a:ea typeface="+mn-ea"/>
        <a:cs typeface="+mn-cs"/>
        <a:sym typeface="Helvetica"/>
      </a:defRPr>
    </a:lvl8pPr>
    <a:lvl9pPr algn="ctr">
      <a:defRPr sz="4200">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E7F3F4"/>
          </a:solidFill>
        </a:fill>
      </a:tcStyle>
    </a:wholeTbl>
    <a:band2H>
      <a:tcTxStyle b="def" i="def"/>
      <a:tcStyle>
        <a:tcBdr/>
        <a:fill>
          <a:solidFill>
            <a:srgbClr val="F3F9FA"/>
          </a:solidFill>
        </a:fill>
      </a:tcStyle>
    </a:band2H>
    <a:firstCo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BBE0E3"/>
          </a:solidFill>
        </a:fill>
      </a:tcStyle>
    </a:firstCol>
    <a:la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381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BBE0E3"/>
          </a:solidFill>
        </a:fill>
      </a:tcStyle>
    </a:lastRow>
    <a:fir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381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BBE0E3"/>
          </a:solidFill>
        </a:fill>
      </a:tcStyle>
    </a:firstRow>
  </a:tblStyle>
  <a:tblStyle styleId="{C7B018BB-80A7-4F77-B60F-C8B233D01FF8}" styleName="">
    <a:tblBg/>
    <a:wholeTb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E2E2E2"/>
          </a:solidFill>
        </a:fill>
      </a:tcStyle>
    </a:wholeTbl>
    <a:band2H>
      <a:tcTxStyle b="def" i="def"/>
      <a:tcStyle>
        <a:tcBdr/>
        <a:fill>
          <a:solidFill>
            <a:srgbClr val="F1F1F1"/>
          </a:solidFill>
        </a:fill>
      </a:tcStyle>
    </a:band2H>
    <a:firstCo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AAAAAA"/>
          </a:solidFill>
        </a:fill>
      </a:tcStyle>
    </a:firstCol>
    <a:la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381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AAAAAA"/>
          </a:solidFill>
        </a:fill>
      </a:tcStyle>
    </a:lastRow>
    <a:fir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381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AAAAAA"/>
          </a:solidFill>
        </a:fill>
      </a:tcStyle>
    </a:firstRow>
  </a:tblStyle>
  <a:tblStyle styleId="{EEE7283C-3CF3-47DC-8721-378D4A62B228}" styleName="">
    <a:tblBg/>
    <a:wholeTb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CCCCDA"/>
          </a:solidFill>
        </a:fill>
      </a:tcStyle>
    </a:wholeTbl>
    <a:band2H>
      <a:tcTxStyle b="def" i="def"/>
      <a:tcStyle>
        <a:tcBdr/>
        <a:fill>
          <a:solidFill>
            <a:srgbClr val="E7E7ED"/>
          </a:solidFill>
        </a:fill>
      </a:tcStyle>
    </a:band2H>
    <a:firstCo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2E2E8B"/>
          </a:solidFill>
        </a:fill>
      </a:tcStyle>
    </a:firstCol>
    <a:la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381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2E2E8B"/>
          </a:solidFill>
        </a:fill>
      </a:tcStyle>
    </a:lastRow>
    <a:fir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381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2E2E8B"/>
          </a:solidFill>
        </a:fill>
      </a:tcStyle>
    </a:firstRow>
  </a:tblStyle>
  <a:tblStyle styleId="{CF821DB8-F4EB-4A41-A1BA-3FCAFE7338EE}" styleName="">
    <a:tblBg/>
    <a:wholeTbl>
      <a:tcTxStyle b="on" i="on">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000000"/>
          </a:solidFill>
        </a:fill>
      </a:tcStyle>
    </a:band2H>
    <a:firstCol>
      <a:tcTxStyle b="on" i="on">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BBE0E3"/>
          </a:solidFill>
        </a:fill>
      </a:tcStyle>
    </a:firstCol>
    <a:lastRow>
      <a:tcTxStyle b="on" i="on">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fill>
      </a:tcStyle>
    </a:lastRow>
    <a:firstRow>
      <a:tcTxStyle b="on" i="on">
        <a:fontRef idx="minor">
          <a:srgbClr val="000000"/>
        </a:fontRef>
        <a:srgbClr val="000000"/>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BBE0E3"/>
          </a:solidFill>
        </a:fill>
      </a:tcStyle>
    </a:firstRow>
  </a:tblStyle>
  <a:tblStyle styleId="{33BA23B1-9221-436E-865A-0063620EA4FD}" styleName="">
    <a:tblBg/>
    <a:wholeTb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CACACA"/>
          </a:solidFill>
        </a:fill>
      </a:tcStyle>
    </a:wholeTbl>
    <a:band2H>
      <a:tcTxStyle b="def" i="def"/>
      <a:tcStyle>
        <a:tcBdr/>
        <a:fill>
          <a:solidFill>
            <a:srgbClr val="E6E6E6"/>
          </a:solidFill>
        </a:fill>
      </a:tcStyle>
    </a:band2H>
    <a:firstCo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fill>
      </a:tcStyle>
    </a:firstCol>
    <a:la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381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fill>
      </a:tcStyle>
    </a:lastRow>
    <a:fir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381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fill>
      </a:tcStyle>
    </a:firstRow>
  </a:tblStyle>
  <a:tblStyle styleId="{2708684C-4D16-4618-839F-0558EEFCDFE6}" styleName="">
    <a:tblBg/>
    <a:wholeTb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b="def" i="def"/>
      <a:tcStyle>
        <a:tcBdr/>
        <a:fill>
          <a:solidFill>
            <a:srgbClr val="FFFFFF"/>
          </a:solidFill>
        </a:fill>
      </a:tcStyle>
    </a:band2H>
    <a:firstCo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 9"/>
          <p:cNvSpPr/>
          <p:nvPr>
            <p:ph type="sldImg"/>
          </p:nvPr>
        </p:nvSpPr>
        <p:spPr>
          <a:xfrm>
            <a:off x="1143000" y="685800"/>
            <a:ext cx="4572000" cy="3429000"/>
          </a:xfrm>
          <a:prstGeom prst="rect">
            <a:avLst/>
          </a:prstGeom>
        </p:spPr>
        <p:txBody>
          <a:bodyPr/>
          <a:lstStyle/>
          <a:p>
            <a:pPr lvl="0"/>
          </a:p>
        </p:txBody>
      </p:sp>
      <p:sp>
        <p:nvSpPr>
          <p:cNvPr id="10" name="Shape 10"/>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25000"/>
      </a:lnSpc>
      <a:defRPr sz="2400">
        <a:latin typeface="+mj-lt"/>
        <a:ea typeface="+mj-ea"/>
        <a:cs typeface="+mj-cs"/>
        <a:sym typeface="Avenir Book"/>
      </a:defRPr>
    </a:lvl1pPr>
    <a:lvl2pPr indent="228600" defTabSz="457200">
      <a:lnSpc>
        <a:spcPct val="125000"/>
      </a:lnSpc>
      <a:defRPr sz="2400">
        <a:latin typeface="+mj-lt"/>
        <a:ea typeface="+mj-ea"/>
        <a:cs typeface="+mj-cs"/>
        <a:sym typeface="Avenir Book"/>
      </a:defRPr>
    </a:lvl2pPr>
    <a:lvl3pPr indent="457200" defTabSz="457200">
      <a:lnSpc>
        <a:spcPct val="125000"/>
      </a:lnSpc>
      <a:defRPr sz="2400">
        <a:latin typeface="+mj-lt"/>
        <a:ea typeface="+mj-ea"/>
        <a:cs typeface="+mj-cs"/>
        <a:sym typeface="Avenir Book"/>
      </a:defRPr>
    </a:lvl3pPr>
    <a:lvl4pPr indent="685800" defTabSz="457200">
      <a:lnSpc>
        <a:spcPct val="125000"/>
      </a:lnSpc>
      <a:defRPr sz="2400">
        <a:latin typeface="+mj-lt"/>
        <a:ea typeface="+mj-ea"/>
        <a:cs typeface="+mj-cs"/>
        <a:sym typeface="Avenir Book"/>
      </a:defRPr>
    </a:lvl4pPr>
    <a:lvl5pPr indent="914400" defTabSz="457200">
      <a:lnSpc>
        <a:spcPct val="125000"/>
      </a:lnSpc>
      <a:defRPr sz="2400">
        <a:latin typeface="+mj-lt"/>
        <a:ea typeface="+mj-ea"/>
        <a:cs typeface="+mj-cs"/>
        <a:sym typeface="Avenir Book"/>
      </a:defRPr>
    </a:lvl5pPr>
    <a:lvl6pPr indent="1143000" defTabSz="457200">
      <a:lnSpc>
        <a:spcPct val="125000"/>
      </a:lnSpc>
      <a:defRPr sz="2400">
        <a:latin typeface="+mj-lt"/>
        <a:ea typeface="+mj-ea"/>
        <a:cs typeface="+mj-cs"/>
        <a:sym typeface="Avenir Book"/>
      </a:defRPr>
    </a:lvl6pPr>
    <a:lvl7pPr indent="1371600" defTabSz="457200">
      <a:lnSpc>
        <a:spcPct val="125000"/>
      </a:lnSpc>
      <a:defRPr sz="2400">
        <a:latin typeface="+mj-lt"/>
        <a:ea typeface="+mj-ea"/>
        <a:cs typeface="+mj-cs"/>
        <a:sym typeface="Avenir Book"/>
      </a:defRPr>
    </a:lvl7pPr>
    <a:lvl8pPr indent="1600200" defTabSz="457200">
      <a:lnSpc>
        <a:spcPct val="125000"/>
      </a:lnSpc>
      <a:defRPr sz="2400">
        <a:latin typeface="+mj-lt"/>
        <a:ea typeface="+mj-ea"/>
        <a:cs typeface="+mj-cs"/>
        <a:sym typeface="Avenir Book"/>
      </a:defRPr>
    </a:lvl8pPr>
    <a:lvl9pPr indent="1828800" defTabSz="457200">
      <a:lnSpc>
        <a:spcPct val="125000"/>
      </a:lnSpc>
      <a:defRPr sz="2400">
        <a:latin typeface="+mj-lt"/>
        <a:ea typeface="+mj-ea"/>
        <a:cs typeface="+mj-cs"/>
        <a:sym typeface="Avenir Book"/>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 name="Shape 27"/>
          <p:cNvSpPr/>
          <p:nvPr>
            <p:ph type="sldImg"/>
          </p:nvPr>
        </p:nvSpPr>
        <p:spPr>
          <a:prstGeom prst="rect">
            <a:avLst/>
          </a:prstGeom>
        </p:spPr>
        <p:txBody>
          <a:bodyPr/>
          <a:lstStyle/>
          <a:p>
            <a:pPr lvl="0"/>
          </a:p>
        </p:txBody>
      </p:sp>
      <p:sp>
        <p:nvSpPr>
          <p:cNvPr id="28" name="Shape 28"/>
          <p:cNvSpPr/>
          <p:nvPr>
            <p:ph type="body" sz="quarter" idx="1"/>
          </p:nvPr>
        </p:nvSpPr>
        <p:spPr>
          <a:prstGeom prst="rect">
            <a:avLst/>
          </a:prstGeom>
        </p:spPr>
        <p:txBody>
          <a:bodyPr/>
          <a:lstStyle/>
          <a:p>
            <a:pPr lvl="0">
              <a:defRPr sz="1800"/>
            </a:pPr>
            <a:r>
              <a:rPr sz="2400"/>
              <a:t>In Cocoa and Cocoa Touch, a collection is a Foundation framework class used for storing and managing groups of objects. Its primary role is to store objects in the form of either an array, a dictionary, or a set.</a:t>
            </a:r>
            <a:endParaRPr sz="24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 name="Shape 35"/>
          <p:cNvSpPr/>
          <p:nvPr>
            <p:ph type="sldImg"/>
          </p:nvPr>
        </p:nvSpPr>
        <p:spPr>
          <a:prstGeom prst="rect">
            <a:avLst/>
          </a:prstGeom>
        </p:spPr>
        <p:txBody>
          <a:bodyPr/>
          <a:lstStyle/>
          <a:p>
            <a:pPr lvl="0"/>
          </a:p>
        </p:txBody>
      </p:sp>
      <p:sp>
        <p:nvSpPr>
          <p:cNvPr id="36" name="Shape 36"/>
          <p:cNvSpPr/>
          <p:nvPr>
            <p:ph type="body" sz="quarter" idx="1"/>
          </p:nvPr>
        </p:nvSpPr>
        <p:spPr>
          <a:prstGeom prst="rect">
            <a:avLst/>
          </a:prstGeom>
        </p:spPr>
        <p:txBody>
          <a:bodyPr/>
          <a:lstStyle/>
          <a:p>
            <a:pPr lvl="0">
              <a:defRPr sz="1800"/>
            </a:pPr>
            <a:r>
              <a:rPr sz="2400"/>
              <a:t>While collections share many characteristics, there are also important differences. As a result, you will find some collections better suited to a particular task than others. Because how well a collection performs depends on how it is used, you should choose the collection best suited to a particular task.</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 name="Shape 43"/>
          <p:cNvSpPr/>
          <p:nvPr>
            <p:ph type="sldImg"/>
          </p:nvPr>
        </p:nvSpPr>
        <p:spPr>
          <a:prstGeom prst="rect">
            <a:avLst/>
          </a:prstGeom>
        </p:spPr>
        <p:txBody>
          <a:bodyPr/>
          <a:lstStyle/>
          <a:p>
            <a:pPr lvl="0"/>
          </a:p>
        </p:txBody>
      </p:sp>
      <p:sp>
        <p:nvSpPr>
          <p:cNvPr id="44" name="Shape 44"/>
          <p:cNvSpPr/>
          <p:nvPr>
            <p:ph type="body" sz="quarter" idx="1"/>
          </p:nvPr>
        </p:nvSpPr>
        <p:spPr>
          <a:prstGeom prst="rect">
            <a:avLst/>
          </a:prstGeom>
        </p:spPr>
        <p:txBody>
          <a:bodyPr/>
          <a:lstStyle/>
          <a:p>
            <a:pPr lvl="0">
              <a:defRPr sz="1800"/>
            </a:pPr>
            <a:r>
              <a:rPr sz="2400"/>
              <a:t>While collections share many characteristics, there are also important differences. As a result, you will find some collections better suited to a particular task than others. Because how well a collection performs depends on how it is used, you should choose the collection best suited to a particular task.</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4" name="Shape 4"/>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Default">
    <p:bg>
      <p:bgPr>
        <a:solidFill>
          <a:srgbClr val="FFFFFF"/>
        </a:solidFill>
      </p:bgPr>
    </p:bg>
    <p:spTree>
      <p:nvGrpSpPr>
        <p:cNvPr id="1" name=""/>
        <p:cNvGrpSpPr/>
        <p:nvPr/>
      </p:nvGrpSpPr>
      <p:grpSpPr>
        <a:xfrm>
          <a:off x="0" y="0"/>
          <a:ext cx="0" cy="0"/>
          <a:chOff x="0" y="0"/>
          <a:chExt cx="0" cy="0"/>
        </a:xfrm>
      </p:grpSpPr>
      <p:sp>
        <p:nvSpPr>
          <p:cNvPr id="6" name="Shape 6"/>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Default">
    <p:bg>
      <p:bgPr>
        <a:solidFill>
          <a:srgbClr val="FFFFFF"/>
        </a:solidFill>
      </p:bgPr>
    </p:bg>
    <p:spTree>
      <p:nvGrpSpPr>
        <p:cNvPr id="1" name=""/>
        <p:cNvGrpSpPr/>
        <p:nvPr/>
      </p:nvGrpSpPr>
      <p:grpSpPr>
        <a:xfrm>
          <a:off x="0" y="0"/>
          <a:ext cx="0" cy="0"/>
          <a:chOff x="0" y="0"/>
          <a:chExt cx="0" cy="0"/>
        </a:xfrm>
      </p:grpSpPr>
      <p:sp>
        <p:nvSpPr>
          <p:cNvPr id="8" name="Shape 8"/>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p:bgPr>
    </p:bg>
    <p:spTree>
      <p:nvGrpSpPr>
        <p:cNvPr id="1" name=""/>
        <p:cNvGrpSpPr/>
        <p:nvPr/>
      </p:nvGrpSpPr>
      <p:grpSpPr>
        <a:xfrm>
          <a:off x="0" y="0"/>
          <a:ext cx="0" cy="0"/>
          <a:chOff x="0" y="0"/>
          <a:chExt cx="0" cy="0"/>
        </a:xfrm>
      </p:grpSpPr>
      <p:sp>
        <p:nvSpPr>
          <p:cNvPr id="2" name="Shape 2"/>
          <p:cNvSpPr/>
          <p:nvPr>
            <p:ph type="sldNum" sz="quarter" idx="2"/>
          </p:nvPr>
        </p:nvSpPr>
        <p:spPr>
          <a:xfrm>
            <a:off x="8422818" y="6409848"/>
            <a:ext cx="263983" cy="269241"/>
          </a:xfrm>
          <a:prstGeom prst="rect">
            <a:avLst/>
          </a:prstGeom>
          <a:ln w="12700">
            <a:miter lim="400000"/>
          </a:ln>
        </p:spPr>
        <p:txBody>
          <a:bodyPr wrap="none" lIns="45719" rIns="45719" anchor="ctr">
            <a:spAutoFit/>
          </a:bodyPr>
          <a:lstStyle>
            <a:lvl1pPr algn="r" defTabSz="457200">
              <a:defRPr sz="1200">
                <a:latin typeface="Calibri"/>
                <a:ea typeface="Calibri"/>
                <a:cs typeface="Calibri"/>
                <a:sym typeface="Calibri"/>
              </a:defRPr>
            </a:lvl1pPr>
          </a:lstStyle>
          <a:p>
            <a:pPr lvl="0"/>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Lst>
  <p:transition spd="med" advClick="1"/>
  <p:txStyles>
    <p:titleStyle>
      <a:lvl1pPr>
        <a:defRPr sz="1200">
          <a:latin typeface="+mn-lt"/>
          <a:ea typeface="+mn-ea"/>
          <a:cs typeface="+mn-cs"/>
          <a:sym typeface="Helvetica"/>
        </a:defRPr>
      </a:lvl1pPr>
      <a:lvl2pPr>
        <a:defRPr sz="1200">
          <a:latin typeface="+mn-lt"/>
          <a:ea typeface="+mn-ea"/>
          <a:cs typeface="+mn-cs"/>
          <a:sym typeface="Helvetica"/>
        </a:defRPr>
      </a:lvl2pPr>
      <a:lvl3pPr>
        <a:defRPr sz="1200">
          <a:latin typeface="+mn-lt"/>
          <a:ea typeface="+mn-ea"/>
          <a:cs typeface="+mn-cs"/>
          <a:sym typeface="Helvetica"/>
        </a:defRPr>
      </a:lvl3pPr>
      <a:lvl4pPr>
        <a:defRPr sz="1200">
          <a:latin typeface="+mn-lt"/>
          <a:ea typeface="+mn-ea"/>
          <a:cs typeface="+mn-cs"/>
          <a:sym typeface="Helvetica"/>
        </a:defRPr>
      </a:lvl4pPr>
      <a:lvl5pPr>
        <a:defRPr sz="1200">
          <a:latin typeface="+mn-lt"/>
          <a:ea typeface="+mn-ea"/>
          <a:cs typeface="+mn-cs"/>
          <a:sym typeface="Helvetica"/>
        </a:defRPr>
      </a:lvl5pPr>
      <a:lvl6pPr indent="457200">
        <a:defRPr sz="1200">
          <a:latin typeface="+mn-lt"/>
          <a:ea typeface="+mn-ea"/>
          <a:cs typeface="+mn-cs"/>
          <a:sym typeface="Helvetica"/>
        </a:defRPr>
      </a:lvl6pPr>
      <a:lvl7pPr indent="914400">
        <a:defRPr sz="1200">
          <a:latin typeface="+mn-lt"/>
          <a:ea typeface="+mn-ea"/>
          <a:cs typeface="+mn-cs"/>
          <a:sym typeface="Helvetica"/>
        </a:defRPr>
      </a:lvl7pPr>
      <a:lvl8pPr indent="1371600">
        <a:defRPr sz="1200">
          <a:latin typeface="+mn-lt"/>
          <a:ea typeface="+mn-ea"/>
          <a:cs typeface="+mn-cs"/>
          <a:sym typeface="Helvetica"/>
        </a:defRPr>
      </a:lvl8pPr>
      <a:lvl9pPr indent="1828800">
        <a:defRPr sz="1200">
          <a:latin typeface="+mn-lt"/>
          <a:ea typeface="+mn-ea"/>
          <a:cs typeface="+mn-cs"/>
          <a:sym typeface="Helvetica"/>
        </a:defRPr>
      </a:lvl9pPr>
    </p:titleStyle>
    <p:bodyStyle>
      <a:lvl1pPr marL="342900" indent="-342900">
        <a:buClr>
          <a:srgbClr val="000000"/>
        </a:buClr>
        <a:buSzPct val="100000"/>
        <a:buFont typeface="Helvetica"/>
        <a:buChar char="»"/>
        <a:defRPr sz="1200">
          <a:latin typeface="+mn-lt"/>
          <a:ea typeface="+mn-ea"/>
          <a:cs typeface="+mn-cs"/>
          <a:sym typeface="Helvetica"/>
        </a:defRPr>
      </a:lvl1pPr>
      <a:lvl2pPr marL="342900" indent="-152400">
        <a:buClr>
          <a:srgbClr val="000000"/>
        </a:buClr>
        <a:buSzPct val="100000"/>
        <a:buFont typeface="Helvetica"/>
        <a:buChar char="–"/>
        <a:defRPr sz="1200">
          <a:latin typeface="+mn-lt"/>
          <a:ea typeface="+mn-ea"/>
          <a:cs typeface="+mn-cs"/>
          <a:sym typeface="Helvetica"/>
        </a:defRPr>
      </a:lvl2pPr>
      <a:lvl3pPr marL="723900" indent="-304800">
        <a:buClr>
          <a:srgbClr val="000000"/>
        </a:buClr>
        <a:buSzPct val="100000"/>
        <a:buFont typeface="Helvetica"/>
        <a:buChar char="•"/>
        <a:defRPr sz="1200">
          <a:latin typeface="+mn-lt"/>
          <a:ea typeface="+mn-ea"/>
          <a:cs typeface="+mn-cs"/>
          <a:sym typeface="Helvetica"/>
        </a:defRPr>
      </a:lvl3pPr>
      <a:lvl4pPr marL="1104900" indent="-457200">
        <a:buClr>
          <a:srgbClr val="000000"/>
        </a:buClr>
        <a:buSzPct val="100000"/>
        <a:buFont typeface="Helvetica"/>
        <a:buChar char="–"/>
        <a:defRPr sz="1200">
          <a:latin typeface="+mn-lt"/>
          <a:ea typeface="+mn-ea"/>
          <a:cs typeface="+mn-cs"/>
          <a:sym typeface="Helvetica"/>
        </a:defRPr>
      </a:lvl4pPr>
      <a:lvl5pPr marL="1485900" indent="-609600">
        <a:buClr>
          <a:srgbClr val="000000"/>
        </a:buClr>
        <a:buSzPct val="100000"/>
        <a:buFont typeface="Helvetica"/>
        <a:buChar char="»"/>
        <a:defRPr sz="1200">
          <a:latin typeface="+mn-lt"/>
          <a:ea typeface="+mn-ea"/>
          <a:cs typeface="+mn-cs"/>
          <a:sym typeface="Helvetica"/>
        </a:defRPr>
      </a:lvl5pPr>
      <a:lvl6pPr marL="1943100" indent="-609600">
        <a:buClr>
          <a:srgbClr val="000000"/>
        </a:buClr>
        <a:buSzPct val="100000"/>
        <a:buFont typeface="Helvetica"/>
        <a:buChar char="•"/>
        <a:defRPr sz="1200">
          <a:latin typeface="+mn-lt"/>
          <a:ea typeface="+mn-ea"/>
          <a:cs typeface="+mn-cs"/>
          <a:sym typeface="Helvetica"/>
        </a:defRPr>
      </a:lvl6pPr>
      <a:lvl7pPr marL="2400300" indent="-609600">
        <a:buClr>
          <a:srgbClr val="000000"/>
        </a:buClr>
        <a:buSzPct val="100000"/>
        <a:buFont typeface="Helvetica"/>
        <a:buChar char="•"/>
        <a:defRPr sz="1200">
          <a:latin typeface="+mn-lt"/>
          <a:ea typeface="+mn-ea"/>
          <a:cs typeface="+mn-cs"/>
          <a:sym typeface="Helvetica"/>
        </a:defRPr>
      </a:lvl7pPr>
      <a:lvl8pPr marL="2857500" indent="-609600">
        <a:buClr>
          <a:srgbClr val="000000"/>
        </a:buClr>
        <a:buSzPct val="100000"/>
        <a:buFont typeface="Helvetica"/>
        <a:buChar char="•"/>
        <a:defRPr sz="1200">
          <a:latin typeface="+mn-lt"/>
          <a:ea typeface="+mn-ea"/>
          <a:cs typeface="+mn-cs"/>
          <a:sym typeface="Helvetica"/>
        </a:defRPr>
      </a:lvl8pPr>
      <a:lvl9pPr marL="3314700" indent="-609600">
        <a:buClr>
          <a:srgbClr val="000000"/>
        </a:buClr>
        <a:buSzPct val="100000"/>
        <a:buFont typeface="Helvetica"/>
        <a:buChar char="•"/>
        <a:defRPr sz="1200">
          <a:latin typeface="+mn-lt"/>
          <a:ea typeface="+mn-ea"/>
          <a:cs typeface="+mn-cs"/>
          <a:sym typeface="Helvetica"/>
        </a:defRPr>
      </a:lvl9pPr>
    </p:bodyStyle>
    <p:otherStyle>
      <a:lvl1pPr algn="r" defTabSz="457200">
        <a:defRPr sz="1200">
          <a:solidFill>
            <a:schemeClr val="tx1"/>
          </a:solidFill>
          <a:latin typeface="+mn-lt"/>
          <a:ea typeface="+mn-ea"/>
          <a:cs typeface="+mn-cs"/>
          <a:sym typeface="Calibri"/>
        </a:defRPr>
      </a:lvl1pPr>
      <a:lvl2pPr indent="457200" algn="r" defTabSz="457200">
        <a:defRPr sz="1200">
          <a:solidFill>
            <a:schemeClr val="tx1"/>
          </a:solidFill>
          <a:latin typeface="+mn-lt"/>
          <a:ea typeface="+mn-ea"/>
          <a:cs typeface="+mn-cs"/>
          <a:sym typeface="Calibri"/>
        </a:defRPr>
      </a:lvl2pPr>
      <a:lvl3pPr indent="914400" algn="r" defTabSz="457200">
        <a:defRPr sz="1200">
          <a:solidFill>
            <a:schemeClr val="tx1"/>
          </a:solidFill>
          <a:latin typeface="+mn-lt"/>
          <a:ea typeface="+mn-ea"/>
          <a:cs typeface="+mn-cs"/>
          <a:sym typeface="Calibri"/>
        </a:defRPr>
      </a:lvl3pPr>
      <a:lvl4pPr indent="1371600" algn="r" defTabSz="457200">
        <a:defRPr sz="1200">
          <a:solidFill>
            <a:schemeClr val="tx1"/>
          </a:solidFill>
          <a:latin typeface="+mn-lt"/>
          <a:ea typeface="+mn-ea"/>
          <a:cs typeface="+mn-cs"/>
          <a:sym typeface="Calibri"/>
        </a:defRPr>
      </a:lvl4pPr>
      <a:lvl5pPr indent="1828800" algn="r" defTabSz="457200">
        <a:defRPr sz="1200">
          <a:solidFill>
            <a:schemeClr val="tx1"/>
          </a:solidFill>
          <a:latin typeface="+mn-lt"/>
          <a:ea typeface="+mn-ea"/>
          <a:cs typeface="+mn-cs"/>
          <a:sym typeface="Calibri"/>
        </a:defRPr>
      </a:lvl5pPr>
      <a:lvl6pPr algn="r" defTabSz="457200">
        <a:defRPr sz="1200">
          <a:solidFill>
            <a:schemeClr val="tx1"/>
          </a:solidFill>
          <a:latin typeface="+mn-lt"/>
          <a:ea typeface="+mn-ea"/>
          <a:cs typeface="+mn-cs"/>
          <a:sym typeface="Calibri"/>
        </a:defRPr>
      </a:lvl6pPr>
      <a:lvl7pPr algn="r" defTabSz="457200">
        <a:defRPr sz="1200">
          <a:solidFill>
            <a:schemeClr val="tx1"/>
          </a:solidFill>
          <a:latin typeface="+mn-lt"/>
          <a:ea typeface="+mn-ea"/>
          <a:cs typeface="+mn-cs"/>
          <a:sym typeface="Calibri"/>
        </a:defRPr>
      </a:lvl7pPr>
      <a:lvl8pPr algn="r" defTabSz="457200">
        <a:defRPr sz="1200">
          <a:solidFill>
            <a:schemeClr val="tx1"/>
          </a:solidFill>
          <a:latin typeface="+mn-lt"/>
          <a:ea typeface="+mn-ea"/>
          <a:cs typeface="+mn-cs"/>
          <a:sym typeface="Calibri"/>
        </a:defRPr>
      </a:lvl8pPr>
      <a:lvl9pPr algn="r" defTabSz="457200">
        <a:defRPr sz="1200">
          <a:solidFill>
            <a:schemeClr val="tx1"/>
          </a:solidFill>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4.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jpe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5.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jpeg"/><Relationship Id="rId4" Type="http://schemas.openxmlformats.org/officeDocument/2006/relationships/image" Target="../media/image2.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e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e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3.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 name="Shape 12"/>
          <p:cNvSpPr/>
          <p:nvPr>
            <p:ph type="body" idx="4294967295"/>
          </p:nvPr>
        </p:nvSpPr>
        <p:spPr>
          <a:xfrm>
            <a:off x="1371600" y="4648200"/>
            <a:ext cx="6400800" cy="213360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marL="0" indent="0" algn="ctr" defTabSz="795527">
              <a:buSzTx/>
              <a:buNone/>
              <a:defRPr sz="1800"/>
            </a:pPr>
            <a:r>
              <a:rPr sz="2784">
                <a:solidFill>
                  <a:srgbClr val="F2F2F2"/>
                </a:solidFill>
                <a:latin typeface="Calibri"/>
                <a:ea typeface="Calibri"/>
                <a:cs typeface="Calibri"/>
                <a:sym typeface="Calibri"/>
              </a:rPr>
              <a:t>iOS Dev Camp #3 Week 4</a:t>
            </a:r>
            <a:br>
              <a:rPr sz="2784">
                <a:solidFill>
                  <a:srgbClr val="F2F2F2"/>
                </a:solidFill>
                <a:latin typeface="Calibri"/>
                <a:ea typeface="Calibri"/>
                <a:cs typeface="Calibri"/>
                <a:sym typeface="Calibri"/>
              </a:rPr>
            </a:br>
            <a:r>
              <a:rPr sz="2784">
                <a:solidFill>
                  <a:srgbClr val="F2F2F2"/>
                </a:solidFill>
                <a:latin typeface="Calibri"/>
                <a:ea typeface="Calibri"/>
                <a:cs typeface="Calibri"/>
                <a:sym typeface="Calibri"/>
              </a:rPr>
              <a:t>Foundation Framework with collections</a:t>
            </a:r>
            <a:endParaRPr sz="2784">
              <a:solidFill>
                <a:srgbClr val="F2F2F2"/>
              </a:solidFill>
              <a:latin typeface="Calibri"/>
              <a:ea typeface="Calibri"/>
              <a:cs typeface="Calibri"/>
              <a:sym typeface="Calibri"/>
            </a:endParaRPr>
          </a:p>
          <a:p>
            <a:pPr lvl="0" marL="0" indent="0" algn="ctr" defTabSz="795527">
              <a:spcBef>
                <a:spcPts val="600"/>
              </a:spcBef>
              <a:buSzTx/>
              <a:buNone/>
              <a:defRPr sz="1800"/>
            </a:pPr>
            <a:r>
              <a:rPr sz="2088">
                <a:solidFill>
                  <a:srgbClr val="F2F2F2"/>
                </a:solidFill>
                <a:latin typeface="Calibri"/>
                <a:ea typeface="Calibri"/>
                <a:cs typeface="Calibri"/>
                <a:sym typeface="Calibri"/>
              </a:rPr>
              <a:t>Edward Chiang</a:t>
            </a:r>
            <a:endParaRPr sz="2088"/>
          </a:p>
          <a:p>
            <a:pPr lvl="0" marL="0" indent="0" algn="ctr" defTabSz="795527">
              <a:spcBef>
                <a:spcPts val="600"/>
              </a:spcBef>
              <a:buSzTx/>
              <a:buNone/>
              <a:defRPr sz="1800"/>
            </a:pPr>
            <a:endParaRPr sz="2784">
              <a:solidFill>
                <a:srgbClr val="F2F2F2"/>
              </a:solidFill>
              <a:latin typeface="Calibri"/>
              <a:ea typeface="Calibri"/>
              <a:cs typeface="Calibri"/>
              <a:sym typeface="Calibri"/>
            </a:endParaRPr>
          </a:p>
          <a:p>
            <a:pPr lvl="0" marL="0" indent="0" algn="ctr" defTabSz="795527">
              <a:spcBef>
                <a:spcPts val="300"/>
              </a:spcBef>
              <a:buSzTx/>
              <a:buNone/>
              <a:defRPr sz="1800"/>
            </a:pPr>
            <a:r>
              <a:rPr sz="1566">
                <a:solidFill>
                  <a:srgbClr val="F2F2F2"/>
                </a:solidFill>
                <a:latin typeface="Calibri"/>
                <a:ea typeface="Calibri"/>
                <a:cs typeface="Calibri"/>
                <a:sym typeface="Calibri"/>
              </a:rPr>
              <a:t>2014.10.20 - 2014.10.24</a:t>
            </a:r>
          </a:p>
        </p:txBody>
      </p:sp>
      <p:pic>
        <p:nvPicPr>
          <p:cNvPr id="13" name="alpha-logo-square.png" descr="alpha-logo-square.png"/>
          <p:cNvPicPr/>
          <p:nvPr/>
        </p:nvPicPr>
        <p:blipFill>
          <a:blip r:embed="rId2">
            <a:extLst/>
          </a:blip>
          <a:stretch>
            <a:fillRect/>
          </a:stretch>
        </p:blipFill>
        <p:spPr>
          <a:xfrm>
            <a:off x="2532062" y="1655762"/>
            <a:ext cx="4079876" cy="2327276"/>
          </a:xfrm>
          <a:prstGeom prst="rect">
            <a:avLst/>
          </a:prstGeom>
          <a:ln w="12700">
            <a:miter lim="400000"/>
          </a:ln>
        </p:spPr>
      </p:pic>
      <p:sp>
        <p:nvSpPr>
          <p:cNvPr id="14" name="Shape 14"/>
          <p:cNvSpPr/>
          <p:nvPr>
            <p:ph type="sldNum" sz="quarter" idx="2"/>
          </p:nvPr>
        </p:nvSpPr>
        <p:spPr>
          <a:xfrm>
            <a:off x="8502739" y="6409848"/>
            <a:ext cx="184062" cy="269241"/>
          </a:xfrm>
          <a:prstGeom prst="rect">
            <a:avLst/>
          </a:prstGeom>
          <a:extLst>
            <a:ext uri="{C572A759-6A51-4108-AA02-DFA0A04FC94B}">
              <ma14:wrappingTextBoxFlag xmlns:ma14="http://schemas.microsoft.com/office/mac/drawingml/2011/main" val="1"/>
            </a:ext>
          </a:extLst>
        </p:spPr>
        <p:txBody>
          <a:bodyPr/>
          <a:lstStyle/>
          <a:p>
            <a:pPr lvl="0">
              <a:defRPr sz="1800"/>
            </a:pPr>
            <a:fld id="{86CB4B4D-7CA3-9044-876B-883B54F8677D}" type="slidenum">
              <a:rPr sz="1200"/>
            </a:fld>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69"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70" name="Shape 70"/>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71" name="Shape 71"/>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600">
                <a:latin typeface="Adobe 黑体 Std R"/>
                <a:ea typeface="Adobe 黑体 Std R"/>
                <a:cs typeface="Adobe 黑体 Std R"/>
                <a:sym typeface="Adobe 黑体 Std R"/>
              </a:defRPr>
            </a:lvl1pPr>
          </a:lstStyle>
          <a:p>
            <a:pPr lvl="0">
              <a:defRPr sz="1800"/>
            </a:pPr>
            <a:r>
              <a:rPr sz="3600"/>
              <a:t>Sorting Arrays</a:t>
            </a:r>
          </a:p>
        </p:txBody>
      </p:sp>
      <p:sp>
        <p:nvSpPr>
          <p:cNvPr id="72" name="Shape 72"/>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pic>
        <p:nvPicPr>
          <p:cNvPr id="73" name="pasted-image.png"/>
          <p:cNvPicPr/>
          <p:nvPr/>
        </p:nvPicPr>
        <p:blipFill>
          <a:blip r:embed="rId3">
            <a:extLst/>
          </a:blip>
          <a:stretch>
            <a:fillRect/>
          </a:stretch>
        </p:blipFill>
        <p:spPr>
          <a:xfrm>
            <a:off x="1872924" y="1828332"/>
            <a:ext cx="5398152" cy="4269724"/>
          </a:xfrm>
          <a:prstGeom prst="rect">
            <a:avLst/>
          </a:prstGeom>
          <a:ln w="12700">
            <a:miter lim="400000"/>
          </a:ln>
        </p:spPr>
      </p:pic>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75"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76" name="Shape 76"/>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77" name="Shape 77"/>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600">
                <a:latin typeface="Adobe 黑体 Std R"/>
                <a:ea typeface="Adobe 黑体 Std R"/>
                <a:cs typeface="Adobe 黑体 Std R"/>
                <a:sym typeface="Adobe 黑体 Std R"/>
              </a:defRPr>
            </a:lvl1pPr>
          </a:lstStyle>
          <a:p>
            <a:pPr lvl="0">
              <a:defRPr sz="1800"/>
            </a:pPr>
            <a:r>
              <a:rPr sz="3600"/>
              <a:t>Sorting with Sort Descriptors</a:t>
            </a:r>
          </a:p>
        </p:txBody>
      </p:sp>
      <p:sp>
        <p:nvSpPr>
          <p:cNvPr id="78" name="Shape 78"/>
          <p:cNvSpPr/>
          <p:nvPr/>
        </p:nvSpPr>
        <p:spPr>
          <a:xfrm>
            <a:off x="457200" y="1905000"/>
            <a:ext cx="8242300" cy="337312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0" marL="180473" indent="-180473" algn="l" defTabSz="457200">
              <a:lnSpc>
                <a:spcPct val="120000"/>
              </a:lnSpc>
              <a:buSzPct val="100000"/>
              <a:buChar char="•"/>
              <a:defRPr sz="1800"/>
            </a:pPr>
            <a:r>
              <a:t>Sort descriptors (instances of NSSortDescriptor) provide a convenient and abstract way to describe a sort ordering. Sort descriptors provide several useful features. You can easily perform most sort operations with minimal custom code. You can also use sort descriptors in conjunction with Cocoa bindings to sort the contents of, for example, a table view. You can also use them with Core Data to order the results of a fetch request. </a:t>
            </a:r>
          </a:p>
          <a:p>
            <a:pPr lvl="0" marL="180473" indent="-180473" algn="l" defTabSz="457200">
              <a:lnSpc>
                <a:spcPct val="120000"/>
              </a:lnSpc>
              <a:buSzPct val="100000"/>
              <a:buChar char="•"/>
              <a:defRPr sz="1800"/>
            </a:pPr>
            <a:r>
              <a:t>If you use the methods </a:t>
            </a:r>
            <a:r>
              <a:rPr>
                <a:solidFill>
                  <a:srgbClr val="FF7C00"/>
                </a:solidFill>
              </a:rPr>
              <a:t>sortedArrayUsingDescriptors:</a:t>
            </a:r>
            <a:r>
              <a:t> or </a:t>
            </a:r>
            <a:r>
              <a:rPr>
                <a:solidFill>
                  <a:srgbClr val="FF7C00"/>
                </a:solidFill>
              </a:rPr>
              <a:t>sortUsingDescriptors:</a:t>
            </a:r>
            <a:r>
              <a:t>, sort descriptors provide an easy way to sort a collection of objects using a number of their properties. Given an array of dictionaries (custom objects work in the same way), you can sort its contents by last name then first name.</a:t>
            </a:r>
          </a:p>
        </p:txBody>
      </p:sp>
      <p:sp>
        <p:nvSpPr>
          <p:cNvPr id="79" name="Shape 79"/>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81"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82" name="Shape 82"/>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83" name="Shape 83"/>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600">
                <a:latin typeface="Adobe 黑体 Std R"/>
                <a:ea typeface="Adobe 黑体 Std R"/>
                <a:cs typeface="Adobe 黑体 Std R"/>
                <a:sym typeface="Adobe 黑体 Std R"/>
              </a:defRPr>
            </a:lvl1pPr>
          </a:lstStyle>
          <a:p>
            <a:pPr lvl="0">
              <a:defRPr sz="1800"/>
            </a:pPr>
            <a:r>
              <a:rPr sz="3600"/>
              <a:t>Sorting with Blocks</a:t>
            </a:r>
          </a:p>
        </p:txBody>
      </p:sp>
      <p:sp>
        <p:nvSpPr>
          <p:cNvPr id="84" name="Shape 84"/>
          <p:cNvSpPr/>
          <p:nvPr/>
        </p:nvSpPr>
        <p:spPr>
          <a:xfrm>
            <a:off x="457200" y="1905000"/>
            <a:ext cx="8242300" cy="136144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0" marL="180473" indent="-180473" algn="l" defTabSz="457200">
              <a:lnSpc>
                <a:spcPct val="120000"/>
              </a:lnSpc>
              <a:buSzPct val="100000"/>
              <a:buChar char="•"/>
              <a:defRPr sz="1800"/>
            </a:pPr>
            <a:r>
              <a:t>The </a:t>
            </a:r>
            <a:r>
              <a:rPr>
                <a:solidFill>
                  <a:srgbClr val="FF7C00"/>
                </a:solidFill>
              </a:rPr>
              <a:t>sortedArrayUsingComparator:</a:t>
            </a:r>
            <a:r>
              <a:t> method of NSArray sorts the array into a new array, using the block to compare the objects. NSMutableArray's sortUsingComparator: sorts the array in place, using the block to compare the objects.</a:t>
            </a:r>
          </a:p>
        </p:txBody>
      </p:sp>
      <p:sp>
        <p:nvSpPr>
          <p:cNvPr id="85" name="Shape 85"/>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7" name="Shape 87"/>
          <p:cNvSpPr/>
          <p:nvPr/>
        </p:nvSpPr>
        <p:spPr>
          <a:xfrm>
            <a:off x="8502739" y="6409848"/>
            <a:ext cx="184062" cy="2692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r" defTabSz="457200">
              <a:defRPr sz="1200">
                <a:latin typeface="Calibri"/>
                <a:ea typeface="Calibri"/>
                <a:cs typeface="Calibri"/>
                <a:sym typeface="Calibri"/>
              </a:defRPr>
            </a:lvl1pPr>
          </a:lstStyle>
          <a:p>
            <a:pPr lvl="0">
              <a:defRPr sz="1800"/>
            </a:pPr>
            <a:r>
              <a:rPr sz="1200"/>
              <a:t>7</a:t>
            </a:r>
          </a:p>
        </p:txBody>
      </p:sp>
      <p:pic>
        <p:nvPicPr>
          <p:cNvPr id="88"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89" name="Shape 89"/>
          <p:cNvSpPr/>
          <p:nvPr>
            <p:ph type="title" idx="4294967295"/>
          </p:nvPr>
        </p:nvSpPr>
        <p:spPr>
          <a:xfrm>
            <a:off x="457200" y="4181475"/>
            <a:ext cx="8229600" cy="150812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defRPr b="1" sz="3600">
                <a:solidFill>
                  <a:srgbClr val="FF7F00"/>
                </a:solidFill>
              </a:defRPr>
            </a:lvl1pPr>
          </a:lstStyle>
          <a:p>
            <a:pPr lvl="0">
              <a:defRPr b="0" sz="1800">
                <a:solidFill>
                  <a:srgbClr val="000000"/>
                </a:solidFill>
              </a:defRPr>
            </a:pPr>
            <a:r>
              <a:rPr b="1" sz="3600">
                <a:solidFill>
                  <a:srgbClr val="FF7F00"/>
                </a:solidFill>
              </a:rPr>
              <a:t>NSDictionary</a:t>
            </a:r>
          </a:p>
        </p:txBody>
      </p:sp>
      <p:sp>
        <p:nvSpPr>
          <p:cNvPr id="90" name="Shape 90"/>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pPr>
            <a:fld id="{86CB4B4D-7CA3-9044-876B-883B54F8677D}" type="slidenum">
              <a:rPr sz="1200"/>
            </a:fld>
          </a:p>
        </p:txBody>
      </p:sp>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92"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93" name="Shape 93"/>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94" name="Shape 94"/>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600">
                <a:latin typeface="Adobe 黑体 Std R"/>
                <a:ea typeface="Adobe 黑体 Std R"/>
                <a:cs typeface="Adobe 黑体 Std R"/>
                <a:sym typeface="Adobe 黑体 Std R"/>
              </a:defRPr>
            </a:lvl1pPr>
          </a:lstStyle>
          <a:p>
            <a:pPr lvl="0">
              <a:defRPr sz="1800"/>
            </a:pPr>
            <a:r>
              <a:rPr sz="3600"/>
              <a:t>Dictionary Fundamentals</a:t>
            </a:r>
          </a:p>
        </p:txBody>
      </p:sp>
      <p:sp>
        <p:nvSpPr>
          <p:cNvPr id="95" name="Shape 95"/>
          <p:cNvSpPr/>
          <p:nvPr/>
        </p:nvSpPr>
        <p:spPr>
          <a:xfrm>
            <a:off x="457200" y="1905000"/>
            <a:ext cx="8242300" cy="337312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0" marL="180473" indent="-180473" algn="l" defTabSz="457200">
              <a:lnSpc>
                <a:spcPct val="120000"/>
              </a:lnSpc>
              <a:buSzPct val="100000"/>
              <a:buChar char="•"/>
              <a:defRPr sz="1800"/>
            </a:pPr>
            <a:r>
              <a:t>An NSDictionary object manages an immutable dictionary—that is, after you create the dictionary, you cannot add, remove or replace keys and values.</a:t>
            </a:r>
          </a:p>
          <a:p>
            <a:pPr lvl="0" marL="180473" indent="-180473" algn="l" defTabSz="457200">
              <a:lnSpc>
                <a:spcPct val="120000"/>
              </a:lnSpc>
              <a:buSzPct val="100000"/>
              <a:buChar char="•"/>
              <a:defRPr sz="1800"/>
            </a:pPr>
            <a:r>
              <a:t>An NSMutableDictionary object manages a mutable dictionary, which allows the addition and deletion of entries at any time, automatically allocating memory as needed.</a:t>
            </a:r>
          </a:p>
          <a:p>
            <a:pPr lvl="0" marL="180473" indent="-180473" algn="l" defTabSz="457200">
              <a:lnSpc>
                <a:spcPct val="120000"/>
              </a:lnSpc>
              <a:buSzPct val="100000"/>
              <a:buChar char="•"/>
              <a:defRPr sz="1800"/>
            </a:pPr>
            <a:r>
              <a:t>You can easily create an instance of one type of array from the other using the initializer </a:t>
            </a:r>
            <a:r>
              <a:rPr>
                <a:solidFill>
                  <a:srgbClr val="FF7C00"/>
                </a:solidFill>
              </a:rPr>
              <a:t>initWithDictionary:</a:t>
            </a:r>
            <a:r>
              <a:t> or the convenience constructor </a:t>
            </a:r>
            <a:r>
              <a:rPr>
                <a:solidFill>
                  <a:srgbClr val="FF7C00"/>
                </a:solidFill>
              </a:rPr>
              <a:t>dictionaryWithDictionary:</a:t>
            </a:r>
            <a:r>
              <a:t>.</a:t>
            </a:r>
          </a:p>
          <a:p>
            <a:pPr lvl="0" marL="180473" indent="-180473" algn="l" defTabSz="457200">
              <a:lnSpc>
                <a:spcPct val="120000"/>
              </a:lnSpc>
              <a:buSzPct val="100000"/>
              <a:buChar char="•"/>
              <a:defRPr sz="1800"/>
            </a:pPr>
            <a:r>
              <a:t>In mutable, to add a single key-value pair, or to replace the object for a particular key, use the </a:t>
            </a:r>
            <a:r>
              <a:rPr>
                <a:solidFill>
                  <a:srgbClr val="FF7C00"/>
                </a:solidFill>
              </a:rPr>
              <a:t>setObject:forKey:</a:t>
            </a:r>
            <a:r>
              <a:t> instance method</a:t>
            </a:r>
          </a:p>
        </p:txBody>
      </p:sp>
      <p:sp>
        <p:nvSpPr>
          <p:cNvPr id="96" name="Shape 96"/>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98"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99" name="Shape 99"/>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100" name="Shape 100"/>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600">
                <a:latin typeface="Adobe 黑体 Std R"/>
                <a:ea typeface="Adobe 黑体 Std R"/>
                <a:cs typeface="Adobe 黑体 Std R"/>
                <a:sym typeface="Adobe 黑体 Std R"/>
              </a:defRPr>
            </a:lvl1pPr>
          </a:lstStyle>
          <a:p>
            <a:pPr lvl="0">
              <a:defRPr sz="1800"/>
            </a:pPr>
            <a:r>
              <a:rPr sz="3600"/>
              <a:t>Using Custom Keys</a:t>
            </a:r>
          </a:p>
        </p:txBody>
      </p:sp>
      <p:sp>
        <p:nvSpPr>
          <p:cNvPr id="101" name="Shape 101"/>
          <p:cNvSpPr/>
          <p:nvPr/>
        </p:nvSpPr>
        <p:spPr>
          <a:xfrm>
            <a:off x="457200" y="1905000"/>
            <a:ext cx="8242300" cy="203200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0" marL="180473" indent="-180473" algn="l" defTabSz="457200">
              <a:lnSpc>
                <a:spcPct val="120000"/>
              </a:lnSpc>
              <a:buSzPct val="100000"/>
              <a:buChar char="•"/>
              <a:defRPr sz="1800"/>
            </a:pPr>
            <a:r>
              <a:t>It may be necessary to use custom objects as keys in a dictionary.</a:t>
            </a:r>
          </a:p>
          <a:p>
            <a:pPr lvl="0" marL="180473" indent="-180473" algn="l" defTabSz="457200">
              <a:lnSpc>
                <a:spcPct val="120000"/>
              </a:lnSpc>
              <a:buSzPct val="100000"/>
              <a:buChar char="•"/>
              <a:defRPr sz="1800"/>
            </a:pPr>
            <a:r>
              <a:t>Dictionary copies each key, keys must conform to the </a:t>
            </a:r>
            <a:r>
              <a:rPr>
                <a:solidFill>
                  <a:srgbClr val="FF7C00"/>
                </a:solidFill>
              </a:rPr>
              <a:t>NSCopying</a:t>
            </a:r>
            <a:r>
              <a:t> protocol. Bear this in mind when choosing what objects to use as keys. Although you can use any object that adopts the NSCopying protocol and implements the </a:t>
            </a:r>
            <a:r>
              <a:rPr>
                <a:solidFill>
                  <a:srgbClr val="FF7C00"/>
                </a:solidFill>
              </a:rPr>
              <a:t>hash</a:t>
            </a:r>
            <a:r>
              <a:t> and </a:t>
            </a:r>
            <a:r>
              <a:rPr>
                <a:solidFill>
                  <a:srgbClr val="FF7C00"/>
                </a:solidFill>
              </a:rPr>
              <a:t>isEqual:</a:t>
            </a:r>
            <a:r>
              <a:t> methods, it is typically bad design to use large objects, such as instances of NSImage, because doing so may incur performance penalties.</a:t>
            </a:r>
          </a:p>
        </p:txBody>
      </p:sp>
      <p:sp>
        <p:nvSpPr>
          <p:cNvPr id="102" name="Shape 102"/>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4" name="Shape 104"/>
          <p:cNvSpPr/>
          <p:nvPr/>
        </p:nvSpPr>
        <p:spPr>
          <a:xfrm>
            <a:off x="8502739" y="6409848"/>
            <a:ext cx="184062" cy="2692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r" defTabSz="457200">
              <a:defRPr sz="1200">
                <a:latin typeface="Calibri"/>
                <a:ea typeface="Calibri"/>
                <a:cs typeface="Calibri"/>
                <a:sym typeface="Calibri"/>
              </a:defRPr>
            </a:lvl1pPr>
          </a:lstStyle>
          <a:p>
            <a:pPr lvl="0">
              <a:defRPr sz="1800"/>
            </a:pPr>
            <a:r>
              <a:rPr sz="1200"/>
              <a:t>7</a:t>
            </a:r>
          </a:p>
        </p:txBody>
      </p:sp>
      <p:pic>
        <p:nvPicPr>
          <p:cNvPr id="105"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106" name="Shape 106"/>
          <p:cNvSpPr/>
          <p:nvPr>
            <p:ph type="title" idx="4294967295"/>
          </p:nvPr>
        </p:nvSpPr>
        <p:spPr>
          <a:xfrm>
            <a:off x="457200" y="4181475"/>
            <a:ext cx="8229600" cy="150812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defRPr b="1" sz="3600">
                <a:solidFill>
                  <a:srgbClr val="FF7F00"/>
                </a:solidFill>
              </a:defRPr>
            </a:lvl1pPr>
          </a:lstStyle>
          <a:p>
            <a:pPr lvl="0">
              <a:defRPr b="0" sz="1800">
                <a:solidFill>
                  <a:srgbClr val="000000"/>
                </a:solidFill>
              </a:defRPr>
            </a:pPr>
            <a:r>
              <a:rPr b="1" sz="3600">
                <a:solidFill>
                  <a:srgbClr val="FF7F00"/>
                </a:solidFill>
              </a:rPr>
              <a:t>NSSet</a:t>
            </a:r>
          </a:p>
        </p:txBody>
      </p:sp>
      <p:sp>
        <p:nvSpPr>
          <p:cNvPr id="107" name="Shape 107"/>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09"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110" name="Shape 110"/>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111" name="Shape 111"/>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600">
                <a:latin typeface="Adobe 黑体 Std R"/>
                <a:ea typeface="Adobe 黑体 Std R"/>
                <a:cs typeface="Adobe 黑体 Std R"/>
                <a:sym typeface="Adobe 黑体 Std R"/>
              </a:defRPr>
            </a:lvl1pPr>
          </a:lstStyle>
          <a:p>
            <a:pPr lvl="0">
              <a:defRPr sz="1800"/>
            </a:pPr>
            <a:r>
              <a:rPr sz="3600"/>
              <a:t>Set Fundamentals</a:t>
            </a:r>
          </a:p>
        </p:txBody>
      </p:sp>
      <p:sp>
        <p:nvSpPr>
          <p:cNvPr id="112" name="Shape 112"/>
          <p:cNvSpPr/>
          <p:nvPr/>
        </p:nvSpPr>
        <p:spPr>
          <a:xfrm>
            <a:off x="457200" y="1905000"/>
            <a:ext cx="8242300" cy="370840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0" marL="180473" indent="-180473" algn="l" defTabSz="457200">
              <a:lnSpc>
                <a:spcPct val="120000"/>
              </a:lnSpc>
              <a:buSzPct val="100000"/>
              <a:buChar char="•"/>
              <a:defRPr sz="1800"/>
            </a:pPr>
            <a:r>
              <a:t>An </a:t>
            </a:r>
            <a:r>
              <a:rPr>
                <a:solidFill>
                  <a:srgbClr val="FF7C00"/>
                </a:solidFill>
              </a:rPr>
              <a:t>NSSet</a:t>
            </a:r>
            <a:r>
              <a:t> object manages an immutable set of distinct objects.</a:t>
            </a:r>
          </a:p>
          <a:p>
            <a:pPr lvl="0" marL="180473" indent="-180473" algn="l" defTabSz="457200">
              <a:lnSpc>
                <a:spcPct val="120000"/>
              </a:lnSpc>
              <a:buSzPct val="100000"/>
              <a:buChar char="•"/>
              <a:defRPr sz="1800"/>
            </a:pPr>
            <a:r>
              <a:rPr>
                <a:solidFill>
                  <a:srgbClr val="FF7C00"/>
                </a:solidFill>
              </a:rPr>
              <a:t>NSMutableSet</a:t>
            </a:r>
            <a:r>
              <a:t>, a subclass of NSSet, is a mutable set of distinct objects, which allows the addition and deletion of entries at any time, automatically allocating memory as needed.</a:t>
            </a:r>
          </a:p>
          <a:p>
            <a:pPr lvl="0" marL="180473" indent="-180473" algn="l" defTabSz="457200">
              <a:lnSpc>
                <a:spcPct val="120000"/>
              </a:lnSpc>
              <a:buSzPct val="100000"/>
              <a:buChar char="•"/>
              <a:defRPr sz="1800"/>
            </a:pPr>
            <a:r>
              <a:rPr>
                <a:solidFill>
                  <a:srgbClr val="FF7C00"/>
                </a:solidFill>
              </a:rPr>
              <a:t>NSCountedSet</a:t>
            </a:r>
            <a:r>
              <a:t>, a subclass of NSMutableSet, is a mutable set to which you can add a particular object more than once; in other words, the elements of the set aren’t necessarily distinct. A counted set is also known as a bag. The set keeps a counter associated with each distinct object inserted. NSCountedSet objects keep track of the number of times objects are inserted and require that objects be removed the same number of times to completely remove the object from the set.</a:t>
            </a:r>
          </a:p>
        </p:txBody>
      </p:sp>
      <p:sp>
        <p:nvSpPr>
          <p:cNvPr id="113" name="Shape 113"/>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5" name="Shape 115"/>
          <p:cNvSpPr/>
          <p:nvPr/>
        </p:nvSpPr>
        <p:spPr>
          <a:xfrm>
            <a:off x="8502739" y="6409848"/>
            <a:ext cx="184062" cy="2692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r" defTabSz="457200">
              <a:defRPr sz="1200">
                <a:latin typeface="Calibri"/>
                <a:ea typeface="Calibri"/>
                <a:cs typeface="Calibri"/>
                <a:sym typeface="Calibri"/>
              </a:defRPr>
            </a:lvl1pPr>
          </a:lstStyle>
          <a:p>
            <a:pPr lvl="0">
              <a:defRPr sz="1800"/>
            </a:pPr>
            <a:r>
              <a:rPr sz="1200"/>
              <a:t>7</a:t>
            </a:r>
          </a:p>
        </p:txBody>
      </p:sp>
      <p:pic>
        <p:nvPicPr>
          <p:cNvPr id="116"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117" name="Shape 117"/>
          <p:cNvSpPr/>
          <p:nvPr>
            <p:ph type="title" idx="4294967295"/>
          </p:nvPr>
        </p:nvSpPr>
        <p:spPr>
          <a:xfrm>
            <a:off x="457200" y="4181475"/>
            <a:ext cx="8229600" cy="150812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defRPr b="1" sz="3600">
                <a:solidFill>
                  <a:srgbClr val="FF7F00"/>
                </a:solidFill>
              </a:defRPr>
            </a:lvl1pPr>
          </a:lstStyle>
          <a:p>
            <a:pPr lvl="0">
              <a:defRPr b="0" sz="1800">
                <a:solidFill>
                  <a:srgbClr val="000000"/>
                </a:solidFill>
              </a:defRPr>
            </a:pPr>
            <a:r>
              <a:rPr b="1" sz="3600">
                <a:solidFill>
                  <a:srgbClr val="FF7F00"/>
                </a:solidFill>
              </a:rPr>
              <a:t>Copying Collections</a:t>
            </a:r>
          </a:p>
        </p:txBody>
      </p:sp>
      <p:sp>
        <p:nvSpPr>
          <p:cNvPr id="118" name="Shape 118"/>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20"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121" name="Shape 121"/>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122" name="Shape 122"/>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600">
                <a:latin typeface="Adobe 黑体 Std R"/>
                <a:ea typeface="Adobe 黑体 Std R"/>
                <a:cs typeface="Adobe 黑体 Std R"/>
                <a:sym typeface="Adobe 黑体 Std R"/>
              </a:defRPr>
            </a:lvl1pPr>
          </a:lstStyle>
          <a:p>
            <a:pPr lvl="0">
              <a:defRPr sz="1800"/>
            </a:pPr>
            <a:r>
              <a:rPr sz="3600"/>
              <a:t>Copying Collections</a:t>
            </a:r>
          </a:p>
        </p:txBody>
      </p:sp>
      <p:sp>
        <p:nvSpPr>
          <p:cNvPr id="123" name="Shape 123"/>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pic>
        <p:nvPicPr>
          <p:cNvPr id="124" name="pasted-image.png"/>
          <p:cNvPicPr/>
          <p:nvPr/>
        </p:nvPicPr>
        <p:blipFill>
          <a:blip r:embed="rId3">
            <a:extLst/>
          </a:blip>
          <a:stretch>
            <a:fillRect/>
          </a:stretch>
        </p:blipFill>
        <p:spPr>
          <a:xfrm>
            <a:off x="1075066" y="2035940"/>
            <a:ext cx="6993868" cy="3854507"/>
          </a:xfrm>
          <a:prstGeom prst="rect">
            <a:avLst/>
          </a:prstGeom>
          <a:ln w="12700">
            <a:miter lim="400000"/>
          </a:ln>
        </p:spPr>
      </p:pic>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6"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17" name="Shape 17"/>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18" name="Shape 18"/>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4200"/>
            </a:lvl1pPr>
          </a:lstStyle>
          <a:p>
            <a:pPr lvl="0">
              <a:defRPr sz="1800"/>
            </a:pPr>
            <a:r>
              <a:rPr sz="4200"/>
              <a:t>Today</a:t>
            </a:r>
          </a:p>
        </p:txBody>
      </p:sp>
      <p:sp>
        <p:nvSpPr>
          <p:cNvPr id="19" name="Shape 19"/>
          <p:cNvSpPr/>
          <p:nvPr/>
        </p:nvSpPr>
        <p:spPr>
          <a:xfrm>
            <a:off x="457200" y="1905000"/>
            <a:ext cx="8242300" cy="2616200"/>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0" marL="421105" indent="-421105" algn="l">
              <a:buSzPct val="100000"/>
              <a:buChar char="•"/>
              <a:defRPr sz="1800"/>
            </a:pPr>
            <a:r>
              <a:rPr sz="4200"/>
              <a:t>NSArray</a:t>
            </a:r>
            <a:endParaRPr sz="4200"/>
          </a:p>
          <a:p>
            <a:pPr lvl="0" marL="421105" indent="-421105" algn="l">
              <a:buSzPct val="100000"/>
              <a:buChar char="•"/>
              <a:defRPr sz="1800"/>
            </a:pPr>
            <a:r>
              <a:rPr sz="4200"/>
              <a:t>NSDictionary</a:t>
            </a:r>
            <a:endParaRPr sz="4200"/>
          </a:p>
          <a:p>
            <a:pPr lvl="0" marL="421105" indent="-421105" algn="l">
              <a:buSzPct val="100000"/>
              <a:buChar char="•"/>
              <a:defRPr sz="1800"/>
            </a:pPr>
            <a:r>
              <a:rPr sz="4200"/>
              <a:t>NSSet</a:t>
            </a:r>
            <a:endParaRPr sz="4200"/>
          </a:p>
          <a:p>
            <a:pPr lvl="0" marL="421105" indent="-421105" algn="l">
              <a:buSzPct val="100000"/>
              <a:buChar char="•"/>
              <a:defRPr sz="1800"/>
            </a:pPr>
            <a:r>
              <a:rPr sz="4200"/>
              <a:t>Copying / Enumeration</a:t>
            </a:r>
          </a:p>
        </p:txBody>
      </p:sp>
      <p:sp>
        <p:nvSpPr>
          <p:cNvPr id="20" name="Shape 20"/>
          <p:cNvSpPr/>
          <p:nvPr>
            <p:ph type="sldNum" sz="quarter" idx="2"/>
          </p:nvPr>
        </p:nvSpPr>
        <p:spPr>
          <a:xfrm>
            <a:off x="8502739" y="6409848"/>
            <a:ext cx="184062" cy="269241"/>
          </a:xfrm>
          <a:prstGeom prst="rect">
            <a:avLst/>
          </a:prstGeom>
          <a:extLst>
            <a:ext uri="{C572A759-6A51-4108-AA02-DFA0A04FC94B}">
              <ma14:wrappingTextBoxFlag xmlns:ma14="http://schemas.microsoft.com/office/mac/drawingml/2011/main" val="1"/>
            </a:ext>
          </a:extLst>
        </p:spPr>
        <p:txBody>
          <a:bodyPr/>
          <a:lstStyle/>
          <a:p>
            <a:pPr lvl="0">
              <a:defRPr sz="1800"/>
            </a:pPr>
            <a:fld id="{86CB4B4D-7CA3-9044-876B-883B54F8677D}" type="slidenum">
              <a:rPr sz="1200"/>
            </a:fld>
          </a:p>
        </p:txBody>
      </p:sp>
    </p:spTree>
  </p:cSld>
  <p:clrMapOvr>
    <a:masterClrMapping/>
  </p:clrMapOvr>
  <p:transitio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6" name="Shape 126"/>
          <p:cNvSpPr/>
          <p:nvPr/>
        </p:nvSpPr>
        <p:spPr>
          <a:xfrm>
            <a:off x="8502739" y="6409848"/>
            <a:ext cx="184062" cy="2692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r" defTabSz="457200">
              <a:defRPr sz="1200">
                <a:latin typeface="Calibri"/>
                <a:ea typeface="Calibri"/>
                <a:cs typeface="Calibri"/>
                <a:sym typeface="Calibri"/>
              </a:defRPr>
            </a:lvl1pPr>
          </a:lstStyle>
          <a:p>
            <a:pPr lvl="0">
              <a:defRPr sz="1800"/>
            </a:pPr>
            <a:r>
              <a:rPr sz="1200"/>
              <a:t>7</a:t>
            </a:r>
          </a:p>
        </p:txBody>
      </p:sp>
      <p:pic>
        <p:nvPicPr>
          <p:cNvPr id="127"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128" name="Shape 128"/>
          <p:cNvSpPr/>
          <p:nvPr>
            <p:ph type="title" idx="4294967295"/>
          </p:nvPr>
        </p:nvSpPr>
        <p:spPr>
          <a:xfrm>
            <a:off x="457200" y="4181475"/>
            <a:ext cx="8229600" cy="150812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defRPr b="1" sz="3600">
                <a:solidFill>
                  <a:srgbClr val="FF7F00"/>
                </a:solidFill>
              </a:defRPr>
            </a:lvl1pPr>
          </a:lstStyle>
          <a:p>
            <a:pPr lvl="0">
              <a:defRPr b="0" sz="1800">
                <a:solidFill>
                  <a:srgbClr val="000000"/>
                </a:solidFill>
              </a:defRPr>
            </a:pPr>
            <a:r>
              <a:rPr b="1" sz="3600">
                <a:solidFill>
                  <a:srgbClr val="FF7F00"/>
                </a:solidFill>
              </a:rPr>
              <a:t>Enumeration</a:t>
            </a:r>
          </a:p>
        </p:txBody>
      </p:sp>
      <p:sp>
        <p:nvSpPr>
          <p:cNvPr id="129" name="Shape 129"/>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31"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132" name="Shape 132"/>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133" name="Shape 133"/>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600">
                <a:latin typeface="Adobe 黑体 Std R"/>
                <a:ea typeface="Adobe 黑体 Std R"/>
                <a:cs typeface="Adobe 黑体 Std R"/>
                <a:sym typeface="Adobe 黑体 Std R"/>
              </a:defRPr>
            </a:lvl1pPr>
          </a:lstStyle>
          <a:p>
            <a:pPr lvl="0">
              <a:defRPr sz="1800"/>
            </a:pPr>
            <a:r>
              <a:rPr sz="3600"/>
              <a:t>Fast Enumeration</a:t>
            </a:r>
          </a:p>
        </p:txBody>
      </p:sp>
      <p:sp>
        <p:nvSpPr>
          <p:cNvPr id="134" name="Shape 134"/>
          <p:cNvSpPr/>
          <p:nvPr/>
        </p:nvSpPr>
        <p:spPr>
          <a:xfrm>
            <a:off x="457200" y="1905000"/>
            <a:ext cx="8242300" cy="236728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0" marL="180473" indent="-180473" algn="l" defTabSz="457200">
              <a:lnSpc>
                <a:spcPct val="120000"/>
              </a:lnSpc>
              <a:buSzPct val="100000"/>
              <a:buChar char="•"/>
              <a:defRPr sz="1800"/>
            </a:pPr>
            <a:r>
              <a:t>Fast enumeration is the preferred method of enumerating the contents of a collection because it provides the following benefits: </a:t>
            </a:r>
          </a:p>
          <a:p>
            <a:pPr lvl="1" marL="561473" indent="-180473" algn="l" defTabSz="457200">
              <a:lnSpc>
                <a:spcPct val="120000"/>
              </a:lnSpc>
              <a:buSzPct val="100000"/>
              <a:buChar char="•"/>
              <a:defRPr sz="1800"/>
            </a:pPr>
            <a:r>
              <a:t>The enumeration is more efficient than using NSEnumerator directly. </a:t>
            </a:r>
          </a:p>
          <a:p>
            <a:pPr lvl="1" marL="561473" indent="-180473" algn="l" defTabSz="457200">
              <a:lnSpc>
                <a:spcPct val="120000"/>
              </a:lnSpc>
              <a:buSzPct val="100000"/>
              <a:buChar char="•"/>
              <a:defRPr sz="1800"/>
            </a:pPr>
            <a:r>
              <a:t>The syntax is concise. </a:t>
            </a:r>
          </a:p>
          <a:p>
            <a:pPr lvl="1" marL="561473" indent="-180473" algn="l" defTabSz="457200">
              <a:lnSpc>
                <a:spcPct val="120000"/>
              </a:lnSpc>
              <a:buSzPct val="100000"/>
              <a:buChar char="•"/>
              <a:defRPr sz="1800"/>
            </a:pPr>
            <a:r>
              <a:t>The enumerator raises an exception if you modify the collection while enumerating. </a:t>
            </a:r>
          </a:p>
          <a:p>
            <a:pPr lvl="1" marL="561473" indent="-180473" algn="l" defTabSz="457200">
              <a:lnSpc>
                <a:spcPct val="120000"/>
              </a:lnSpc>
              <a:buSzPct val="100000"/>
              <a:buChar char="•"/>
              <a:defRPr sz="1800"/>
            </a:pPr>
            <a:r>
              <a:t>You can perform multiple enumerations concurrently.</a:t>
            </a:r>
          </a:p>
        </p:txBody>
      </p:sp>
      <p:sp>
        <p:nvSpPr>
          <p:cNvPr id="135" name="Shape 135"/>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37"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138" name="Shape 138"/>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139" name="Shape 139"/>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600">
                <a:latin typeface="Adobe 黑体 Std R"/>
                <a:ea typeface="Adobe 黑体 Std R"/>
                <a:cs typeface="Adobe 黑体 Std R"/>
                <a:sym typeface="Adobe 黑体 Std R"/>
              </a:defRPr>
            </a:lvl1pPr>
          </a:lstStyle>
          <a:p>
            <a:pPr lvl="0">
              <a:defRPr sz="1800"/>
            </a:pPr>
            <a:r>
              <a:rPr sz="3600"/>
              <a:t>Other two ways</a:t>
            </a:r>
          </a:p>
        </p:txBody>
      </p:sp>
      <p:sp>
        <p:nvSpPr>
          <p:cNvPr id="140" name="Shape 140"/>
          <p:cNvSpPr/>
          <p:nvPr/>
        </p:nvSpPr>
        <p:spPr>
          <a:xfrm>
            <a:off x="457200" y="1905000"/>
            <a:ext cx="8242300" cy="69088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0" marL="180473" indent="-180473" algn="l" defTabSz="457200">
              <a:lnSpc>
                <a:spcPct val="120000"/>
              </a:lnSpc>
              <a:buSzPct val="100000"/>
              <a:buChar char="•"/>
              <a:defRPr sz="1800"/>
            </a:pPr>
            <a:r>
              <a:t>Using Block-based enumeration</a:t>
            </a:r>
          </a:p>
          <a:p>
            <a:pPr lvl="0" marL="180473" indent="-180473" algn="l" defTabSz="457200">
              <a:lnSpc>
                <a:spcPct val="120000"/>
              </a:lnSpc>
              <a:buSzPct val="100000"/>
              <a:buChar char="•"/>
              <a:defRPr sz="1800"/>
            </a:pPr>
            <a:r>
              <a:t>Using an Enumerator</a:t>
            </a:r>
          </a:p>
        </p:txBody>
      </p:sp>
      <p:sp>
        <p:nvSpPr>
          <p:cNvPr id="141" name="Shape 141"/>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3"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144" name="Shape 144"/>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808080">
                <a:alpha val="37998"/>
              </a:srgbClr>
            </a:outerShdw>
          </a:effectLst>
        </p:spPr>
        <p:txBody>
          <a:bodyPr lIns="0" tIns="0" rIns="0" bIns="0"/>
          <a:lstStyle/>
          <a:p>
            <a:pPr lvl="0" algn="l" defTabSz="457200">
              <a:defRPr sz="1200"/>
            </a:pPr>
          </a:p>
        </p:txBody>
      </p:sp>
      <p:sp>
        <p:nvSpPr>
          <p:cNvPr id="145" name="Shape 145"/>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600">
                <a:latin typeface="Adobe 黑体 Std R"/>
                <a:ea typeface="Adobe 黑体 Std R"/>
                <a:cs typeface="Adobe 黑体 Std R"/>
                <a:sym typeface="Adobe 黑体 Std R"/>
              </a:defRPr>
            </a:lvl1pPr>
          </a:lstStyle>
          <a:p>
            <a:pPr lvl="0">
              <a:defRPr sz="1800"/>
            </a:pPr>
            <a:r>
              <a:rPr sz="3600"/>
              <a:t>Todays Homework</a:t>
            </a:r>
          </a:p>
        </p:txBody>
      </p:sp>
      <p:sp>
        <p:nvSpPr>
          <p:cNvPr id="146" name="Shape 146"/>
          <p:cNvSpPr/>
          <p:nvPr/>
        </p:nvSpPr>
        <p:spPr>
          <a:xfrm>
            <a:off x="457200" y="1905000"/>
            <a:ext cx="8242300" cy="303784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0" marL="180473" indent="-180473" algn="l" defTabSz="457200">
              <a:lnSpc>
                <a:spcPct val="120000"/>
              </a:lnSpc>
              <a:buSzPct val="100000"/>
              <a:buChar char="•"/>
              <a:defRPr sz="1800"/>
            </a:pPr>
            <a:r>
              <a:t>Use NSArray, NSDictionary to</a:t>
            </a:r>
          </a:p>
          <a:p>
            <a:pPr lvl="1" marL="561473" indent="-180473" algn="l" defTabSz="457200">
              <a:lnSpc>
                <a:spcPct val="120000"/>
              </a:lnSpc>
              <a:buSzPct val="100000"/>
              <a:buChar char="•"/>
              <a:defRPr sz="1800"/>
            </a:pPr>
            <a:r>
              <a:t>Enumerating the objects.</a:t>
            </a:r>
          </a:p>
          <a:p>
            <a:pPr lvl="1" marL="561473" indent="-180473" algn="l" defTabSz="457200">
              <a:lnSpc>
                <a:spcPct val="120000"/>
              </a:lnSpc>
              <a:buSzPct val="100000"/>
              <a:buChar char="•"/>
              <a:defRPr sz="1800"/>
            </a:pPr>
            <a:r>
              <a:t>Determining whether an object is.</a:t>
            </a:r>
          </a:p>
          <a:p>
            <a:pPr lvl="1" marL="561473" indent="-180473" algn="l" defTabSz="457200">
              <a:lnSpc>
                <a:spcPct val="120000"/>
              </a:lnSpc>
              <a:buSzPct val="100000"/>
              <a:buChar char="•"/>
              <a:defRPr sz="1800"/>
            </a:pPr>
            <a:r>
              <a:t>Accessing individual elements.</a:t>
            </a:r>
          </a:p>
          <a:p>
            <a:pPr lvl="0" algn="l" defTabSz="457200">
              <a:lnSpc>
                <a:spcPct val="120000"/>
              </a:lnSpc>
              <a:defRPr sz="1800"/>
            </a:pPr>
          </a:p>
          <a:p>
            <a:pPr lvl="0" marL="180473" indent="-180473" algn="l" defTabSz="457200">
              <a:lnSpc>
                <a:spcPct val="120000"/>
              </a:lnSpc>
              <a:buSzPct val="100000"/>
              <a:buChar char="•"/>
              <a:defRPr sz="1800"/>
            </a:pPr>
            <a:r>
              <a:t>Use NSMutableArray, NSMutableDictionary</a:t>
            </a:r>
          </a:p>
          <a:p>
            <a:pPr lvl="1" marL="561473" indent="-180473" algn="l" defTabSz="457200">
              <a:lnSpc>
                <a:spcPct val="120000"/>
              </a:lnSpc>
              <a:buSzPct val="100000"/>
              <a:buChar char="•"/>
              <a:defRPr sz="1800"/>
            </a:pPr>
            <a:r>
              <a:t>Add, remove objects.</a:t>
            </a:r>
          </a:p>
          <a:p>
            <a:pPr lvl="0" algn="l" defTabSz="457200">
              <a:lnSpc>
                <a:spcPct val="120000"/>
              </a:lnSpc>
              <a:defRPr sz="1800"/>
            </a:pPr>
          </a:p>
          <a:p>
            <a:pPr lvl="0" marL="180473" indent="-180473" algn="l" defTabSz="457200">
              <a:lnSpc>
                <a:spcPct val="120000"/>
              </a:lnSpc>
              <a:buSzPct val="100000"/>
              <a:buChar char="•"/>
              <a:defRPr sz="1800"/>
            </a:pPr>
            <a:r>
              <a:t>Try out more copy and enumeration</a:t>
            </a:r>
          </a:p>
        </p:txBody>
      </p:sp>
      <p:sp>
        <p:nvSpPr>
          <p:cNvPr id="147" name="Shape 147"/>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 name="Shape 149"/>
          <p:cNvSpPr/>
          <p:nvPr/>
        </p:nvSpPr>
        <p:spPr>
          <a:xfrm>
            <a:off x="1371600" y="5105400"/>
            <a:ext cx="6413500" cy="1397000"/>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0" algn="l" defTabSz="457200">
              <a:spcBef>
                <a:spcPts val="600"/>
              </a:spcBef>
              <a:defRPr sz="1800"/>
            </a:pPr>
            <a:r>
              <a:rPr sz="2800">
                <a:solidFill>
                  <a:srgbClr val="F2F2F2"/>
                </a:solidFill>
                <a:latin typeface="Adobe 黑体 Std R"/>
                <a:ea typeface="Adobe 黑体 Std R"/>
                <a:cs typeface="Adobe 黑体 Std R"/>
                <a:sym typeface="Adobe 黑体 Std R"/>
              </a:rPr>
              <a:t>~ END ~</a:t>
            </a:r>
            <a:endParaRPr>
              <a:latin typeface="Calibri"/>
              <a:ea typeface="Calibri"/>
              <a:cs typeface="Calibri"/>
              <a:sym typeface="Calibri"/>
            </a:endParaRPr>
          </a:p>
          <a:p>
            <a:pPr lvl="0" algn="l" defTabSz="457200">
              <a:spcBef>
                <a:spcPts val="200"/>
              </a:spcBef>
              <a:defRPr sz="1800"/>
            </a:pPr>
            <a:endParaRPr sz="1100">
              <a:solidFill>
                <a:srgbClr val="F2F2F2"/>
              </a:solidFill>
              <a:latin typeface="Adobe 黑体 Std R"/>
              <a:ea typeface="Adobe 黑体 Std R"/>
              <a:cs typeface="Adobe 黑体 Std R"/>
              <a:sym typeface="Adobe 黑体 Std R"/>
            </a:endParaRPr>
          </a:p>
          <a:p>
            <a:pPr lvl="0" algn="l" defTabSz="457200">
              <a:spcBef>
                <a:spcPts val="600"/>
              </a:spcBef>
              <a:defRPr sz="1800"/>
            </a:pPr>
            <a:r>
              <a:rPr>
                <a:solidFill>
                  <a:srgbClr val="F2F2F2"/>
                </a:solidFill>
                <a:latin typeface="Adobe 黑体 Std R"/>
                <a:ea typeface="Adobe 黑体 Std R"/>
                <a:cs typeface="Adobe 黑体 Std R"/>
                <a:sym typeface="Adobe 黑体 Std R"/>
              </a:rPr>
              <a:t>http://www.alphacamp.tw</a:t>
            </a:r>
          </a:p>
        </p:txBody>
      </p:sp>
      <p:sp>
        <p:nvSpPr>
          <p:cNvPr id="150" name="Shape 150"/>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pPr>
            <a:fld id="{86CB4B4D-7CA3-9044-876B-883B54F8677D}" type="slidenum">
              <a:rPr sz="1200"/>
            </a:fld>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2" name="image.jpeg"/>
          <p:cNvPicPr/>
          <p:nvPr/>
        </p:nvPicPr>
        <p:blipFill>
          <a:blip r:embed="rId3">
            <a:extLst/>
          </a:blip>
          <a:stretch>
            <a:fillRect/>
          </a:stretch>
        </p:blipFill>
        <p:spPr>
          <a:xfrm>
            <a:off x="3886200" y="6327775"/>
            <a:ext cx="1371600" cy="530225"/>
          </a:xfrm>
          <a:prstGeom prst="rect">
            <a:avLst/>
          </a:prstGeom>
          <a:ln w="12700">
            <a:miter lim="400000"/>
          </a:ln>
        </p:spPr>
      </p:pic>
      <p:sp>
        <p:nvSpPr>
          <p:cNvPr id="23" name="Shape 23"/>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24" name="Shape 24"/>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600">
                <a:latin typeface="Adobe 黑体 Std R"/>
                <a:ea typeface="Adobe 黑体 Std R"/>
                <a:cs typeface="Adobe 黑体 Std R"/>
                <a:sym typeface="Adobe 黑体 Std R"/>
              </a:defRPr>
            </a:lvl1pPr>
          </a:lstStyle>
          <a:p>
            <a:pPr lvl="0">
              <a:defRPr sz="1800"/>
            </a:pPr>
            <a:r>
              <a:rPr sz="3600"/>
              <a:t>Store objects </a:t>
            </a:r>
          </a:p>
        </p:txBody>
      </p:sp>
      <p:sp>
        <p:nvSpPr>
          <p:cNvPr id="25" name="Shape 25"/>
          <p:cNvSpPr/>
          <p:nvPr>
            <p:ph type="sldNum" sz="quarter" idx="2"/>
          </p:nvPr>
        </p:nvSpPr>
        <p:spPr>
          <a:xfrm>
            <a:off x="8502739" y="6409848"/>
            <a:ext cx="184062" cy="269241"/>
          </a:xfrm>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pic>
        <p:nvPicPr>
          <p:cNvPr id="26" name="pasted-image.png"/>
          <p:cNvPicPr/>
          <p:nvPr/>
        </p:nvPicPr>
        <p:blipFill>
          <a:blip r:embed="rId4">
            <a:extLst/>
          </a:blip>
          <a:stretch>
            <a:fillRect/>
          </a:stretch>
        </p:blipFill>
        <p:spPr>
          <a:xfrm>
            <a:off x="469968" y="2181271"/>
            <a:ext cx="8204064" cy="3398745"/>
          </a:xfrm>
          <a:prstGeom prst="rect">
            <a:avLst/>
          </a:prstGeom>
          <a:ln w="12700">
            <a:miter lim="400000"/>
          </a:ln>
        </p:spPr>
      </p:pic>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0" name="image.jpeg"/>
          <p:cNvPicPr/>
          <p:nvPr/>
        </p:nvPicPr>
        <p:blipFill>
          <a:blip r:embed="rId3">
            <a:extLst/>
          </a:blip>
          <a:stretch>
            <a:fillRect/>
          </a:stretch>
        </p:blipFill>
        <p:spPr>
          <a:xfrm>
            <a:off x="3886200" y="6327775"/>
            <a:ext cx="1371600" cy="530225"/>
          </a:xfrm>
          <a:prstGeom prst="rect">
            <a:avLst/>
          </a:prstGeom>
          <a:ln w="12700">
            <a:miter lim="400000"/>
          </a:ln>
        </p:spPr>
      </p:pic>
      <p:sp>
        <p:nvSpPr>
          <p:cNvPr id="31" name="Shape 31"/>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32" name="Shape 32"/>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600">
                <a:latin typeface="Adobe 黑体 Std R"/>
                <a:ea typeface="Adobe 黑体 Std R"/>
                <a:cs typeface="Adobe 黑体 Std R"/>
                <a:sym typeface="Adobe 黑体 Std R"/>
              </a:defRPr>
            </a:lvl1pPr>
          </a:lstStyle>
          <a:p>
            <a:pPr lvl="0">
              <a:defRPr sz="1800"/>
            </a:pPr>
            <a:r>
              <a:rPr sz="3600"/>
              <a:t>Common tasks</a:t>
            </a:r>
          </a:p>
        </p:txBody>
      </p:sp>
      <p:sp>
        <p:nvSpPr>
          <p:cNvPr id="33" name="Shape 33"/>
          <p:cNvSpPr/>
          <p:nvPr/>
        </p:nvSpPr>
        <p:spPr>
          <a:xfrm>
            <a:off x="457200" y="1905000"/>
            <a:ext cx="8242300" cy="270256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0" algn="l" defTabSz="457200">
              <a:lnSpc>
                <a:spcPct val="120000"/>
              </a:lnSpc>
              <a:defRPr sz="1800"/>
            </a:pPr>
            <a:r>
              <a:t>All collections</a:t>
            </a:r>
          </a:p>
          <a:p>
            <a:pPr lvl="0" marL="180473" indent="-180473" algn="l" defTabSz="457200">
              <a:lnSpc>
                <a:spcPct val="120000"/>
              </a:lnSpc>
              <a:buSzPct val="100000"/>
              <a:buChar char="•"/>
              <a:defRPr sz="1800"/>
            </a:pPr>
            <a:r>
              <a:t>Enumerating the objects in a collection.</a:t>
            </a:r>
          </a:p>
          <a:p>
            <a:pPr lvl="0" marL="180473" indent="-180473" algn="l" defTabSz="457200">
              <a:lnSpc>
                <a:spcPct val="120000"/>
              </a:lnSpc>
              <a:buSzPct val="100000"/>
              <a:buChar char="•"/>
              <a:defRPr sz="1800"/>
            </a:pPr>
            <a:r>
              <a:t>Determining whether an object is in a collection.</a:t>
            </a:r>
          </a:p>
          <a:p>
            <a:pPr lvl="0" marL="180473" indent="-180473" algn="l" defTabSz="457200">
              <a:lnSpc>
                <a:spcPct val="120000"/>
              </a:lnSpc>
              <a:buSzPct val="100000"/>
              <a:buChar char="•"/>
              <a:defRPr sz="1800"/>
            </a:pPr>
            <a:r>
              <a:t>Accessing individual elements in a collection </a:t>
            </a:r>
          </a:p>
          <a:p>
            <a:pPr lvl="0" algn="l" defTabSz="457200">
              <a:lnSpc>
                <a:spcPct val="120000"/>
              </a:lnSpc>
              <a:defRPr sz="1800"/>
            </a:pPr>
          </a:p>
          <a:p>
            <a:pPr lvl="0" algn="l" defTabSz="457200">
              <a:lnSpc>
                <a:spcPct val="120000"/>
              </a:lnSpc>
              <a:defRPr sz="1800"/>
            </a:pPr>
            <a:r>
              <a:t>Mutable collections’ tasks</a:t>
            </a:r>
          </a:p>
          <a:p>
            <a:pPr lvl="0" marL="180473" indent="-180473" algn="l" defTabSz="457200">
              <a:lnSpc>
                <a:spcPct val="120000"/>
              </a:lnSpc>
              <a:buSzPct val="100000"/>
              <a:buChar char="•"/>
              <a:defRPr sz="1800"/>
            </a:pPr>
            <a:r>
              <a:t>Adding objects to a collection.</a:t>
            </a:r>
          </a:p>
          <a:p>
            <a:pPr lvl="0" marL="180473" indent="-180473" algn="l" defTabSz="457200">
              <a:lnSpc>
                <a:spcPct val="120000"/>
              </a:lnSpc>
              <a:buSzPct val="100000"/>
              <a:buChar char="•"/>
              <a:defRPr sz="1800"/>
            </a:pPr>
            <a:r>
              <a:t>Removing objects from a collection.</a:t>
            </a:r>
          </a:p>
        </p:txBody>
      </p:sp>
      <p:sp>
        <p:nvSpPr>
          <p:cNvPr id="34" name="Shape 34"/>
          <p:cNvSpPr/>
          <p:nvPr>
            <p:ph type="sldNum" sz="quarter" idx="2"/>
          </p:nvPr>
        </p:nvSpPr>
        <p:spPr>
          <a:xfrm>
            <a:off x="8502739" y="6409848"/>
            <a:ext cx="184062" cy="269241"/>
          </a:xfrm>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8" name="image.jpeg"/>
          <p:cNvPicPr/>
          <p:nvPr/>
        </p:nvPicPr>
        <p:blipFill>
          <a:blip r:embed="rId3">
            <a:extLst/>
          </a:blip>
          <a:stretch>
            <a:fillRect/>
          </a:stretch>
        </p:blipFill>
        <p:spPr>
          <a:xfrm>
            <a:off x="3886200" y="6327775"/>
            <a:ext cx="1371600" cy="530225"/>
          </a:xfrm>
          <a:prstGeom prst="rect">
            <a:avLst/>
          </a:prstGeom>
          <a:ln w="12700">
            <a:miter lim="400000"/>
          </a:ln>
        </p:spPr>
      </p:pic>
      <p:sp>
        <p:nvSpPr>
          <p:cNvPr id="39" name="Shape 39"/>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40" name="Shape 40"/>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600">
                <a:latin typeface="Adobe 黑体 Std R"/>
                <a:ea typeface="Adobe 黑体 Std R"/>
                <a:cs typeface="Adobe 黑体 Std R"/>
                <a:sym typeface="Adobe 黑体 Std R"/>
              </a:defRPr>
            </a:lvl1pPr>
          </a:lstStyle>
          <a:p>
            <a:pPr lvl="0">
              <a:defRPr sz="1800"/>
            </a:pPr>
            <a:r>
              <a:rPr sz="3600"/>
              <a:t>Collections with particular task</a:t>
            </a:r>
          </a:p>
        </p:txBody>
      </p:sp>
      <p:sp>
        <p:nvSpPr>
          <p:cNvPr id="41" name="Shape 41"/>
          <p:cNvSpPr/>
          <p:nvPr/>
        </p:nvSpPr>
        <p:spPr>
          <a:xfrm>
            <a:off x="457200" y="1905000"/>
            <a:ext cx="8242300" cy="136144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0" marL="180473" indent="-180473" algn="l" defTabSz="457200">
              <a:lnSpc>
                <a:spcPct val="120000"/>
              </a:lnSpc>
              <a:buSzPct val="100000"/>
              <a:buChar char="•"/>
              <a:defRPr sz="1800"/>
            </a:pPr>
            <a:r>
              <a:rPr>
                <a:solidFill>
                  <a:srgbClr val="FF7C00"/>
                </a:solidFill>
              </a:rPr>
              <a:t>Array</a:t>
            </a:r>
            <a:r>
              <a:t> - Accessing indexes and easily enumerating elements.</a:t>
            </a:r>
          </a:p>
          <a:p>
            <a:pPr lvl="0" marL="180473" indent="-180473" algn="l" defTabSz="457200">
              <a:lnSpc>
                <a:spcPct val="120000"/>
              </a:lnSpc>
              <a:buSzPct val="100000"/>
              <a:buChar char="•"/>
              <a:defRPr sz="1800"/>
            </a:pPr>
            <a:r>
              <a:rPr>
                <a:solidFill>
                  <a:srgbClr val="FF7C00"/>
                </a:solidFill>
              </a:rPr>
              <a:t>Dictionaries</a:t>
            </a:r>
            <a:r>
              <a:t> - Associating data with arbitrary keys.</a:t>
            </a:r>
          </a:p>
          <a:p>
            <a:pPr lvl="0" marL="180473" indent="-180473" algn="l" defTabSz="457200">
              <a:lnSpc>
                <a:spcPct val="120000"/>
              </a:lnSpc>
              <a:buSzPct val="100000"/>
              <a:buChar char="•"/>
              <a:defRPr sz="1800"/>
            </a:pPr>
            <a:r>
              <a:rPr>
                <a:solidFill>
                  <a:srgbClr val="FF7C00"/>
                </a:solidFill>
              </a:rPr>
              <a:t>Sets</a:t>
            </a:r>
            <a:r>
              <a:t> - Offering fast insertion, deletion, and membership checks.</a:t>
            </a:r>
          </a:p>
          <a:p>
            <a:pPr lvl="0" marL="180473" indent="-180473" algn="l" defTabSz="457200">
              <a:lnSpc>
                <a:spcPct val="120000"/>
              </a:lnSpc>
              <a:buSzPct val="100000"/>
              <a:buChar char="•"/>
              <a:defRPr sz="1800"/>
            </a:pPr>
            <a:r>
              <a:rPr>
                <a:solidFill>
                  <a:srgbClr val="FF7C00"/>
                </a:solidFill>
              </a:rPr>
              <a:t>Index Sets</a:t>
            </a:r>
            <a:r>
              <a:t> - Storing subsets fo arrays</a:t>
            </a:r>
          </a:p>
        </p:txBody>
      </p:sp>
      <p:sp>
        <p:nvSpPr>
          <p:cNvPr id="42" name="Shape 42"/>
          <p:cNvSpPr/>
          <p:nvPr>
            <p:ph type="sldNum" sz="quarter" idx="2"/>
          </p:nvPr>
        </p:nvSpPr>
        <p:spPr>
          <a:xfrm>
            <a:off x="8502739" y="6409848"/>
            <a:ext cx="184062" cy="269241"/>
          </a:xfrm>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6"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47" name="Shape 47"/>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48" name="Shape 48"/>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600">
                <a:latin typeface="Adobe 黑体 Std R"/>
                <a:ea typeface="Adobe 黑体 Std R"/>
                <a:cs typeface="Adobe 黑体 Std R"/>
                <a:sym typeface="Adobe 黑体 Std R"/>
              </a:defRPr>
            </a:lvl1pPr>
          </a:lstStyle>
          <a:p>
            <a:pPr lvl="0">
              <a:defRPr sz="1800"/>
            </a:pPr>
            <a:r>
              <a:rPr sz="3600"/>
              <a:t>Index Paths</a:t>
            </a:r>
          </a:p>
        </p:txBody>
      </p:sp>
      <p:sp>
        <p:nvSpPr>
          <p:cNvPr id="49" name="Shape 49"/>
          <p:cNvSpPr/>
          <p:nvPr>
            <p:ph type="sldNum" sz="quarter" idx="2"/>
          </p:nvPr>
        </p:nvSpPr>
        <p:spPr>
          <a:xfrm>
            <a:off x="8502739" y="6409848"/>
            <a:ext cx="184062" cy="269241"/>
          </a:xfrm>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pic>
        <p:nvPicPr>
          <p:cNvPr id="50" name="pasted-image.png"/>
          <p:cNvPicPr/>
          <p:nvPr/>
        </p:nvPicPr>
        <p:blipFill>
          <a:blip r:embed="rId3">
            <a:extLst/>
          </a:blip>
          <a:stretch>
            <a:fillRect/>
          </a:stretch>
        </p:blipFill>
        <p:spPr>
          <a:xfrm>
            <a:off x="2823881" y="1804986"/>
            <a:ext cx="3496238" cy="4316416"/>
          </a:xfrm>
          <a:prstGeom prst="rect">
            <a:avLst/>
          </a:prstGeom>
          <a:ln w="12700">
            <a:miter lim="400000"/>
          </a:ln>
        </p:spPr>
      </p:pic>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 name="Shape 52"/>
          <p:cNvSpPr/>
          <p:nvPr/>
        </p:nvSpPr>
        <p:spPr>
          <a:xfrm>
            <a:off x="8502739" y="6409848"/>
            <a:ext cx="184062" cy="2692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r" defTabSz="457200">
              <a:defRPr sz="1200">
                <a:latin typeface="Calibri"/>
                <a:ea typeface="Calibri"/>
                <a:cs typeface="Calibri"/>
                <a:sym typeface="Calibri"/>
              </a:defRPr>
            </a:lvl1pPr>
          </a:lstStyle>
          <a:p>
            <a:pPr lvl="0">
              <a:defRPr sz="1800"/>
            </a:pPr>
            <a:r>
              <a:rPr sz="1200"/>
              <a:t>5</a:t>
            </a:r>
          </a:p>
        </p:txBody>
      </p:sp>
      <p:pic>
        <p:nvPicPr>
          <p:cNvPr id="53"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54" name="Shape 54"/>
          <p:cNvSpPr/>
          <p:nvPr>
            <p:ph type="title" idx="4294967295"/>
          </p:nvPr>
        </p:nvSpPr>
        <p:spPr>
          <a:xfrm>
            <a:off x="457200" y="4181475"/>
            <a:ext cx="8229600" cy="150812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defRPr b="1" sz="3600">
                <a:solidFill>
                  <a:srgbClr val="FF6600"/>
                </a:solidFill>
              </a:defRPr>
            </a:lvl1pPr>
          </a:lstStyle>
          <a:p>
            <a:pPr lvl="0">
              <a:defRPr b="0" sz="1800">
                <a:solidFill>
                  <a:srgbClr val="000000"/>
                </a:solidFill>
              </a:defRPr>
            </a:pPr>
            <a:r>
              <a:rPr b="1" sz="3600">
                <a:solidFill>
                  <a:srgbClr val="FF6600"/>
                </a:solidFill>
              </a:rPr>
              <a:t>NSArray</a:t>
            </a:r>
          </a:p>
        </p:txBody>
      </p:sp>
      <p:sp>
        <p:nvSpPr>
          <p:cNvPr id="55" name="Shape 55"/>
          <p:cNvSpPr/>
          <p:nvPr>
            <p:ph type="sldNum" sz="quarter" idx="2"/>
          </p:nvPr>
        </p:nvSpPr>
        <p:spPr>
          <a:xfrm>
            <a:off x="8502739" y="6409848"/>
            <a:ext cx="184062" cy="269241"/>
          </a:xfrm>
          <a:prstGeom prst="rect">
            <a:avLst/>
          </a:prstGeom>
          <a:extLst>
            <a:ext uri="{C572A759-6A51-4108-AA02-DFA0A04FC94B}">
              <ma14:wrappingTextBoxFlag xmlns:ma14="http://schemas.microsoft.com/office/mac/drawingml/2011/main" val="1"/>
            </a:ext>
          </a:extLst>
        </p:spPr>
        <p:txBody>
          <a:bodyPr/>
          <a:lstStyle/>
          <a:p>
            <a:pPr lvl="0">
              <a:defRPr sz="1800"/>
            </a:pPr>
            <a:fld id="{86CB4B4D-7CA3-9044-876B-883B54F8677D}" type="slidenum">
              <a:rPr sz="1200"/>
            </a:fld>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57"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58" name="Shape 58"/>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59" name="Shape 59"/>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600">
                <a:latin typeface="Adobe 黑体 Std R"/>
                <a:ea typeface="Adobe 黑体 Std R"/>
                <a:cs typeface="Adobe 黑体 Std R"/>
                <a:sym typeface="Adobe 黑体 Std R"/>
              </a:defRPr>
            </a:lvl1pPr>
          </a:lstStyle>
          <a:p>
            <a:pPr lvl="0">
              <a:defRPr sz="1800"/>
            </a:pPr>
            <a:r>
              <a:rPr sz="3600"/>
              <a:t>Array Fundamentals</a:t>
            </a:r>
          </a:p>
        </p:txBody>
      </p:sp>
      <p:sp>
        <p:nvSpPr>
          <p:cNvPr id="60" name="Shape 60"/>
          <p:cNvSpPr/>
          <p:nvPr/>
        </p:nvSpPr>
        <p:spPr>
          <a:xfrm>
            <a:off x="457200" y="1905000"/>
            <a:ext cx="8242300" cy="303784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0" marL="180473" indent="-180473" algn="l" defTabSz="457200">
              <a:lnSpc>
                <a:spcPct val="120000"/>
              </a:lnSpc>
              <a:buSzPct val="100000"/>
              <a:buChar char="•"/>
              <a:defRPr sz="1800"/>
            </a:pPr>
            <a:r>
              <a:t>An NSArray object manages an immutable array—that is, after you have created the array, you cannot add, remove, or replace objects.</a:t>
            </a:r>
          </a:p>
          <a:p>
            <a:pPr lvl="0" marL="180473" indent="-180473" algn="l" defTabSz="457200">
              <a:lnSpc>
                <a:spcPct val="120000"/>
              </a:lnSpc>
              <a:buSzPct val="100000"/>
              <a:buChar char="•"/>
              <a:defRPr sz="1800"/>
            </a:pPr>
            <a:r>
              <a:t>An NSMutableArray object manages a mutable array, which allows the addition and deletion of entries, allocating memory as needed.</a:t>
            </a:r>
          </a:p>
          <a:p>
            <a:pPr lvl="0" marL="180473" indent="-180473" algn="l" defTabSz="457200">
              <a:lnSpc>
                <a:spcPct val="120000"/>
              </a:lnSpc>
              <a:buSzPct val="100000"/>
              <a:buChar char="•"/>
              <a:defRPr sz="1800"/>
            </a:pPr>
            <a:r>
              <a:t>You can easily create an instance of one type of array from the other using the initializer </a:t>
            </a:r>
            <a:r>
              <a:rPr>
                <a:solidFill>
                  <a:srgbClr val="FF7C00"/>
                </a:solidFill>
              </a:rPr>
              <a:t>initWithArray:</a:t>
            </a:r>
            <a:r>
              <a:t> or the convenience constructor </a:t>
            </a:r>
            <a:r>
              <a:rPr>
                <a:solidFill>
                  <a:srgbClr val="FF7C00"/>
                </a:solidFill>
              </a:rPr>
              <a:t>arrayWithArray:</a:t>
            </a:r>
            <a:r>
              <a:t>.</a:t>
            </a:r>
          </a:p>
          <a:p>
            <a:pPr lvl="0" marL="180473" indent="-180473" algn="l" defTabSz="457200">
              <a:lnSpc>
                <a:spcPct val="120000"/>
              </a:lnSpc>
              <a:buSzPct val="100000"/>
              <a:buChar char="•"/>
              <a:defRPr sz="1800"/>
            </a:pPr>
            <a:r>
              <a:rPr>
                <a:solidFill>
                  <a:srgbClr val="FF7C00"/>
                </a:solidFill>
              </a:rPr>
              <a:t>count</a:t>
            </a:r>
            <a:r>
              <a:t> returns the number of elements in the array. </a:t>
            </a:r>
          </a:p>
          <a:p>
            <a:pPr lvl="0" marL="180473" indent="-180473" algn="l" defTabSz="457200">
              <a:lnSpc>
                <a:spcPct val="120000"/>
              </a:lnSpc>
              <a:buSzPct val="100000"/>
              <a:buChar char="•"/>
              <a:defRPr sz="1800"/>
            </a:pPr>
            <a:r>
              <a:rPr>
                <a:solidFill>
                  <a:srgbClr val="FF7C00"/>
                </a:solidFill>
              </a:rPr>
              <a:t>objectAtIndex:</a:t>
            </a:r>
            <a:r>
              <a:t> gives you access to the array elements by index, with index values starting at 0.</a:t>
            </a:r>
          </a:p>
        </p:txBody>
      </p:sp>
      <p:sp>
        <p:nvSpPr>
          <p:cNvPr id="61" name="Shape 61"/>
          <p:cNvSpPr/>
          <p:nvPr>
            <p:ph type="sldNum" sz="quarter" idx="2"/>
          </p:nvPr>
        </p:nvSpPr>
        <p:spPr>
          <a:xfrm>
            <a:off x="8502739" y="6409848"/>
            <a:ext cx="184062" cy="269241"/>
          </a:xfrm>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63"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64" name="Shape 64"/>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65" name="Shape 65"/>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600">
                <a:latin typeface="Adobe 黑体 Std R"/>
                <a:ea typeface="Adobe 黑体 Std R"/>
                <a:cs typeface="Adobe 黑体 Std R"/>
                <a:sym typeface="Adobe 黑体 Std R"/>
              </a:defRPr>
            </a:lvl1pPr>
          </a:lstStyle>
          <a:p>
            <a:pPr lvl="0">
              <a:defRPr sz="1800"/>
            </a:pPr>
            <a:r>
              <a:rPr sz="3600"/>
              <a:t>NSMutableArray</a:t>
            </a:r>
          </a:p>
        </p:txBody>
      </p:sp>
      <p:sp>
        <p:nvSpPr>
          <p:cNvPr id="66" name="Shape 66"/>
          <p:cNvSpPr/>
          <p:nvPr/>
        </p:nvSpPr>
        <p:spPr>
          <a:xfrm>
            <a:off x="457200" y="1905000"/>
            <a:ext cx="8242300" cy="337312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0" marL="180473" indent="-180473" algn="l" defTabSz="457200">
              <a:lnSpc>
                <a:spcPct val="120000"/>
              </a:lnSpc>
              <a:buSzPct val="100000"/>
              <a:buChar char="-"/>
              <a:defRPr sz="1800"/>
            </a:pPr>
            <a:r>
              <a:rPr>
                <a:solidFill>
                  <a:srgbClr val="FF7C00"/>
                </a:solidFill>
              </a:rPr>
              <a:t>addObject:</a:t>
            </a:r>
            <a:endParaRPr>
              <a:solidFill>
                <a:srgbClr val="FF7C00"/>
              </a:solidFill>
            </a:endParaRPr>
          </a:p>
          <a:p>
            <a:pPr lvl="0" marL="180473" indent="-180473" algn="l" defTabSz="457200">
              <a:lnSpc>
                <a:spcPct val="120000"/>
              </a:lnSpc>
              <a:buSzPct val="100000"/>
              <a:buChar char="-"/>
              <a:defRPr sz="1800"/>
            </a:pPr>
            <a:r>
              <a:rPr>
                <a:solidFill>
                  <a:srgbClr val="FF7C00"/>
                </a:solidFill>
              </a:rPr>
              <a:t>insertObject:atIndex:</a:t>
            </a:r>
            <a:endParaRPr>
              <a:solidFill>
                <a:srgbClr val="FF7C00"/>
              </a:solidFill>
            </a:endParaRPr>
          </a:p>
          <a:p>
            <a:pPr lvl="0" marL="180473" indent="-180473" algn="l" defTabSz="457200">
              <a:lnSpc>
                <a:spcPct val="120000"/>
              </a:lnSpc>
              <a:buSzPct val="100000"/>
              <a:buChar char="-"/>
              <a:defRPr sz="1800"/>
            </a:pPr>
            <a:r>
              <a:rPr>
                <a:solidFill>
                  <a:srgbClr val="FF7C00"/>
                </a:solidFill>
              </a:rPr>
              <a:t>removeLastObject</a:t>
            </a:r>
            <a:endParaRPr>
              <a:solidFill>
                <a:srgbClr val="FF7C00"/>
              </a:solidFill>
            </a:endParaRPr>
          </a:p>
          <a:p>
            <a:pPr lvl="0" marL="180473" indent="-180473" algn="l" defTabSz="457200">
              <a:lnSpc>
                <a:spcPct val="120000"/>
              </a:lnSpc>
              <a:buSzPct val="100000"/>
              <a:buChar char="-"/>
              <a:defRPr sz="1800"/>
            </a:pPr>
            <a:r>
              <a:rPr>
                <a:solidFill>
                  <a:srgbClr val="FF7C00"/>
                </a:solidFill>
              </a:rPr>
              <a:t>removeObjectAtIndex:</a:t>
            </a:r>
            <a:endParaRPr>
              <a:solidFill>
                <a:srgbClr val="FF7C00"/>
              </a:solidFill>
            </a:endParaRPr>
          </a:p>
          <a:p>
            <a:pPr lvl="0" marL="180473" indent="-180473" algn="l" defTabSz="457200">
              <a:lnSpc>
                <a:spcPct val="120000"/>
              </a:lnSpc>
              <a:buSzPct val="100000"/>
              <a:buChar char="-"/>
              <a:defRPr sz="1800"/>
            </a:pPr>
            <a:r>
              <a:rPr>
                <a:solidFill>
                  <a:srgbClr val="FF7C00"/>
                </a:solidFill>
              </a:rPr>
              <a:t>replaceObjectAtIndex:withObject:</a:t>
            </a:r>
            <a:endParaRPr>
              <a:solidFill>
                <a:srgbClr val="FF7C00"/>
              </a:solidFill>
            </a:endParaRPr>
          </a:p>
          <a:p>
            <a:pPr lvl="0" algn="l" defTabSz="457200">
              <a:lnSpc>
                <a:spcPct val="120000"/>
              </a:lnSpc>
              <a:defRPr sz="1800"/>
            </a:pPr>
          </a:p>
          <a:p>
            <a:pPr lvl="0" marL="180473" indent="-180473" algn="l" defTabSz="457200">
              <a:lnSpc>
                <a:spcPct val="120000"/>
              </a:lnSpc>
              <a:buSzPct val="100000"/>
              <a:buChar char="•"/>
              <a:defRPr sz="1800"/>
            </a:pPr>
            <a:r>
              <a:t>If you do not need an object to be placed at a specific index or to be removed from the middle of the collection, you should use the addObject: and removeLastObject methods because it is faster to add and remove at the end of an array than in the middle.</a:t>
            </a:r>
          </a:p>
        </p:txBody>
      </p:sp>
      <p:sp>
        <p:nvSpPr>
          <p:cNvPr id="67" name="Shape 67"/>
          <p:cNvSpPr/>
          <p:nvPr>
            <p:ph type="sldNum" sz="quarter" idx="2"/>
          </p:nvPr>
        </p:nvSpPr>
        <p:spPr>
          <a:xfrm>
            <a:off x="8502739" y="6409848"/>
            <a:ext cx="184062" cy="269241"/>
          </a:xfrm>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BBE0E3"/>
      </a:accent1>
      <a:accent2>
        <a:srgbClr val="333399"/>
      </a:accent2>
      <a:accent3>
        <a:srgbClr val="AAAAAA"/>
      </a:accent3>
      <a:accent4>
        <a:srgbClr val="707070"/>
      </a:accent4>
      <a:accent5>
        <a:srgbClr val="D8ECED"/>
      </a:accent5>
      <a:accent6>
        <a:srgbClr val="2E2E8B"/>
      </a:accent6>
      <a:hlink>
        <a:srgbClr val="0000FF"/>
      </a:hlink>
      <a:folHlink>
        <a:srgbClr val="FF00FF"/>
      </a:folHlink>
    </a:clrScheme>
    <a:fontScheme name="Default">
      <a:majorFont>
        <a:latin typeface="Avenir Book"/>
        <a:ea typeface="Avenir Book"/>
        <a:cs typeface="Avenir Book"/>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25400" cap="flat">
          <a:solidFill>
            <a:srgbClr val="BBE0E3"/>
          </a:solidFill>
          <a:prstDash val="solid"/>
          <a:bevel/>
        </a:ln>
        <a:effectLst/>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BBE0E3"/>
          </a:solidFill>
          <a:prstDash val="solid"/>
          <a:bevel/>
        </a:ln>
        <a:effectLst>
          <a:outerShdw sx="100000" sy="100000" kx="0" ky="0" algn="b" rotWithShape="0" blurRad="38100" dist="20000" dir="540000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ctr" defTabSz="914400" rtl="0" fontAlgn="auto" latinLnBrk="1"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BBE0E3"/>
      </a:accent1>
      <a:accent2>
        <a:srgbClr val="333399"/>
      </a:accent2>
      <a:accent3>
        <a:srgbClr val="AAAAAA"/>
      </a:accent3>
      <a:accent4>
        <a:srgbClr val="707070"/>
      </a:accent4>
      <a:accent5>
        <a:srgbClr val="D8ECED"/>
      </a:accent5>
      <a:accent6>
        <a:srgbClr val="2E2E8B"/>
      </a:accent6>
      <a:hlink>
        <a:srgbClr val="0000FF"/>
      </a:hlink>
      <a:folHlink>
        <a:srgbClr val="FF00FF"/>
      </a:folHlink>
    </a:clrScheme>
    <a:fontScheme name="Default">
      <a:majorFont>
        <a:latin typeface="Avenir Book"/>
        <a:ea typeface="Avenir Book"/>
        <a:cs typeface="Avenir Book"/>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25400" cap="flat">
          <a:solidFill>
            <a:srgbClr val="BBE0E3"/>
          </a:solidFill>
          <a:prstDash val="solid"/>
          <a:bevel/>
        </a:ln>
        <a:effectLst/>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BBE0E3"/>
          </a:solidFill>
          <a:prstDash val="solid"/>
          <a:bevel/>
        </a:ln>
        <a:effectLst>
          <a:outerShdw sx="100000" sy="100000" kx="0" ky="0" algn="b" rotWithShape="0" blurRad="38100" dist="20000" dir="540000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ctr" defTabSz="914400" rtl="0" fontAlgn="auto" latinLnBrk="1"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