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9144000" cy="6858000"/>
  <p:notesSz cx="6858000" cy="9144000"/>
  <p:defaultTextStyle>
    <a:lvl1pPr algn="ctr">
      <a:defRPr sz="4200">
        <a:latin typeface="+mn-lt"/>
        <a:ea typeface="+mn-ea"/>
        <a:cs typeface="+mn-cs"/>
        <a:sym typeface="Helvetica"/>
      </a:defRPr>
    </a:lvl1pPr>
    <a:lvl2pPr indent="457200" algn="ctr">
      <a:defRPr sz="4200">
        <a:latin typeface="+mn-lt"/>
        <a:ea typeface="+mn-ea"/>
        <a:cs typeface="+mn-cs"/>
        <a:sym typeface="Helvetica"/>
      </a:defRPr>
    </a:lvl2pPr>
    <a:lvl3pPr indent="914400" algn="ctr">
      <a:defRPr sz="4200">
        <a:latin typeface="+mn-lt"/>
        <a:ea typeface="+mn-ea"/>
        <a:cs typeface="+mn-cs"/>
        <a:sym typeface="Helvetica"/>
      </a:defRPr>
    </a:lvl3pPr>
    <a:lvl4pPr indent="1371600" algn="ctr">
      <a:defRPr sz="4200">
        <a:latin typeface="+mn-lt"/>
        <a:ea typeface="+mn-ea"/>
        <a:cs typeface="+mn-cs"/>
        <a:sym typeface="Helvetica"/>
      </a:defRPr>
    </a:lvl4pPr>
    <a:lvl5pPr indent="1828800" algn="ctr">
      <a:defRPr sz="4200">
        <a:latin typeface="+mn-lt"/>
        <a:ea typeface="+mn-ea"/>
        <a:cs typeface="+mn-cs"/>
        <a:sym typeface="Helvetica"/>
      </a:defRPr>
    </a:lvl5pPr>
    <a:lvl6pPr algn="ctr">
      <a:defRPr sz="4200">
        <a:latin typeface="+mn-lt"/>
        <a:ea typeface="+mn-ea"/>
        <a:cs typeface="+mn-cs"/>
        <a:sym typeface="Helvetica"/>
      </a:defRPr>
    </a:lvl6pPr>
    <a:lvl7pPr algn="ctr">
      <a:defRPr sz="4200">
        <a:latin typeface="+mn-lt"/>
        <a:ea typeface="+mn-ea"/>
        <a:cs typeface="+mn-cs"/>
        <a:sym typeface="Helvetica"/>
      </a:defRPr>
    </a:lvl7pPr>
    <a:lvl8pPr algn="ctr">
      <a:defRPr sz="4200">
        <a:latin typeface="+mn-lt"/>
        <a:ea typeface="+mn-ea"/>
        <a:cs typeface="+mn-cs"/>
        <a:sym typeface="Helvetica"/>
      </a:defRPr>
    </a:lvl8pPr>
    <a:lvl9pPr algn="ctr">
      <a:defRPr sz="4200">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E7F3F4"/>
          </a:solidFill>
        </a:fill>
      </a:tcStyle>
    </a:wholeTbl>
    <a:band2H>
      <a:tcTxStyle b="def" i="def"/>
      <a:tcStyle>
        <a:tcBdr/>
        <a:fill>
          <a:solidFill>
            <a:srgbClr val="F3F9FA"/>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BBE0E3"/>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BBE0E3"/>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BBE0E3"/>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E2E2E2"/>
          </a:solidFill>
        </a:fill>
      </a:tcStyle>
    </a:wholeTbl>
    <a:band2H>
      <a:tcTxStyle b="def" i="def"/>
      <a:tcStyle>
        <a:tcBdr/>
        <a:fill>
          <a:solidFill>
            <a:srgbClr val="F1F1F1"/>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AAAAAA"/>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AAAAAA"/>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AAAAAA"/>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CCCCDA"/>
          </a:solidFill>
        </a:fill>
      </a:tcStyle>
    </a:wholeTbl>
    <a:band2H>
      <a:tcTxStyle b="def" i="def"/>
      <a:tcStyle>
        <a:tcBdr/>
        <a:fill>
          <a:solidFill>
            <a:srgbClr val="E7E7ED"/>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2E2E8B"/>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2E2E8B"/>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2E2E8B"/>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000000"/>
          </a:solidFill>
        </a:fill>
      </a:tcStyle>
    </a:band2H>
    <a:firstCo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BE0E3"/>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fill>
      </a:tcStyle>
    </a:lastRow>
    <a:firstRow>
      <a:tcTxStyle b="on" i="on">
        <a:fontRef idx="minor">
          <a:srgbClr val="000000"/>
        </a:fontRef>
        <a:srgbClr val="000000"/>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BBE0E3"/>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CACACA"/>
          </a:solidFill>
        </a:fill>
      </a:tcStyle>
    </a:wholeTbl>
    <a:band2H>
      <a:tcTxStyle b="def" i="def"/>
      <a:tcStyle>
        <a:tcBdr/>
        <a:fill>
          <a:solidFill>
            <a:srgbClr val="E6E6E6"/>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9"/>
          <p:cNvSpPr/>
          <p:nvPr>
            <p:ph type="sldImg"/>
          </p:nvPr>
        </p:nvSpPr>
        <p:spPr>
          <a:xfrm>
            <a:off x="1143000" y="685800"/>
            <a:ext cx="4572000" cy="3429000"/>
          </a:xfrm>
          <a:prstGeom prst="rect">
            <a:avLst/>
          </a:prstGeom>
        </p:spPr>
        <p:txBody>
          <a:bodyPr/>
          <a:lstStyle/>
          <a:p>
            <a:pPr lvl="0"/>
          </a:p>
        </p:txBody>
      </p:sp>
      <p:sp>
        <p:nvSpPr>
          <p:cNvPr id="10" name="Shape 1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Book"/>
      </a:defRPr>
    </a:lvl1pPr>
    <a:lvl2pPr indent="228600" defTabSz="457200">
      <a:lnSpc>
        <a:spcPct val="125000"/>
      </a:lnSpc>
      <a:defRPr sz="2400">
        <a:latin typeface="+mj-lt"/>
        <a:ea typeface="+mj-ea"/>
        <a:cs typeface="+mj-cs"/>
        <a:sym typeface="Avenir Book"/>
      </a:defRPr>
    </a:lvl2pPr>
    <a:lvl3pPr indent="457200" defTabSz="457200">
      <a:lnSpc>
        <a:spcPct val="125000"/>
      </a:lnSpc>
      <a:defRPr sz="2400">
        <a:latin typeface="+mj-lt"/>
        <a:ea typeface="+mj-ea"/>
        <a:cs typeface="+mj-cs"/>
        <a:sym typeface="Avenir Book"/>
      </a:defRPr>
    </a:lvl3pPr>
    <a:lvl4pPr indent="685800" defTabSz="457200">
      <a:lnSpc>
        <a:spcPct val="125000"/>
      </a:lnSpc>
      <a:defRPr sz="2400">
        <a:latin typeface="+mj-lt"/>
        <a:ea typeface="+mj-ea"/>
        <a:cs typeface="+mj-cs"/>
        <a:sym typeface="Avenir Book"/>
      </a:defRPr>
    </a:lvl4pPr>
    <a:lvl5pPr indent="914400" defTabSz="457200">
      <a:lnSpc>
        <a:spcPct val="125000"/>
      </a:lnSpc>
      <a:defRPr sz="2400">
        <a:latin typeface="+mj-lt"/>
        <a:ea typeface="+mj-ea"/>
        <a:cs typeface="+mj-cs"/>
        <a:sym typeface="Avenir Book"/>
      </a:defRPr>
    </a:lvl5pPr>
    <a:lvl6pPr indent="1143000" defTabSz="457200">
      <a:lnSpc>
        <a:spcPct val="125000"/>
      </a:lnSpc>
      <a:defRPr sz="2400">
        <a:latin typeface="+mj-lt"/>
        <a:ea typeface="+mj-ea"/>
        <a:cs typeface="+mj-cs"/>
        <a:sym typeface="Avenir Book"/>
      </a:defRPr>
    </a:lvl6pPr>
    <a:lvl7pPr indent="1371600" defTabSz="457200">
      <a:lnSpc>
        <a:spcPct val="125000"/>
      </a:lnSpc>
      <a:defRPr sz="2400">
        <a:latin typeface="+mj-lt"/>
        <a:ea typeface="+mj-ea"/>
        <a:cs typeface="+mj-cs"/>
        <a:sym typeface="Avenir Book"/>
      </a:defRPr>
    </a:lvl7pPr>
    <a:lvl8pPr indent="1600200" defTabSz="457200">
      <a:lnSpc>
        <a:spcPct val="125000"/>
      </a:lnSpc>
      <a:defRPr sz="2400">
        <a:latin typeface="+mj-lt"/>
        <a:ea typeface="+mj-ea"/>
        <a:cs typeface="+mj-cs"/>
        <a:sym typeface="Avenir Book"/>
      </a:defRPr>
    </a:lvl8pPr>
    <a:lvl9pPr indent="1828800" defTabSz="457200">
      <a:lnSpc>
        <a:spcPct val="125000"/>
      </a:lnSpc>
      <a:defRPr sz="2400">
        <a:latin typeface="+mj-lt"/>
        <a:ea typeface="+mj-ea"/>
        <a:cs typeface="+mj-cs"/>
        <a:sym typeface="Avenir Book"/>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4" name="Shape 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Default">
    <p:bg>
      <p:bgPr>
        <a:solidFill>
          <a:srgbClr val="FFFFFF"/>
        </a:solidFill>
      </p:bgPr>
    </p:bg>
    <p:spTree>
      <p:nvGrpSpPr>
        <p:cNvPr id="1" name=""/>
        <p:cNvGrpSpPr/>
        <p:nvPr/>
      </p:nvGrpSpPr>
      <p:grpSpPr>
        <a:xfrm>
          <a:off x="0" y="0"/>
          <a:ext cx="0" cy="0"/>
          <a:chOff x="0" y="0"/>
          <a:chExt cx="0" cy="0"/>
        </a:xfrm>
      </p:grpSpPr>
      <p:sp>
        <p:nvSpPr>
          <p:cNvPr id="6" name="Shape 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Default">
    <p:bg>
      <p:bgPr>
        <a:solidFill>
          <a:srgbClr val="FFFFFF"/>
        </a:solidFill>
      </p:bgPr>
    </p:bg>
    <p:spTree>
      <p:nvGrpSpPr>
        <p:cNvPr id="1" name=""/>
        <p:cNvGrpSpPr/>
        <p:nvPr/>
      </p:nvGrpSpPr>
      <p:grpSpPr>
        <a:xfrm>
          <a:off x="0" y="0"/>
          <a:ext cx="0" cy="0"/>
          <a:chOff x="0" y="0"/>
          <a:chExt cx="0" cy="0"/>
        </a:xfrm>
      </p:grpSpPr>
      <p:sp>
        <p:nvSpPr>
          <p:cNvPr id="8" name="Shape 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sldNum" sz="quarter" idx="2"/>
          </p:nvPr>
        </p:nvSpPr>
        <p:spPr>
          <a:xfrm>
            <a:off x="8422818" y="6409848"/>
            <a:ext cx="263983" cy="269241"/>
          </a:xfrm>
          <a:prstGeom prst="rect">
            <a:avLst/>
          </a:prstGeom>
          <a:ln w="12700">
            <a:miter lim="400000"/>
          </a:ln>
        </p:spPr>
        <p:txBody>
          <a:bodyPr wrap="none" lIns="45719" rIns="45719" anchor="ctr">
            <a:spAutoFit/>
          </a:bodyPr>
          <a:lstStyle>
            <a:lvl1pPr algn="r" defTabSz="457200">
              <a:defRPr sz="1200">
                <a:latin typeface="Calibri"/>
                <a:ea typeface="Calibri"/>
                <a:cs typeface="Calibri"/>
                <a:sym typeface="Calibri"/>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spd="med" advClick="1"/>
  <p:txStyles>
    <p:titleStyle>
      <a:lvl1pPr>
        <a:defRPr sz="1200">
          <a:latin typeface="+mn-lt"/>
          <a:ea typeface="+mn-ea"/>
          <a:cs typeface="+mn-cs"/>
          <a:sym typeface="Helvetica"/>
        </a:defRPr>
      </a:lvl1pPr>
      <a:lvl2pPr>
        <a:defRPr sz="1200">
          <a:latin typeface="+mn-lt"/>
          <a:ea typeface="+mn-ea"/>
          <a:cs typeface="+mn-cs"/>
          <a:sym typeface="Helvetica"/>
        </a:defRPr>
      </a:lvl2pPr>
      <a:lvl3pPr>
        <a:defRPr sz="1200">
          <a:latin typeface="+mn-lt"/>
          <a:ea typeface="+mn-ea"/>
          <a:cs typeface="+mn-cs"/>
          <a:sym typeface="Helvetica"/>
        </a:defRPr>
      </a:lvl3pPr>
      <a:lvl4pPr>
        <a:defRPr sz="1200">
          <a:latin typeface="+mn-lt"/>
          <a:ea typeface="+mn-ea"/>
          <a:cs typeface="+mn-cs"/>
          <a:sym typeface="Helvetica"/>
        </a:defRPr>
      </a:lvl4pPr>
      <a:lvl5pPr>
        <a:defRPr sz="1200">
          <a:latin typeface="+mn-lt"/>
          <a:ea typeface="+mn-ea"/>
          <a:cs typeface="+mn-cs"/>
          <a:sym typeface="Helvetica"/>
        </a:defRPr>
      </a:lvl5pPr>
      <a:lvl6pPr indent="457200">
        <a:defRPr sz="1200">
          <a:latin typeface="+mn-lt"/>
          <a:ea typeface="+mn-ea"/>
          <a:cs typeface="+mn-cs"/>
          <a:sym typeface="Helvetica"/>
        </a:defRPr>
      </a:lvl6pPr>
      <a:lvl7pPr indent="914400">
        <a:defRPr sz="1200">
          <a:latin typeface="+mn-lt"/>
          <a:ea typeface="+mn-ea"/>
          <a:cs typeface="+mn-cs"/>
          <a:sym typeface="Helvetica"/>
        </a:defRPr>
      </a:lvl7pPr>
      <a:lvl8pPr indent="1371600">
        <a:defRPr sz="1200">
          <a:latin typeface="+mn-lt"/>
          <a:ea typeface="+mn-ea"/>
          <a:cs typeface="+mn-cs"/>
          <a:sym typeface="Helvetica"/>
        </a:defRPr>
      </a:lvl8pPr>
      <a:lvl9pPr indent="1828800">
        <a:defRPr sz="1200">
          <a:latin typeface="+mn-lt"/>
          <a:ea typeface="+mn-ea"/>
          <a:cs typeface="+mn-cs"/>
          <a:sym typeface="Helvetica"/>
        </a:defRPr>
      </a:lvl9pPr>
    </p:titleStyle>
    <p:bodyStyle>
      <a:lvl1pPr marL="342900" indent="-342900">
        <a:buClr>
          <a:srgbClr val="000000"/>
        </a:buClr>
        <a:buSzPct val="100000"/>
        <a:buFont typeface="Helvetica"/>
        <a:buChar char="»"/>
        <a:defRPr sz="1200">
          <a:latin typeface="+mn-lt"/>
          <a:ea typeface="+mn-ea"/>
          <a:cs typeface="+mn-cs"/>
          <a:sym typeface="Helvetica"/>
        </a:defRPr>
      </a:lvl1pPr>
      <a:lvl2pPr marL="342900" indent="-152400">
        <a:buClr>
          <a:srgbClr val="000000"/>
        </a:buClr>
        <a:buSzPct val="100000"/>
        <a:buFont typeface="Helvetica"/>
        <a:buChar char="–"/>
        <a:defRPr sz="1200">
          <a:latin typeface="+mn-lt"/>
          <a:ea typeface="+mn-ea"/>
          <a:cs typeface="+mn-cs"/>
          <a:sym typeface="Helvetica"/>
        </a:defRPr>
      </a:lvl2pPr>
      <a:lvl3pPr marL="723900" indent="-304800">
        <a:buClr>
          <a:srgbClr val="000000"/>
        </a:buClr>
        <a:buSzPct val="100000"/>
        <a:buFont typeface="Helvetica"/>
        <a:buChar char="•"/>
        <a:defRPr sz="1200">
          <a:latin typeface="+mn-lt"/>
          <a:ea typeface="+mn-ea"/>
          <a:cs typeface="+mn-cs"/>
          <a:sym typeface="Helvetica"/>
        </a:defRPr>
      </a:lvl3pPr>
      <a:lvl4pPr marL="1104900" indent="-457200">
        <a:buClr>
          <a:srgbClr val="000000"/>
        </a:buClr>
        <a:buSzPct val="100000"/>
        <a:buFont typeface="Helvetica"/>
        <a:buChar char="–"/>
        <a:defRPr sz="1200">
          <a:latin typeface="+mn-lt"/>
          <a:ea typeface="+mn-ea"/>
          <a:cs typeface="+mn-cs"/>
          <a:sym typeface="Helvetica"/>
        </a:defRPr>
      </a:lvl4pPr>
      <a:lvl5pPr marL="1485900" indent="-609600">
        <a:buClr>
          <a:srgbClr val="000000"/>
        </a:buClr>
        <a:buSzPct val="100000"/>
        <a:buFont typeface="Helvetica"/>
        <a:buChar char="»"/>
        <a:defRPr sz="1200">
          <a:latin typeface="+mn-lt"/>
          <a:ea typeface="+mn-ea"/>
          <a:cs typeface="+mn-cs"/>
          <a:sym typeface="Helvetica"/>
        </a:defRPr>
      </a:lvl5pPr>
      <a:lvl6pPr marL="1943100" indent="-609600">
        <a:buClr>
          <a:srgbClr val="000000"/>
        </a:buClr>
        <a:buSzPct val="100000"/>
        <a:buFont typeface="Helvetica"/>
        <a:buChar char="•"/>
        <a:defRPr sz="1200">
          <a:latin typeface="+mn-lt"/>
          <a:ea typeface="+mn-ea"/>
          <a:cs typeface="+mn-cs"/>
          <a:sym typeface="Helvetica"/>
        </a:defRPr>
      </a:lvl6pPr>
      <a:lvl7pPr marL="2400300" indent="-609600">
        <a:buClr>
          <a:srgbClr val="000000"/>
        </a:buClr>
        <a:buSzPct val="100000"/>
        <a:buFont typeface="Helvetica"/>
        <a:buChar char="•"/>
        <a:defRPr sz="1200">
          <a:latin typeface="+mn-lt"/>
          <a:ea typeface="+mn-ea"/>
          <a:cs typeface="+mn-cs"/>
          <a:sym typeface="Helvetica"/>
        </a:defRPr>
      </a:lvl7pPr>
      <a:lvl8pPr marL="2857500" indent="-609600">
        <a:buClr>
          <a:srgbClr val="000000"/>
        </a:buClr>
        <a:buSzPct val="100000"/>
        <a:buFont typeface="Helvetica"/>
        <a:buChar char="•"/>
        <a:defRPr sz="1200">
          <a:latin typeface="+mn-lt"/>
          <a:ea typeface="+mn-ea"/>
          <a:cs typeface="+mn-cs"/>
          <a:sym typeface="Helvetica"/>
        </a:defRPr>
      </a:lvl8pPr>
      <a:lvl9pPr marL="3314700" indent="-609600">
        <a:buClr>
          <a:srgbClr val="000000"/>
        </a:buClr>
        <a:buSzPct val="100000"/>
        <a:buFont typeface="Helvetica"/>
        <a:buChar char="•"/>
        <a:defRPr sz="1200">
          <a:latin typeface="+mn-lt"/>
          <a:ea typeface="+mn-ea"/>
          <a:cs typeface="+mn-cs"/>
          <a:sym typeface="Helvetica"/>
        </a:defRPr>
      </a:lvl9pPr>
    </p:bodyStyle>
    <p:otherStyle>
      <a:lvl1pPr algn="r" defTabSz="457200">
        <a:defRPr sz="1200">
          <a:solidFill>
            <a:schemeClr val="tx1"/>
          </a:solidFill>
          <a:latin typeface="+mn-lt"/>
          <a:ea typeface="+mn-ea"/>
          <a:cs typeface="+mn-cs"/>
          <a:sym typeface="Calibri"/>
        </a:defRPr>
      </a:lvl1pPr>
      <a:lvl2pPr indent="457200" algn="r" defTabSz="457200">
        <a:defRPr sz="1200">
          <a:solidFill>
            <a:schemeClr val="tx1"/>
          </a:solidFill>
          <a:latin typeface="+mn-lt"/>
          <a:ea typeface="+mn-ea"/>
          <a:cs typeface="+mn-cs"/>
          <a:sym typeface="Calibri"/>
        </a:defRPr>
      </a:lvl2pPr>
      <a:lvl3pPr indent="914400" algn="r" defTabSz="457200">
        <a:defRPr sz="1200">
          <a:solidFill>
            <a:schemeClr val="tx1"/>
          </a:solidFill>
          <a:latin typeface="+mn-lt"/>
          <a:ea typeface="+mn-ea"/>
          <a:cs typeface="+mn-cs"/>
          <a:sym typeface="Calibri"/>
        </a:defRPr>
      </a:lvl3pPr>
      <a:lvl4pPr indent="1371600" algn="r" defTabSz="457200">
        <a:defRPr sz="1200">
          <a:solidFill>
            <a:schemeClr val="tx1"/>
          </a:solidFill>
          <a:latin typeface="+mn-lt"/>
          <a:ea typeface="+mn-ea"/>
          <a:cs typeface="+mn-cs"/>
          <a:sym typeface="Calibri"/>
        </a:defRPr>
      </a:lvl4pPr>
      <a:lvl5pPr indent="1828800" algn="r" defTabSz="457200">
        <a:defRPr sz="1200">
          <a:solidFill>
            <a:schemeClr val="tx1"/>
          </a:solidFill>
          <a:latin typeface="+mn-lt"/>
          <a:ea typeface="+mn-ea"/>
          <a:cs typeface="+mn-cs"/>
          <a:sym typeface="Calibri"/>
        </a:defRPr>
      </a:lvl5pPr>
      <a:lvl6pPr algn="r" defTabSz="457200">
        <a:defRPr sz="1200">
          <a:solidFill>
            <a:schemeClr val="tx1"/>
          </a:solidFill>
          <a:latin typeface="+mn-lt"/>
          <a:ea typeface="+mn-ea"/>
          <a:cs typeface="+mn-cs"/>
          <a:sym typeface="Calibri"/>
        </a:defRPr>
      </a:lvl6pPr>
      <a:lvl7pPr algn="r" defTabSz="457200">
        <a:defRPr sz="1200">
          <a:solidFill>
            <a:schemeClr val="tx1"/>
          </a:solidFill>
          <a:latin typeface="+mn-lt"/>
          <a:ea typeface="+mn-ea"/>
          <a:cs typeface="+mn-cs"/>
          <a:sym typeface="Calibri"/>
        </a:defRPr>
      </a:lvl7pPr>
      <a:lvl8pPr algn="r" defTabSz="457200">
        <a:defRPr sz="1200">
          <a:solidFill>
            <a:schemeClr val="tx1"/>
          </a:solidFill>
          <a:latin typeface="+mn-lt"/>
          <a:ea typeface="+mn-ea"/>
          <a:cs typeface="+mn-cs"/>
          <a:sym typeface="Calibri"/>
        </a:defRPr>
      </a:lvl8pPr>
      <a:lvl9pPr algn="r" defTabSz="457200">
        <a:defRPr sz="1200">
          <a:solidFill>
            <a:schemeClr val="tx1"/>
          </a:solid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 name="Shape 12"/>
          <p:cNvSpPr/>
          <p:nvPr>
            <p:ph type="body" idx="4294967295"/>
          </p:nvPr>
        </p:nvSpPr>
        <p:spPr>
          <a:xfrm>
            <a:off x="1371600" y="4648200"/>
            <a:ext cx="6400800" cy="21336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0" indent="0" algn="ctr" defTabSz="832104">
              <a:buSzTx/>
              <a:buNone/>
              <a:defRPr sz="1800"/>
            </a:pPr>
            <a:r>
              <a:rPr sz="2912">
                <a:solidFill>
                  <a:srgbClr val="F2F2F2"/>
                </a:solidFill>
                <a:latin typeface="Calibri"/>
                <a:ea typeface="Calibri"/>
                <a:cs typeface="Calibri"/>
                <a:sym typeface="Calibri"/>
              </a:rPr>
              <a:t>iOS Dev Camp #3 Week 4</a:t>
            </a:r>
            <a:br>
              <a:rPr sz="2912">
                <a:solidFill>
                  <a:srgbClr val="F2F2F2"/>
                </a:solidFill>
                <a:latin typeface="Calibri"/>
                <a:ea typeface="Calibri"/>
                <a:cs typeface="Calibri"/>
                <a:sym typeface="Calibri"/>
              </a:rPr>
            </a:br>
            <a:r>
              <a:rPr sz="2912">
                <a:solidFill>
                  <a:srgbClr val="F2F2F2"/>
                </a:solidFill>
                <a:latin typeface="Calibri"/>
                <a:ea typeface="Calibri"/>
                <a:cs typeface="Calibri"/>
                <a:sym typeface="Calibri"/>
              </a:rPr>
              <a:t>Foundation Framework advance</a:t>
            </a:r>
            <a:endParaRPr sz="2912">
              <a:solidFill>
                <a:srgbClr val="F2F2F2"/>
              </a:solidFill>
              <a:latin typeface="Calibri"/>
              <a:ea typeface="Calibri"/>
              <a:cs typeface="Calibri"/>
              <a:sym typeface="Calibri"/>
            </a:endParaRPr>
          </a:p>
          <a:p>
            <a:pPr lvl="0" marL="0" indent="0" algn="ctr" defTabSz="832104">
              <a:spcBef>
                <a:spcPts val="600"/>
              </a:spcBef>
              <a:buSzTx/>
              <a:buNone/>
              <a:defRPr sz="1800"/>
            </a:pPr>
            <a:r>
              <a:rPr sz="2184">
                <a:solidFill>
                  <a:srgbClr val="F2F2F2"/>
                </a:solidFill>
                <a:latin typeface="Calibri"/>
                <a:ea typeface="Calibri"/>
                <a:cs typeface="Calibri"/>
                <a:sym typeface="Calibri"/>
              </a:rPr>
              <a:t>Edward Chiang</a:t>
            </a:r>
            <a:endParaRPr sz="2184"/>
          </a:p>
          <a:p>
            <a:pPr lvl="0" marL="0" indent="0" algn="ctr" defTabSz="832104">
              <a:spcBef>
                <a:spcPts val="600"/>
              </a:spcBef>
              <a:buSzTx/>
              <a:buNone/>
              <a:defRPr sz="1800"/>
            </a:pPr>
            <a:endParaRPr sz="2912">
              <a:solidFill>
                <a:srgbClr val="F2F2F2"/>
              </a:solidFill>
              <a:latin typeface="Calibri"/>
              <a:ea typeface="Calibri"/>
              <a:cs typeface="Calibri"/>
              <a:sym typeface="Calibri"/>
            </a:endParaRPr>
          </a:p>
          <a:p>
            <a:pPr lvl="0" marL="0" indent="0" algn="ctr" defTabSz="832104">
              <a:spcBef>
                <a:spcPts val="300"/>
              </a:spcBef>
              <a:buSzTx/>
              <a:buNone/>
              <a:defRPr sz="1800"/>
            </a:pPr>
            <a:r>
              <a:rPr sz="1638">
                <a:solidFill>
                  <a:srgbClr val="F2F2F2"/>
                </a:solidFill>
                <a:latin typeface="Calibri"/>
                <a:ea typeface="Calibri"/>
                <a:cs typeface="Calibri"/>
                <a:sym typeface="Calibri"/>
              </a:rPr>
              <a:t>2014.10.20 - 2014.10.24</a:t>
            </a:r>
          </a:p>
        </p:txBody>
      </p:sp>
      <p:pic>
        <p:nvPicPr>
          <p:cNvPr id="13" name="alpha-logo-square.png" descr="alpha-logo-square.png"/>
          <p:cNvPicPr/>
          <p:nvPr/>
        </p:nvPicPr>
        <p:blipFill>
          <a:blip r:embed="rId2">
            <a:extLst/>
          </a:blip>
          <a:stretch>
            <a:fillRect/>
          </a:stretch>
        </p:blipFill>
        <p:spPr>
          <a:xfrm>
            <a:off x="2532062" y="1655762"/>
            <a:ext cx="4079876" cy="2327276"/>
          </a:xfrm>
          <a:prstGeom prst="rect">
            <a:avLst/>
          </a:prstGeom>
          <a:ln w="12700">
            <a:miter lim="400000"/>
          </a:ln>
        </p:spPr>
      </p:pic>
      <p:sp>
        <p:nvSpPr>
          <p:cNvPr id="14" name="Shape 14"/>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200"/>
            </a:fld>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2"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63" name="Shape 63"/>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64" name="Shape 64"/>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Posting a Notification</a:t>
            </a:r>
          </a:p>
        </p:txBody>
      </p:sp>
      <p:sp>
        <p:nvSpPr>
          <p:cNvPr id="65" name="Shape 65"/>
          <p:cNvSpPr/>
          <p:nvPr/>
        </p:nvSpPr>
        <p:spPr>
          <a:xfrm>
            <a:off x="457200" y="1905000"/>
            <a:ext cx="8242300" cy="136144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You can create a notification object with </a:t>
            </a:r>
            <a:r>
              <a:rPr>
                <a:solidFill>
                  <a:srgbClr val="FF7C00"/>
                </a:solidFill>
              </a:rPr>
              <a:t>notificationWithName:object:</a:t>
            </a:r>
            <a:r>
              <a:t> or </a:t>
            </a:r>
            <a:r>
              <a:rPr>
                <a:solidFill>
                  <a:srgbClr val="FF7C00"/>
                </a:solidFill>
              </a:rPr>
              <a:t>notificationWithName:object:userInfo:</a:t>
            </a:r>
            <a:r>
              <a:t>. You then post the notification object to a notification center using the postNotification: instance method. NSNotification objects are immutable, so once created, they cannot be modified.</a:t>
            </a:r>
          </a:p>
        </p:txBody>
      </p:sp>
      <p:sp>
        <p:nvSpPr>
          <p:cNvPr id="66" name="Shape 66"/>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8"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69" name="Shape 69"/>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70" name="Shape 70"/>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Unregistering an Observer</a:t>
            </a:r>
          </a:p>
        </p:txBody>
      </p:sp>
      <p:sp>
        <p:nvSpPr>
          <p:cNvPr id="71" name="Shape 71"/>
          <p:cNvSpPr/>
          <p:nvPr/>
        </p:nvSpPr>
        <p:spPr>
          <a:xfrm>
            <a:off x="457200" y="1905000"/>
            <a:ext cx="8242300" cy="20320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Before an object that is observing notifications is deallocated, it must tell the notification center to stop sending it notifications. Otherwise, the next notification gets sent to a nonexistent object and the program crashes. </a:t>
            </a:r>
          </a:p>
          <a:p>
            <a:pPr lvl="0" marL="180473" indent="-180473" algn="l" defTabSz="457200">
              <a:lnSpc>
                <a:spcPct val="120000"/>
              </a:lnSpc>
              <a:buSzPct val="100000"/>
              <a:buChar char="•"/>
              <a:defRPr sz="1800"/>
            </a:pPr>
            <a:r>
              <a:t>Use the more specific </a:t>
            </a:r>
            <a:r>
              <a:rPr>
                <a:solidFill>
                  <a:srgbClr val="FF7C00"/>
                </a:solidFill>
              </a:rPr>
              <a:t>removeObserver...</a:t>
            </a:r>
            <a:r>
              <a:t> methods that specify the notification name and observed object to selectively unregister an object for particular notifications.</a:t>
            </a:r>
          </a:p>
        </p:txBody>
      </p:sp>
      <p:sp>
        <p:nvSpPr>
          <p:cNvPr id="72" name="Shape 72"/>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 name="Shape 74"/>
          <p:cNvSpPr/>
          <p:nvPr/>
        </p:nvSpPr>
        <p:spPr>
          <a:xfrm>
            <a:off x="8502739" y="6409848"/>
            <a:ext cx="184062" cy="2692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defTabSz="457200">
              <a:defRPr sz="1200">
                <a:latin typeface="Calibri"/>
                <a:ea typeface="Calibri"/>
                <a:cs typeface="Calibri"/>
                <a:sym typeface="Calibri"/>
              </a:defRPr>
            </a:lvl1pPr>
          </a:lstStyle>
          <a:p>
            <a:pPr lvl="0">
              <a:defRPr sz="1800"/>
            </a:pPr>
            <a:r>
              <a:rPr sz="1200"/>
              <a:t>5</a:t>
            </a:r>
          </a:p>
        </p:txBody>
      </p:sp>
      <p:pic>
        <p:nvPicPr>
          <p:cNvPr id="75"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76" name="Shape 76"/>
          <p:cNvSpPr/>
          <p:nvPr>
            <p:ph type="title" idx="4294967295"/>
          </p:nvPr>
        </p:nvSpPr>
        <p:spPr>
          <a:xfrm>
            <a:off x="457200" y="4181475"/>
            <a:ext cx="8229600" cy="150812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defRPr b="1" sz="3600">
                <a:solidFill>
                  <a:srgbClr val="FF6600"/>
                </a:solidFill>
              </a:defRPr>
            </a:lvl1pPr>
          </a:lstStyle>
          <a:p>
            <a:pPr lvl="0">
              <a:defRPr b="0" sz="1800">
                <a:solidFill>
                  <a:srgbClr val="000000"/>
                </a:solidFill>
              </a:defRPr>
            </a:pPr>
            <a:r>
              <a:rPr b="1" sz="3600">
                <a:solidFill>
                  <a:srgbClr val="FF6600"/>
                </a:solidFill>
              </a:rPr>
              <a:t>NSURL</a:t>
            </a:r>
          </a:p>
        </p:txBody>
      </p:sp>
      <p:sp>
        <p:nvSpPr>
          <p:cNvPr id="77" name="Shape 77"/>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79"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80" name="Shape 80"/>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81" name="Shape 81"/>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NSURL</a:t>
            </a:r>
          </a:p>
        </p:txBody>
      </p:sp>
      <p:sp>
        <p:nvSpPr>
          <p:cNvPr id="82" name="Shape 82"/>
          <p:cNvSpPr/>
          <p:nvPr/>
        </p:nvSpPr>
        <p:spPr>
          <a:xfrm>
            <a:off x="457200" y="1905000"/>
            <a:ext cx="8242300" cy="270256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The URL loading system is a set of classes and protocols that allow your app to access content referenced by a URL. At the heart of this technology is the NSURL class, which lets your app manipulate URLs and the resources they refer to.</a:t>
            </a:r>
          </a:p>
          <a:p>
            <a:pPr lvl="0" marL="180473" indent="-180473" algn="l" defTabSz="457200">
              <a:lnSpc>
                <a:spcPct val="120000"/>
              </a:lnSpc>
              <a:buSzPct val="100000"/>
              <a:buChar char="•"/>
              <a:defRPr sz="1800"/>
            </a:pPr>
            <a:r>
              <a:t>To support that class, the Foundation framework provides a rich collection of classes that let you load the contents of a URL, upload data to servers, manage cookie storage, control response caching, handle credential storage and authentication in app-specific ways, and write custom protocol extensions.</a:t>
            </a:r>
          </a:p>
        </p:txBody>
      </p:sp>
      <p:sp>
        <p:nvSpPr>
          <p:cNvPr id="83" name="Shape 83"/>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5"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86" name="Shape 86"/>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87" name="Shape 87"/>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NSURL</a:t>
            </a:r>
          </a:p>
        </p:txBody>
      </p:sp>
      <p:sp>
        <p:nvSpPr>
          <p:cNvPr id="88" name="Shape 88"/>
          <p:cNvSpPr/>
          <p:nvPr/>
        </p:nvSpPr>
        <p:spPr>
          <a:xfrm>
            <a:off x="457200" y="1905000"/>
            <a:ext cx="8242300" cy="236728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The URL loading system provides support for accessing resources using the following protocols:</a:t>
            </a:r>
          </a:p>
          <a:p>
            <a:pPr lvl="1" marL="561473" indent="-180473" algn="l" defTabSz="457200">
              <a:lnSpc>
                <a:spcPct val="120000"/>
              </a:lnSpc>
              <a:buSzPct val="100000"/>
              <a:buChar char="•"/>
              <a:defRPr sz="1800"/>
            </a:pPr>
            <a:r>
              <a:t>File Transfer Protocol (ftp://)</a:t>
            </a:r>
          </a:p>
          <a:p>
            <a:pPr lvl="1" marL="561473" indent="-180473" algn="l" defTabSz="457200">
              <a:lnSpc>
                <a:spcPct val="120000"/>
              </a:lnSpc>
              <a:buSzPct val="100000"/>
              <a:buChar char="•"/>
              <a:defRPr sz="1800"/>
            </a:pPr>
            <a:r>
              <a:t>Hypertext Transfer Protocol (http://)</a:t>
            </a:r>
          </a:p>
          <a:p>
            <a:pPr lvl="1" marL="561473" indent="-180473" algn="l" defTabSz="457200">
              <a:lnSpc>
                <a:spcPct val="120000"/>
              </a:lnSpc>
              <a:buSzPct val="100000"/>
              <a:buChar char="•"/>
              <a:defRPr sz="1800"/>
            </a:pPr>
            <a:r>
              <a:t>Hypertext Transfer Protocol with encryption (https://)</a:t>
            </a:r>
          </a:p>
          <a:p>
            <a:pPr lvl="1" marL="561473" indent="-180473" algn="l" defTabSz="457200">
              <a:lnSpc>
                <a:spcPct val="120000"/>
              </a:lnSpc>
              <a:buSzPct val="100000"/>
              <a:buChar char="•"/>
              <a:defRPr sz="1800"/>
            </a:pPr>
            <a:r>
              <a:t>Local file URLs (file:///)</a:t>
            </a:r>
          </a:p>
          <a:p>
            <a:pPr lvl="1" marL="561473" indent="-180473" algn="l" defTabSz="457200">
              <a:lnSpc>
                <a:spcPct val="120000"/>
              </a:lnSpc>
              <a:buSzPct val="100000"/>
              <a:buChar char="•"/>
              <a:defRPr sz="1800"/>
            </a:pPr>
            <a:r>
              <a:t>Data URLs (data://)</a:t>
            </a:r>
          </a:p>
        </p:txBody>
      </p:sp>
      <p:sp>
        <p:nvSpPr>
          <p:cNvPr id="89" name="Shape 89"/>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91"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92" name="Shape 92"/>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93" name="Shape 93"/>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NSURL</a:t>
            </a:r>
          </a:p>
        </p:txBody>
      </p:sp>
      <p:sp>
        <p:nvSpPr>
          <p:cNvPr id="94" name="Shape 94"/>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pic>
        <p:nvPicPr>
          <p:cNvPr id="95" name="pasted-image.png"/>
          <p:cNvPicPr/>
          <p:nvPr/>
        </p:nvPicPr>
        <p:blipFill>
          <a:blip r:embed="rId3">
            <a:extLst/>
          </a:blip>
          <a:stretch>
            <a:fillRect/>
          </a:stretch>
        </p:blipFill>
        <p:spPr>
          <a:xfrm>
            <a:off x="1271415" y="1850202"/>
            <a:ext cx="6601170" cy="4225984"/>
          </a:xfrm>
          <a:prstGeom prst="rect">
            <a:avLst/>
          </a:prstGeom>
          <a:ln w="12700">
            <a:miter lim="400000"/>
          </a:ln>
        </p:spPr>
      </p:pic>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97"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98" name="Shape 98"/>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99" name="Shape 99"/>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The URL loading system</a:t>
            </a:r>
          </a:p>
        </p:txBody>
      </p:sp>
      <p:sp>
        <p:nvSpPr>
          <p:cNvPr id="100" name="Shape 100"/>
          <p:cNvSpPr/>
          <p:nvPr/>
        </p:nvSpPr>
        <p:spPr>
          <a:xfrm>
            <a:off x="457200" y="1905000"/>
            <a:ext cx="8242300" cy="303784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URL Loading</a:t>
            </a:r>
          </a:p>
          <a:p>
            <a:pPr lvl="0" marL="180473" indent="-180473" algn="l" defTabSz="457200">
              <a:lnSpc>
                <a:spcPct val="120000"/>
              </a:lnSpc>
              <a:buSzPct val="100000"/>
              <a:buChar char="•"/>
              <a:defRPr sz="1800"/>
            </a:pPr>
            <a:r>
              <a:t>Fetching Content as Data (In Memory)</a:t>
            </a:r>
          </a:p>
          <a:p>
            <a:pPr lvl="0" marL="180473" indent="-180473" algn="l" defTabSz="457200">
              <a:lnSpc>
                <a:spcPct val="120000"/>
              </a:lnSpc>
              <a:buSzPct val="100000"/>
              <a:buChar char="•"/>
              <a:defRPr sz="1800"/>
            </a:pPr>
            <a:r>
              <a:t>Downloading Content as a File</a:t>
            </a:r>
          </a:p>
          <a:p>
            <a:pPr lvl="0" marL="180473" indent="-180473" algn="l" defTabSz="457200">
              <a:lnSpc>
                <a:spcPct val="120000"/>
              </a:lnSpc>
              <a:buSzPct val="100000"/>
              <a:buChar char="•"/>
              <a:defRPr sz="1800"/>
            </a:pPr>
            <a:r>
              <a:t>Response Metadata</a:t>
            </a:r>
          </a:p>
          <a:p>
            <a:pPr lvl="0" marL="180473" indent="-180473" algn="l" defTabSz="457200">
              <a:lnSpc>
                <a:spcPct val="120000"/>
              </a:lnSpc>
              <a:buSzPct val="100000"/>
              <a:buChar char="•"/>
              <a:defRPr sz="1800"/>
            </a:pPr>
            <a:r>
              <a:t>Redirection and other request changes</a:t>
            </a:r>
          </a:p>
          <a:p>
            <a:pPr lvl="0" marL="180473" indent="-180473" algn="l" defTabSz="457200">
              <a:lnSpc>
                <a:spcPct val="120000"/>
              </a:lnSpc>
              <a:buSzPct val="100000"/>
              <a:buChar char="•"/>
              <a:defRPr sz="1800"/>
            </a:pPr>
            <a:r>
              <a:t>Authentication and credentials</a:t>
            </a:r>
          </a:p>
          <a:p>
            <a:pPr lvl="0" marL="180473" indent="-180473" algn="l" defTabSz="457200">
              <a:lnSpc>
                <a:spcPct val="120000"/>
              </a:lnSpc>
              <a:buSzPct val="100000"/>
              <a:buChar char="•"/>
              <a:defRPr sz="1800"/>
            </a:pPr>
            <a:r>
              <a:t>Cach Management</a:t>
            </a:r>
          </a:p>
          <a:p>
            <a:pPr lvl="0" marL="180473" indent="-180473" algn="l" defTabSz="457200">
              <a:lnSpc>
                <a:spcPct val="120000"/>
              </a:lnSpc>
              <a:buSzPct val="100000"/>
              <a:buChar char="•"/>
              <a:defRPr sz="1800"/>
            </a:pPr>
            <a:r>
              <a:t>Cookie Storage</a:t>
            </a:r>
          </a:p>
          <a:p>
            <a:pPr lvl="0" marL="180473" indent="-180473" algn="l" defTabSz="457200">
              <a:lnSpc>
                <a:spcPct val="120000"/>
              </a:lnSpc>
              <a:buSzPct val="100000"/>
              <a:buChar char="•"/>
              <a:defRPr sz="1800"/>
            </a:pPr>
            <a:r>
              <a:t>Protocol Support</a:t>
            </a:r>
          </a:p>
        </p:txBody>
      </p:sp>
      <p:sp>
        <p:nvSpPr>
          <p:cNvPr id="101" name="Shape 101"/>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03"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104" name="Shape 104"/>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808080">
                <a:alpha val="37998"/>
              </a:srgbClr>
            </a:outerShdw>
          </a:effectLst>
        </p:spPr>
        <p:txBody>
          <a:bodyPr lIns="0" tIns="0" rIns="0" bIns="0"/>
          <a:lstStyle/>
          <a:p>
            <a:pPr lvl="0" algn="l" defTabSz="457200">
              <a:defRPr sz="1200"/>
            </a:pPr>
          </a:p>
        </p:txBody>
      </p:sp>
      <p:sp>
        <p:nvSpPr>
          <p:cNvPr id="105" name="Shape 105"/>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Todays Homework</a:t>
            </a:r>
          </a:p>
        </p:txBody>
      </p:sp>
      <p:sp>
        <p:nvSpPr>
          <p:cNvPr id="106" name="Shape 106"/>
          <p:cNvSpPr/>
          <p:nvPr/>
        </p:nvSpPr>
        <p:spPr>
          <a:xfrm>
            <a:off x="457200" y="1905000"/>
            <a:ext cx="8242300" cy="69088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Find API, start using it.</a:t>
            </a:r>
          </a:p>
          <a:p>
            <a:pPr lvl="0" marL="180473" indent="-180473" algn="l" defTabSz="457200">
              <a:lnSpc>
                <a:spcPct val="120000"/>
              </a:lnSpc>
              <a:buSzPct val="100000"/>
              <a:buChar char="•"/>
              <a:defRPr sz="1800"/>
            </a:pPr>
            <a:r>
              <a:t>Try to display certain of word from date format.</a:t>
            </a:r>
          </a:p>
        </p:txBody>
      </p:sp>
      <p:sp>
        <p:nvSpPr>
          <p:cNvPr id="107" name="Shape 107"/>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Shape 109"/>
          <p:cNvSpPr/>
          <p:nvPr/>
        </p:nvSpPr>
        <p:spPr>
          <a:xfrm>
            <a:off x="1371600" y="5105400"/>
            <a:ext cx="6413500" cy="1397000"/>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algn="l" defTabSz="457200">
              <a:spcBef>
                <a:spcPts val="600"/>
              </a:spcBef>
              <a:defRPr sz="1800"/>
            </a:pPr>
            <a:r>
              <a:rPr sz="2800">
                <a:solidFill>
                  <a:srgbClr val="F2F2F2"/>
                </a:solidFill>
                <a:latin typeface="Adobe 黑体 Std R"/>
                <a:ea typeface="Adobe 黑体 Std R"/>
                <a:cs typeface="Adobe 黑体 Std R"/>
                <a:sym typeface="Adobe 黑体 Std R"/>
              </a:rPr>
              <a:t>~ END ~</a:t>
            </a:r>
            <a:endParaRPr>
              <a:latin typeface="Calibri"/>
              <a:ea typeface="Calibri"/>
              <a:cs typeface="Calibri"/>
              <a:sym typeface="Calibri"/>
            </a:endParaRPr>
          </a:p>
          <a:p>
            <a:pPr lvl="0" algn="l" defTabSz="457200">
              <a:spcBef>
                <a:spcPts val="200"/>
              </a:spcBef>
              <a:defRPr sz="1800"/>
            </a:pPr>
            <a:endParaRPr sz="1100">
              <a:solidFill>
                <a:srgbClr val="F2F2F2"/>
              </a:solidFill>
              <a:latin typeface="Adobe 黑体 Std R"/>
              <a:ea typeface="Adobe 黑体 Std R"/>
              <a:cs typeface="Adobe 黑体 Std R"/>
              <a:sym typeface="Adobe 黑体 Std R"/>
            </a:endParaRPr>
          </a:p>
          <a:p>
            <a:pPr lvl="0" algn="l" defTabSz="457200">
              <a:spcBef>
                <a:spcPts val="600"/>
              </a:spcBef>
              <a:defRPr sz="1800"/>
            </a:pPr>
            <a:r>
              <a:rPr>
                <a:solidFill>
                  <a:srgbClr val="F2F2F2"/>
                </a:solidFill>
                <a:latin typeface="Adobe 黑体 Std R"/>
                <a:ea typeface="Adobe 黑体 Std R"/>
                <a:cs typeface="Adobe 黑体 Std R"/>
                <a:sym typeface="Adobe 黑体 Std R"/>
              </a:rPr>
              <a:t>http://www.alphacamp.tw</a:t>
            </a:r>
          </a:p>
        </p:txBody>
      </p:sp>
      <p:sp>
        <p:nvSpPr>
          <p:cNvPr id="110" name="Shape 11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200"/>
            </a:fld>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17" name="Shape 17"/>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18" name="Shape 18"/>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4200"/>
            </a:lvl1pPr>
          </a:lstStyle>
          <a:p>
            <a:pPr lvl="0">
              <a:defRPr sz="1800"/>
            </a:pPr>
            <a:r>
              <a:rPr sz="4200"/>
              <a:t>Today</a:t>
            </a:r>
          </a:p>
        </p:txBody>
      </p:sp>
      <p:sp>
        <p:nvSpPr>
          <p:cNvPr id="19" name="Shape 19"/>
          <p:cNvSpPr/>
          <p:nvPr/>
        </p:nvSpPr>
        <p:spPr>
          <a:xfrm>
            <a:off x="457200" y="1905000"/>
            <a:ext cx="8242300" cy="3721100"/>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algn="l">
              <a:defRPr sz="1800"/>
            </a:pPr>
            <a:r>
              <a:rPr sz="3400"/>
              <a:t>Date &amp; Time</a:t>
            </a:r>
            <a:endParaRPr sz="3400"/>
          </a:p>
          <a:p>
            <a:pPr lvl="1" marL="561473" indent="-180473" algn="l">
              <a:buSzPct val="100000"/>
              <a:buChar char="•"/>
              <a:defRPr sz="1800"/>
            </a:pPr>
            <a:r>
              <a:rPr sz="3400"/>
              <a:t>NSCalendar</a:t>
            </a:r>
            <a:endParaRPr sz="3400"/>
          </a:p>
          <a:p>
            <a:pPr lvl="1" marL="561473" indent="-180473" algn="l">
              <a:buSzPct val="100000"/>
              <a:buChar char="•"/>
              <a:defRPr sz="1800"/>
            </a:pPr>
            <a:r>
              <a:rPr sz="3400"/>
              <a:t>NSDate / NSFormatter</a:t>
            </a:r>
            <a:endParaRPr sz="3400"/>
          </a:p>
          <a:p>
            <a:pPr lvl="0" algn="l">
              <a:defRPr sz="1800"/>
            </a:pPr>
            <a:r>
              <a:rPr sz="3400"/>
              <a:t>Notification</a:t>
            </a:r>
            <a:endParaRPr sz="3400"/>
          </a:p>
          <a:p>
            <a:pPr lvl="1" marL="561473" indent="-180473" algn="l">
              <a:buSzPct val="100000"/>
              <a:buChar char="•"/>
              <a:defRPr sz="1800"/>
            </a:pPr>
            <a:r>
              <a:rPr sz="3400"/>
              <a:t>NSNotification</a:t>
            </a:r>
            <a:endParaRPr sz="3400"/>
          </a:p>
          <a:p>
            <a:pPr lvl="0" algn="l">
              <a:defRPr sz="1800"/>
            </a:pPr>
            <a:r>
              <a:rPr sz="3400"/>
              <a:t>URL Loading</a:t>
            </a:r>
            <a:endParaRPr sz="3400"/>
          </a:p>
          <a:p>
            <a:pPr lvl="0" marL="421105" indent="-421105" algn="l">
              <a:buSzPct val="100000"/>
              <a:buChar char="•"/>
              <a:defRPr sz="1800"/>
            </a:pPr>
            <a:r>
              <a:rPr sz="3400"/>
              <a:t>NSURL</a:t>
            </a:r>
          </a:p>
        </p:txBody>
      </p:sp>
      <p:sp>
        <p:nvSpPr>
          <p:cNvPr id="20" name="Shape 20"/>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200"/>
            </a:fld>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 name="Shape 22"/>
          <p:cNvSpPr/>
          <p:nvPr/>
        </p:nvSpPr>
        <p:spPr>
          <a:xfrm>
            <a:off x="8502739" y="6409848"/>
            <a:ext cx="184062" cy="2692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defTabSz="457200">
              <a:defRPr sz="1200">
                <a:latin typeface="Calibri"/>
                <a:ea typeface="Calibri"/>
                <a:cs typeface="Calibri"/>
                <a:sym typeface="Calibri"/>
              </a:defRPr>
            </a:lvl1pPr>
          </a:lstStyle>
          <a:p>
            <a:pPr lvl="0">
              <a:defRPr sz="1800"/>
            </a:pPr>
            <a:r>
              <a:rPr sz="1200"/>
              <a:t>5</a:t>
            </a:r>
          </a:p>
        </p:txBody>
      </p:sp>
      <p:pic>
        <p:nvPicPr>
          <p:cNvPr id="23"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24" name="Shape 24"/>
          <p:cNvSpPr/>
          <p:nvPr>
            <p:ph type="title" idx="4294967295"/>
          </p:nvPr>
        </p:nvSpPr>
        <p:spPr>
          <a:xfrm>
            <a:off x="457200" y="4181475"/>
            <a:ext cx="8229600" cy="150812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defRPr b="1" sz="3600">
                <a:solidFill>
                  <a:srgbClr val="FF6600"/>
                </a:solidFill>
              </a:defRPr>
            </a:lvl1pPr>
          </a:lstStyle>
          <a:p>
            <a:pPr lvl="0">
              <a:defRPr b="0" sz="1800">
                <a:solidFill>
                  <a:srgbClr val="000000"/>
                </a:solidFill>
              </a:defRPr>
            </a:pPr>
            <a:r>
              <a:rPr b="1" sz="3600">
                <a:solidFill>
                  <a:srgbClr val="FF6600"/>
                </a:solidFill>
              </a:rPr>
              <a:t>NSDate</a:t>
            </a:r>
          </a:p>
        </p:txBody>
      </p:sp>
      <p:sp>
        <p:nvSpPr>
          <p:cNvPr id="25" name="Shape 25"/>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28" name="Shape 28"/>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29" name="Shape 29"/>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NSDate</a:t>
            </a:r>
          </a:p>
        </p:txBody>
      </p:sp>
      <p:sp>
        <p:nvSpPr>
          <p:cNvPr id="30" name="Shape 30"/>
          <p:cNvSpPr/>
          <p:nvPr/>
        </p:nvSpPr>
        <p:spPr>
          <a:xfrm>
            <a:off x="457200" y="1905000"/>
            <a:ext cx="8242300" cy="303784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Date objects allow you to represent dates and times in a way that can be used for date calculations and conversions.</a:t>
            </a:r>
          </a:p>
          <a:p>
            <a:pPr lvl="0" marL="180473" indent="-180473" algn="l" defTabSz="457200">
              <a:lnSpc>
                <a:spcPct val="120000"/>
              </a:lnSpc>
              <a:buSzPct val="100000"/>
              <a:buChar char="•"/>
              <a:defRPr sz="1800"/>
            </a:pPr>
            <a:r>
              <a:t>NSDate is one of the fundamental Cocoa value objects. A date object represents an invariant point in time. Because a date is a point in time, it implies clock time as well as a day, so there is no way to define a date object to represent a day without a time.</a:t>
            </a:r>
          </a:p>
          <a:p>
            <a:pPr lvl="0" marL="180473" indent="-180473" algn="l" defTabSz="457200">
              <a:lnSpc>
                <a:spcPct val="120000"/>
              </a:lnSpc>
              <a:buSzPct val="100000"/>
              <a:buChar char="•"/>
              <a:defRPr sz="1800"/>
            </a:pPr>
            <a:r>
              <a:t>To understand how Cocoa handles dates, you must consider </a:t>
            </a:r>
            <a:r>
              <a:rPr>
                <a:solidFill>
                  <a:srgbClr val="FF7C00"/>
                </a:solidFill>
              </a:rPr>
              <a:t>NSCalendar</a:t>
            </a:r>
            <a:r>
              <a:t> and </a:t>
            </a:r>
            <a:r>
              <a:rPr>
                <a:solidFill>
                  <a:srgbClr val="FF7C00"/>
                </a:solidFill>
              </a:rPr>
              <a:t>NSDateComponents</a:t>
            </a:r>
            <a:r>
              <a:t> objects as well.</a:t>
            </a:r>
          </a:p>
          <a:p>
            <a:pPr lvl="0" marL="180473" indent="-180473" algn="l" defTabSz="457200">
              <a:lnSpc>
                <a:spcPct val="120000"/>
              </a:lnSpc>
              <a:buSzPct val="100000"/>
              <a:buChar char="•"/>
              <a:defRPr sz="1800"/>
            </a:pPr>
            <a:r>
              <a:t>Date objects are immutable.</a:t>
            </a:r>
          </a:p>
        </p:txBody>
      </p:sp>
      <p:sp>
        <p:nvSpPr>
          <p:cNvPr id="31" name="Shape 31"/>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3"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34" name="Shape 34"/>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35" name="Shape 35"/>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NSDate</a:t>
            </a:r>
          </a:p>
        </p:txBody>
      </p:sp>
      <p:sp>
        <p:nvSpPr>
          <p:cNvPr id="36" name="Shape 36"/>
          <p:cNvSpPr/>
          <p:nvPr/>
        </p:nvSpPr>
        <p:spPr>
          <a:xfrm>
            <a:off x="457200" y="1905000"/>
            <a:ext cx="8242300" cy="337312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If you want some time other than the current time, you can use one of NSDate’s initWithTimeInterval... or dateWithTimeInterval... methods.</a:t>
            </a:r>
          </a:p>
          <a:p>
            <a:pPr lvl="0" marL="180473" indent="-180473" algn="l" defTabSz="457200">
              <a:lnSpc>
                <a:spcPct val="120000"/>
              </a:lnSpc>
              <a:buSzPct val="100000"/>
              <a:buChar char="•"/>
              <a:defRPr sz="1800"/>
            </a:pPr>
            <a:r>
              <a:t>To compare dates, you can use the isEqualToDate:, compare:, laterDate:, and earlierDate: methods.</a:t>
            </a:r>
          </a:p>
          <a:p>
            <a:pPr lvl="0" marL="180473" indent="-180473" algn="l" defTabSz="457200">
              <a:lnSpc>
                <a:spcPct val="120000"/>
              </a:lnSpc>
              <a:buSzPct val="100000"/>
              <a:buChar char="•"/>
              <a:defRPr sz="1800"/>
            </a:pPr>
            <a:r>
              <a:t>Calendars are specified by constants in NSLocale. You can get the calendar for the user's preferred locale most easily using the NSCalendar method currentCalendar; you can get the default calendar from any NSLocale object using the key NSLocaleCalendar.</a:t>
            </a:r>
          </a:p>
          <a:p>
            <a:pPr lvl="0" marL="180473" indent="-180473" algn="l" defTabSz="457200">
              <a:lnSpc>
                <a:spcPct val="120000"/>
              </a:lnSpc>
              <a:buSzPct val="100000"/>
              <a:buChar char="•"/>
              <a:defRPr sz="1800"/>
            </a:pPr>
            <a:r>
              <a:t>Use the </a:t>
            </a:r>
            <a:r>
              <a:rPr>
                <a:solidFill>
                  <a:srgbClr val="FF7C00"/>
                </a:solidFill>
              </a:rPr>
              <a:t>dateByAddingComponents:toDate:options:</a:t>
            </a:r>
            <a:r>
              <a:t> method to add components of a date (such as hours or months) to an existing date.</a:t>
            </a:r>
          </a:p>
        </p:txBody>
      </p:sp>
      <p:sp>
        <p:nvSpPr>
          <p:cNvPr id="37" name="Shape 37"/>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 name="Shape 39"/>
          <p:cNvSpPr/>
          <p:nvPr/>
        </p:nvSpPr>
        <p:spPr>
          <a:xfrm>
            <a:off x="8502739" y="6409848"/>
            <a:ext cx="184062" cy="2692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defTabSz="457200">
              <a:defRPr sz="1200">
                <a:latin typeface="Calibri"/>
                <a:ea typeface="Calibri"/>
                <a:cs typeface="Calibri"/>
                <a:sym typeface="Calibri"/>
              </a:defRPr>
            </a:lvl1pPr>
          </a:lstStyle>
          <a:p>
            <a:pPr lvl="0">
              <a:defRPr sz="1800"/>
            </a:pPr>
            <a:r>
              <a:rPr sz="1200"/>
              <a:t>5</a:t>
            </a:r>
          </a:p>
        </p:txBody>
      </p:sp>
      <p:pic>
        <p:nvPicPr>
          <p:cNvPr id="40"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41" name="Shape 41"/>
          <p:cNvSpPr/>
          <p:nvPr>
            <p:ph type="title" idx="4294967295"/>
          </p:nvPr>
        </p:nvSpPr>
        <p:spPr>
          <a:xfrm>
            <a:off x="457200" y="4181475"/>
            <a:ext cx="8229600" cy="150812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defRPr b="1" sz="3600">
                <a:solidFill>
                  <a:srgbClr val="FF6600"/>
                </a:solidFill>
              </a:defRPr>
            </a:lvl1pPr>
          </a:lstStyle>
          <a:p>
            <a:pPr lvl="0">
              <a:defRPr b="0" sz="1800">
                <a:solidFill>
                  <a:srgbClr val="000000"/>
                </a:solidFill>
              </a:defRPr>
            </a:pPr>
            <a:r>
              <a:rPr b="1" sz="3600">
                <a:solidFill>
                  <a:srgbClr val="FF6600"/>
                </a:solidFill>
              </a:rPr>
              <a:t>NSNotification</a:t>
            </a:r>
          </a:p>
        </p:txBody>
      </p:sp>
      <p:sp>
        <p:nvSpPr>
          <p:cNvPr id="42" name="Shape 42"/>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4"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45" name="Shape 45"/>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46" name="Shape 46"/>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NSNotification</a:t>
            </a:r>
          </a:p>
        </p:txBody>
      </p:sp>
      <p:sp>
        <p:nvSpPr>
          <p:cNvPr id="47" name="Shape 47"/>
          <p:cNvSpPr/>
          <p:nvPr/>
        </p:nvSpPr>
        <p:spPr>
          <a:xfrm>
            <a:off x="457200" y="1905000"/>
            <a:ext cx="8242300" cy="337312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Foundation supplies a programming architecture for passing around information about the occurrence of events.</a:t>
            </a:r>
          </a:p>
          <a:p>
            <a:pPr lvl="0" marL="180473" indent="-180473" algn="l" defTabSz="457200">
              <a:lnSpc>
                <a:spcPct val="120000"/>
              </a:lnSpc>
              <a:buSzPct val="100000"/>
              <a:buChar char="•"/>
              <a:defRPr sz="1800"/>
            </a:pPr>
            <a:r>
              <a:t>The standard way to pass information between objects is message passing—one object invokes the method of another object. However, message passing requires that the object sending the message know who the receiver is and what messages it responds to. At times, this tight coupling of two objects is undesirable—most notably because it would join together two otherwise independent subsystems. For these cases, a broadcast model is introduced: An object posts a notification, which is dispatched to the appropriate observers through an NSNotificationCenter object, or simply notification center.</a:t>
            </a:r>
          </a:p>
        </p:txBody>
      </p:sp>
      <p:sp>
        <p:nvSpPr>
          <p:cNvPr id="48" name="Shape 48"/>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0"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51" name="Shape 51"/>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52" name="Shape 52"/>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NSNotification</a:t>
            </a:r>
          </a:p>
        </p:txBody>
      </p:sp>
      <p:sp>
        <p:nvSpPr>
          <p:cNvPr id="53" name="Shape 53"/>
          <p:cNvSpPr/>
          <p:nvPr/>
        </p:nvSpPr>
        <p:spPr>
          <a:xfrm>
            <a:off x="457200" y="1905000"/>
            <a:ext cx="8242300" cy="20320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Any number of objects may receive the notification, not just the delegate object. This precludes returning a value.</a:t>
            </a:r>
          </a:p>
          <a:p>
            <a:pPr lvl="0" marL="180473" indent="-180473" algn="l" defTabSz="457200">
              <a:lnSpc>
                <a:spcPct val="120000"/>
              </a:lnSpc>
              <a:buSzPct val="100000"/>
              <a:buChar char="•"/>
              <a:defRPr sz="1800"/>
            </a:pPr>
            <a:r>
              <a:t>An object may receive any message you like from the notification center, not just the predefined delegate methods.</a:t>
            </a:r>
          </a:p>
          <a:p>
            <a:pPr lvl="0" marL="180473" indent="-180473" algn="l" defTabSz="457200">
              <a:lnSpc>
                <a:spcPct val="120000"/>
              </a:lnSpc>
              <a:buSzPct val="100000"/>
              <a:buChar char="•"/>
              <a:defRPr sz="1800"/>
            </a:pPr>
            <a:r>
              <a:t>The object posting the notification does not even have to know the observer exists.</a:t>
            </a:r>
          </a:p>
        </p:txBody>
      </p:sp>
      <p:sp>
        <p:nvSpPr>
          <p:cNvPr id="54" name="Shape 54"/>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6"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57" name="Shape 57"/>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58" name="Shape 58"/>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Registering for Notifications</a:t>
            </a:r>
          </a:p>
        </p:txBody>
      </p:sp>
      <p:sp>
        <p:nvSpPr>
          <p:cNvPr id="59" name="Shape 59"/>
          <p:cNvSpPr/>
          <p:nvPr/>
        </p:nvSpPr>
        <p:spPr>
          <a:xfrm>
            <a:off x="457200" y="1905000"/>
            <a:ext cx="8242300" cy="136144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You register an object to receive a notification by invoking the notification center method </a:t>
            </a:r>
            <a:r>
              <a:rPr>
                <a:solidFill>
                  <a:srgbClr val="FF7C00"/>
                </a:solidFill>
              </a:rPr>
              <a:t>addObserver:selector:name:object:</a:t>
            </a:r>
            <a:r>
              <a:t>, specifying the observer, the message the notification center should send to the observer, the name of the notification it wants to receive, and about which object.</a:t>
            </a:r>
          </a:p>
        </p:txBody>
      </p:sp>
      <p:sp>
        <p:nvSpPr>
          <p:cNvPr id="60" name="Shape 60"/>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BE0E3"/>
      </a:accent1>
      <a:accent2>
        <a:srgbClr val="333399"/>
      </a:accent2>
      <a:accent3>
        <a:srgbClr val="AAAAAA"/>
      </a:accent3>
      <a:accent4>
        <a:srgbClr val="707070"/>
      </a:accent4>
      <a:accent5>
        <a:srgbClr val="D8ECED"/>
      </a:accent5>
      <a:accent6>
        <a:srgbClr val="2E2E8B"/>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BE0E3"/>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BE0E3"/>
      </a:accent1>
      <a:accent2>
        <a:srgbClr val="333399"/>
      </a:accent2>
      <a:accent3>
        <a:srgbClr val="AAAAAA"/>
      </a:accent3>
      <a:accent4>
        <a:srgbClr val="707070"/>
      </a:accent4>
      <a:accent5>
        <a:srgbClr val="D8ECED"/>
      </a:accent5>
      <a:accent6>
        <a:srgbClr val="2E2E8B"/>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BE0E3"/>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