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lvl1pPr algn="ctr">
      <a:defRPr sz="4200">
        <a:latin typeface="+mn-lt"/>
        <a:ea typeface="+mn-ea"/>
        <a:cs typeface="+mn-cs"/>
        <a:sym typeface="Helvetica"/>
      </a:defRPr>
    </a:lvl1pPr>
    <a:lvl2pPr indent="457200" algn="ctr">
      <a:defRPr sz="4200">
        <a:latin typeface="+mn-lt"/>
        <a:ea typeface="+mn-ea"/>
        <a:cs typeface="+mn-cs"/>
        <a:sym typeface="Helvetica"/>
      </a:defRPr>
    </a:lvl2pPr>
    <a:lvl3pPr indent="914400" algn="ctr">
      <a:defRPr sz="4200">
        <a:latin typeface="+mn-lt"/>
        <a:ea typeface="+mn-ea"/>
        <a:cs typeface="+mn-cs"/>
        <a:sym typeface="Helvetica"/>
      </a:defRPr>
    </a:lvl3pPr>
    <a:lvl4pPr indent="1371600" algn="ctr">
      <a:defRPr sz="4200">
        <a:latin typeface="+mn-lt"/>
        <a:ea typeface="+mn-ea"/>
        <a:cs typeface="+mn-cs"/>
        <a:sym typeface="Helvetica"/>
      </a:defRPr>
    </a:lvl4pPr>
    <a:lvl5pPr indent="1828800" algn="ctr">
      <a:defRPr sz="4200">
        <a:latin typeface="+mn-lt"/>
        <a:ea typeface="+mn-ea"/>
        <a:cs typeface="+mn-cs"/>
        <a:sym typeface="Helvetica"/>
      </a:defRPr>
    </a:lvl5pPr>
    <a:lvl6pPr algn="ctr">
      <a:defRPr sz="4200">
        <a:latin typeface="+mn-lt"/>
        <a:ea typeface="+mn-ea"/>
        <a:cs typeface="+mn-cs"/>
        <a:sym typeface="Helvetica"/>
      </a:defRPr>
    </a:lvl6pPr>
    <a:lvl7pPr algn="ctr">
      <a:defRPr sz="4200">
        <a:latin typeface="+mn-lt"/>
        <a:ea typeface="+mn-ea"/>
        <a:cs typeface="+mn-cs"/>
        <a:sym typeface="Helvetica"/>
      </a:defRPr>
    </a:lvl7pPr>
    <a:lvl8pPr algn="ctr">
      <a:defRPr sz="4200">
        <a:latin typeface="+mn-lt"/>
        <a:ea typeface="+mn-ea"/>
        <a:cs typeface="+mn-cs"/>
        <a:sym typeface="Helvetica"/>
      </a:defRPr>
    </a:lvl8pPr>
    <a:lvl9pPr algn="ctr">
      <a:defRPr sz="42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22818" y="640984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1200">
          <a:latin typeface="+mn-lt"/>
          <a:ea typeface="+mn-ea"/>
          <a:cs typeface="+mn-cs"/>
          <a:sym typeface="Helvetica"/>
        </a:defRPr>
      </a:lvl1pPr>
      <a:lvl2pPr>
        <a:defRPr sz="1200">
          <a:latin typeface="+mn-lt"/>
          <a:ea typeface="+mn-ea"/>
          <a:cs typeface="+mn-cs"/>
          <a:sym typeface="Helvetica"/>
        </a:defRPr>
      </a:lvl2pPr>
      <a:lvl3pPr>
        <a:defRPr sz="1200">
          <a:latin typeface="+mn-lt"/>
          <a:ea typeface="+mn-ea"/>
          <a:cs typeface="+mn-cs"/>
          <a:sym typeface="Helvetica"/>
        </a:defRPr>
      </a:lvl3pPr>
      <a:lvl4pPr>
        <a:defRPr sz="1200">
          <a:latin typeface="+mn-lt"/>
          <a:ea typeface="+mn-ea"/>
          <a:cs typeface="+mn-cs"/>
          <a:sym typeface="Helvetica"/>
        </a:defRPr>
      </a:lvl4pPr>
      <a:lvl5pPr>
        <a:defRPr sz="1200">
          <a:latin typeface="+mn-lt"/>
          <a:ea typeface="+mn-ea"/>
          <a:cs typeface="+mn-cs"/>
          <a:sym typeface="Helvetica"/>
        </a:defRPr>
      </a:lvl5pPr>
      <a:lvl6pPr indent="457200">
        <a:defRPr sz="1200">
          <a:latin typeface="+mn-lt"/>
          <a:ea typeface="+mn-ea"/>
          <a:cs typeface="+mn-cs"/>
          <a:sym typeface="Helvetica"/>
        </a:defRPr>
      </a:lvl6pPr>
      <a:lvl7pPr indent="914400">
        <a:defRPr sz="1200">
          <a:latin typeface="+mn-lt"/>
          <a:ea typeface="+mn-ea"/>
          <a:cs typeface="+mn-cs"/>
          <a:sym typeface="Helvetica"/>
        </a:defRPr>
      </a:lvl7pPr>
      <a:lvl8pPr indent="1371600">
        <a:defRPr sz="1200">
          <a:latin typeface="+mn-lt"/>
          <a:ea typeface="+mn-ea"/>
          <a:cs typeface="+mn-cs"/>
          <a:sym typeface="Helvetica"/>
        </a:defRPr>
      </a:lvl8pPr>
      <a:lvl9pPr indent="18288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1pPr>
      <a:lvl2pPr marL="342900" indent="-1524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2pPr>
      <a:lvl3pPr marL="723900" indent="-3048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3pPr>
      <a:lvl4pPr marL="1104900" indent="-4572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4pPr>
      <a:lvl5pPr marL="1485900" indent="-6096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5pPr>
      <a:lvl6pPr marL="19431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6pPr>
      <a:lvl7pPr marL="24003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7pPr>
      <a:lvl8pPr marL="28575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8pPr>
      <a:lvl9pPr marL="33147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4648200"/>
            <a:ext cx="64008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32104">
              <a:buSzTx/>
              <a:buNone/>
              <a:defRPr sz="1800"/>
            </a:pP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iOS Dev Camp #3 Week 4</a:t>
            </a:r>
            <a:b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Attributed Strings</a:t>
            </a: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r>
              <a:rPr sz="2184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Edward Chiang</a:t>
            </a:r>
            <a:endParaRPr sz="2184"/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300"/>
              </a:spcBef>
              <a:buSzTx/>
              <a:buNone/>
              <a:defRPr sz="1800"/>
            </a:pPr>
            <a:r>
              <a:rPr sz="163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2014.10.20 - 2014.10.24</a:t>
            </a:r>
          </a:p>
        </p:txBody>
      </p:sp>
      <p:pic>
        <p:nvPicPr>
          <p:cNvPr id="13" name="alpha-logo-square.png" descr="alpha-logo-squa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062" y="1655762"/>
            <a:ext cx="4079876" cy="232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371600" y="5105400"/>
            <a:ext cx="64135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800"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~ END ~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l" defTabSz="457200">
              <a:spcBef>
                <a:spcPts val="200"/>
              </a:spcBef>
              <a:defRPr sz="1800"/>
            </a:pPr>
            <a:endParaRPr sz="1100">
              <a:solidFill>
                <a:srgbClr val="F2F2F2"/>
              </a:solidFill>
              <a:latin typeface="Adobe 黑体 Std R"/>
              <a:ea typeface="Adobe 黑体 Std R"/>
              <a:cs typeface="Adobe 黑体 Std R"/>
              <a:sym typeface="Adobe 黑体 Std R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http://www.alphacamp.tw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" name="Shape 1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Today</a:t>
            </a:r>
          </a:p>
        </p:txBody>
      </p:sp>
      <p:sp>
        <p:nvSpPr>
          <p:cNvPr id="19" name="Shape 19"/>
          <p:cNvSpPr/>
          <p:nvPr/>
        </p:nvSpPr>
        <p:spPr>
          <a:xfrm>
            <a:off x="457200" y="1905000"/>
            <a:ext cx="82423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NSAttributedString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UIColor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UIFont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2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UIColor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" name="Shape 2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UIColor</a:t>
            </a:r>
          </a:p>
        </p:txBody>
      </p:sp>
      <p:sp>
        <p:nvSpPr>
          <p:cNvPr id="30" name="Shape 30"/>
          <p:cNvSpPr/>
          <p:nvPr/>
        </p:nvSpPr>
        <p:spPr>
          <a:xfrm>
            <a:off x="457200" y="1905000"/>
            <a:ext cx="824230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An object representing a color.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Initializers for creating a color based on RGB, HSB and even a pattern (UIImage).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Colors can also have alpha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t>UIColor *color = [otherColor </a:t>
            </a:r>
            <a:r>
              <a:rPr>
                <a:solidFill>
                  <a:srgbClr val="FF7C00"/>
                </a:solidFill>
              </a:rPr>
              <a:t>colorWithAlphaComponent</a:t>
            </a:r>
            <a:r>
              <a:t>: 0.3].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 handful of “standard” colors have class methods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t>[UIColor </a:t>
            </a:r>
            <a:r>
              <a:rPr>
                <a:solidFill>
                  <a:srgbClr val="FF7C00"/>
                </a:solidFill>
              </a:rPr>
              <a:t>greenColor</a:t>
            </a:r>
            <a:r>
              <a:t>]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t>A few “system” colors also have class methods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t>[UIColor </a:t>
            </a:r>
            <a:r>
              <a:rPr>
                <a:solidFill>
                  <a:srgbClr val="FF7C00"/>
                </a:solidFill>
              </a:rPr>
              <a:t>lightTextColor</a:t>
            </a:r>
            <a:r>
              <a:t>]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pic>
        <p:nvPicPr>
          <p:cNvPr id="34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7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7F00"/>
                </a:solidFill>
              </a:rPr>
              <a:t>UIFont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0" name="Shape 40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UIFont</a:t>
            </a:r>
          </a:p>
        </p:txBody>
      </p:sp>
      <p:sp>
        <p:nvSpPr>
          <p:cNvPr id="41" name="Shape 41"/>
          <p:cNvSpPr/>
          <p:nvPr/>
        </p:nvSpPr>
        <p:spPr>
          <a:xfrm>
            <a:off x="457200" y="1905000"/>
            <a:ext cx="8242300" cy="169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It is best to get a UIFont by asking for the preferred font for a given text style.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also “system” fonts.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used in places like button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+ (UIFont *)systemFontOfSize:(CGFloat)pointSize; </a:t>
            </a:r>
            <a:endParaRPr>
              <a:solidFill>
                <a:srgbClr val="FF7C00"/>
              </a:solidFill>
            </a:endParaRP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+ (UIFont *)boldSystemFontOfSize:(CGFloat)pointSize;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4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NSAttributedString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1" name="Shape 5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NSRange</a:t>
            </a:r>
          </a:p>
        </p:txBody>
      </p:sp>
      <p:sp>
        <p:nvSpPr>
          <p:cNvPr id="52" name="Shape 52"/>
          <p:cNvSpPr/>
          <p:nvPr/>
        </p:nvSpPr>
        <p:spPr>
          <a:xfrm>
            <a:off x="457200" y="1905000"/>
            <a:ext cx="8242300" cy="236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 struct (not a class)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Used to specify subranges inside strings and array.</a:t>
            </a:r>
          </a:p>
          <a:p>
            <a:pPr lvl="0" algn="l" defTabSz="457200">
              <a:lnSpc>
                <a:spcPct val="120000"/>
              </a:lnSpc>
              <a:defRPr sz="1800"/>
            </a:pPr>
          </a:p>
          <a:p>
            <a:pPr lvl="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typedef struct {</a:t>
            </a:r>
            <a:endParaRPr>
              <a:solidFill>
                <a:srgbClr val="FF7C00"/>
              </a:solidFill>
            </a:endParaRP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NSUInteger location;</a:t>
            </a:r>
            <a:endParaRPr>
              <a:solidFill>
                <a:srgbClr val="FF7C00"/>
              </a:solidFill>
            </a:endParaRP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NSUInteger length;</a:t>
            </a:r>
            <a:endParaRPr>
              <a:solidFill>
                <a:srgbClr val="FF7C0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} NSRange;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7" name="Shape 5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NSAttributedString</a:t>
            </a:r>
          </a:p>
        </p:txBody>
      </p:sp>
      <p:sp>
        <p:nvSpPr>
          <p:cNvPr id="58" name="Shape 58"/>
          <p:cNvSpPr/>
          <p:nvPr/>
        </p:nvSpPr>
        <p:spPr>
          <a:xfrm>
            <a:off x="457200" y="1905000"/>
            <a:ext cx="8242300" cy="236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How text looks on screen.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Think of it as an NSString where each character has an NSDictionary of “attributes”. The attributes are things like the font, the color, underlining or not, etc., of the character.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Can ask an NSStringAttributedString all about the attributes at a given location int the string.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It’s not inherit from NSString.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