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s://developer.apple.com/library/ios/documentation/Cocoa/Conceptual/ProgrammingWithObjectiveC/EncapsulatingData/EncapsulatingData.html#//apple_ref/doc/uid/TP40011210-CH5-SW22"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6</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Protocols, Delegate</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2014.11.10 - 2014.11.14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4" name="Shape 6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5" name="Shape 6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Protocols</a:t>
            </a:r>
          </a:p>
        </p:txBody>
      </p:sp>
      <p:sp>
        <p:nvSpPr>
          <p:cNvPr id="66" name="Shape 66"/>
          <p:cNvSpPr/>
          <p:nvPr/>
        </p:nvSpPr>
        <p:spPr>
          <a:xfrm>
            <a:off x="457200" y="1905000"/>
            <a:ext cx="8242300" cy="43789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@optional directive applies to any methods that follow it, either until the end of the protocol definition, or until another directive is encountered, such as </a:t>
            </a:r>
            <a:r>
              <a:rPr>
                <a:solidFill>
                  <a:srgbClr val="D77A00"/>
                </a:solidFill>
              </a:rPr>
              <a:t>@required</a:t>
            </a:r>
            <a:r>
              <a:t>.</a:t>
            </a:r>
          </a:p>
          <a:p>
            <a:pPr lvl="0" algn="l" defTabSz="457200">
              <a:lnSpc>
                <a:spcPct val="120000"/>
              </a:lnSpc>
              <a:defRPr sz="1800"/>
            </a:pPr>
          </a:p>
          <a:p>
            <a:pPr lvl="1" indent="228600" algn="l" defTabSz="457200">
              <a:lnSpc>
                <a:spcPct val="120000"/>
              </a:lnSpc>
              <a:defRPr sz="1800"/>
            </a:pPr>
            <a:r>
              <a:rPr>
                <a:solidFill>
                  <a:srgbClr val="D77A00"/>
                </a:solidFill>
              </a:rPr>
              <a:t>@protocol XYZPieChartViewDataSource</a:t>
            </a:r>
            <a:endParaRPr>
              <a:solidFill>
                <a:srgbClr val="D77A00"/>
              </a:solidFill>
            </a:endParaRPr>
          </a:p>
          <a:p>
            <a:pPr lvl="1" indent="228600" algn="l" defTabSz="457200">
              <a:lnSpc>
                <a:spcPct val="120000"/>
              </a:lnSpc>
              <a:defRPr sz="1800"/>
            </a:pPr>
            <a:r>
              <a:rPr>
                <a:solidFill>
                  <a:srgbClr val="D77A00"/>
                </a:solidFill>
              </a:rPr>
              <a:t>- (NSUInteger)numberOfSegments;</a:t>
            </a:r>
            <a:endParaRPr>
              <a:solidFill>
                <a:srgbClr val="D77A00"/>
              </a:solidFill>
            </a:endParaRPr>
          </a:p>
          <a:p>
            <a:pPr lvl="1" indent="228600" algn="l" defTabSz="457200">
              <a:lnSpc>
                <a:spcPct val="120000"/>
              </a:lnSpc>
              <a:defRPr sz="1800"/>
            </a:pPr>
            <a:r>
              <a:rPr>
                <a:solidFill>
                  <a:srgbClr val="D77A00"/>
                </a:solidFill>
              </a:rPr>
              <a:t>- (CGFloat)sizeOfSegmentAtIndex:(NSUInteger)segmentIndex;</a:t>
            </a:r>
            <a:endParaRPr>
              <a:solidFill>
                <a:srgbClr val="D77A00"/>
              </a:solidFill>
            </a:endParaRPr>
          </a:p>
          <a:p>
            <a:pPr lvl="1" indent="228600" algn="l" defTabSz="457200">
              <a:lnSpc>
                <a:spcPct val="120000"/>
              </a:lnSpc>
              <a:defRPr sz="1800"/>
            </a:pPr>
            <a:r>
              <a:rPr>
                <a:solidFill>
                  <a:srgbClr val="D77A00"/>
                </a:solidFill>
              </a:rPr>
              <a:t>@optional</a:t>
            </a:r>
            <a:endParaRPr>
              <a:solidFill>
                <a:srgbClr val="D77A00"/>
              </a:solidFill>
            </a:endParaRPr>
          </a:p>
          <a:p>
            <a:pPr lvl="1" indent="228600" algn="l" defTabSz="457200">
              <a:lnSpc>
                <a:spcPct val="120000"/>
              </a:lnSpc>
              <a:defRPr sz="1800"/>
            </a:pPr>
            <a:r>
              <a:rPr>
                <a:solidFill>
                  <a:srgbClr val="D77A00"/>
                </a:solidFill>
              </a:rPr>
              <a:t>- (NSString *)titleForSegmentAtIndex:(NSUInteger)segmentIndex;</a:t>
            </a:r>
            <a:endParaRPr>
              <a:solidFill>
                <a:srgbClr val="D77A00"/>
              </a:solidFill>
            </a:endParaRPr>
          </a:p>
          <a:p>
            <a:pPr lvl="1" indent="228600" algn="l" defTabSz="457200">
              <a:lnSpc>
                <a:spcPct val="120000"/>
              </a:lnSpc>
              <a:defRPr sz="1800"/>
            </a:pPr>
            <a:r>
              <a:rPr>
                <a:solidFill>
                  <a:srgbClr val="D77A00"/>
                </a:solidFill>
              </a:rPr>
              <a:t>- (BOOL)shouldExplodeSegmentAtIndex:(NSUInteger)segmentIndex;</a:t>
            </a:r>
            <a:endParaRPr>
              <a:solidFill>
                <a:srgbClr val="D77A00"/>
              </a:solidFill>
            </a:endParaRPr>
          </a:p>
          <a:p>
            <a:pPr lvl="1" indent="228600" algn="l" defTabSz="457200">
              <a:lnSpc>
                <a:spcPct val="120000"/>
              </a:lnSpc>
              <a:defRPr sz="1800"/>
            </a:pPr>
            <a:r>
              <a:rPr>
                <a:solidFill>
                  <a:srgbClr val="D77A00"/>
                </a:solidFill>
              </a:rPr>
              <a:t>@required</a:t>
            </a:r>
            <a:endParaRPr>
              <a:solidFill>
                <a:srgbClr val="D77A00"/>
              </a:solidFill>
            </a:endParaRPr>
          </a:p>
          <a:p>
            <a:pPr lvl="1" indent="228600" algn="l" defTabSz="457200">
              <a:lnSpc>
                <a:spcPct val="120000"/>
              </a:lnSpc>
              <a:defRPr sz="1800"/>
            </a:pPr>
            <a:r>
              <a:rPr>
                <a:solidFill>
                  <a:srgbClr val="D77A00"/>
                </a:solidFill>
              </a:rPr>
              <a:t>- (UIColor *)colorForSegmentAtIndex:(NSUInteger)segmentIndex;</a:t>
            </a:r>
            <a:endParaRPr>
              <a:solidFill>
                <a:srgbClr val="D77A00"/>
              </a:solidFill>
            </a:endParaRPr>
          </a:p>
          <a:p>
            <a:pPr lvl="1" indent="228600" algn="l" defTabSz="457200">
              <a:lnSpc>
                <a:spcPct val="120000"/>
              </a:lnSpc>
              <a:defRPr sz="1800"/>
            </a:pPr>
            <a:r>
              <a:rPr>
                <a:solidFill>
                  <a:srgbClr val="D77A00"/>
                </a:solidFill>
              </a:rPr>
              <a:t>@end</a:t>
            </a:r>
          </a:p>
        </p:txBody>
      </p:sp>
      <p:sp>
        <p:nvSpPr>
          <p:cNvPr id="67" name="Shape 6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0" name="Shape 7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1" name="Shape 7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2800">
                <a:latin typeface="Adobe 黑体 Std R"/>
                <a:ea typeface="Adobe 黑体 Std R"/>
                <a:cs typeface="Adobe 黑体 Std R"/>
                <a:sym typeface="Adobe 黑体 Std R"/>
              </a:defRPr>
            </a:lvl1pPr>
          </a:lstStyle>
          <a:p>
            <a:pPr lvl="0">
              <a:defRPr sz="1800"/>
            </a:pPr>
            <a:r>
              <a:rPr sz="2800"/>
              <a:t>Check that Optional Methods Are Implemented</a:t>
            </a:r>
          </a:p>
        </p:txBody>
      </p:sp>
      <p:sp>
        <p:nvSpPr>
          <p:cNvPr id="72" name="Shape 72"/>
          <p:cNvSpPr/>
          <p:nvPr/>
        </p:nvSpPr>
        <p:spPr>
          <a:xfrm>
            <a:off x="45720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If a method in a protocol is marked as optional, you must check whether an object implements that method before attempting to call it.</a:t>
            </a:r>
          </a:p>
          <a:p>
            <a:pPr lvl="0" algn="l" defTabSz="457200">
              <a:lnSpc>
                <a:spcPct val="120000"/>
              </a:lnSpc>
              <a:defRPr sz="1800"/>
            </a:pPr>
          </a:p>
          <a:p>
            <a:pPr lvl="1" indent="228600" algn="l" defTabSz="457200">
              <a:lnSpc>
                <a:spcPct val="120000"/>
              </a:lnSpc>
              <a:defRPr sz="1800"/>
            </a:pPr>
            <a:r>
              <a:rPr>
                <a:solidFill>
                  <a:srgbClr val="D77A00"/>
                </a:solidFill>
              </a:rPr>
              <a:t>NSString *thisSegmentTitle;</a:t>
            </a:r>
            <a:endParaRPr>
              <a:solidFill>
                <a:srgbClr val="D77A00"/>
              </a:solidFill>
            </a:endParaRPr>
          </a:p>
          <a:p>
            <a:pPr lvl="1" indent="228600" algn="l" defTabSz="457200">
              <a:lnSpc>
                <a:spcPct val="120000"/>
              </a:lnSpc>
              <a:defRPr sz="1800"/>
            </a:pPr>
            <a:r>
              <a:rPr>
                <a:solidFill>
                  <a:srgbClr val="D77A00"/>
                </a:solidFill>
              </a:rPr>
              <a:t>if ([self.dataSource respondsToSelector:@selector(titleForSegmentAtIndex:)]) {</a:t>
            </a:r>
            <a:endParaRPr>
              <a:solidFill>
                <a:srgbClr val="D77A00"/>
              </a:solidFill>
            </a:endParaRPr>
          </a:p>
          <a:p>
            <a:pPr lvl="1" indent="228600" algn="l" defTabSz="457200">
              <a:lnSpc>
                <a:spcPct val="120000"/>
              </a:lnSpc>
              <a:defRPr sz="1800"/>
            </a:pPr>
            <a:r>
              <a:rPr>
                <a:solidFill>
                  <a:srgbClr val="D77A00"/>
                </a:solidFill>
              </a:rPr>
              <a:t>        thisSegmentTitle = [self.dataSource titleForSegmentAtIndex:index];</a:t>
            </a:r>
            <a:endParaRPr>
              <a:solidFill>
                <a:srgbClr val="D77A00"/>
              </a:solidFill>
            </a:endParaRPr>
          </a:p>
          <a:p>
            <a:pPr lvl="1" indent="228600" algn="l" defTabSz="457200">
              <a:lnSpc>
                <a:spcPct val="120000"/>
              </a:lnSpc>
              <a:defRPr sz="1800"/>
            </a:pPr>
            <a:r>
              <a:rPr>
                <a:solidFill>
                  <a:srgbClr val="D77A00"/>
                </a:solidFill>
              </a:rPr>
              <a:t>}</a:t>
            </a:r>
          </a:p>
        </p:txBody>
      </p:sp>
      <p:sp>
        <p:nvSpPr>
          <p:cNvPr id="73" name="Shape 7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6" name="Shape 7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7" name="Shape 7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2800">
                <a:latin typeface="Adobe 黑体 Std R"/>
                <a:ea typeface="Adobe 黑体 Std R"/>
                <a:cs typeface="Adobe 黑体 Std R"/>
                <a:sym typeface="Adobe 黑体 Std R"/>
              </a:defRPr>
            </a:lvl1pPr>
          </a:lstStyle>
          <a:p>
            <a:pPr lvl="0">
              <a:defRPr sz="1800"/>
            </a:pPr>
            <a:r>
              <a:rPr sz="2800"/>
              <a:t>Conforming to Protocols</a:t>
            </a:r>
          </a:p>
        </p:txBody>
      </p:sp>
      <p:sp>
        <p:nvSpPr>
          <p:cNvPr id="78" name="Shape 78"/>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D77A00"/>
                </a:solidFill>
              </a:rPr>
              <a:t>@interface MyClass : NSObject &lt;MyProtocol&gt;</a:t>
            </a:r>
            <a:endParaRPr>
              <a:solidFill>
                <a:srgbClr val="D77A00"/>
              </a:solidFill>
            </a:endParaRPr>
          </a:p>
          <a:p>
            <a:pPr lvl="1" indent="228600" algn="l" defTabSz="457200">
              <a:lnSpc>
                <a:spcPct val="120000"/>
              </a:lnSpc>
              <a:defRPr sz="1800"/>
            </a:pPr>
            <a:r>
              <a:rPr>
                <a:solidFill>
                  <a:srgbClr val="D77A00"/>
                </a:solidFill>
              </a:rPr>
              <a:t>...</a:t>
            </a:r>
            <a:endParaRPr>
              <a:solidFill>
                <a:srgbClr val="D77A00"/>
              </a:solidFill>
            </a:endParaRPr>
          </a:p>
          <a:p>
            <a:pPr lvl="1" indent="228600" algn="l" defTabSz="457200">
              <a:lnSpc>
                <a:spcPct val="120000"/>
              </a:lnSpc>
              <a:defRPr sz="1800"/>
            </a:pPr>
            <a:r>
              <a:rPr>
                <a:solidFill>
                  <a:srgbClr val="D77A00"/>
                </a:solidFill>
              </a:rPr>
              <a:t>@end</a:t>
            </a:r>
            <a:endParaRPr>
              <a:solidFill>
                <a:srgbClr val="D77A00"/>
              </a:solidFill>
            </a:endParaRPr>
          </a:p>
          <a:p>
            <a:pPr lvl="0" algn="l" defTabSz="457200">
              <a:lnSpc>
                <a:spcPct val="120000"/>
              </a:lnSpc>
              <a:defRPr sz="1800"/>
            </a:pPr>
          </a:p>
          <a:p>
            <a:pPr lvl="0" marL="180473" indent="-180473" algn="l" defTabSz="457200">
              <a:lnSpc>
                <a:spcPct val="120000"/>
              </a:lnSpc>
              <a:buSzPct val="100000"/>
              <a:buChar char="•"/>
              <a:defRPr sz="1800"/>
            </a:pPr>
            <a:r>
              <a:t>Any instance of MyClass will respond not only to the methods declared specifically in the interface, but that MyClass also provides implementations for the required methods in MyProtocol.</a:t>
            </a:r>
          </a:p>
        </p:txBody>
      </p:sp>
      <p:sp>
        <p:nvSpPr>
          <p:cNvPr id="79" name="Shape 7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82" name="Shape 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1346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421105" indent="-421105" algn="l">
              <a:buSzPct val="100000"/>
              <a:buChar char="•"/>
              <a:defRPr sz="1800"/>
            </a:pPr>
            <a:r>
              <a:rPr sz="4200"/>
              <a:t>Protocols</a:t>
            </a:r>
            <a:endParaRPr sz="4200"/>
          </a:p>
          <a:p>
            <a:pPr lvl="0" marL="421105" indent="-421105" algn="l">
              <a:buSzPct val="100000"/>
              <a:buChar char="•"/>
              <a:defRPr sz="1800"/>
            </a:pPr>
            <a:r>
              <a:rPr sz="4200"/>
              <a:t>Delegate</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2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4" name="Shape 24"/>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Protocols</a:t>
            </a:r>
          </a:p>
        </p:txBody>
      </p:sp>
      <p:sp>
        <p:nvSpPr>
          <p:cNvPr id="25" name="Shape 2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8" name="Shape 2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9" name="Shape 2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Protocols</a:t>
            </a:r>
          </a:p>
        </p:txBody>
      </p:sp>
      <p:sp>
        <p:nvSpPr>
          <p:cNvPr id="30" name="Shape 30"/>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 class interface declares the methods and properties associated with that class.</a:t>
            </a:r>
          </a:p>
          <a:p>
            <a:pPr lvl="0" marL="180473" indent="-180473" algn="l" defTabSz="457200">
              <a:lnSpc>
                <a:spcPct val="120000"/>
              </a:lnSpc>
              <a:buSzPct val="100000"/>
              <a:buChar char="•"/>
              <a:defRPr sz="1800"/>
            </a:pPr>
            <a:r>
              <a:t>A protocol, by contrast, is used to declare methods and properties that are independent of any specific class.</a:t>
            </a:r>
          </a:p>
          <a:p>
            <a:pPr lvl="0" marL="180473" indent="-180473" algn="l" defTabSz="457200">
              <a:lnSpc>
                <a:spcPct val="120000"/>
              </a:lnSpc>
              <a:buSzPct val="100000"/>
              <a:buChar char="•"/>
              <a:defRPr sz="1800"/>
            </a:pPr>
            <a:r>
              <a:t>Protocols can include declarations for both instance methods and class methods, as well as properties.</a:t>
            </a:r>
          </a:p>
        </p:txBody>
      </p:sp>
      <p:sp>
        <p:nvSpPr>
          <p:cNvPr id="31" name="Shape 3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4" name="Shape 3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5" name="Shape 3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Protocols</a:t>
            </a:r>
          </a:p>
        </p:txBody>
      </p:sp>
      <p:sp>
        <p:nvSpPr>
          <p:cNvPr id="36" name="Shape 36"/>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37" name="pasted-image.png"/>
          <p:cNvPicPr/>
          <p:nvPr/>
        </p:nvPicPr>
        <p:blipFill>
          <a:blip r:embed="rId3">
            <a:extLst/>
          </a:blip>
          <a:stretch>
            <a:fillRect/>
          </a:stretch>
        </p:blipFill>
        <p:spPr>
          <a:xfrm>
            <a:off x="3371810" y="1672492"/>
            <a:ext cx="2400380" cy="4581403"/>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0" name="Shape 4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1" name="Shape 4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Protocols</a:t>
            </a:r>
          </a:p>
        </p:txBody>
      </p:sp>
      <p:sp>
        <p:nvSpPr>
          <p:cNvPr id="42" name="Shape 42"/>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To make the view as reusable as possible, all decisions about the information should be left to another object, a data source. This means that multiple instances of the same view class could display different information just by communicating with different sources.</a:t>
            </a:r>
          </a:p>
          <a:p>
            <a:pPr lvl="0" marL="180473" indent="-180473" algn="l" defTabSz="457200">
              <a:lnSpc>
                <a:spcPct val="120000"/>
              </a:lnSpc>
              <a:buSzPct val="100000"/>
              <a:buChar char="•"/>
              <a:defRPr sz="1800"/>
            </a:pPr>
            <a:r>
              <a:t>The minimum information needed by the pie chart view includes the number of segments, the relative size of each segment, and the title of each segment.</a:t>
            </a:r>
          </a:p>
          <a:p>
            <a:pPr lvl="0" algn="l" defTabSz="457200">
              <a:lnSpc>
                <a:spcPct val="120000"/>
              </a:lnSpc>
              <a:defRPr sz="1800"/>
            </a:pPr>
          </a:p>
          <a:p>
            <a:pPr lvl="1" indent="228600" algn="l" defTabSz="457200">
              <a:lnSpc>
                <a:spcPct val="120000"/>
              </a:lnSpc>
              <a:defRPr sz="1800"/>
            </a:pPr>
            <a:r>
              <a:rPr>
                <a:solidFill>
                  <a:srgbClr val="D77A00"/>
                </a:solidFill>
              </a:rPr>
              <a:t>@protocol XYZPieChartViewDataSource</a:t>
            </a:r>
            <a:endParaRPr>
              <a:solidFill>
                <a:srgbClr val="D77A00"/>
              </a:solidFill>
            </a:endParaRPr>
          </a:p>
          <a:p>
            <a:pPr lvl="1" indent="228600" algn="l" defTabSz="457200">
              <a:lnSpc>
                <a:spcPct val="120000"/>
              </a:lnSpc>
              <a:defRPr sz="1800"/>
            </a:pPr>
            <a:r>
              <a:rPr>
                <a:solidFill>
                  <a:srgbClr val="D77A00"/>
                </a:solidFill>
              </a:rPr>
              <a:t>- (NSUInteger)numberOfSegments;</a:t>
            </a:r>
            <a:endParaRPr>
              <a:solidFill>
                <a:srgbClr val="D77A00"/>
              </a:solidFill>
            </a:endParaRPr>
          </a:p>
          <a:p>
            <a:pPr lvl="1" indent="228600" algn="l" defTabSz="457200">
              <a:lnSpc>
                <a:spcPct val="120000"/>
              </a:lnSpc>
              <a:defRPr sz="1800"/>
            </a:pPr>
            <a:r>
              <a:rPr>
                <a:solidFill>
                  <a:srgbClr val="D77A00"/>
                </a:solidFill>
              </a:rPr>
              <a:t>- (CGFloat)sizeOfSegmentAtIndex:(NSUInteger)segmentIndex;</a:t>
            </a:r>
            <a:endParaRPr>
              <a:solidFill>
                <a:srgbClr val="D77A00"/>
              </a:solidFill>
            </a:endParaRPr>
          </a:p>
          <a:p>
            <a:pPr lvl="1" indent="228600" algn="l" defTabSz="457200">
              <a:lnSpc>
                <a:spcPct val="120000"/>
              </a:lnSpc>
              <a:defRPr sz="1800"/>
            </a:pPr>
            <a:r>
              <a:rPr>
                <a:solidFill>
                  <a:srgbClr val="D77A00"/>
                </a:solidFill>
              </a:rPr>
              <a:t>- (NSString *)titleForSegmentAtIndex:(NSUInteger)segmentIndex;</a:t>
            </a:r>
            <a:endParaRPr>
              <a:solidFill>
                <a:srgbClr val="D77A00"/>
              </a:solidFill>
            </a:endParaRPr>
          </a:p>
          <a:p>
            <a:pPr lvl="1" indent="228600" algn="l" defTabSz="457200">
              <a:lnSpc>
                <a:spcPct val="120000"/>
              </a:lnSpc>
              <a:defRPr sz="1800"/>
            </a:pPr>
            <a:r>
              <a:rPr>
                <a:solidFill>
                  <a:srgbClr val="D77A00"/>
                </a:solidFill>
              </a:rPr>
              <a:t>@end</a:t>
            </a:r>
          </a:p>
        </p:txBody>
      </p:sp>
      <p:sp>
        <p:nvSpPr>
          <p:cNvPr id="43" name="Shape 43"/>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6" name="Shape 4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7" name="Shape 4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A Custom Pie Chart View</a:t>
            </a:r>
          </a:p>
        </p:txBody>
      </p:sp>
      <p:sp>
        <p:nvSpPr>
          <p:cNvPr id="48" name="Shape 48"/>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pie chart view class interface would need a property to keep track of the data source object. This object could be of any class, so the basic property type will be id. The only thing that is known about the object is that it conforms to the relevant protocol.</a:t>
            </a:r>
          </a:p>
          <a:p>
            <a:pPr lvl="0" marL="180473" indent="-180473" algn="l" defTabSz="457200">
              <a:lnSpc>
                <a:spcPct val="120000"/>
              </a:lnSpc>
              <a:buSzPct val="100000"/>
              <a:buChar char="•"/>
              <a:defRPr sz="1800"/>
            </a:pPr>
            <a:r>
              <a:t>Delegate and data source properties are usually marked as weak for the object graph management reasons described earlier, in </a:t>
            </a:r>
            <a:r>
              <a:rPr u="sng">
                <a:solidFill>
                  <a:srgbClr val="009999"/>
                </a:solidFill>
                <a:uFill>
                  <a:solidFill>
                    <a:srgbClr val="009999"/>
                  </a:solidFill>
                </a:uFill>
                <a:hlinkClick r:id="rId3" invalidUrl="" action="" tgtFrame="" tooltip="" history="1" highlightClick="0" endSnd="0"/>
              </a:rPr>
              <a:t>Avoid Strong Reference Cycles</a:t>
            </a:r>
            <a:r>
              <a:t>.</a:t>
            </a:r>
          </a:p>
          <a:p>
            <a:pPr lvl="0" algn="l" defTabSz="457200">
              <a:lnSpc>
                <a:spcPct val="120000"/>
              </a:lnSpc>
              <a:defRPr sz="1800"/>
            </a:pPr>
          </a:p>
          <a:p>
            <a:pPr lvl="1" indent="228600" algn="l" defTabSz="457200">
              <a:lnSpc>
                <a:spcPct val="120000"/>
              </a:lnSpc>
              <a:defRPr sz="1800"/>
            </a:pPr>
            <a:r>
              <a:rPr>
                <a:solidFill>
                  <a:srgbClr val="D77A00"/>
                </a:solidFill>
              </a:rPr>
              <a:t>@interface XYZPieChartView : UIView</a:t>
            </a:r>
            <a:endParaRPr>
              <a:solidFill>
                <a:srgbClr val="D77A00"/>
              </a:solidFill>
            </a:endParaRPr>
          </a:p>
          <a:p>
            <a:pPr lvl="1" indent="228600" algn="l" defTabSz="457200">
              <a:lnSpc>
                <a:spcPct val="120000"/>
              </a:lnSpc>
              <a:defRPr sz="1800"/>
            </a:pPr>
            <a:r>
              <a:rPr>
                <a:solidFill>
                  <a:srgbClr val="D77A00"/>
                </a:solidFill>
              </a:rPr>
              <a:t>@property (weak) id &lt;XYZPieChartViewDataSource&gt; dataSource;</a:t>
            </a:r>
            <a:endParaRPr>
              <a:solidFill>
                <a:srgbClr val="D77A00"/>
              </a:solidFill>
            </a:endParaRPr>
          </a:p>
          <a:p>
            <a:pPr lvl="1" indent="228600" algn="l" defTabSz="457200">
              <a:lnSpc>
                <a:spcPct val="120000"/>
              </a:lnSpc>
              <a:defRPr sz="1800"/>
            </a:pPr>
            <a:r>
              <a:rPr>
                <a:solidFill>
                  <a:srgbClr val="D77A00"/>
                </a:solidFill>
              </a:rPr>
              <a:t>...</a:t>
            </a:r>
            <a:endParaRPr>
              <a:solidFill>
                <a:srgbClr val="D77A00"/>
              </a:solidFill>
            </a:endParaRPr>
          </a:p>
          <a:p>
            <a:pPr lvl="1" indent="228600" algn="l" defTabSz="457200">
              <a:lnSpc>
                <a:spcPct val="120000"/>
              </a:lnSpc>
              <a:defRPr sz="1800"/>
            </a:pPr>
            <a:r>
              <a:rPr>
                <a:solidFill>
                  <a:srgbClr val="D77A00"/>
                </a:solidFill>
              </a:rPr>
              <a:t>@end</a:t>
            </a:r>
          </a:p>
        </p:txBody>
      </p:sp>
      <p:sp>
        <p:nvSpPr>
          <p:cNvPr id="49" name="Shape 49"/>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2" name="Shape 5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3" name="Shape 5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Protocols</a:t>
            </a:r>
          </a:p>
        </p:txBody>
      </p:sp>
      <p:sp>
        <p:nvSpPr>
          <p:cNvPr id="54" name="Shape 54"/>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To make the view as reusable as possible, all decisions about the information should be left to another object, a data source. This means that multiple instances of the same view class could display different information just by communicating with different sources.</a:t>
            </a:r>
          </a:p>
          <a:p>
            <a:pPr lvl="0" marL="180473" indent="-180473" algn="l" defTabSz="457200">
              <a:lnSpc>
                <a:spcPct val="120000"/>
              </a:lnSpc>
              <a:buSzPct val="100000"/>
              <a:buChar char="•"/>
              <a:defRPr sz="1800"/>
            </a:pPr>
            <a:r>
              <a:t>The minimum information needed by the pie chart view includes the number of segments, the relative size of each segment, and the title of each segment.</a:t>
            </a:r>
          </a:p>
          <a:p>
            <a:pPr lvl="0" algn="l" defTabSz="457200">
              <a:lnSpc>
                <a:spcPct val="120000"/>
              </a:lnSpc>
              <a:defRPr sz="1800"/>
            </a:pPr>
          </a:p>
          <a:p>
            <a:pPr lvl="1" indent="228600" algn="l" defTabSz="457200">
              <a:lnSpc>
                <a:spcPct val="120000"/>
              </a:lnSpc>
              <a:defRPr sz="1800"/>
            </a:pPr>
            <a:r>
              <a:rPr>
                <a:solidFill>
                  <a:srgbClr val="D77A00"/>
                </a:solidFill>
              </a:rPr>
              <a:t>@protocol XYZPieChartViewDataSource</a:t>
            </a:r>
            <a:endParaRPr>
              <a:solidFill>
                <a:srgbClr val="D77A00"/>
              </a:solidFill>
            </a:endParaRPr>
          </a:p>
          <a:p>
            <a:pPr lvl="1" indent="228600" algn="l" defTabSz="457200">
              <a:lnSpc>
                <a:spcPct val="120000"/>
              </a:lnSpc>
              <a:defRPr sz="1800"/>
            </a:pPr>
            <a:r>
              <a:rPr>
                <a:solidFill>
                  <a:srgbClr val="D77A00"/>
                </a:solidFill>
              </a:rPr>
              <a:t>- (NSUInteger)numberOfSegments;</a:t>
            </a:r>
            <a:endParaRPr>
              <a:solidFill>
                <a:srgbClr val="D77A00"/>
              </a:solidFill>
            </a:endParaRPr>
          </a:p>
          <a:p>
            <a:pPr lvl="1" indent="228600" algn="l" defTabSz="457200">
              <a:lnSpc>
                <a:spcPct val="120000"/>
              </a:lnSpc>
              <a:defRPr sz="1800"/>
            </a:pPr>
            <a:r>
              <a:rPr>
                <a:solidFill>
                  <a:srgbClr val="D77A00"/>
                </a:solidFill>
              </a:rPr>
              <a:t>- (CGFloat)sizeOfSegmentAtIndex:(NSUInteger)segmentIndex;</a:t>
            </a:r>
            <a:endParaRPr>
              <a:solidFill>
                <a:srgbClr val="D77A00"/>
              </a:solidFill>
            </a:endParaRPr>
          </a:p>
          <a:p>
            <a:pPr lvl="1" indent="228600" algn="l" defTabSz="457200">
              <a:lnSpc>
                <a:spcPct val="120000"/>
              </a:lnSpc>
              <a:defRPr sz="1800"/>
            </a:pPr>
            <a:r>
              <a:rPr>
                <a:solidFill>
                  <a:srgbClr val="D77A00"/>
                </a:solidFill>
              </a:rPr>
              <a:t>- (NSString *)titleForSegmentAtIndex:(NSUInteger)segmentIndex;</a:t>
            </a:r>
            <a:endParaRPr>
              <a:solidFill>
                <a:srgbClr val="D77A00"/>
              </a:solidFill>
            </a:endParaRPr>
          </a:p>
          <a:p>
            <a:pPr lvl="1" indent="228600" algn="l" defTabSz="457200">
              <a:lnSpc>
                <a:spcPct val="120000"/>
              </a:lnSpc>
              <a:defRPr sz="1800"/>
            </a:pPr>
            <a:r>
              <a:rPr>
                <a:solidFill>
                  <a:srgbClr val="D77A00"/>
                </a:solidFill>
              </a:rPr>
              <a:t>@end</a:t>
            </a:r>
          </a:p>
        </p:txBody>
      </p:sp>
      <p:sp>
        <p:nvSpPr>
          <p:cNvPr id="55" name="Shape 5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8" name="Shape 5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9" name="Shape 5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Protocols Can Have Optional Methods</a:t>
            </a:r>
          </a:p>
        </p:txBody>
      </p:sp>
      <p:sp>
        <p:nvSpPr>
          <p:cNvPr id="60" name="Shape 60"/>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By default, all methods declared in a protocol are required methods. This means that any class that conforms to the protocol must implement those methods.</a:t>
            </a:r>
          </a:p>
          <a:p>
            <a:pPr lvl="0" marL="180473" indent="-180473" algn="l" defTabSz="457200">
              <a:lnSpc>
                <a:spcPct val="120000"/>
              </a:lnSpc>
              <a:buSzPct val="100000"/>
              <a:buChar char="•"/>
              <a:defRPr sz="1800"/>
            </a:pPr>
            <a:r>
              <a:t>It’s also possible to specify optional methods in a protocol. These are methods that a class can implement only if it needs to.</a:t>
            </a:r>
          </a:p>
          <a:p>
            <a:pPr lvl="0" algn="l" defTabSz="457200">
              <a:lnSpc>
                <a:spcPct val="120000"/>
              </a:lnSpc>
              <a:defRPr sz="1800"/>
            </a:pPr>
          </a:p>
          <a:p>
            <a:pPr lvl="1" indent="228600" algn="l" defTabSz="457200">
              <a:lnSpc>
                <a:spcPct val="120000"/>
              </a:lnSpc>
              <a:defRPr sz="1800"/>
            </a:pPr>
            <a:r>
              <a:rPr>
                <a:solidFill>
                  <a:srgbClr val="D77A00"/>
                </a:solidFill>
              </a:rPr>
              <a:t>@protocol XYZPieChartViewDataSource</a:t>
            </a:r>
            <a:endParaRPr>
              <a:solidFill>
                <a:srgbClr val="D77A00"/>
              </a:solidFill>
            </a:endParaRPr>
          </a:p>
          <a:p>
            <a:pPr lvl="1" indent="228600" algn="l" defTabSz="457200">
              <a:lnSpc>
                <a:spcPct val="120000"/>
              </a:lnSpc>
              <a:defRPr sz="1800"/>
            </a:pPr>
            <a:r>
              <a:rPr>
                <a:solidFill>
                  <a:srgbClr val="D77A00"/>
                </a:solidFill>
              </a:rPr>
              <a:t>- (NSUInteger)numberOfSegments;</a:t>
            </a:r>
            <a:endParaRPr>
              <a:solidFill>
                <a:srgbClr val="D77A00"/>
              </a:solidFill>
            </a:endParaRPr>
          </a:p>
          <a:p>
            <a:pPr lvl="1" indent="228600" algn="l" defTabSz="457200">
              <a:lnSpc>
                <a:spcPct val="120000"/>
              </a:lnSpc>
              <a:defRPr sz="1800"/>
            </a:pPr>
            <a:r>
              <a:rPr>
                <a:solidFill>
                  <a:srgbClr val="D77A00"/>
                </a:solidFill>
              </a:rPr>
              <a:t>- (CGFloat)sizeOfSegmentAtIndex:(NSUInteger)segmentIndex;</a:t>
            </a:r>
            <a:endParaRPr>
              <a:solidFill>
                <a:srgbClr val="D77A00"/>
              </a:solidFill>
            </a:endParaRPr>
          </a:p>
          <a:p>
            <a:pPr lvl="1" indent="228600" algn="l" defTabSz="457200">
              <a:lnSpc>
                <a:spcPct val="120000"/>
              </a:lnSpc>
              <a:defRPr sz="1800"/>
            </a:pPr>
            <a:r>
              <a:rPr>
                <a:solidFill>
                  <a:srgbClr val="D77A00"/>
                </a:solidFill>
              </a:rPr>
              <a:t>@optional</a:t>
            </a:r>
            <a:endParaRPr>
              <a:solidFill>
                <a:srgbClr val="D77A00"/>
              </a:solidFill>
            </a:endParaRPr>
          </a:p>
          <a:p>
            <a:pPr lvl="1" indent="228600" algn="l" defTabSz="457200">
              <a:lnSpc>
                <a:spcPct val="120000"/>
              </a:lnSpc>
              <a:defRPr sz="1800"/>
            </a:pPr>
            <a:r>
              <a:rPr>
                <a:solidFill>
                  <a:srgbClr val="D77A00"/>
                </a:solidFill>
              </a:rPr>
              <a:t>- (NSString *)titleForSegmentAtIndex:(NSUInteger)segmentIndex;</a:t>
            </a:r>
            <a:endParaRPr>
              <a:solidFill>
                <a:srgbClr val="D77A00"/>
              </a:solidFill>
            </a:endParaRPr>
          </a:p>
          <a:p>
            <a:pPr lvl="1" indent="228600" algn="l" defTabSz="457200">
              <a:lnSpc>
                <a:spcPct val="120000"/>
              </a:lnSpc>
              <a:defRPr sz="1800"/>
            </a:pPr>
            <a:r>
              <a:rPr>
                <a:solidFill>
                  <a:srgbClr val="D77A00"/>
                </a:solidFill>
              </a:rPr>
              <a:t>@end</a:t>
            </a:r>
          </a:p>
        </p:txBody>
      </p:sp>
      <p:sp>
        <p:nvSpPr>
          <p:cNvPr id="61" name="Shape 6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