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6858000"/>
  <p:notesSz cx="6858000" cy="9144000"/>
  <p:defaultTextStyle>
    <a:lvl1pPr algn="ctr">
      <a:defRPr sz="4200">
        <a:latin typeface="+mn-lt"/>
        <a:ea typeface="+mn-ea"/>
        <a:cs typeface="+mn-cs"/>
        <a:sym typeface="Helvetica"/>
      </a:defRPr>
    </a:lvl1pPr>
    <a:lvl2pPr indent="457200" algn="ctr">
      <a:defRPr sz="4200">
        <a:latin typeface="+mn-lt"/>
        <a:ea typeface="+mn-ea"/>
        <a:cs typeface="+mn-cs"/>
        <a:sym typeface="Helvetica"/>
      </a:defRPr>
    </a:lvl2pPr>
    <a:lvl3pPr indent="914400" algn="ctr">
      <a:defRPr sz="4200">
        <a:latin typeface="+mn-lt"/>
        <a:ea typeface="+mn-ea"/>
        <a:cs typeface="+mn-cs"/>
        <a:sym typeface="Helvetica"/>
      </a:defRPr>
    </a:lvl3pPr>
    <a:lvl4pPr indent="1371600" algn="ctr">
      <a:defRPr sz="4200">
        <a:latin typeface="+mn-lt"/>
        <a:ea typeface="+mn-ea"/>
        <a:cs typeface="+mn-cs"/>
        <a:sym typeface="Helvetica"/>
      </a:defRPr>
    </a:lvl4pPr>
    <a:lvl5pPr indent="1828800" algn="ctr">
      <a:defRPr sz="4200">
        <a:latin typeface="+mn-lt"/>
        <a:ea typeface="+mn-ea"/>
        <a:cs typeface="+mn-cs"/>
        <a:sym typeface="Helvetica"/>
      </a:defRPr>
    </a:lvl5pPr>
    <a:lvl6pPr algn="ctr">
      <a:defRPr sz="4200">
        <a:latin typeface="+mn-lt"/>
        <a:ea typeface="+mn-ea"/>
        <a:cs typeface="+mn-cs"/>
        <a:sym typeface="Helvetica"/>
      </a:defRPr>
    </a:lvl6pPr>
    <a:lvl7pPr algn="ctr">
      <a:defRPr sz="4200">
        <a:latin typeface="+mn-lt"/>
        <a:ea typeface="+mn-ea"/>
        <a:cs typeface="+mn-cs"/>
        <a:sym typeface="Helvetica"/>
      </a:defRPr>
    </a:lvl7pPr>
    <a:lvl8pPr algn="ctr">
      <a:defRPr sz="4200">
        <a:latin typeface="+mn-lt"/>
        <a:ea typeface="+mn-ea"/>
        <a:cs typeface="+mn-cs"/>
        <a:sym typeface="Helvetica"/>
      </a:defRPr>
    </a:lvl8pPr>
    <a:lvl9pPr algn="ctr">
      <a:defRPr sz="4200">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7F3F4"/>
          </a:solidFill>
        </a:fill>
      </a:tcStyle>
    </a:wholeTbl>
    <a:band2H>
      <a:tcTxStyle b="def" i="def"/>
      <a:tcStyle>
        <a:tcBdr/>
        <a:fill>
          <a:solidFill>
            <a:srgbClr val="F3F9FA"/>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BBE0E3"/>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E2E2E2"/>
          </a:solidFill>
        </a:fill>
      </a:tcStyle>
    </a:wholeTbl>
    <a:band2H>
      <a:tcTxStyle b="def" i="def"/>
      <a:tcStyle>
        <a:tcBdr/>
        <a:fill>
          <a:solidFill>
            <a:srgbClr val="F1F1F1"/>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AAAAAA"/>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CCCDA"/>
          </a:solidFill>
        </a:fill>
      </a:tcStyle>
    </a:wholeTbl>
    <a:band2H>
      <a:tcTxStyle b="def" i="def"/>
      <a:tcStyle>
        <a:tcBdr/>
        <a:fill>
          <a:solidFill>
            <a:srgbClr val="E7E7ED"/>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2E2E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fill>
      </a:tcStyle>
    </a:lastRow>
    <a:firstRow>
      <a:tcTxStyle b="on" i="on">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381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381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in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9"/>
          <p:cNvSpPr/>
          <p:nvPr>
            <p:ph type="sldImg"/>
          </p:nvPr>
        </p:nvSpPr>
        <p:spPr>
          <a:xfrm>
            <a:off x="1143000" y="685800"/>
            <a:ext cx="4572000" cy="3429000"/>
          </a:xfrm>
          <a:prstGeom prst="rect">
            <a:avLst/>
          </a:prstGeom>
        </p:spPr>
        <p:txBody>
          <a:bodyPr/>
          <a:lstStyle/>
          <a:p>
            <a:pPr lvl="0"/>
          </a:p>
        </p:txBody>
      </p:sp>
      <p:sp>
        <p:nvSpPr>
          <p:cNvPr id="10" name="Shape 1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Book"/>
      </a:defRPr>
    </a:lvl1pPr>
    <a:lvl2pPr indent="228600" defTabSz="457200">
      <a:lnSpc>
        <a:spcPct val="125000"/>
      </a:lnSpc>
      <a:defRPr sz="2400">
        <a:latin typeface="+mj-lt"/>
        <a:ea typeface="+mj-ea"/>
        <a:cs typeface="+mj-cs"/>
        <a:sym typeface="Avenir Book"/>
      </a:defRPr>
    </a:lvl2pPr>
    <a:lvl3pPr indent="457200" defTabSz="457200">
      <a:lnSpc>
        <a:spcPct val="125000"/>
      </a:lnSpc>
      <a:defRPr sz="2400">
        <a:latin typeface="+mj-lt"/>
        <a:ea typeface="+mj-ea"/>
        <a:cs typeface="+mj-cs"/>
        <a:sym typeface="Avenir Book"/>
      </a:defRPr>
    </a:lvl3pPr>
    <a:lvl4pPr indent="685800" defTabSz="457200">
      <a:lnSpc>
        <a:spcPct val="125000"/>
      </a:lnSpc>
      <a:defRPr sz="2400">
        <a:latin typeface="+mj-lt"/>
        <a:ea typeface="+mj-ea"/>
        <a:cs typeface="+mj-cs"/>
        <a:sym typeface="Avenir Book"/>
      </a:defRPr>
    </a:lvl4pPr>
    <a:lvl5pPr indent="914400" defTabSz="457200">
      <a:lnSpc>
        <a:spcPct val="125000"/>
      </a:lnSpc>
      <a:defRPr sz="2400">
        <a:latin typeface="+mj-lt"/>
        <a:ea typeface="+mj-ea"/>
        <a:cs typeface="+mj-cs"/>
        <a:sym typeface="Avenir Book"/>
      </a:defRPr>
    </a:lvl5pPr>
    <a:lvl6pPr indent="1143000" defTabSz="457200">
      <a:lnSpc>
        <a:spcPct val="125000"/>
      </a:lnSpc>
      <a:defRPr sz="2400">
        <a:latin typeface="+mj-lt"/>
        <a:ea typeface="+mj-ea"/>
        <a:cs typeface="+mj-cs"/>
        <a:sym typeface="Avenir Book"/>
      </a:defRPr>
    </a:lvl6pPr>
    <a:lvl7pPr indent="1371600" defTabSz="457200">
      <a:lnSpc>
        <a:spcPct val="125000"/>
      </a:lnSpc>
      <a:defRPr sz="2400">
        <a:latin typeface="+mj-lt"/>
        <a:ea typeface="+mj-ea"/>
        <a:cs typeface="+mj-cs"/>
        <a:sym typeface="Avenir Book"/>
      </a:defRPr>
    </a:lvl7pPr>
    <a:lvl8pPr indent="1600200" defTabSz="457200">
      <a:lnSpc>
        <a:spcPct val="125000"/>
      </a:lnSpc>
      <a:defRPr sz="2400">
        <a:latin typeface="+mj-lt"/>
        <a:ea typeface="+mj-ea"/>
        <a:cs typeface="+mj-cs"/>
        <a:sym typeface="Avenir Book"/>
      </a:defRPr>
    </a:lvl8pPr>
    <a:lvl9pPr indent="1828800" defTabSz="457200">
      <a:lnSpc>
        <a:spcPct val="125000"/>
      </a:lnSpc>
      <a:defRPr sz="2400">
        <a:latin typeface="+mj-lt"/>
        <a:ea typeface="+mj-ea"/>
        <a:cs typeface="+mj-cs"/>
        <a:sym typeface="Avenir Book"/>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4" name="Shape 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6" name="Shape 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sldNum" sz="quarter" idx="2"/>
          </p:nvPr>
        </p:nvSpPr>
        <p:spPr>
          <a:xfrm>
            <a:off x="8422818" y="6409848"/>
            <a:ext cx="263983" cy="269241"/>
          </a:xfrm>
          <a:prstGeom prst="rect">
            <a:avLst/>
          </a:prstGeom>
          <a:ln w="12700">
            <a:miter lim="400000"/>
          </a:ln>
        </p:spPr>
        <p:txBody>
          <a:bodyPr wrap="none" lIns="45719" rIns="45719" anchor="ctr">
            <a:spAutoFit/>
          </a:bodyPr>
          <a:lstStyle>
            <a:lvl1pPr algn="r" defTabSz="457200">
              <a:defRPr sz="1200">
                <a:latin typeface="Calibri"/>
                <a:ea typeface="Calibri"/>
                <a:cs typeface="Calibri"/>
                <a:sym typeface="Calibri"/>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spd="med" advClick="1"/>
  <p:txStyles>
    <p:titleStyle>
      <a:lvl1pPr>
        <a:defRPr sz="1200">
          <a:latin typeface="+mn-lt"/>
          <a:ea typeface="+mn-ea"/>
          <a:cs typeface="+mn-cs"/>
          <a:sym typeface="Helvetica"/>
        </a:defRPr>
      </a:lvl1pPr>
      <a:lvl2pPr>
        <a:defRPr sz="1200">
          <a:latin typeface="+mn-lt"/>
          <a:ea typeface="+mn-ea"/>
          <a:cs typeface="+mn-cs"/>
          <a:sym typeface="Helvetica"/>
        </a:defRPr>
      </a:lvl2pPr>
      <a:lvl3pPr>
        <a:defRPr sz="1200">
          <a:latin typeface="+mn-lt"/>
          <a:ea typeface="+mn-ea"/>
          <a:cs typeface="+mn-cs"/>
          <a:sym typeface="Helvetica"/>
        </a:defRPr>
      </a:lvl3pPr>
      <a:lvl4pPr>
        <a:defRPr sz="1200">
          <a:latin typeface="+mn-lt"/>
          <a:ea typeface="+mn-ea"/>
          <a:cs typeface="+mn-cs"/>
          <a:sym typeface="Helvetica"/>
        </a:defRPr>
      </a:lvl4pPr>
      <a:lvl5pPr>
        <a:defRPr sz="1200">
          <a:latin typeface="+mn-lt"/>
          <a:ea typeface="+mn-ea"/>
          <a:cs typeface="+mn-cs"/>
          <a:sym typeface="Helvetica"/>
        </a:defRPr>
      </a:lvl5pPr>
      <a:lvl6pPr indent="457200">
        <a:defRPr sz="1200">
          <a:latin typeface="+mn-lt"/>
          <a:ea typeface="+mn-ea"/>
          <a:cs typeface="+mn-cs"/>
          <a:sym typeface="Helvetica"/>
        </a:defRPr>
      </a:lvl6pPr>
      <a:lvl7pPr indent="914400">
        <a:defRPr sz="1200">
          <a:latin typeface="+mn-lt"/>
          <a:ea typeface="+mn-ea"/>
          <a:cs typeface="+mn-cs"/>
          <a:sym typeface="Helvetica"/>
        </a:defRPr>
      </a:lvl7pPr>
      <a:lvl8pPr indent="1371600">
        <a:defRPr sz="1200">
          <a:latin typeface="+mn-lt"/>
          <a:ea typeface="+mn-ea"/>
          <a:cs typeface="+mn-cs"/>
          <a:sym typeface="Helvetica"/>
        </a:defRPr>
      </a:lvl8pPr>
      <a:lvl9pPr indent="1828800">
        <a:defRPr sz="1200">
          <a:latin typeface="+mn-lt"/>
          <a:ea typeface="+mn-ea"/>
          <a:cs typeface="+mn-cs"/>
          <a:sym typeface="Helvetica"/>
        </a:defRPr>
      </a:lvl9pPr>
    </p:titleStyle>
    <p:bodyStyle>
      <a:lvl1pPr marL="342900" indent="-342900">
        <a:buClr>
          <a:srgbClr val="000000"/>
        </a:buClr>
        <a:buSzPct val="100000"/>
        <a:buFont typeface="Helvetica"/>
        <a:buChar char="»"/>
        <a:defRPr sz="1200">
          <a:latin typeface="+mn-lt"/>
          <a:ea typeface="+mn-ea"/>
          <a:cs typeface="+mn-cs"/>
          <a:sym typeface="Helvetica"/>
        </a:defRPr>
      </a:lvl1pPr>
      <a:lvl2pPr marL="342900" indent="-152400">
        <a:buClr>
          <a:srgbClr val="000000"/>
        </a:buClr>
        <a:buSzPct val="100000"/>
        <a:buFont typeface="Helvetica"/>
        <a:buChar char="–"/>
        <a:defRPr sz="1200">
          <a:latin typeface="+mn-lt"/>
          <a:ea typeface="+mn-ea"/>
          <a:cs typeface="+mn-cs"/>
          <a:sym typeface="Helvetica"/>
        </a:defRPr>
      </a:lvl2pPr>
      <a:lvl3pPr marL="723900" indent="-304800">
        <a:buClr>
          <a:srgbClr val="000000"/>
        </a:buClr>
        <a:buSzPct val="100000"/>
        <a:buFont typeface="Helvetica"/>
        <a:buChar char="•"/>
        <a:defRPr sz="1200">
          <a:latin typeface="+mn-lt"/>
          <a:ea typeface="+mn-ea"/>
          <a:cs typeface="+mn-cs"/>
          <a:sym typeface="Helvetica"/>
        </a:defRPr>
      </a:lvl3pPr>
      <a:lvl4pPr marL="1104900" indent="-457200">
        <a:buClr>
          <a:srgbClr val="000000"/>
        </a:buClr>
        <a:buSzPct val="100000"/>
        <a:buFont typeface="Helvetica"/>
        <a:buChar char="–"/>
        <a:defRPr sz="1200">
          <a:latin typeface="+mn-lt"/>
          <a:ea typeface="+mn-ea"/>
          <a:cs typeface="+mn-cs"/>
          <a:sym typeface="Helvetica"/>
        </a:defRPr>
      </a:lvl4pPr>
      <a:lvl5pPr marL="1485900" indent="-609600">
        <a:buClr>
          <a:srgbClr val="000000"/>
        </a:buClr>
        <a:buSzPct val="100000"/>
        <a:buFont typeface="Helvetica"/>
        <a:buChar char="»"/>
        <a:defRPr sz="1200">
          <a:latin typeface="+mn-lt"/>
          <a:ea typeface="+mn-ea"/>
          <a:cs typeface="+mn-cs"/>
          <a:sym typeface="Helvetica"/>
        </a:defRPr>
      </a:lvl5pPr>
      <a:lvl6pPr marL="1943100" indent="-609600">
        <a:buClr>
          <a:srgbClr val="000000"/>
        </a:buClr>
        <a:buSzPct val="100000"/>
        <a:buFont typeface="Helvetica"/>
        <a:buChar char="•"/>
        <a:defRPr sz="1200">
          <a:latin typeface="+mn-lt"/>
          <a:ea typeface="+mn-ea"/>
          <a:cs typeface="+mn-cs"/>
          <a:sym typeface="Helvetica"/>
        </a:defRPr>
      </a:lvl6pPr>
      <a:lvl7pPr marL="2400300" indent="-609600">
        <a:buClr>
          <a:srgbClr val="000000"/>
        </a:buClr>
        <a:buSzPct val="100000"/>
        <a:buFont typeface="Helvetica"/>
        <a:buChar char="•"/>
        <a:defRPr sz="1200">
          <a:latin typeface="+mn-lt"/>
          <a:ea typeface="+mn-ea"/>
          <a:cs typeface="+mn-cs"/>
          <a:sym typeface="Helvetica"/>
        </a:defRPr>
      </a:lvl7pPr>
      <a:lvl8pPr marL="2857500" indent="-609600">
        <a:buClr>
          <a:srgbClr val="000000"/>
        </a:buClr>
        <a:buSzPct val="100000"/>
        <a:buFont typeface="Helvetica"/>
        <a:buChar char="•"/>
        <a:defRPr sz="1200">
          <a:latin typeface="+mn-lt"/>
          <a:ea typeface="+mn-ea"/>
          <a:cs typeface="+mn-cs"/>
          <a:sym typeface="Helvetica"/>
        </a:defRPr>
      </a:lvl8pPr>
      <a:lvl9pPr marL="3314700" indent="-609600">
        <a:buClr>
          <a:srgbClr val="000000"/>
        </a:buClr>
        <a:buSzPct val="100000"/>
        <a:buFont typeface="Helvetica"/>
        <a:buChar char="•"/>
        <a:defRPr sz="1200">
          <a:latin typeface="+mn-lt"/>
          <a:ea typeface="+mn-ea"/>
          <a:cs typeface="+mn-cs"/>
          <a:sym typeface="Helvetica"/>
        </a:defRPr>
      </a:lvl9pPr>
    </p:bodyStyle>
    <p:otherStyle>
      <a:lvl1pPr algn="r" defTabSz="457200">
        <a:defRPr sz="1200">
          <a:solidFill>
            <a:schemeClr val="tx1"/>
          </a:solidFill>
          <a:latin typeface="+mn-lt"/>
          <a:ea typeface="+mn-ea"/>
          <a:cs typeface="+mn-cs"/>
          <a:sym typeface="Calibri"/>
        </a:defRPr>
      </a:lvl1pPr>
      <a:lvl2pPr indent="457200" algn="r" defTabSz="457200">
        <a:defRPr sz="1200">
          <a:solidFill>
            <a:schemeClr val="tx1"/>
          </a:solidFill>
          <a:latin typeface="+mn-lt"/>
          <a:ea typeface="+mn-ea"/>
          <a:cs typeface="+mn-cs"/>
          <a:sym typeface="Calibri"/>
        </a:defRPr>
      </a:lvl2pPr>
      <a:lvl3pPr indent="914400" algn="r" defTabSz="457200">
        <a:defRPr sz="1200">
          <a:solidFill>
            <a:schemeClr val="tx1"/>
          </a:solidFill>
          <a:latin typeface="+mn-lt"/>
          <a:ea typeface="+mn-ea"/>
          <a:cs typeface="+mn-cs"/>
          <a:sym typeface="Calibri"/>
        </a:defRPr>
      </a:lvl3pPr>
      <a:lvl4pPr indent="1371600" algn="r" defTabSz="457200">
        <a:defRPr sz="1200">
          <a:solidFill>
            <a:schemeClr val="tx1"/>
          </a:solidFill>
          <a:latin typeface="+mn-lt"/>
          <a:ea typeface="+mn-ea"/>
          <a:cs typeface="+mn-cs"/>
          <a:sym typeface="Calibri"/>
        </a:defRPr>
      </a:lvl4pPr>
      <a:lvl5pPr indent="1828800" algn="r" defTabSz="457200">
        <a:defRPr sz="1200">
          <a:solidFill>
            <a:schemeClr val="tx1"/>
          </a:solidFill>
          <a:latin typeface="+mn-lt"/>
          <a:ea typeface="+mn-ea"/>
          <a:cs typeface="+mn-cs"/>
          <a:sym typeface="Calibri"/>
        </a:defRPr>
      </a:lvl5pPr>
      <a:lvl6pPr algn="r" defTabSz="457200">
        <a:defRPr sz="1200">
          <a:solidFill>
            <a:schemeClr val="tx1"/>
          </a:solidFill>
          <a:latin typeface="+mn-lt"/>
          <a:ea typeface="+mn-ea"/>
          <a:cs typeface="+mn-cs"/>
          <a:sym typeface="Calibri"/>
        </a:defRPr>
      </a:lvl6pPr>
      <a:lvl7pPr algn="r" defTabSz="457200">
        <a:defRPr sz="1200">
          <a:solidFill>
            <a:schemeClr val="tx1"/>
          </a:solidFill>
          <a:latin typeface="+mn-lt"/>
          <a:ea typeface="+mn-ea"/>
          <a:cs typeface="+mn-cs"/>
          <a:sym typeface="Calibri"/>
        </a:defRPr>
      </a:lvl7pPr>
      <a:lvl8pPr algn="r" defTabSz="457200">
        <a:defRPr sz="1200">
          <a:solidFill>
            <a:schemeClr val="tx1"/>
          </a:solidFill>
          <a:latin typeface="+mn-lt"/>
          <a:ea typeface="+mn-ea"/>
          <a:cs typeface="+mn-cs"/>
          <a:sym typeface="Calibri"/>
        </a:defRPr>
      </a:lvl8pPr>
      <a:lvl9pPr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3.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4.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 name="Shape 12"/>
          <p:cNvSpPr/>
          <p:nvPr>
            <p:ph type="body" idx="4294967295"/>
          </p:nvPr>
        </p:nvSpPr>
        <p:spPr>
          <a:xfrm>
            <a:off x="1371600" y="4648200"/>
            <a:ext cx="6400800" cy="2133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0" indent="0" algn="ctr" defTabSz="832104">
              <a:buSzTx/>
              <a:buNone/>
              <a:defRPr sz="1800"/>
            </a:pPr>
            <a:r>
              <a:rPr sz="2912">
                <a:solidFill>
                  <a:srgbClr val="F2F2F2"/>
                </a:solidFill>
                <a:latin typeface="Calibri"/>
                <a:ea typeface="Calibri"/>
                <a:cs typeface="Calibri"/>
                <a:sym typeface="Calibri"/>
              </a:rPr>
              <a:t>iOS Dev Camp #3 Week 6</a:t>
            </a:r>
            <a:br>
              <a:rPr sz="2912">
                <a:solidFill>
                  <a:srgbClr val="F2F2F2"/>
                </a:solidFill>
                <a:latin typeface="Calibri"/>
                <a:ea typeface="Calibri"/>
                <a:cs typeface="Calibri"/>
                <a:sym typeface="Calibri"/>
              </a:rPr>
            </a:br>
            <a:r>
              <a:rPr sz="2912">
                <a:solidFill>
                  <a:srgbClr val="F2F2F2"/>
                </a:solidFill>
                <a:latin typeface="Calibri"/>
                <a:ea typeface="Calibri"/>
                <a:cs typeface="Calibri"/>
                <a:sym typeface="Calibri"/>
              </a:rPr>
              <a:t>UITableViewController</a:t>
            </a:r>
            <a:endParaRPr sz="2912">
              <a:solidFill>
                <a:srgbClr val="F2F2F2"/>
              </a:solidFill>
              <a:latin typeface="Calibri"/>
              <a:ea typeface="Calibri"/>
              <a:cs typeface="Calibri"/>
              <a:sym typeface="Calibri"/>
            </a:endParaRPr>
          </a:p>
          <a:p>
            <a:pPr lvl="0" marL="0" indent="0" algn="ctr" defTabSz="832104">
              <a:spcBef>
                <a:spcPts val="600"/>
              </a:spcBef>
              <a:buSzTx/>
              <a:buNone/>
              <a:defRPr sz="1800"/>
            </a:pPr>
            <a:r>
              <a:rPr sz="2184">
                <a:solidFill>
                  <a:srgbClr val="F2F2F2"/>
                </a:solidFill>
                <a:latin typeface="Calibri"/>
                <a:ea typeface="Calibri"/>
                <a:cs typeface="Calibri"/>
                <a:sym typeface="Calibri"/>
              </a:rPr>
              <a:t>Edward Chiang</a:t>
            </a:r>
            <a:endParaRPr sz="2184"/>
          </a:p>
          <a:p>
            <a:pPr lvl="0" marL="0" indent="0" algn="ctr" defTabSz="832104">
              <a:spcBef>
                <a:spcPts val="600"/>
              </a:spcBef>
              <a:buSzTx/>
              <a:buNone/>
              <a:defRPr sz="1800"/>
            </a:pPr>
            <a:endParaRPr sz="2912">
              <a:solidFill>
                <a:srgbClr val="F2F2F2"/>
              </a:solidFill>
              <a:latin typeface="Calibri"/>
              <a:ea typeface="Calibri"/>
              <a:cs typeface="Calibri"/>
              <a:sym typeface="Calibri"/>
            </a:endParaRPr>
          </a:p>
          <a:p>
            <a:pPr lvl="0" marL="0" indent="0" algn="ctr" defTabSz="832104">
              <a:spcBef>
                <a:spcPts val="300"/>
              </a:spcBef>
              <a:buSzTx/>
              <a:buNone/>
              <a:defRPr sz="1800"/>
            </a:pPr>
            <a:r>
              <a:rPr sz="1638">
                <a:solidFill>
                  <a:srgbClr val="F2F2F2"/>
                </a:solidFill>
                <a:latin typeface="Calibri"/>
                <a:ea typeface="Calibri"/>
                <a:cs typeface="Calibri"/>
                <a:sym typeface="Calibri"/>
              </a:rPr>
              <a:t>2014.11.10 - 2014.11.14</a:t>
            </a:r>
          </a:p>
        </p:txBody>
      </p:sp>
      <p:pic>
        <p:nvPicPr>
          <p:cNvPr id="13" name="alpha-logo-square.png" descr="alpha-logo-square.png"/>
          <p:cNvPicPr/>
          <p:nvPr/>
        </p:nvPicPr>
        <p:blipFill>
          <a:blip r:embed="rId2">
            <a:extLst/>
          </a:blip>
          <a:stretch>
            <a:fillRect/>
          </a:stretch>
        </p:blipFill>
        <p:spPr>
          <a:xfrm>
            <a:off x="2532062" y="1655762"/>
            <a:ext cx="4079876" cy="2327276"/>
          </a:xfrm>
          <a:prstGeom prst="rect">
            <a:avLst/>
          </a:prstGeom>
          <a:ln w="12700">
            <a:miter lim="400000"/>
          </a:ln>
        </p:spPr>
      </p:pic>
      <p:sp>
        <p:nvSpPr>
          <p:cNvPr id="14" name="Shape 14"/>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63" name="Shape 63"/>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UITableViewCell</a:t>
            </a:r>
          </a:p>
        </p:txBody>
      </p:sp>
      <p:sp>
        <p:nvSpPr>
          <p:cNvPr id="64" name="Shape 64"/>
          <p:cNvSpPr/>
          <p:nvPr>
            <p:ph type="sldNum" sz="quarter" idx="2"/>
          </p:nvPr>
        </p:nvSpPr>
        <p:spPr>
          <a:xfrm>
            <a:off x="8422818" y="6352339"/>
            <a:ext cx="263983"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67" name="Shape 6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68" name="Shape 6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Table View Cell</a:t>
            </a:r>
          </a:p>
        </p:txBody>
      </p:sp>
      <p:sp>
        <p:nvSpPr>
          <p:cNvPr id="69" name="Shape 69"/>
          <p:cNvSpPr/>
          <p:nvPr/>
        </p:nvSpPr>
        <p:spPr>
          <a:xfrm>
            <a:off x="457200" y="1905000"/>
            <a:ext cx="8242300" cy="16967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A table view uses cell objects to draw its visible rows and then caches those objects as long as the rows are visible. Cells inherit from the UITableViewCell class. The table view’s data source provides the cell objects to the table view by implementing the </a:t>
            </a:r>
            <a:r>
              <a:rPr>
                <a:solidFill>
                  <a:srgbClr val="D77A00"/>
                </a:solidFill>
              </a:rPr>
              <a:t>tableView:cellForRowAtIndexPath:</a:t>
            </a:r>
            <a:r>
              <a:t> method, a required method of the UITableViewDataSource protocol.</a:t>
            </a:r>
          </a:p>
        </p:txBody>
      </p:sp>
      <p:sp>
        <p:nvSpPr>
          <p:cNvPr id="70" name="Shape 70"/>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73" name="Shape 73"/>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74" name="Shape 74"/>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Table View Cell</a:t>
            </a:r>
          </a:p>
        </p:txBody>
      </p:sp>
      <p:sp>
        <p:nvSpPr>
          <p:cNvPr id="75" name="Shape 75"/>
          <p:cNvSpPr/>
          <p:nvPr/>
        </p:nvSpPr>
        <p:spPr>
          <a:xfrm>
            <a:off x="457200" y="1905000"/>
            <a:ext cx="8242300" cy="10261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180473" indent="-180473" algn="l" defTabSz="457200">
              <a:lnSpc>
                <a:spcPct val="120000"/>
              </a:lnSpc>
              <a:buSzPct val="100000"/>
              <a:buChar char="•"/>
              <a:defRPr sz="1800"/>
            </a:lvl1pPr>
          </a:lstStyle>
          <a:p>
            <a:pPr lvl="0"/>
            <a:r>
              <a:t>A cell object has various parts, which can change depending on the mode of the table view. Normally, most of a cell object is reserved for its content: text, image, or any other kind of distinctive identifier.</a:t>
            </a:r>
          </a:p>
        </p:txBody>
      </p:sp>
      <p:sp>
        <p:nvSpPr>
          <p:cNvPr id="76" name="Shape 76"/>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pic>
        <p:nvPicPr>
          <p:cNvPr id="77" name="pasted-image.jpg"/>
          <p:cNvPicPr/>
          <p:nvPr/>
        </p:nvPicPr>
        <p:blipFill>
          <a:blip r:embed="rId3">
            <a:extLst/>
          </a:blip>
          <a:stretch>
            <a:fillRect/>
          </a:stretch>
        </p:blipFill>
        <p:spPr>
          <a:xfrm>
            <a:off x="1733549" y="3994467"/>
            <a:ext cx="5689601" cy="1270001"/>
          </a:xfrm>
          <a:prstGeom prst="rect">
            <a:avLst/>
          </a:prstGeom>
          <a:ln w="12700">
            <a:miter lim="400000"/>
          </a:ln>
        </p:spPr>
      </p:pic>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9"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80" name="Shape 80"/>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81" name="Shape 81"/>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Table View Cell</a:t>
            </a:r>
          </a:p>
        </p:txBody>
      </p:sp>
      <p:sp>
        <p:nvSpPr>
          <p:cNvPr id="82" name="Shape 82"/>
          <p:cNvSpPr/>
          <p:nvPr/>
        </p:nvSpPr>
        <p:spPr>
          <a:xfrm>
            <a:off x="457200" y="1905000"/>
            <a:ext cx="8242300" cy="10261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180473" indent="-180473" algn="l" defTabSz="457200">
              <a:lnSpc>
                <a:spcPct val="120000"/>
              </a:lnSpc>
              <a:buSzPct val="100000"/>
              <a:buChar char="•"/>
              <a:defRPr sz="1800"/>
            </a:lvl1pPr>
          </a:lstStyle>
          <a:p>
            <a:pPr lvl="0"/>
            <a:r>
              <a:t>When the table view goes into editing mode, the editing control for each cell object (if it’s configured to have such a control) appears on its left side, in the area shown in.</a:t>
            </a:r>
          </a:p>
        </p:txBody>
      </p:sp>
      <p:sp>
        <p:nvSpPr>
          <p:cNvPr id="83" name="Shape 8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pic>
        <p:nvPicPr>
          <p:cNvPr id="84" name="pasted-image.jpg"/>
          <p:cNvPicPr/>
          <p:nvPr/>
        </p:nvPicPr>
        <p:blipFill>
          <a:blip r:embed="rId3">
            <a:extLst/>
          </a:blip>
          <a:stretch>
            <a:fillRect/>
          </a:stretch>
        </p:blipFill>
        <p:spPr>
          <a:xfrm>
            <a:off x="1638299" y="3988117"/>
            <a:ext cx="5880101" cy="1282701"/>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8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87" name="Shape 8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88" name="Shape 8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Predefined Styles</a:t>
            </a:r>
          </a:p>
        </p:txBody>
      </p:sp>
      <p:sp>
        <p:nvSpPr>
          <p:cNvPr id="89" name="Shape 89"/>
          <p:cNvSpPr/>
          <p:nvPr/>
        </p:nvSpPr>
        <p:spPr>
          <a:xfrm>
            <a:off x="457200" y="1905000"/>
            <a:ext cx="8242300" cy="2032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lnSpc>
                <a:spcPct val="120000"/>
              </a:lnSpc>
              <a:defRPr sz="1800"/>
            </a:pPr>
            <a:r>
              <a:t>typedef enum {</a:t>
            </a:r>
          </a:p>
          <a:p>
            <a:pPr lvl="0" algn="l" defTabSz="457200">
              <a:lnSpc>
                <a:spcPct val="120000"/>
              </a:lnSpc>
              <a:defRPr sz="1800"/>
            </a:pPr>
            <a:r>
              <a:t>    UITableViewCellStyleDefault,</a:t>
            </a:r>
          </a:p>
          <a:p>
            <a:pPr lvl="0" algn="l" defTabSz="457200">
              <a:lnSpc>
                <a:spcPct val="120000"/>
              </a:lnSpc>
              <a:defRPr sz="1800"/>
            </a:pPr>
            <a:r>
              <a:t>    UITableViewCellStyleValue1,</a:t>
            </a:r>
          </a:p>
          <a:p>
            <a:pPr lvl="0" algn="l" defTabSz="457200">
              <a:lnSpc>
                <a:spcPct val="120000"/>
              </a:lnSpc>
              <a:defRPr sz="1800"/>
            </a:pPr>
            <a:r>
              <a:t>    UITableViewCellStyleValue2,</a:t>
            </a:r>
          </a:p>
          <a:p>
            <a:pPr lvl="0" algn="l" defTabSz="457200">
              <a:lnSpc>
                <a:spcPct val="120000"/>
              </a:lnSpc>
              <a:defRPr sz="1800"/>
            </a:pPr>
            <a:r>
              <a:t>    UITableViewCellStyleSubtitle</a:t>
            </a:r>
          </a:p>
          <a:p>
            <a:pPr lvl="0" algn="l" defTabSz="457200">
              <a:lnSpc>
                <a:spcPct val="120000"/>
              </a:lnSpc>
              <a:defRPr sz="1800"/>
            </a:pPr>
            <a:r>
              <a:t>} UITableViewCellStyle;</a:t>
            </a:r>
          </a:p>
        </p:txBody>
      </p:sp>
      <p:sp>
        <p:nvSpPr>
          <p:cNvPr id="90" name="Shape 90"/>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93" name="Shape 93"/>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94" name="Shape 94"/>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Predefined Styles</a:t>
            </a:r>
          </a:p>
        </p:txBody>
      </p:sp>
      <p:sp>
        <p:nvSpPr>
          <p:cNvPr id="95" name="Shape 95"/>
          <p:cNvSpPr/>
          <p:nvPr/>
        </p:nvSpPr>
        <p:spPr>
          <a:xfrm>
            <a:off x="457200" y="1905000"/>
            <a:ext cx="8242300" cy="169672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lnSpc>
                <a:spcPct val="120000"/>
              </a:lnSpc>
              <a:defRPr sz="1800"/>
            </a:pPr>
            <a:r>
              <a:t>The UITableViewCell class defines three properties for this cell content:</a:t>
            </a:r>
          </a:p>
          <a:p>
            <a:pPr lvl="0" marL="180473" indent="-180473" algn="l" defTabSz="457200">
              <a:lnSpc>
                <a:spcPct val="120000"/>
              </a:lnSpc>
              <a:buSzPct val="100000"/>
              <a:buChar char="•"/>
              <a:defRPr sz="1800"/>
            </a:pPr>
            <a:r>
              <a:t>textLabel—A label for the title (a UILabel object)</a:t>
            </a:r>
          </a:p>
          <a:p>
            <a:pPr lvl="0" marL="180473" indent="-180473" algn="l" defTabSz="457200">
              <a:lnSpc>
                <a:spcPct val="120000"/>
              </a:lnSpc>
              <a:buSzPct val="100000"/>
              <a:buChar char="•"/>
              <a:defRPr sz="1800"/>
            </a:pPr>
            <a:r>
              <a:t>detailTextLabel—A label for the subtitle if there is additional detail (a UILabel object)</a:t>
            </a:r>
          </a:p>
          <a:p>
            <a:pPr lvl="0" marL="180473" indent="-180473" algn="l" defTabSz="457200">
              <a:lnSpc>
                <a:spcPct val="120000"/>
              </a:lnSpc>
              <a:buSzPct val="100000"/>
              <a:buChar char="•"/>
              <a:defRPr sz="1800"/>
            </a:pPr>
            <a:r>
              <a:t>imageView—An image view for an image (a UIImageView object)</a:t>
            </a:r>
          </a:p>
        </p:txBody>
      </p:sp>
      <p:sp>
        <p:nvSpPr>
          <p:cNvPr id="96" name="Shape 96"/>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pic>
        <p:nvPicPr>
          <p:cNvPr id="97" name="pasted-image.jpg"/>
          <p:cNvPicPr/>
          <p:nvPr/>
        </p:nvPicPr>
        <p:blipFill>
          <a:blip r:embed="rId3">
            <a:extLst/>
          </a:blip>
          <a:stretch>
            <a:fillRect/>
          </a:stretch>
        </p:blipFill>
        <p:spPr>
          <a:xfrm>
            <a:off x="1727199" y="4073207"/>
            <a:ext cx="5689601" cy="1828801"/>
          </a:xfrm>
          <a:prstGeom prst="rect">
            <a:avLst/>
          </a:prstGeom>
          <a:ln w="12700">
            <a:miter lim="400000"/>
          </a:ln>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9"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00" name="Shape 100"/>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01" name="Shape 101"/>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Customizing Cells</a:t>
            </a:r>
          </a:p>
        </p:txBody>
      </p:sp>
      <p:sp>
        <p:nvSpPr>
          <p:cNvPr id="102" name="Shape 102"/>
          <p:cNvSpPr/>
          <p:nvPr/>
        </p:nvSpPr>
        <p:spPr>
          <a:xfrm>
            <a:off x="457200" y="1905000"/>
            <a:ext cx="8242300" cy="2032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lnSpc>
                <a:spcPct val="120000"/>
              </a:lnSpc>
              <a:defRPr sz="1800"/>
            </a:pPr>
            <a:r>
              <a:t>If you want the cell to have different content components and to have these laid out in different locations, or if you want different behavioral characteristics for the cell, you have two alternatives:</a:t>
            </a:r>
          </a:p>
          <a:p>
            <a:pPr lvl="0" marL="180473" indent="-180473" algn="l" defTabSz="457200">
              <a:lnSpc>
                <a:spcPct val="120000"/>
              </a:lnSpc>
              <a:buSzPct val="100000"/>
              <a:buChar char="•"/>
              <a:defRPr sz="1800"/>
            </a:pPr>
            <a:r>
              <a:t>Add subviews to a cell’s content view.</a:t>
            </a:r>
          </a:p>
          <a:p>
            <a:pPr lvl="0" marL="180473" indent="-180473" algn="l" defTabSz="457200">
              <a:lnSpc>
                <a:spcPct val="120000"/>
              </a:lnSpc>
              <a:buSzPct val="100000"/>
              <a:buChar char="•"/>
              <a:defRPr sz="1800"/>
            </a:pPr>
            <a:r>
              <a:t>Create a custom subclass of UITableViewCell.</a:t>
            </a:r>
          </a:p>
        </p:txBody>
      </p:sp>
      <p:sp>
        <p:nvSpPr>
          <p:cNvPr id="103" name="Shape 10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5"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06" name="Shape 106"/>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07" name="Shape 107"/>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Cells and Table View Performance</a:t>
            </a:r>
          </a:p>
        </p:txBody>
      </p:sp>
      <p:sp>
        <p:nvSpPr>
          <p:cNvPr id="108" name="Shape 108"/>
          <p:cNvSpPr/>
          <p:nvPr/>
        </p:nvSpPr>
        <p:spPr>
          <a:xfrm>
            <a:off x="457200" y="1905000"/>
            <a:ext cx="8242300" cy="43789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lnSpc>
                <a:spcPct val="120000"/>
              </a:lnSpc>
              <a:defRPr sz="1800"/>
            </a:pPr>
            <a:r>
              <a:t>The proper use of table view cells, whether off-the-shelf or custom cell objects, is a major factor in the performance of table views. Ensure that your application does the following three things:</a:t>
            </a:r>
          </a:p>
          <a:p>
            <a:pPr lvl="0" algn="l" defTabSz="457200">
              <a:lnSpc>
                <a:spcPct val="120000"/>
              </a:lnSpc>
              <a:defRPr sz="1800"/>
            </a:pPr>
          </a:p>
          <a:p>
            <a:pPr lvl="0" marL="180473" indent="-180473" algn="l" defTabSz="457200">
              <a:lnSpc>
                <a:spcPct val="120000"/>
              </a:lnSpc>
              <a:buSzPct val="100000"/>
              <a:buChar char="•"/>
              <a:defRPr sz="1800"/>
            </a:pPr>
            <a:r>
              <a:t>Reuse cells. Object allocation has a performance cost, especially if the allocation has to happen repeatedly over a short period—say, when the user scrolls a table view. If you reuse cells instead of allocating new ones, you greatly enhance table view performance.</a:t>
            </a:r>
          </a:p>
          <a:p>
            <a:pPr lvl="0" marL="180473" indent="-180473" algn="l" defTabSz="457200">
              <a:lnSpc>
                <a:spcPct val="120000"/>
              </a:lnSpc>
              <a:buSzPct val="100000"/>
              <a:buChar char="•"/>
              <a:defRPr sz="1800"/>
            </a:pPr>
            <a:r>
              <a:t>Avoid relayout of content. When reusing cells with custom subviews, refrain from laying out those subviews each time the table view requests a cell. Lay out the subviews once, when the cell is created.</a:t>
            </a:r>
          </a:p>
          <a:p>
            <a:pPr lvl="0" marL="180473" indent="-180473" algn="l" defTabSz="457200">
              <a:lnSpc>
                <a:spcPct val="120000"/>
              </a:lnSpc>
              <a:buSzPct val="100000"/>
              <a:buChar char="•"/>
              <a:defRPr sz="1800"/>
            </a:pPr>
            <a:r>
              <a:t>Use opaque subviews. When customizing table view cells, make the subviews of the cell opaque, not transparent.</a:t>
            </a:r>
          </a:p>
        </p:txBody>
      </p:sp>
      <p:sp>
        <p:nvSpPr>
          <p:cNvPr id="109" name="Shape 10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nvSpPr>
        <p:spPr>
          <a:xfrm>
            <a:off x="1371600" y="5105400"/>
            <a:ext cx="6413500" cy="13970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algn="l" defTabSz="457200">
              <a:spcBef>
                <a:spcPts val="600"/>
              </a:spcBef>
              <a:defRPr sz="1800"/>
            </a:pPr>
            <a:r>
              <a:rPr sz="2800">
                <a:solidFill>
                  <a:srgbClr val="F2F2F2"/>
                </a:solidFill>
                <a:latin typeface="Adobe 黑体 Std R"/>
                <a:ea typeface="Adobe 黑体 Std R"/>
                <a:cs typeface="Adobe 黑体 Std R"/>
                <a:sym typeface="Adobe 黑体 Std R"/>
              </a:rPr>
              <a:t>~ END ~</a:t>
            </a:r>
            <a:endParaRPr>
              <a:latin typeface="Calibri"/>
              <a:ea typeface="Calibri"/>
              <a:cs typeface="Calibri"/>
              <a:sym typeface="Calibri"/>
            </a:endParaRPr>
          </a:p>
          <a:p>
            <a:pPr lvl="0" algn="l" defTabSz="457200">
              <a:spcBef>
                <a:spcPts val="200"/>
              </a:spcBef>
              <a:defRPr sz="1800"/>
            </a:pPr>
            <a:endParaRPr sz="1100">
              <a:solidFill>
                <a:srgbClr val="F2F2F2"/>
              </a:solidFill>
              <a:latin typeface="Adobe 黑体 Std R"/>
              <a:ea typeface="Adobe 黑体 Std R"/>
              <a:cs typeface="Adobe 黑体 Std R"/>
              <a:sym typeface="Adobe 黑体 Std R"/>
            </a:endParaRPr>
          </a:p>
          <a:p>
            <a:pPr lvl="0" algn="l" defTabSz="457200">
              <a:spcBef>
                <a:spcPts val="600"/>
              </a:spcBef>
              <a:defRPr sz="1800"/>
            </a:pPr>
            <a:r>
              <a:rPr>
                <a:solidFill>
                  <a:srgbClr val="F2F2F2"/>
                </a:solidFill>
                <a:latin typeface="Adobe 黑体 Std R"/>
                <a:ea typeface="Adobe 黑体 Std R"/>
                <a:cs typeface="Adobe 黑体 Std R"/>
                <a:sym typeface="Adobe 黑体 Std R"/>
              </a:rPr>
              <a:t>http://www.alphacamp.tw</a:t>
            </a:r>
          </a:p>
        </p:txBody>
      </p:sp>
      <p:sp>
        <p:nvSpPr>
          <p:cNvPr id="112" name="Shape 11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17" name="Shape 1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18" name="Shape 1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4200"/>
            </a:lvl1pPr>
          </a:lstStyle>
          <a:p>
            <a:pPr lvl="0">
              <a:defRPr sz="1800"/>
            </a:pPr>
            <a:r>
              <a:rPr sz="4200"/>
              <a:t>Today</a:t>
            </a:r>
          </a:p>
        </p:txBody>
      </p:sp>
      <p:sp>
        <p:nvSpPr>
          <p:cNvPr id="19" name="Shape 19"/>
          <p:cNvSpPr/>
          <p:nvPr/>
        </p:nvSpPr>
        <p:spPr>
          <a:xfrm>
            <a:off x="457200" y="1905000"/>
            <a:ext cx="8242300" cy="1346200"/>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421105" indent="-421105" algn="l">
              <a:buSzPct val="100000"/>
              <a:buChar char="•"/>
              <a:defRPr sz="1800"/>
            </a:pPr>
            <a:r>
              <a:rPr sz="4200"/>
              <a:t>UITableViewController</a:t>
            </a:r>
            <a:endParaRPr sz="4200"/>
          </a:p>
          <a:p>
            <a:pPr lvl="0" marL="421105" indent="-421105" algn="l">
              <a:buSzPct val="100000"/>
              <a:buChar char="•"/>
              <a:defRPr sz="1800"/>
            </a:pPr>
            <a:r>
              <a:rPr sz="4200"/>
              <a:t>UITableViewCell</a:t>
            </a:r>
          </a:p>
        </p:txBody>
      </p:sp>
      <p:sp>
        <p:nvSpPr>
          <p:cNvPr id="20" name="Shape 2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3" name="Shape 23"/>
          <p:cNvSpPr/>
          <p:nvPr>
            <p:ph type="title" idx="4294967295"/>
          </p:nvPr>
        </p:nvSpPr>
        <p:spPr>
          <a:xfrm>
            <a:off x="457200" y="4181475"/>
            <a:ext cx="8229600" cy="150812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b="1" sz="3600">
                <a:solidFill>
                  <a:srgbClr val="FF6600"/>
                </a:solidFill>
              </a:defRPr>
            </a:lvl1pPr>
          </a:lstStyle>
          <a:p>
            <a:pPr lvl="0">
              <a:defRPr b="0" sz="1800">
                <a:solidFill>
                  <a:srgbClr val="000000"/>
                </a:solidFill>
              </a:defRPr>
            </a:pPr>
            <a:r>
              <a:rPr b="1" sz="3600">
                <a:solidFill>
                  <a:srgbClr val="FF6600"/>
                </a:solidFill>
              </a:rPr>
              <a:t>UITableView</a:t>
            </a:r>
          </a:p>
        </p:txBody>
      </p:sp>
      <p:sp>
        <p:nvSpPr>
          <p:cNvPr id="24" name="Shape 24"/>
          <p:cNvSpPr/>
          <p:nvPr>
            <p:ph type="sldNum" sz="quarter" idx="2"/>
          </p:nvPr>
        </p:nvSpPr>
        <p:spPr>
          <a:xfrm>
            <a:off x="8502739" y="6352339"/>
            <a:ext cx="184062" cy="269241"/>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200"/>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27" name="Shape 2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28" name="Shape 2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UITableView</a:t>
            </a:r>
          </a:p>
        </p:txBody>
      </p:sp>
      <p:sp>
        <p:nvSpPr>
          <p:cNvPr id="29" name="Shape 29"/>
          <p:cNvSpPr/>
          <p:nvPr/>
        </p:nvSpPr>
        <p:spPr>
          <a:xfrm>
            <a:off x="457200" y="1905000"/>
            <a:ext cx="8242300" cy="43789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Very important class for displaying data in a table</a:t>
            </a:r>
          </a:p>
          <a:p>
            <a:pPr lvl="1" marL="561473" indent="-180473" algn="l" defTabSz="457200">
              <a:lnSpc>
                <a:spcPct val="120000"/>
              </a:lnSpc>
              <a:buSzPct val="100000"/>
              <a:buChar char="•"/>
              <a:defRPr sz="1800"/>
            </a:pPr>
            <a:r>
              <a:t>One-dimensional table.</a:t>
            </a:r>
          </a:p>
          <a:p>
            <a:pPr lvl="1" marL="561473" indent="-180473" algn="l" defTabSz="457200">
              <a:lnSpc>
                <a:spcPct val="120000"/>
              </a:lnSpc>
              <a:buSzPct val="100000"/>
              <a:buChar char="•"/>
              <a:defRPr sz="1800"/>
            </a:pPr>
            <a:r>
              <a:t>It’s a subclass of </a:t>
            </a:r>
            <a:r>
              <a:rPr>
                <a:solidFill>
                  <a:srgbClr val="D77A00"/>
                </a:solidFill>
              </a:rPr>
              <a:t>UIScrollView</a:t>
            </a:r>
            <a:r>
              <a:t>.</a:t>
            </a:r>
          </a:p>
          <a:p>
            <a:pPr lvl="1" marL="561473" indent="-180473" algn="l" defTabSz="457200">
              <a:lnSpc>
                <a:spcPct val="120000"/>
              </a:lnSpc>
              <a:buSzPct val="100000"/>
              <a:buChar char="•"/>
              <a:defRPr sz="1800"/>
            </a:pPr>
            <a:r>
              <a:t>Table can be static or dynamic</a:t>
            </a:r>
          </a:p>
          <a:p>
            <a:pPr lvl="1" marL="561473" indent="-180473" algn="l" defTabSz="457200">
              <a:lnSpc>
                <a:spcPct val="120000"/>
              </a:lnSpc>
              <a:buSzPct val="100000"/>
              <a:buChar char="•"/>
              <a:defRPr sz="1800"/>
            </a:pPr>
            <a:r>
              <a:t>Lots and lots of customization via a datasource </a:t>
            </a:r>
            <a:r>
              <a:rPr>
                <a:solidFill>
                  <a:srgbClr val="D77A00"/>
                </a:solidFill>
              </a:rPr>
              <a:t>protocol</a:t>
            </a:r>
            <a:r>
              <a:t> and delegate protocol.</a:t>
            </a:r>
          </a:p>
          <a:p>
            <a:pPr lvl="1" marL="561473" indent="-180473" algn="l" defTabSz="457200">
              <a:lnSpc>
                <a:spcPct val="120000"/>
              </a:lnSpc>
              <a:buSzPct val="100000"/>
              <a:buChar char="•"/>
              <a:defRPr sz="1800"/>
            </a:pPr>
            <a:r>
              <a:t>Very efficient even with very large sets of data.</a:t>
            </a:r>
          </a:p>
          <a:p>
            <a:pPr lvl="0" marL="180473" indent="-180473" algn="l" defTabSz="457200">
              <a:lnSpc>
                <a:spcPct val="120000"/>
              </a:lnSpc>
              <a:buSzPct val="100000"/>
              <a:buChar char="•"/>
              <a:defRPr sz="1800"/>
            </a:pPr>
            <a:r>
              <a:t>Kinds of UITableViews</a:t>
            </a:r>
          </a:p>
          <a:p>
            <a:pPr lvl="1" marL="561473" indent="-180473" algn="l" defTabSz="457200">
              <a:lnSpc>
                <a:spcPct val="120000"/>
              </a:lnSpc>
              <a:buSzPct val="100000"/>
              <a:buChar char="•"/>
              <a:defRPr sz="1800"/>
            </a:pPr>
            <a:r>
              <a:t>Plain or Grouped.</a:t>
            </a:r>
          </a:p>
          <a:p>
            <a:pPr lvl="1" marL="561473" indent="-180473" algn="l" defTabSz="457200">
              <a:lnSpc>
                <a:spcPct val="120000"/>
              </a:lnSpc>
              <a:buSzPct val="100000"/>
              <a:buChar char="•"/>
              <a:defRPr sz="1800"/>
            </a:pPr>
            <a:r>
              <a:t>Static or Dynamic</a:t>
            </a:r>
          </a:p>
          <a:p>
            <a:pPr lvl="1" marL="561473" indent="-180473" algn="l" defTabSz="457200">
              <a:lnSpc>
                <a:spcPct val="120000"/>
              </a:lnSpc>
              <a:buSzPct val="100000"/>
              <a:buChar char="•"/>
              <a:defRPr sz="1800"/>
            </a:pPr>
            <a:r>
              <a:t>Divided into sections or not</a:t>
            </a:r>
          </a:p>
          <a:p>
            <a:pPr lvl="1" marL="561473" indent="-180473" algn="l" defTabSz="457200">
              <a:lnSpc>
                <a:spcPct val="120000"/>
              </a:lnSpc>
              <a:buSzPct val="100000"/>
              <a:buChar char="•"/>
              <a:defRPr sz="1800"/>
            </a:pPr>
            <a:r>
              <a:t>Different formats for each row in the table (including completely customized).</a:t>
            </a:r>
          </a:p>
        </p:txBody>
      </p:sp>
      <p:sp>
        <p:nvSpPr>
          <p:cNvPr id="30" name="Shape 3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33" name="Shape 33"/>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34" name="Shape 34"/>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UITableViewController</a:t>
            </a:r>
          </a:p>
        </p:txBody>
      </p:sp>
      <p:sp>
        <p:nvSpPr>
          <p:cNvPr id="35" name="Shape 35"/>
          <p:cNvSpPr/>
          <p:nvPr/>
        </p:nvSpPr>
        <p:spPr>
          <a:xfrm>
            <a:off x="457200" y="1905000"/>
            <a:ext cx="8242300" cy="203200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Controller base class provided by iOS for Controllers in MVC’s that display UITableViews.</a:t>
            </a:r>
          </a:p>
          <a:p>
            <a:pPr lvl="0" marL="180473" indent="-180473" algn="l" defTabSz="457200">
              <a:lnSpc>
                <a:spcPct val="120000"/>
              </a:lnSpc>
              <a:buSzPct val="100000"/>
              <a:buChar char="•"/>
              <a:defRPr sz="1800"/>
            </a:pPr>
            <a:r>
              <a:t>To let users navigate through hierarchically structured data</a:t>
            </a:r>
          </a:p>
          <a:p>
            <a:pPr lvl="0" marL="180473" indent="-180473" algn="l" defTabSz="457200">
              <a:lnSpc>
                <a:spcPct val="120000"/>
              </a:lnSpc>
              <a:buSzPct val="100000"/>
              <a:buChar char="•"/>
              <a:defRPr sz="1800"/>
            </a:pPr>
            <a:r>
              <a:t>To present an indexed list of items</a:t>
            </a:r>
          </a:p>
          <a:p>
            <a:pPr lvl="0" marL="180473" indent="-180473" algn="l" defTabSz="457200">
              <a:lnSpc>
                <a:spcPct val="120000"/>
              </a:lnSpc>
              <a:buSzPct val="100000"/>
              <a:buChar char="•"/>
              <a:defRPr sz="1800"/>
            </a:pPr>
            <a:r>
              <a:t>To display detail information and controls in visually distinct groupings</a:t>
            </a:r>
          </a:p>
          <a:p>
            <a:pPr lvl="0" marL="180473" indent="-180473" algn="l" defTabSz="457200">
              <a:lnSpc>
                <a:spcPct val="120000"/>
              </a:lnSpc>
              <a:buSzPct val="100000"/>
              <a:buChar char="•"/>
              <a:defRPr sz="1800"/>
            </a:pPr>
            <a:r>
              <a:t>To present a selectable list of options</a:t>
            </a:r>
          </a:p>
        </p:txBody>
      </p:sp>
      <p:sp>
        <p:nvSpPr>
          <p:cNvPr id="36" name="Shape 36"/>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39" name="Shape 39"/>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0" name="Shape 40"/>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UITableViewController</a:t>
            </a:r>
          </a:p>
        </p:txBody>
      </p:sp>
      <p:sp>
        <p:nvSpPr>
          <p:cNvPr id="41" name="Shape 41"/>
          <p:cNvSpPr/>
          <p:nvPr/>
        </p:nvSpPr>
        <p:spPr>
          <a:xfrm>
            <a:off x="457200" y="1905000"/>
            <a:ext cx="8242300" cy="10261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A table view has a </a:t>
            </a:r>
            <a:r>
              <a:rPr>
                <a:solidFill>
                  <a:srgbClr val="D77A00"/>
                </a:solidFill>
              </a:rPr>
              <a:t>data source</a:t>
            </a:r>
            <a:r>
              <a:t> and might have a </a:t>
            </a:r>
            <a:r>
              <a:rPr>
                <a:solidFill>
                  <a:srgbClr val="D77A00"/>
                </a:solidFill>
              </a:rPr>
              <a:t>delegate</a:t>
            </a:r>
            <a:r>
              <a:t>. The data source object provides the data for populating the sections and rows of the table view. The delegate object customizes its appearance and behavior.</a:t>
            </a:r>
          </a:p>
        </p:txBody>
      </p:sp>
      <p:sp>
        <p:nvSpPr>
          <p:cNvPr id="42" name="Shape 42"/>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4"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45" name="Shape 45"/>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46" name="Shape 46"/>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Table Views Draw Rows Using Cells</a:t>
            </a:r>
          </a:p>
        </p:txBody>
      </p:sp>
      <p:sp>
        <p:nvSpPr>
          <p:cNvPr id="47" name="Shape 47"/>
          <p:cNvSpPr/>
          <p:nvPr/>
        </p:nvSpPr>
        <p:spPr>
          <a:xfrm>
            <a:off x="457200" y="1905000"/>
            <a:ext cx="8242300" cy="270256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Cells are views that can display text, images, or other kinds of content. They can have background views for both normal and selected states. Cells can also have accessory views, which function as controls for selecting or setting an option.</a:t>
            </a:r>
          </a:p>
          <a:p>
            <a:pPr lvl="0" marL="180473" indent="-180473" algn="l" defTabSz="457200">
              <a:lnSpc>
                <a:spcPct val="120000"/>
              </a:lnSpc>
              <a:buSzPct val="100000"/>
              <a:buChar char="•"/>
              <a:defRPr sz="1800"/>
            </a:pPr>
            <a:r>
              <a:t>The UIKit framework defines four standard cell styles, each with its own layout of the three default content elements: main label, detail label, and image. You may also create your own custom cells to acquire a distinctive style for your app’s table views.</a:t>
            </a:r>
          </a:p>
        </p:txBody>
      </p:sp>
      <p:sp>
        <p:nvSpPr>
          <p:cNvPr id="48" name="Shape 48"/>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0"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1" name="Shape 51"/>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2" name="Shape 52"/>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Responding to Selections of Rows</a:t>
            </a:r>
          </a:p>
        </p:txBody>
      </p:sp>
      <p:sp>
        <p:nvSpPr>
          <p:cNvPr id="53" name="Shape 53"/>
          <p:cNvSpPr/>
          <p:nvPr/>
        </p:nvSpPr>
        <p:spPr>
          <a:xfrm>
            <a:off x="457200" y="1905000"/>
            <a:ext cx="8242300" cy="13614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marL="180473" indent="-180473" algn="l" defTabSz="457200">
              <a:lnSpc>
                <a:spcPct val="120000"/>
              </a:lnSpc>
              <a:buSzPct val="100000"/>
              <a:buChar char="•"/>
              <a:defRPr sz="1800"/>
            </a:lvl1pPr>
          </a:lstStyle>
          <a:p>
            <a:pPr lvl="0"/>
            <a:r>
              <a:t>When users select a row (by tapping it), the delegate of the table view is informed via a message. The delegate is passed the indexes of the row and the section that the row is in. It uses this information to locate the corresponding item in the app’s data model.</a:t>
            </a:r>
          </a:p>
        </p:txBody>
      </p:sp>
      <p:sp>
        <p:nvSpPr>
          <p:cNvPr id="54" name="Shape 54"/>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6" name="image.jpeg"/>
          <p:cNvPicPr/>
          <p:nvPr/>
        </p:nvPicPr>
        <p:blipFill>
          <a:blip r:embed="rId2">
            <a:extLst/>
          </a:blip>
          <a:stretch>
            <a:fillRect/>
          </a:stretch>
        </p:blipFill>
        <p:spPr>
          <a:xfrm>
            <a:off x="3886200" y="6327775"/>
            <a:ext cx="1371600" cy="530225"/>
          </a:xfrm>
          <a:prstGeom prst="rect">
            <a:avLst/>
          </a:prstGeom>
          <a:ln w="12700">
            <a:miter lim="400000"/>
          </a:ln>
        </p:spPr>
      </p:pic>
      <p:sp>
        <p:nvSpPr>
          <p:cNvPr id="57" name="Shape 57"/>
          <p:cNvSpPr/>
          <p:nvPr/>
        </p:nvSpPr>
        <p:spPr>
          <a:xfrm>
            <a:off x="455612" y="1417637"/>
            <a:ext cx="8229601" cy="1"/>
          </a:xfrm>
          <a:prstGeom prst="line">
            <a:avLst/>
          </a:prstGeom>
          <a:ln w="31750">
            <a:solidFill>
              <a:srgbClr val="E46C0A"/>
            </a:solidFill>
            <a:round/>
          </a:ln>
          <a:effectLst>
            <a:outerShdw sx="100000" sy="100000" kx="0" ky="0" algn="b" rotWithShape="0" blurRad="38100" dist="19999" dir="5400000">
              <a:srgbClr val="000000">
                <a:alpha val="37998"/>
              </a:srgbClr>
            </a:outerShdw>
          </a:effectLst>
        </p:spPr>
        <p:txBody>
          <a:bodyPr lIns="0" tIns="0" rIns="0" bIns="0"/>
          <a:lstStyle/>
          <a:p>
            <a:pPr lvl="0" algn="l" defTabSz="457200">
              <a:defRPr sz="1200"/>
            </a:pPr>
          </a:p>
        </p:txBody>
      </p:sp>
      <p:sp>
        <p:nvSpPr>
          <p:cNvPr id="58" name="Shape 58"/>
          <p:cNvSpPr/>
          <p:nvPr>
            <p:ph type="title" idx="4294967295"/>
          </p:nvPr>
        </p:nvSpPr>
        <p:spPr>
          <a:xfrm>
            <a:off x="457200" y="92075"/>
            <a:ext cx="8229600" cy="15065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3600">
                <a:latin typeface="Adobe 黑体 Std R"/>
                <a:ea typeface="Adobe 黑体 Std R"/>
                <a:cs typeface="Adobe 黑体 Std R"/>
                <a:sym typeface="Adobe 黑体 Std R"/>
              </a:defRPr>
            </a:lvl1pPr>
          </a:lstStyle>
          <a:p>
            <a:pPr lvl="0">
              <a:defRPr sz="1800"/>
            </a:pPr>
            <a:r>
              <a:rPr sz="3600"/>
              <a:t>Add, Delete, and Reorder Rows</a:t>
            </a:r>
          </a:p>
        </p:txBody>
      </p:sp>
      <p:sp>
        <p:nvSpPr>
          <p:cNvPr id="59" name="Shape 59"/>
          <p:cNvSpPr/>
          <p:nvPr/>
        </p:nvSpPr>
        <p:spPr>
          <a:xfrm>
            <a:off x="457200" y="1905000"/>
            <a:ext cx="8242300" cy="3037841"/>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p>
            <a:pPr lvl="0" marL="180473" indent="-180473" algn="l" defTabSz="457200">
              <a:lnSpc>
                <a:spcPct val="120000"/>
              </a:lnSpc>
              <a:buSzPct val="100000"/>
              <a:buChar char="•"/>
              <a:defRPr sz="1800"/>
            </a:pPr>
            <a:r>
              <a:t>Table views can enter an </a:t>
            </a:r>
            <a:r>
              <a:rPr>
                <a:solidFill>
                  <a:srgbClr val="D77A00"/>
                </a:solidFill>
              </a:rPr>
              <a:t>editing mode</a:t>
            </a:r>
            <a:r>
              <a:t> in which users can insert or delete rows, or relocate them within the table. In editing mode, rows that are marked for insertion or deletion display a green plus sign (insertion) or a red minus sign (deletion) near the left edge of the row. </a:t>
            </a:r>
          </a:p>
          <a:p>
            <a:pPr lvl="0" marL="180473" indent="-180473" algn="l" defTabSz="457200">
              <a:lnSpc>
                <a:spcPct val="120000"/>
              </a:lnSpc>
              <a:buSzPct val="100000"/>
              <a:buChar char="•"/>
              <a:defRPr sz="1800"/>
            </a:pPr>
            <a:r>
              <a:t>If users touch a deletion control or, in some table views, swipe across a row, a red Delete button appears, prompting users to delete that row. Rows that can be relocated display (near their right edge) an image consisting of several horizontal lines. When the table view leaves editing mode, the insertion, deletion, and reordering controls disappear.</a:t>
            </a:r>
          </a:p>
        </p:txBody>
      </p:sp>
      <p:sp>
        <p:nvSpPr>
          <p:cNvPr id="60" name="Shape 60"/>
          <p:cNvSpPr/>
          <p:nvPr>
            <p:ph type="sldNum" sz="quarter" idx="2"/>
          </p:nvPr>
        </p:nvSpPr>
        <p:spPr>
          <a:xfrm>
            <a:off x="8502739" y="6409848"/>
            <a:ext cx="184062"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pPr>
            <a:fld id="{86CB4B4D-7CA3-9044-876B-883B54F8677D}" type="slidenum">
              <a:rPr sz="1200"/>
            </a:fld>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AAAAAA"/>
      </a:accent3>
      <a:accent4>
        <a:srgbClr val="707070"/>
      </a:accent4>
      <a:accent5>
        <a:srgbClr val="D8ECED"/>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ctr" defTabSz="9144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