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Autolayout</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63" name="Shape 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711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421105" indent="-421105" algn="l">
              <a:buSzPct val="100000"/>
              <a:buChar char="•"/>
            </a:lvl1pPr>
          </a:lstStyle>
          <a:p>
            <a:pPr lvl="0">
              <a:defRPr sz="1800"/>
            </a:pPr>
            <a:r>
              <a:rPr sz="4200"/>
              <a:t>Auto Layout Concepts</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3" name="Shape 2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AutoLayout</a:t>
            </a:r>
          </a:p>
        </p:txBody>
      </p:sp>
      <p:sp>
        <p:nvSpPr>
          <p:cNvPr id="24" name="Shape 24"/>
          <p:cNvSpPr/>
          <p:nvPr>
            <p:ph type="sldNum" sz="quarter" idx="2"/>
          </p:nvPr>
        </p:nvSpPr>
        <p:spPr>
          <a:xfrm>
            <a:off x="8502739" y="6352339"/>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7" name="Shape 2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8" name="Shape 2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Concepts</a:t>
            </a:r>
          </a:p>
        </p:txBody>
      </p:sp>
      <p:sp>
        <p:nvSpPr>
          <p:cNvPr id="29" name="Shape 29"/>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fundamental building block in Auto Layout is the constraint. Constraints express rules for the layout of elements in your interface.</a:t>
            </a:r>
          </a:p>
          <a:p>
            <a:pPr lvl="0" marL="180473" indent="-180473" algn="l" defTabSz="457200">
              <a:lnSpc>
                <a:spcPct val="120000"/>
              </a:lnSpc>
              <a:buSzPct val="100000"/>
              <a:buChar char="•"/>
              <a:defRPr sz="1800"/>
            </a:pPr>
            <a:r>
              <a:t>When calculating the runtime positions of elements in a user interface, the Auto Layout system considers all constraints at the same time, and sets positions in such a way that best satisfies all of the constraints.</a:t>
            </a:r>
          </a:p>
        </p:txBody>
      </p:sp>
      <p:sp>
        <p:nvSpPr>
          <p:cNvPr id="30" name="Shape 3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3" name="Shape 3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4" name="Shape 3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Basics</a:t>
            </a:r>
          </a:p>
        </p:txBody>
      </p:sp>
      <p:sp>
        <p:nvSpPr>
          <p:cNvPr id="35" name="Shape 35"/>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attribute is one of left, right, top, bottom, leading, trailing, width, height, centerX, centerY, and baseline.</a:t>
            </a:r>
          </a:p>
          <a:p>
            <a:pPr lvl="0" marL="180473" indent="-180473" algn="l" defTabSz="457200">
              <a:lnSpc>
                <a:spcPct val="120000"/>
              </a:lnSpc>
              <a:buSzPct val="100000"/>
              <a:buChar char="•"/>
              <a:defRPr sz="1800"/>
            </a:pPr>
            <a:r>
              <a:t>Constant value. The physical size or offset, in points, of the constraint.</a:t>
            </a:r>
          </a:p>
          <a:p>
            <a:pPr lvl="0" marL="180473" indent="-180473" algn="l" defTabSz="457200">
              <a:lnSpc>
                <a:spcPct val="120000"/>
              </a:lnSpc>
              <a:buSzPct val="100000"/>
              <a:buChar char="•"/>
              <a:defRPr sz="1800"/>
            </a:pPr>
            <a:r>
              <a:t>Relation. Auto Layout supports more than just constant values for view attributes; you can use relations and inequalities such as greater-than-or-equal to specify, for example, that a view’s width &gt;= 20, or even that textview.leading &gt;= (superview.leading + 20).</a:t>
            </a:r>
          </a:p>
          <a:p>
            <a:pPr lvl="0" marL="180473" indent="-180473" algn="l" defTabSz="457200">
              <a:lnSpc>
                <a:spcPct val="120000"/>
              </a:lnSpc>
              <a:buSzPct val="100000"/>
              <a:buChar char="•"/>
              <a:defRPr sz="1800"/>
            </a:pPr>
            <a:r>
              <a:t>Priority level. Constraints have a priority level. Constraints with higher priority levels are satisfied before constraints with lower priority levels. The default priority level is required (NSLayoutPriorityRequired), which means that the constraint must be satisfied exactly. The layout system gets as close as it can to satisfying an optional constraint, even if it cannot completely achieve it.</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9" name="Shape 3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0" name="Shape 4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Basics</a:t>
            </a:r>
          </a:p>
        </p:txBody>
      </p:sp>
      <p:sp>
        <p:nvSpPr>
          <p:cNvPr id="41" name="Shape 41"/>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attribute is one of left, right, top, bottom, leading, trailing, width, height, centerX, centerY, and baseline.</a:t>
            </a:r>
          </a:p>
          <a:p>
            <a:pPr lvl="0" marL="180473" indent="-180473" algn="l" defTabSz="457200">
              <a:lnSpc>
                <a:spcPct val="120000"/>
              </a:lnSpc>
              <a:buSzPct val="100000"/>
              <a:buChar char="•"/>
              <a:defRPr sz="1800"/>
            </a:pPr>
            <a:r>
              <a:t>Constant value. The physical size or offset, in points, of the constraint.</a:t>
            </a:r>
          </a:p>
          <a:p>
            <a:pPr lvl="0" marL="180473" indent="-180473" algn="l" defTabSz="457200">
              <a:lnSpc>
                <a:spcPct val="120000"/>
              </a:lnSpc>
              <a:buSzPct val="100000"/>
              <a:buChar char="•"/>
              <a:defRPr sz="1800"/>
            </a:pPr>
            <a:r>
              <a:t>Relation. Auto Layout supports more than just constant values for view attributes; you can use relations and inequalities such as greater-than-or-equal to specify, for example, that a view’s width &gt;= 20, or even that textview.leading &gt;= (superview.leading + 20).</a:t>
            </a:r>
          </a:p>
          <a:p>
            <a:pPr lvl="0" marL="180473" indent="-180473" algn="l" defTabSz="457200">
              <a:lnSpc>
                <a:spcPct val="120000"/>
              </a:lnSpc>
              <a:buSzPct val="100000"/>
              <a:buChar char="•"/>
              <a:defRPr sz="1800"/>
            </a:pPr>
            <a:r>
              <a:t>Priority level. Constraints have a priority level. Constraints with higher priority levels are satisfied before constraints with lower priority levels. The default priority level is required (NSLayoutPriorityRequired), which means that the constraint must be satisfied exactly. The layout system gets as close as it can to satisfying an optional constraint, even if it cannot completely achieve it.</a:t>
            </a:r>
          </a:p>
        </p:txBody>
      </p:sp>
      <p:sp>
        <p:nvSpPr>
          <p:cNvPr id="42" name="Shape 42"/>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Basics</a:t>
            </a:r>
          </a:p>
        </p:txBody>
      </p:sp>
      <p:sp>
        <p:nvSpPr>
          <p:cNvPr id="47" name="Shape 47"/>
          <p:cNvSpPr/>
          <p:nvPr/>
        </p:nvSpPr>
        <p:spPr>
          <a:xfrm>
            <a:off x="457200" y="1905000"/>
            <a:ext cx="8242300" cy="10261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Constraints are cumulative, and do not override each other. If you have an existing constraint, setting another constraint of the same type does not override the previous one.</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Working with Programmatically</a:t>
            </a:r>
          </a:p>
        </p:txBody>
      </p:sp>
      <p:sp>
        <p:nvSpPr>
          <p:cNvPr id="53" name="Shape 53"/>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represent constraints using instances of NSLayoutConstraint. To create constraints, you typically use constraintsWithVisualFormat:options:metrics:views:.</a:t>
            </a:r>
          </a:p>
          <a:p>
            <a:pPr lvl="0" marL="180473" indent="-180473" algn="l" defTabSz="457200">
              <a:lnSpc>
                <a:spcPct val="120000"/>
              </a:lnSpc>
              <a:buSzPct val="100000"/>
              <a:buChar char="•"/>
              <a:defRPr sz="1800"/>
            </a:pPr>
            <a:r>
              <a:t>To make a constraint active, you must add it to a view. The view that holds the constraint must be an ancestor of the views the constraint involves, and should usually be the closest common ancestor. (This is in the existing NSView API sense of the word ancestor, where a view is an ancestor of itself.) The constraint is interpreted in the coordinate system of that view.</a:t>
            </a:r>
          </a:p>
        </p:txBody>
      </p:sp>
      <p:sp>
        <p:nvSpPr>
          <p:cNvPr id="54" name="Shape 5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How do we set these constraints</a:t>
            </a:r>
          </a:p>
        </p:txBody>
      </p:sp>
      <p:sp>
        <p:nvSpPr>
          <p:cNvPr id="59" name="Shape 59"/>
          <p:cNvSpPr/>
          <p:nvPr/>
        </p:nvSpPr>
        <p:spPr>
          <a:xfrm>
            <a:off x="457200" y="1905000"/>
            <a:ext cx="8242300" cy="10261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NSLayoutConstraints</a:t>
            </a:r>
          </a:p>
          <a:p>
            <a:pPr lvl="0" marL="180473" indent="-180473" algn="l" defTabSz="457200">
              <a:lnSpc>
                <a:spcPct val="120000"/>
              </a:lnSpc>
              <a:buSzPct val="100000"/>
              <a:buChar char="•"/>
              <a:defRPr sz="1800"/>
            </a:pPr>
            <a:r>
              <a:t>And you can actually use “ASCII Art” to set the constraints in code! H:|-[flipsLabel]-[dealButton]-[scoreLabel]-|</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