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2/25/2025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2/25/2025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Complete Guideline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2517284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73711">
                  <a:extLst>
                    <a:ext uri="{9D8B030D-6E8A-4147-A177-3AD203B41FA5}">
                      <a16:colId xmlns:a16="http://schemas.microsoft.com/office/drawing/2014/main" val="1762131981"/>
                    </a:ext>
                  </a:extLst>
                </a:gridCol>
                <a:gridCol w="1391056">
                  <a:extLst>
                    <a:ext uri="{9D8B030D-6E8A-4147-A177-3AD203B41FA5}">
                      <a16:colId xmlns:a16="http://schemas.microsoft.com/office/drawing/2014/main" val="445458238"/>
                    </a:ext>
                  </a:extLst>
                </a:gridCol>
                <a:gridCol w="1662173">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Summer</a:t>
                      </a:r>
                      <a:r>
                        <a:rPr lang="en-US" baseline="0" dirty="0"/>
                        <a:t> 23-24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baseline="0" dirty="0"/>
                        <a:t>Sifat Rahman Ahona, ahona@aiub.edu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7378166" cy="3824757"/>
          </a:xfrm>
          <a:prstGeom prst="rect">
            <a:avLst/>
          </a:prstGeom>
          <a:noFill/>
        </p:spPr>
        <p:txBody>
          <a:bodyPr vert="horz" lIns="91440" tIns="45720" rIns="91440" bIns="45720" rtlCol="0" anchor="b" anchorCtr="0">
            <a:normAutofit fontScale="77500" lnSpcReduction="20000"/>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a:ln>
                  <a:noFill/>
                </a:ln>
                <a:effectLst/>
                <a:uLnTx/>
                <a:uFillTx/>
                <a:latin typeface="+mj-lt"/>
                <a:ea typeface="+mj-ea"/>
                <a:cs typeface="+mj-cs"/>
              </a:rPr>
              <a:t>COURSE </a:t>
            </a:r>
            <a:r>
              <a:rPr lang="en-US" dirty="0">
                <a:latin typeface="+mj-lt"/>
                <a:ea typeface="+mj-ea"/>
                <a:cs typeface="+mj-cs"/>
              </a:rPr>
              <a:t>C</a:t>
            </a:r>
            <a:r>
              <a:rPr kumimoji="0" lang="en-US" b="0" i="0" u="none" strike="noStrike" kern="1200" cap="none" spc="0" normalizeH="0" baseline="0" noProof="0" dirty="0">
                <a:ln>
                  <a:noFill/>
                </a:ln>
                <a:effectLst/>
                <a:uLnTx/>
                <a:uFillTx/>
                <a:latin typeface="+mj-lt"/>
                <a:ea typeface="+mj-ea"/>
                <a:cs typeface="+mj-cs"/>
              </a:rPr>
              <a:t>ODE:CSC 2108</a:t>
            </a:r>
            <a:br>
              <a:rPr kumimoji="0" lang="en-US" sz="16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NAME:</a:t>
            </a:r>
            <a:br>
              <a:rPr kumimoji="0" lang="en-US" sz="1600" b="0" i="0" u="none" strike="noStrike" kern="1200" cap="none" spc="0" normalizeH="0" baseline="0" noProof="0" dirty="0">
                <a:ln>
                  <a:noFill/>
                </a:ln>
                <a:effectLst/>
                <a:uLnTx/>
                <a:uFillTx/>
                <a:latin typeface="+mj-lt"/>
                <a:ea typeface="+mj-ea"/>
                <a:cs typeface="+mj-cs"/>
              </a:rPr>
            </a:br>
            <a:r>
              <a:rPr kumimoji="0" lang="en-US" sz="4800" b="0" i="0" u="none" strike="noStrike" kern="1200" cap="none" spc="0" normalizeH="0" baseline="0" noProof="0" dirty="0">
                <a:ln>
                  <a:noFill/>
                </a:ln>
                <a:effectLst/>
                <a:uLnTx/>
                <a:uFillTx/>
                <a:latin typeface="+mj-lt"/>
                <a:ea typeface="+mj-ea"/>
                <a:cs typeface="+mj-cs"/>
              </a:rPr>
              <a:t>INTRODUCTION TO DATABASE</a:t>
            </a:r>
            <a:br>
              <a:rPr kumimoji="0" lang="en-US" sz="4800" b="0" i="0" u="none" strike="noStrike" kern="1200" cap="none" spc="0" normalizeH="0" baseline="0" noProof="0" dirty="0">
                <a:ln>
                  <a:noFill/>
                </a:ln>
                <a:effectLst/>
                <a:uLnTx/>
                <a:uFillTx/>
                <a:latin typeface="+mj-lt"/>
                <a:ea typeface="+mj-ea"/>
                <a:cs typeface="+mj-cs"/>
              </a:rPr>
            </a:br>
            <a:r>
              <a:rPr kumimoji="0" lang="en-US" sz="1900" b="0" i="0" u="none" strike="noStrike" kern="1200" cap="none" spc="0" normalizeH="0" baseline="0" noProof="0" dirty="0">
                <a:ln>
                  <a:noFill/>
                </a:ln>
                <a:effectLst/>
                <a:uLnTx/>
                <a:uFillTx/>
                <a:latin typeface="+mj-lt"/>
                <a:ea typeface="+mj-ea"/>
                <a:cs typeface="+mj-cs"/>
              </a:rPr>
              <a:t>COURSE TEACHER: Sifat Rahman Ahona </a:t>
            </a:r>
          </a:p>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sz="1900" b="0" i="0" u="none" strike="noStrike" kern="1200" cap="none" spc="0" normalizeH="0" baseline="0" noProof="0" dirty="0">
                <a:ln>
                  <a:noFill/>
                </a:ln>
                <a:effectLst/>
                <a:uLnTx/>
                <a:uFillTx/>
                <a:latin typeface="+mj-lt"/>
                <a:ea typeface="+mj-ea"/>
                <a:cs typeface="+mj-cs"/>
              </a:rPr>
              <a:t>Research Interest : Data Mining , Artificial Intelligence,  Data Science and Machine learning</a:t>
            </a:r>
            <a:br>
              <a:rPr kumimoji="0" lang="en-US" sz="1600" b="0" i="0" u="none" strike="noStrike" kern="1200" cap="none" spc="0" normalizeH="0" baseline="0" noProof="0" dirty="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 Hours</a:t>
            </a:r>
            <a:endParaRPr lang="x-none" dirty="0"/>
          </a:p>
        </p:txBody>
      </p:sp>
      <p:sp>
        <p:nvSpPr>
          <p:cNvPr id="6" name="Rectangle 5"/>
          <p:cNvSpPr/>
          <p:nvPr/>
        </p:nvSpPr>
        <p:spPr>
          <a:xfrm>
            <a:off x="421340" y="2264898"/>
            <a:ext cx="5512531" cy="830997"/>
          </a:xfrm>
          <a:prstGeom prst="rect">
            <a:avLst/>
          </a:prstGeom>
        </p:spPr>
        <p:txBody>
          <a:bodyPr wrap="square">
            <a:spAutoFit/>
          </a:bodyPr>
          <a:lstStyle/>
          <a:p>
            <a:pPr marL="342900" indent="-342900">
              <a:buFont typeface="Arial" pitchFamily="34" charset="0"/>
              <a:buChar char="•"/>
            </a:pPr>
            <a:r>
              <a:rPr lang="en-US" sz="2400" dirty="0"/>
              <a:t>Theory class- 2hours</a:t>
            </a:r>
          </a:p>
          <a:p>
            <a:pPr marL="342900" indent="-342900">
              <a:buFont typeface="Arial" pitchFamily="34" charset="0"/>
              <a:buChar char="•"/>
            </a:pPr>
            <a:r>
              <a:rPr lang="en-US" sz="2400" dirty="0"/>
              <a:t>Lab class-  2 </a:t>
            </a:r>
            <a:r>
              <a:rPr lang="en-US" sz="2400"/>
              <a:t>hour 20 </a:t>
            </a:r>
            <a:r>
              <a:rPr lang="en-US" sz="2400" dirty="0"/>
              <a:t>Mins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a:t>To be able to:</a:t>
            </a:r>
          </a:p>
          <a:p>
            <a:pPr lvl="0" algn="just">
              <a:buFont typeface="Arial" pitchFamily="34" charset="0"/>
              <a:buChar char="•"/>
            </a:pPr>
            <a:r>
              <a:rPr lang="en-US" sz="2000" dirty="0"/>
              <a:t>Identify the drawbacks of file-based management system and the necessity of Database management system</a:t>
            </a:r>
          </a:p>
          <a:p>
            <a:pPr lvl="0" algn="just">
              <a:buFont typeface="Arial" pitchFamily="34" charset="0"/>
              <a:buChar char="•"/>
            </a:pPr>
            <a:r>
              <a:rPr lang="en-US" sz="2000" dirty="0"/>
              <a:t>Use modern tools utilized in Database management system.</a:t>
            </a:r>
          </a:p>
          <a:p>
            <a:pPr lvl="0" algn="just">
              <a:buFont typeface="Arial" pitchFamily="34" charset="0"/>
              <a:buChar char="•"/>
            </a:pPr>
            <a:r>
              <a:rPr lang="en-US" sz="2000" dirty="0"/>
              <a:t>Understand different types of terminologies used in Database management system</a:t>
            </a:r>
          </a:p>
          <a:p>
            <a:pPr lvl="0" algn="just">
              <a:buFont typeface="Arial" pitchFamily="34" charset="0"/>
              <a:buChar char="•"/>
            </a:pPr>
            <a:r>
              <a:rPr lang="en-US" sz="2000" dirty="0"/>
              <a:t>Discuss different tools and techniques for better performance of Database management system</a:t>
            </a:r>
          </a:p>
          <a:p>
            <a:pPr lvl="0" algn="just">
              <a:buFont typeface="Arial" pitchFamily="34" charset="0"/>
              <a:buChar char="•"/>
            </a:pPr>
            <a:r>
              <a:rPr lang="en-US" sz="2000" dirty="0"/>
              <a:t>Execute necessary and sufficient SQLs</a:t>
            </a:r>
          </a:p>
          <a:p>
            <a:pPr lvl="0" algn="just">
              <a:buFont typeface="Arial" pitchFamily="34" charset="0"/>
              <a:buChar char="•"/>
            </a:pPr>
            <a:r>
              <a:rPr lang="en-US" sz="2000" dirty="0"/>
              <a:t>Design ER Models and Diagrams</a:t>
            </a:r>
          </a:p>
          <a:p>
            <a:pPr lvl="0" algn="just">
              <a:buFont typeface="Arial" pitchFamily="34" charset="0"/>
              <a:buChar char="•"/>
            </a:pPr>
            <a:r>
              <a:rPr lang="en-US" sz="2000" dirty="0"/>
              <a:t>Use different types of Normalization process</a:t>
            </a:r>
          </a:p>
          <a:p>
            <a:pPr lvl="0" algn="just">
              <a:buFont typeface="Arial" pitchFamily="34" charset="0"/>
              <a:buChar char="•"/>
            </a:pPr>
            <a:r>
              <a:rPr lang="en-US" sz="2000" dirty="0"/>
              <a:t>Analyze a system with a view to DBMS implementation</a:t>
            </a:r>
          </a:p>
          <a:p>
            <a:pPr lvl="0" algn="just">
              <a:buFont typeface="Arial" pitchFamily="34" charset="0"/>
              <a:buChar char="•"/>
            </a:pPr>
            <a:r>
              <a:rPr lang="en-US" sz="2000" dirty="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a:t>Data-Raw facts and figures that on their own have no meaning</a:t>
            </a:r>
          </a:p>
          <a:p>
            <a:pPr>
              <a:buFont typeface="Arial" pitchFamily="34" charset="0"/>
              <a:buChar char="•"/>
            </a:pPr>
            <a:r>
              <a:rPr lang="en-GB" sz="2400" dirty="0"/>
              <a:t>Information-Data that has been processed within  a context to give it meaning</a:t>
            </a:r>
          </a:p>
          <a:p>
            <a:pPr marL="0" lvl="1">
              <a:buFont typeface="Arial" pitchFamily="34" charset="0"/>
              <a:buChar char="•"/>
            </a:pPr>
            <a:r>
              <a:rPr lang="en-GB" sz="2400" dirty="0"/>
              <a:t>Knowledge-The capability of understanding the relationship between pieces of information and what to actually do with the information</a:t>
            </a:r>
          </a:p>
          <a:p>
            <a:pPr marL="0" lvl="1">
              <a:buFont typeface="Arial" pitchFamily="34" charset="0"/>
              <a:buChar char="•"/>
            </a:pPr>
            <a:r>
              <a:rPr lang="en-GB" sz="2400" dirty="0"/>
              <a:t>Wisdom-</a:t>
            </a:r>
            <a:r>
              <a:rPr lang="en-US" sz="2400" dirty="0"/>
              <a:t>Beckons to give understanding about which there has previously been no understanding</a:t>
            </a:r>
          </a:p>
          <a:p>
            <a:pPr marL="0" lvl="1">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a:latin typeface="+mj-lt"/>
              </a:rPr>
              <a:t>WISDOM</a:t>
            </a: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KNOWLEDGE</a:t>
            </a: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a:latin typeface="+mj-lt"/>
              </a:rPr>
              <a:t>INFORMATION</a:t>
            </a: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a:latin typeface="+mj-lt"/>
              </a:rPr>
              <a:t>DATA</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a:t>Database-&gt;A structured set of data held in a computer especially one that is accessible in various ways. </a:t>
            </a:r>
          </a:p>
          <a:p>
            <a:pPr>
              <a:buFont typeface="Arial" pitchFamily="34" charset="0"/>
              <a:buChar char="•"/>
            </a:pPr>
            <a:r>
              <a:rPr lang="en-US" sz="2400" dirty="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a:t>A Relational Database Management System (RDBMS) produced and marketed  by Oracle Corporation.</a:t>
            </a:r>
          </a:p>
          <a:p>
            <a:pPr>
              <a:buFont typeface="Arial" pitchFamily="34" charset="0"/>
              <a:buChar char="•"/>
            </a:pPr>
            <a:r>
              <a:rPr lang="en-US" sz="2400" dirty="0"/>
              <a:t>Oracle 10g</a:t>
            </a:r>
          </a:p>
          <a:p>
            <a:pPr>
              <a:buFont typeface="Arial" pitchFamily="34" charset="0"/>
              <a:buChar char="•"/>
            </a:pPr>
            <a:r>
              <a:rPr lang="en-US" sz="2400" dirty="0"/>
              <a:t>Database Schema Scott </a:t>
            </a:r>
          </a:p>
          <a:p>
            <a:pPr>
              <a:buFont typeface="Arial" pitchFamily="34" charset="0"/>
              <a:buChar char="•"/>
            </a:pPr>
            <a:r>
              <a:rPr lang="en-US" sz="2400" dirty="0"/>
              <a:t>Tables: DEPT, EMP, BONUS and SALGRADE</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a:t>SQL stands for Structured Query Language</a:t>
            </a:r>
          </a:p>
          <a:p>
            <a:pPr algn="just">
              <a:buFont typeface="Arial" pitchFamily="34" charset="0"/>
              <a:buChar char="•"/>
            </a:pPr>
            <a:r>
              <a:rPr lang="en-US" sz="2400" dirty="0"/>
              <a:t>SQL is used to communicate with a database</a:t>
            </a:r>
          </a:p>
          <a:p>
            <a:pPr algn="just">
              <a:buFont typeface="Arial" pitchFamily="34" charset="0"/>
              <a:buChar char="•"/>
            </a:pPr>
            <a:r>
              <a:rPr lang="en-US" sz="2400" dirty="0"/>
              <a:t>According to  American National Standard Institute (ANSI), it is standard language for Relational Database Management System (RDBMS)</a:t>
            </a:r>
          </a:p>
          <a:p>
            <a:pPr algn="just">
              <a:buFont typeface="Arial" pitchFamily="34" charset="0"/>
              <a:buChar char="•"/>
            </a:pPr>
            <a:r>
              <a:rPr lang="en-US" sz="2400" dirty="0"/>
              <a:t>SQL can execute queries against a Database.</a:t>
            </a:r>
          </a:p>
          <a:p>
            <a:pPr algn="just">
              <a:buFont typeface="Arial" pitchFamily="34" charset="0"/>
              <a:buChar char="•"/>
            </a:pPr>
            <a:r>
              <a:rPr lang="en-US" sz="2400" dirty="0"/>
              <a:t>Synonyms of query-&gt; to ask, questioning ,to inquire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solidFill>
                  <a:srgbClr val="FF0000"/>
                </a:solidFill>
              </a:rPr>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https://www.slideshare.net/thinnaphat.bo/</a:t>
            </a:r>
            <a:endParaRPr lang="en-US" dirty="0"/>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a:solidFill>
                  <a:schemeClr val="tx1"/>
                </a:solidFill>
              </a:rPr>
              <a:t>American International University-Bangladesh (AIUB)</a:t>
            </a:r>
          </a:p>
          <a:p>
            <a:pPr marL="342900" indent="-342900">
              <a:buFont typeface="Arial" pitchFamily="34" charset="0"/>
              <a:buChar char="•"/>
            </a:pPr>
            <a:r>
              <a:rPr lang="en-US" sz="2400" dirty="0">
                <a:solidFill>
                  <a:schemeClr val="tx1"/>
                </a:solidFill>
              </a:rPr>
              <a:t>Computer Science(CS) Department </a:t>
            </a:r>
            <a:r>
              <a:rPr lang="en-US" sz="2400" dirty="0"/>
              <a:t>of AIUB</a:t>
            </a:r>
            <a:endParaRPr lang="en-US" sz="2400" dirty="0">
              <a:solidFill>
                <a:schemeClr val="tx1"/>
              </a:solidFill>
            </a:endParaRPr>
          </a:p>
          <a:p>
            <a:pPr marL="342900" indent="-342900">
              <a:buFont typeface="Arial" pitchFamily="34" charset="0"/>
              <a:buChar char="•"/>
            </a:pPr>
            <a:r>
              <a:rPr lang="en-US" sz="2400" dirty="0">
                <a:solidFill>
                  <a:schemeClr val="tx1"/>
                </a:solidFill>
              </a:rPr>
              <a:t>Necessary Policies and Rules</a:t>
            </a:r>
          </a:p>
          <a:p>
            <a:pPr marL="342900" indent="-342900">
              <a:buFont typeface="Arial" pitchFamily="34" charset="0"/>
              <a:buChar char="•"/>
            </a:pPr>
            <a:r>
              <a:rPr lang="en-US" sz="2400" dirty="0">
                <a:solidFill>
                  <a:schemeClr val="tx1"/>
                </a:solidFill>
              </a:rPr>
              <a:t>Outcome Based Education (OBE)</a:t>
            </a:r>
          </a:p>
          <a:p>
            <a:pPr marL="342900" indent="-342900">
              <a:buFont typeface="Arial" pitchFamily="34" charset="0"/>
              <a:buChar char="•"/>
            </a:pPr>
            <a:r>
              <a:rPr lang="en-US" sz="2400" dirty="0">
                <a:solidFill>
                  <a:schemeClr val="tx1"/>
                </a:solidFill>
              </a:rPr>
              <a:t>Basic Information Regarding this Course</a:t>
            </a:r>
          </a:p>
          <a:p>
            <a:pPr marL="342900" indent="-342900">
              <a:buFont typeface="Arial" pitchFamily="34" charset="0"/>
              <a:buChar char="•"/>
            </a:pPr>
            <a:r>
              <a:rPr lang="en-US" sz="2400" dirty="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a:t>Please keep silent during lecture time</a:t>
            </a:r>
          </a:p>
          <a:p>
            <a:pPr marL="342900" indent="-342900">
              <a:buFont typeface="Arial" pitchFamily="34" charset="0"/>
              <a:buChar char="•"/>
            </a:pPr>
            <a:r>
              <a:rPr lang="en-US" sz="1750" dirty="0"/>
              <a:t>There will be session for questioning after completing each topic/subtopic/chapter</a:t>
            </a:r>
          </a:p>
          <a:p>
            <a:pPr marL="342900" indent="-342900">
              <a:buFont typeface="Arial" pitchFamily="34" charset="0"/>
              <a:buChar char="•"/>
            </a:pPr>
            <a:r>
              <a:rPr lang="en-US" sz="1750" dirty="0"/>
              <a:t>Please ask your personal question in break /after finishing lecture/ consulting hours</a:t>
            </a:r>
          </a:p>
          <a:p>
            <a:pPr marL="342900" indent="-342900">
              <a:buFont typeface="Arial" pitchFamily="34" charset="0"/>
              <a:buChar char="•"/>
            </a:pPr>
            <a:r>
              <a:rPr lang="en-US" sz="1750" dirty="0"/>
              <a:t>If some of you already know the materials I am discussing, give chance to other students to understand the matter</a:t>
            </a:r>
          </a:p>
          <a:p>
            <a:pPr marL="342900" indent="-342900">
              <a:buFont typeface="Arial" pitchFamily="34" charset="0"/>
              <a:buChar char="•"/>
            </a:pPr>
            <a:r>
              <a:rPr lang="en-US" sz="175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a:t>You are encouraged to take notes of the lecture in your notebook if deemed necessary</a:t>
            </a:r>
          </a:p>
          <a:p>
            <a:pPr marL="342900" indent="-342900">
              <a:buFont typeface="Arial" pitchFamily="34" charset="0"/>
              <a:buChar char="•"/>
            </a:pPr>
            <a:r>
              <a:rPr lang="en-US" sz="1750" dirty="0"/>
              <a:t>Using smart phones/cameras to click photos during class is strictly prohibited. </a:t>
            </a:r>
          </a:p>
          <a:p>
            <a:pPr marL="342900" indent="-342900">
              <a:buFont typeface="Arial" pitchFamily="34" charset="0"/>
              <a:buChar char="•"/>
            </a:pPr>
            <a:r>
              <a:rPr lang="en-US" sz="1750" dirty="0"/>
              <a:t>You are specially prohibited to take snapshots of the classroom whiteboard. </a:t>
            </a:r>
          </a:p>
          <a:p>
            <a:pPr marL="342900" indent="-342900">
              <a:buFont typeface="Arial" pitchFamily="34" charset="0"/>
              <a:buChar char="•"/>
            </a:pPr>
            <a:r>
              <a:rPr lang="en-US" sz="1750" dirty="0"/>
              <a:t>Try to keep your smart phones/ mobile phones in your bag/pocket/purse during class hours</a:t>
            </a:r>
          </a:p>
          <a:p>
            <a:pPr marL="342900" indent="-342900">
              <a:buFont typeface="Arial" pitchFamily="34" charset="0"/>
              <a:buChar char="•"/>
            </a:pPr>
            <a:r>
              <a:rPr lang="en-US" sz="1750" dirty="0"/>
              <a:t>Make sure to log out of any personal account i.e. AIUB Student Portal/email account on the Lab PC that you are using once your allocated lab hours is over.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Outcome Based Education (OBE)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a:t>Outcome Based Education</a:t>
            </a:r>
          </a:p>
          <a:p>
            <a:pPr marL="342900" indent="-342900">
              <a:buFont typeface="Arial" pitchFamily="34" charset="0"/>
              <a:buChar char="•"/>
            </a:pPr>
            <a:r>
              <a:rPr lang="en-US" sz="2400" dirty="0"/>
              <a:t>OBE is an educational process</a:t>
            </a:r>
          </a:p>
          <a:p>
            <a:pPr marL="342900" indent="-342900">
              <a:buFont typeface="Arial" pitchFamily="34" charset="0"/>
              <a:buChar char="•"/>
            </a:pPr>
            <a:r>
              <a:rPr lang="en-US" sz="2400" dirty="0"/>
              <a:t>Directed/focused at achieving certain specified outcomes in terms of individual student learning</a:t>
            </a:r>
          </a:p>
          <a:p>
            <a:pPr marL="342900" indent="-342900">
              <a:buFont typeface="Arial" pitchFamily="34" charset="0"/>
              <a:buChar char="•"/>
            </a:pPr>
            <a:r>
              <a:rPr lang="en-US" sz="2400" dirty="0"/>
              <a:t>Outcomes - key things students should understand and be able to do or the qualities they should develop</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341</TotalTime>
  <Words>1152</Words>
  <Application>Microsoft Office PowerPoint</Application>
  <PresentationFormat>On-screen Show (4:3)</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31</cp:revision>
  <dcterms:created xsi:type="dcterms:W3CDTF">2018-12-10T17:20:29Z</dcterms:created>
  <dcterms:modified xsi:type="dcterms:W3CDTF">2025-02-25T06:58:42Z</dcterms:modified>
</cp:coreProperties>
</file>