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99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99E1-8B85-45F6-944E-0C79EDF482F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17597-5948-418A-A35A-DE3AB2844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Restricting and Sorting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3240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r>
                        <a:rPr lang="en-US" baseline="0" dirty="0"/>
                        <a:t>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BETWEEN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459504"/>
            <a:ext cx="742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Use the BETWEEN operator to display rows based on a range of values.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54754" y="2864644"/>
            <a:ext cx="72659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554754" y="3958432"/>
            <a:ext cx="7289800" cy="21383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135904" y="3439319"/>
            <a:ext cx="3932237" cy="2536825"/>
            <a:chOff x="1579" y="1870"/>
            <a:chExt cx="2477" cy="159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554754" y="3717132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4741" y="3442494"/>
            <a:ext cx="2311400" cy="307975"/>
            <a:chOff x="2120" y="1872"/>
            <a:chExt cx="1456" cy="19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blackWhite">
          <a:xfrm>
            <a:off x="554754" y="2851944"/>
            <a:ext cx="72913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BETWEEN 1000 AND 1500;</a:t>
            </a: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945654" y="3671094"/>
            <a:ext cx="2139950" cy="1212850"/>
            <a:chOff x="2719" y="2016"/>
            <a:chExt cx="1348" cy="764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719" y="2016"/>
              <a:ext cx="540" cy="764"/>
              <a:chOff x="2719" y="2016"/>
              <a:chExt cx="540" cy="764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719" y="2376"/>
                <a:ext cx="5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Lower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3495" y="2016"/>
              <a:ext cx="572" cy="764"/>
              <a:chOff x="3495" y="2016"/>
              <a:chExt cx="572" cy="764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95" y="2376"/>
                <a:ext cx="5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Higher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IN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6205" y="2256503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the IN operator to test for values in a list.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712429" y="26939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blackWhite">
          <a:xfrm>
            <a:off x="712429" y="40798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507892" y="3278188"/>
            <a:ext cx="3843337" cy="2500312"/>
            <a:chOff x="1747" y="2073"/>
            <a:chExt cx="2421" cy="157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9"/>
          <p:cNvSpPr>
            <a:spLocks noChangeArrowheads="1"/>
          </p:cNvSpPr>
          <p:nvPr/>
        </p:nvSpPr>
        <p:spPr bwMode="blackWhite">
          <a:xfrm>
            <a:off x="687029" y="26812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blackWhite">
          <a:xfrm>
            <a:off x="687029" y="40671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LIKE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226165"/>
            <a:ext cx="8136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/>
              <a:t>Use the LIKE operator to perform wildcard searches of valid search string values.</a:t>
            </a: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/>
              <a:t>Search conditions can contain either literal characters or numbers.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/>
              <a:t>-&gt;  % denotes zero or many characters.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/>
              <a:t>-&gt;  _ denotes one character.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925513" y="486092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ltGray">
          <a:xfrm>
            <a:off x="3630613" y="5443538"/>
            <a:ext cx="1525587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blackWhite">
          <a:xfrm>
            <a:off x="1001713" y="488632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LIKE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205" y="2105561"/>
            <a:ext cx="7754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/>
              <a:t>You can combine pattern-matching characters.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/>
              <a:t>You can use the ESCAPE identifier to search for "%" or "_".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989013" y="3097212"/>
            <a:ext cx="7278688" cy="11969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990601" y="4445000"/>
            <a:ext cx="7278687" cy="14287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116013" y="3832225"/>
            <a:ext cx="4237038" cy="2011362"/>
            <a:chOff x="702" y="2133"/>
            <a:chExt cx="2669" cy="126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ltGray">
            <a:xfrm>
              <a:off x="2326" y="2133"/>
              <a:ext cx="104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ltGray">
            <a:xfrm>
              <a:off x="702" y="2559"/>
              <a:ext cx="914" cy="84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030288" y="3235325"/>
            <a:ext cx="43449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'_A%';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95376" y="4422775"/>
            <a:ext cx="1693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IS NULL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442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for null values with the IS NULL operator.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501605" y="271780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501605" y="416877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031955" y="3309938"/>
            <a:ext cx="2027237" cy="1712912"/>
            <a:chOff x="1579" y="2297"/>
            <a:chExt cx="1277" cy="1079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blackWhite">
          <a:xfrm>
            <a:off x="476205" y="2705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blackWhite">
          <a:xfrm>
            <a:off x="476205" y="415607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Logical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 pc\Desktop\jj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0" y="2405063"/>
            <a:ext cx="5360027" cy="2889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AND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344994"/>
            <a:ext cx="410663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/>
              <a:t>AND requires both conditions to be TRUE.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35000" y="279876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635000" y="439102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346200" y="3419476"/>
            <a:ext cx="4940300" cy="2138362"/>
            <a:chOff x="1072" y="1869"/>
            <a:chExt cx="3112" cy="134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blackWhite">
          <a:xfrm>
            <a:off x="609600" y="278606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blackWhite">
          <a:xfrm>
            <a:off x="609600" y="4378326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OR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1341" y="2107532"/>
            <a:ext cx="7724775" cy="5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OR requires either condition to be TRUE.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blackWhite">
          <a:xfrm>
            <a:off x="693737" y="243681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693737" y="3673475"/>
            <a:ext cx="7289800" cy="31226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1346200" y="2998788"/>
            <a:ext cx="5024437" cy="3362325"/>
            <a:chOff x="1035" y="1527"/>
            <a:chExt cx="3165" cy="2118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blackWhite">
          <a:xfrm>
            <a:off x="673100" y="242411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blackWhite">
          <a:xfrm>
            <a:off x="673100" y="3840163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NOT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651528" y="2422526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51528" y="4011613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335741" y="3006726"/>
            <a:ext cx="6688137" cy="2957512"/>
            <a:chOff x="971" y="1449"/>
            <a:chExt cx="4213" cy="1863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613428" y="2409826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blackWhite">
          <a:xfrm>
            <a:off x="613428" y="3998913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Rules of Precedence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user pc\Desktop\jj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1" y="2371725"/>
            <a:ext cx="5890969" cy="23330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6205" y="4896465"/>
            <a:ext cx="673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Override rules of precedence by using parentheses.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1" y="2228671"/>
            <a:ext cx="780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process to limit the rows retrieved by a query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process to sort the rows retrieved by a query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Rules of Precedence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271252"/>
            <a:ext cx="35659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>
                <a:latin typeface="Arial" charset="0"/>
              </a:rPr>
              <a:t>Use parentheses to force priority.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92304" y="2758281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692304" y="476805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387629" y="3510756"/>
            <a:ext cx="1208087" cy="374650"/>
            <a:chOff x="1029" y="1750"/>
            <a:chExt cx="761" cy="23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0"/>
          <p:cNvSpPr>
            <a:spLocks noChangeArrowheads="1"/>
          </p:cNvSpPr>
          <p:nvPr/>
        </p:nvSpPr>
        <p:spPr bwMode="ltGray">
          <a:xfrm>
            <a:off x="1386041" y="3888581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blackWhite">
          <a:xfrm>
            <a:off x="692304" y="2745581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Rules of Precedence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434041" y="2094706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434041" y="4142581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1100791" y="3131344"/>
            <a:ext cx="1062037" cy="374650"/>
            <a:chOff x="1003" y="1587"/>
            <a:chExt cx="669" cy="236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ltGray">
          <a:xfrm>
            <a:off x="1100791" y="2958306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421341" y="2082006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ORDER BY Clause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7808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Sort rows with the ORDER BY clause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/>
              <a:t>-&gt;ASC: ascending order, default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/>
              <a:t>-&gt;DESC: descending order</a:t>
            </a:r>
          </a:p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The ORDER BY clause comes last in the SELECT statement.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2963" y="3687538"/>
            <a:ext cx="72913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62013" y="4784500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1497013" y="4273325"/>
            <a:ext cx="5011737" cy="1622425"/>
            <a:chOff x="943" y="2530"/>
            <a:chExt cx="3157" cy="1022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943" y="2530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0263" y="3674838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9313" y="4771800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Sorting in Descending Order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476205" y="2122488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493668" y="3405188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651205" y="2686051"/>
            <a:ext cx="2501900" cy="3249612"/>
            <a:chOff x="2560" y="1329"/>
            <a:chExt cx="1576" cy="204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88905" y="2109788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506368" y="3392488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Sorting in Column Alias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88905" y="2029759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88905" y="3248959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406605" y="2072622"/>
            <a:ext cx="3886200" cy="3973512"/>
            <a:chOff x="1784" y="1001"/>
            <a:chExt cx="2448" cy="25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9"/>
          <p:cNvSpPr>
            <a:spLocks noChangeArrowheads="1"/>
          </p:cNvSpPr>
          <p:nvPr/>
        </p:nvSpPr>
        <p:spPr bwMode="blackWhite">
          <a:xfrm>
            <a:off x="476205" y="2017059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76205" y="3236259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Sorting by Multiple Columns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182505"/>
            <a:ext cx="775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The order of ORDER BY list is the order of sort.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9975" y="6355229"/>
            <a:ext cx="735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sort by a column that is not in the SELECT list.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1069975" y="2656870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blackWhite">
          <a:xfrm>
            <a:off x="1069975" y="3695095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1724025" y="3252183"/>
            <a:ext cx="3721100" cy="2239962"/>
            <a:chOff x="1100" y="1673"/>
            <a:chExt cx="2344" cy="1411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blackWhite">
          <a:xfrm>
            <a:off x="1066800" y="2644170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blackWhite">
          <a:xfrm>
            <a:off x="1066800" y="3401408"/>
            <a:ext cx="690245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Limiting Rows Using a Selection</a:t>
            </a:r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5778501" y="2536172"/>
            <a:ext cx="2716212" cy="2227262"/>
            <a:chOff x="3761" y="1079"/>
            <a:chExt cx="1711" cy="1403"/>
          </a:xfrm>
        </p:grpSpPr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3761" y="1079"/>
              <a:ext cx="1711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346075">
                <a:lnSpc>
                  <a:spcPct val="95000"/>
                </a:lnSpc>
                <a:spcBef>
                  <a:spcPct val="35000"/>
                </a:spcBef>
                <a:tabLst>
                  <a:tab pos="576263" algn="l"/>
                </a:tabLst>
                <a:defRPr/>
              </a:pP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"…retrieve all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employees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 department 10"</a:t>
              </a:r>
            </a:p>
          </p:txBody>
        </p:sp>
        <p:sp>
          <p:nvSpPr>
            <p:cNvPr id="81" name="Arc 4"/>
            <p:cNvSpPr>
              <a:spLocks/>
            </p:cNvSpPr>
            <p:nvPr/>
          </p:nvSpPr>
          <p:spPr bwMode="auto">
            <a:xfrm>
              <a:off x="3875" y="1834"/>
              <a:ext cx="997" cy="648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08"/>
                <a:gd name="T1" fmla="*/ 0 h 21600"/>
                <a:gd name="T2" fmla="*/ 21608 w 21608"/>
                <a:gd name="T3" fmla="*/ 20833 h 21600"/>
                <a:gd name="T4" fmla="*/ 22 w 216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404813" y="2017059"/>
            <a:ext cx="5746750" cy="2360613"/>
            <a:chOff x="376" y="752"/>
            <a:chExt cx="3620" cy="1487"/>
          </a:xfrm>
        </p:grpSpPr>
        <p:sp>
          <p:nvSpPr>
            <p:cNvPr id="83" name="Rectangle 6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376" y="75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blackWhite">
            <a:xfrm>
              <a:off x="451" y="1013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30"/>
          <p:cNvGrpSpPr>
            <a:grpSpLocks/>
          </p:cNvGrpSpPr>
          <p:nvPr/>
        </p:nvGrpSpPr>
        <p:grpSpPr bwMode="auto">
          <a:xfrm>
            <a:off x="3128963" y="4588809"/>
            <a:ext cx="5746750" cy="1808163"/>
            <a:chOff x="2092" y="2372"/>
            <a:chExt cx="3620" cy="1139"/>
          </a:xfrm>
        </p:grpSpPr>
        <p:sp>
          <p:nvSpPr>
            <p:cNvPr id="96" name="Rectangle 19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2092" y="237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" name="Group 27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103" name="Line 23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4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5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6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" name="Rectangle 28"/>
            <p:cNvSpPr>
              <a:spLocks noChangeArrowheads="1"/>
            </p:cNvSpPr>
            <p:nvPr/>
          </p:nvSpPr>
          <p:spPr bwMode="blackWhite">
            <a:xfrm>
              <a:off x="2167" y="2633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Limiting Rows Selected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6205" y="2344994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Restrict the rows returned by using the WHERE clause.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The WHERE clause follows the FROM clause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blackWhite">
          <a:xfrm>
            <a:off x="1032592" y="3522611"/>
            <a:ext cx="7197725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ltGray">
          <a:xfrm>
            <a:off x="1099267" y="4176661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blackWhite">
          <a:xfrm>
            <a:off x="1007192" y="3509911"/>
            <a:ext cx="72231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	[DISTINCT] {*|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WHERE Clause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09600" y="242093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9600" y="388778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344613" y="2998788"/>
            <a:ext cx="2687637" cy="2576512"/>
            <a:chOff x="1003" y="1517"/>
            <a:chExt cx="1693" cy="162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622300" y="240823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622300" y="387508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Character Strings and Dates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1341" y="2271252"/>
            <a:ext cx="8495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Character strings and date values are enclosed 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Character values are case sensitive and date values are format sensitive.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The default date format is DD-MON-YY</a:t>
            </a:r>
            <a:r>
              <a:rPr lang="en-US" sz="2400" dirty="0">
                <a:latin typeface="Courier New" pitchFamily="49" charset="0"/>
              </a:rPr>
              <a:t>.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1047750" y="4492625"/>
            <a:ext cx="72390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ename = 'JAMES';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Comparison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 pc\Desktop\jj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130" y="2595716"/>
            <a:ext cx="4668786" cy="2890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Comparison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928688" y="23685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28688" y="3860800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68563" y="2960688"/>
            <a:ext cx="1582737" cy="1776412"/>
            <a:chOff x="1555" y="1865"/>
            <a:chExt cx="997" cy="111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627" y="1865"/>
              <a:ext cx="9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555" y="2465"/>
              <a:ext cx="845" cy="51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03288" y="23558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sal&lt;=comm;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03288" y="3848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905250" y="4572000"/>
            <a:ext cx="5524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Other Comparison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 pc\Desktop\jj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647" y="2447924"/>
            <a:ext cx="4467533" cy="258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457</TotalTime>
  <Words>1460</Words>
  <Application>Microsoft Office PowerPoint</Application>
  <PresentationFormat>On-screen Show (4:3)</PresentationFormat>
  <Paragraphs>284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Restricting and Sorting Data</vt:lpstr>
      <vt:lpstr>Lecture Outline</vt:lpstr>
      <vt:lpstr>Limiting Rows Using a Selection</vt:lpstr>
      <vt:lpstr>Limiting Rows Selected</vt:lpstr>
      <vt:lpstr>Using the WHERE Clause</vt:lpstr>
      <vt:lpstr>Character Strings and Dates</vt:lpstr>
      <vt:lpstr>Comparison Operators</vt:lpstr>
      <vt:lpstr>Using the Comparison Operators</vt:lpstr>
      <vt:lpstr>Other Comparison Operators</vt:lpstr>
      <vt:lpstr>Using the BETWEEN Operator</vt:lpstr>
      <vt:lpstr>Using the IN Operator</vt:lpstr>
      <vt:lpstr>Using the LIKE Operator</vt:lpstr>
      <vt:lpstr>Using the LIKE Operator</vt:lpstr>
      <vt:lpstr>Using the IS NULL Operator</vt:lpstr>
      <vt:lpstr>Logical Operators</vt:lpstr>
      <vt:lpstr>Using the AND Operator</vt:lpstr>
      <vt:lpstr>Using the OR Operator</vt:lpstr>
      <vt:lpstr>Using the NOT Operator</vt:lpstr>
      <vt:lpstr>Rules of Precedence</vt:lpstr>
      <vt:lpstr>Rules of Precedence</vt:lpstr>
      <vt:lpstr>Rules of Precedence</vt:lpstr>
      <vt:lpstr>ORDER BY Clause</vt:lpstr>
      <vt:lpstr>Sorting in Descending Order</vt:lpstr>
      <vt:lpstr>Sorting in Column Alias</vt:lpstr>
      <vt:lpstr>Sorting by Multiple Columns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24</cp:revision>
  <dcterms:created xsi:type="dcterms:W3CDTF">2018-12-10T17:20:29Z</dcterms:created>
  <dcterms:modified xsi:type="dcterms:W3CDTF">2024-02-04T07:21:32Z</dcterms:modified>
</cp:coreProperties>
</file>