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24"/>
  </p:normalViewPr>
  <p:slideViewPr>
    <p:cSldViewPr snapToGrid="0" snapToObjects="1">
      <p:cViewPr varScale="1">
        <p:scale>
          <a:sx n="86" d="100"/>
          <a:sy n="86" d="100"/>
        </p:scale>
        <p:origin x="1382" y="5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2/5/2024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2/5/2024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Entity-Relationship Model: </a:t>
            </a:r>
            <a:r>
              <a:rPr lang="en-US" sz="2400" dirty="0"/>
              <a:t>PART 02</a:t>
            </a:r>
          </a:p>
        </p:txBody>
      </p:sp>
      <p:sp>
        <p:nvSpPr>
          <p:cNvPr id="3" name="Subtitle 2"/>
          <p:cNvSpPr>
            <a:spLocks noGrp="1"/>
          </p:cNvSpPr>
          <p:nvPr>
            <p:ph type="subTitle" idx="1"/>
          </p:nvPr>
        </p:nvSpPr>
        <p:spPr>
          <a:xfrm>
            <a:off x="476205" y="1532427"/>
            <a:ext cx="2789509" cy="484632"/>
          </a:xfrm>
        </p:spPr>
        <p:txBody>
          <a:bodyPr/>
          <a:lstStyle/>
          <a:p>
            <a:r>
              <a:rPr lang="en-US" dirty="0"/>
              <a:t>Course Code:  CSC 2108</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Department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5629641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07</a:t>
                      </a:r>
                    </a:p>
                  </a:txBody>
                  <a:tcPr/>
                </a:tc>
                <a:tc>
                  <a:txBody>
                    <a:bodyPr/>
                    <a:lstStyle/>
                    <a:p>
                      <a:r>
                        <a:rPr lang="en-US" dirty="0"/>
                        <a:t>Week No:</a:t>
                      </a:r>
                    </a:p>
                  </a:txBody>
                  <a:tcPr/>
                </a:tc>
                <a:tc>
                  <a:txBody>
                    <a:bodyPr/>
                    <a:lstStyle/>
                    <a:p>
                      <a:r>
                        <a:rPr lang="en-US" dirty="0"/>
                        <a:t>04</a:t>
                      </a:r>
                    </a:p>
                  </a:txBody>
                  <a:tcPr/>
                </a:tc>
                <a:tc>
                  <a:txBody>
                    <a:bodyPr/>
                    <a:lstStyle/>
                    <a:p>
                      <a:r>
                        <a:rPr lang="en-US" dirty="0"/>
                        <a:t>Semester:</a:t>
                      </a:r>
                    </a:p>
                  </a:txBody>
                  <a:tcPr/>
                </a:tc>
                <a:tc>
                  <a:txBody>
                    <a:bodyPr/>
                    <a:lstStyle/>
                    <a:p>
                      <a:r>
                        <a:rPr lang="en-US" dirty="0"/>
                        <a:t>FALL</a:t>
                      </a:r>
                      <a:r>
                        <a:rPr lang="en-US" baseline="0" dirty="0"/>
                        <a:t> 22-23</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Sifat Rahman Ahona</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Database</a:t>
            </a:r>
          </a:p>
        </p:txBody>
      </p:sp>
    </p:spTree>
    <p:extLst>
      <p:ext uri="{BB962C8B-B14F-4D97-AF65-F5344CB8AC3E}">
        <p14:creationId xmlns:p14="http://schemas.microsoft.com/office/powerpoint/2010/main" val="70070732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476205" y="2274838"/>
            <a:ext cx="4572000" cy="1292662"/>
          </a:xfrm>
          <a:prstGeom prst="rect">
            <a:avLst/>
          </a:prstGeom>
        </p:spPr>
        <p:txBody>
          <a:bodyPr>
            <a:spAutoFit/>
          </a:bodyPr>
          <a:lstStyle/>
          <a:p>
            <a:pPr marL="274320" indent="-274320">
              <a:buFont typeface="Wingdings 2"/>
              <a:buChar char=""/>
              <a:defRPr/>
            </a:pPr>
            <a:r>
              <a:rPr lang="en-US" sz="2400" dirty="0"/>
              <a:t>Case Study</a:t>
            </a:r>
          </a:p>
          <a:p>
            <a:pPr marL="274320" indent="-274320">
              <a:buFont typeface="Wingdings 2"/>
              <a:buChar char=""/>
              <a:defRPr/>
            </a:pPr>
            <a:endParaRPr lang="en-US" dirty="0"/>
          </a:p>
          <a:p>
            <a:pPr marL="274320" indent="-274320">
              <a:buFont typeface="Wingdings 2"/>
              <a:buChar char=""/>
              <a:defRPr/>
            </a:pPr>
            <a:endParaRPr lang="en-US" dirty="0"/>
          </a:p>
          <a:p>
            <a:pPr marL="274320" indent="-274320">
              <a:defRPr/>
            </a:pPr>
            <a:endParaRPr lang="en-US" dirty="0"/>
          </a:p>
        </p:txBody>
      </p:sp>
    </p:spTree>
    <p:extLst>
      <p:ext uri="{BB962C8B-B14F-4D97-AF65-F5344CB8AC3E}">
        <p14:creationId xmlns:p14="http://schemas.microsoft.com/office/powerpoint/2010/main" val="424874041"/>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01</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Draw ER Diagram from the given scenario </a:t>
            </a:r>
            <a:endParaRPr lang="x-none" dirty="0"/>
          </a:p>
        </p:txBody>
      </p:sp>
      <p:sp>
        <p:nvSpPr>
          <p:cNvPr id="6" name="Rectangle 5"/>
          <p:cNvSpPr/>
          <p:nvPr/>
        </p:nvSpPr>
        <p:spPr>
          <a:xfrm>
            <a:off x="232117" y="2307103"/>
            <a:ext cx="8371556" cy="3046988"/>
          </a:xfrm>
          <a:prstGeom prst="rect">
            <a:avLst/>
          </a:prstGeom>
        </p:spPr>
        <p:txBody>
          <a:bodyPr wrap="square">
            <a:spAutoFit/>
          </a:bodyPr>
          <a:lstStyle/>
          <a:p>
            <a:pPr lvl="0" algn="just">
              <a:buNone/>
            </a:pPr>
            <a:r>
              <a:rPr lang="en-US" sz="1600" dirty="0"/>
              <a:t>In a library management system a member may rent many books. One book may be rented by exactly one member. A member is identified by a member number. The system also stores member name and address. A member address is composed of house number, street name and city. A book is identified by book ID. Book name, ISBN Number and edition of a book are also stored. There may be multiple edition of a book. While borrowing, the date of the borrowing and copy number of the book is stored. A member may also reserve many books. A book may be reserved by many members. To find the priority of the reservation the date of making the reservation is also stored. A book is written by at least one author. An author may write many books but the system stores information of those authors of who has written at least one book stored in the library. To identify an author the system stores author ID along with author name. A book belongs to exactly one category and for a category there must be at least one book. Each category has a name and the unique property of each category is a category number.</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02</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Draw ER Diagram from the given scenario </a:t>
            </a:r>
            <a:endParaRPr lang="x-none" dirty="0"/>
          </a:p>
        </p:txBody>
      </p:sp>
      <p:sp>
        <p:nvSpPr>
          <p:cNvPr id="7" name="Rectangle 6"/>
          <p:cNvSpPr/>
          <p:nvPr/>
        </p:nvSpPr>
        <p:spPr>
          <a:xfrm>
            <a:off x="421340" y="2194560"/>
            <a:ext cx="8005207" cy="2308324"/>
          </a:xfrm>
          <a:prstGeom prst="rect">
            <a:avLst/>
          </a:prstGeom>
        </p:spPr>
        <p:txBody>
          <a:bodyPr wrap="square">
            <a:spAutoFit/>
          </a:bodyPr>
          <a:lstStyle/>
          <a:p>
            <a:pPr algn="just"/>
            <a:r>
              <a:rPr lang="en-US" dirty="0"/>
              <a:t>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a:t>Modern Database Management (Sixth Edition) by Fred R. McFadden, Jeffrey A. </a:t>
            </a:r>
            <a:r>
              <a:rPr lang="en-US" dirty="0" err="1"/>
              <a:t>Hoffer</a:t>
            </a:r>
            <a:r>
              <a:rPr lang="en-US" dirty="0"/>
              <a:t>, Mary B. Prescott</a:t>
            </a:r>
          </a:p>
          <a:p>
            <a:pPr marL="342900" lvl="0" indent="-342900">
              <a:buFont typeface="+mj-lt"/>
              <a:buAutoNum type="arabicPeriod"/>
            </a:pPr>
            <a:r>
              <a:rPr lang="en-US" dirty="0"/>
              <a:t>Database System Concepts (Fifth Edition) by Henry F. Korth, S. Sudarshan, A. Silberschatz</a:t>
            </a:r>
          </a:p>
          <a:p>
            <a:pPr marL="342900" lvl="0" indent="-342900">
              <a:buFont typeface="+mj-lt"/>
              <a:buAutoNum type="arabicPeriod"/>
            </a:pPr>
            <a:r>
              <a:rPr lang="en-US" dirty="0"/>
              <a:t>Oracle-database-10g-sql-fundamentals-1-student-guide-volume-1</a:t>
            </a:r>
          </a:p>
          <a:p>
            <a:pPr marL="342900" lvl="0" indent="-342900">
              <a:buFont typeface="+mj-lt"/>
              <a:buAutoNum type="arabicPeriod"/>
            </a:pPr>
            <a:r>
              <a:rPr lang="en-US" dirty="0"/>
              <a:t>SQL and Relational Theory: How to Write Accurate SQL Code by C.J. Date</a:t>
            </a:r>
          </a:p>
          <a:p>
            <a:pPr marL="342900" lvl="0" indent="-342900">
              <a:buFont typeface="+mj-lt"/>
              <a:buAutoNum type="arabicPeriod"/>
            </a:pPr>
            <a:r>
              <a:rPr lang="en-US" dirty="0"/>
              <a:t>Database Systems: A Practical Approach to Design, Implementation and Management (4th Edition) by Thomas M. Connolly, Carolyn E. </a:t>
            </a:r>
            <a:r>
              <a:rPr lang="en-US" dirty="0" err="1"/>
              <a:t>Begg</a:t>
            </a:r>
            <a:endParaRPr lang="en-US" dirty="0"/>
          </a:p>
          <a:p>
            <a:pPr marL="342900" lvl="0" indent="-342900">
              <a:buFont typeface="+mj-lt"/>
              <a:buAutoNum type="arabicPeriod"/>
            </a:pPr>
            <a:r>
              <a:rPr lang="en-US" dirty="0"/>
              <a:t>Fundamentals of Database Systems, 5th Edition by </a:t>
            </a:r>
            <a:r>
              <a:rPr lang="en-US" dirty="0" err="1"/>
              <a:t>RamezElmasri</a:t>
            </a:r>
            <a:r>
              <a:rPr lang="en-US" dirty="0"/>
              <a:t>, </a:t>
            </a:r>
            <a:r>
              <a:rPr lang="en-US" dirty="0" err="1"/>
              <a:t>Shamkant</a:t>
            </a:r>
            <a:r>
              <a:rPr lang="en-US" dirty="0"/>
              <a:t> B. </a:t>
            </a:r>
            <a:r>
              <a:rPr lang="en-US" dirty="0" err="1"/>
              <a:t>Navathe</a:t>
            </a:r>
            <a:endParaRPr lang="en-US" dirty="0"/>
          </a:p>
          <a:p>
            <a:pPr marL="342900" lvl="0" indent="-342900">
              <a:buFont typeface="+mj-lt"/>
              <a:buAutoNum type="arabicPeriod"/>
            </a:pPr>
            <a:r>
              <a:rPr lang="en-US" dirty="0"/>
              <a:t>Database Design and Relational Theory: Normal Forms and All That Jazz by C. J. Date</a:t>
            </a:r>
          </a:p>
          <a:p>
            <a:pPr marL="342900" lvl="0" indent="-342900">
              <a:buFont typeface="+mj-lt"/>
              <a:buAutoNum type="arabicPeriod"/>
            </a:pPr>
            <a:r>
              <a:rPr lang="en-US" dirty="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a:hlinkClick r:id="rId2"/>
              </a:rPr>
              <a:t>https://www.db-book.com/db6/slide-dir/index.html</a:t>
            </a:r>
            <a:endParaRPr lang="en-US" dirty="0"/>
          </a:p>
          <a:p>
            <a:pPr marL="342900" indent="-342900">
              <a:buAutoNum type="arabicPeriod"/>
            </a:pPr>
            <a:r>
              <a:rPr lang="en-US" dirty="0">
                <a:hlinkClick r:id="rId3"/>
              </a:rPr>
              <a:t>https://docs.oracle.com/en/database/oracle/oracle-database/20/sqlrf/SQL-Standards.html#GUID-BCCCFF75-D2A4-43AD-8CAF-C3C97D92AC63</a:t>
            </a:r>
            <a:endParaRPr lang="en-US" dirty="0"/>
          </a:p>
          <a:p>
            <a:pPr marL="342900" indent="-342900">
              <a:buAutoNum type="arabicPeriod"/>
            </a:pPr>
            <a:r>
              <a:rPr lang="en-US" dirty="0">
                <a:hlinkClick r:id="rId4"/>
              </a:rPr>
              <a:t>https://www.slideshare.net/HaaMeemMohiyuddin1/data-knowledge-and-information</a:t>
            </a:r>
            <a:endParaRPr lang="en-US" dirty="0"/>
          </a:p>
          <a:p>
            <a:pPr marL="342900" indent="-342900">
              <a:buAutoNum type="arabicPeriod"/>
            </a:pPr>
            <a:r>
              <a:rPr lang="en-US" dirty="0">
                <a:hlinkClick r:id="rId5"/>
              </a:rPr>
              <a:t>https://www.slideshare.net/tabinhasan/from-data-to-wisdom</a:t>
            </a:r>
            <a:endParaRPr lang="en-US" dirty="0"/>
          </a:p>
          <a:p>
            <a:pPr marL="342900" indent="-342900">
              <a:buAutoNum type="arabicPeriod"/>
            </a:pPr>
            <a:r>
              <a:rPr lang="en-US" dirty="0">
                <a:hlinkClick r:id="rId6"/>
              </a:rPr>
              <a:t>https</a:t>
            </a:r>
            <a:r>
              <a:rPr lang="en-US">
                <a:hlinkClick r:id="rId6"/>
              </a:rPr>
              <a:t>://www.slideshare.net/thinnaphat.bo/</a:t>
            </a:r>
            <a:endParaRPr lang="en-US"/>
          </a:p>
          <a:p>
            <a:pPr marL="342900" indent="-342900">
              <a:buAutoNum type="arabicPeriod"/>
            </a:pPr>
            <a:endParaRPr lang="en-US" dirty="0"/>
          </a:p>
          <a:p>
            <a:pPr marL="342900" indent="-342900"/>
            <a:endParaRPr lang="en-US" dirty="0"/>
          </a:p>
          <a:p>
            <a:pPr marL="342900" indent="-342900">
              <a:buAutoNum type="arabicPeriod"/>
            </a:pPr>
            <a:endParaRPr lang="en-US" dirty="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790</TotalTime>
  <Words>611</Words>
  <Application>Microsoft Office PowerPoint</Application>
  <PresentationFormat>On-screen Show (4:3)</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Wingdings</vt:lpstr>
      <vt:lpstr>Wingdings 2</vt:lpstr>
      <vt:lpstr>Spectrum</vt:lpstr>
      <vt:lpstr>Entity-Relationship Model: PART 02</vt:lpstr>
      <vt:lpstr>Lecture Outline</vt:lpstr>
      <vt:lpstr>Case Study 01</vt:lpstr>
      <vt:lpstr>Case Study 02</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Sifat Rahman Ahona</cp:lastModifiedBy>
  <cp:revision>29</cp:revision>
  <dcterms:created xsi:type="dcterms:W3CDTF">2018-12-10T17:20:29Z</dcterms:created>
  <dcterms:modified xsi:type="dcterms:W3CDTF">2024-02-05T06:11:31Z</dcterms:modified>
</cp:coreProperties>
</file>