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1"/>
  </p:notesMasterIdLst>
  <p:sldIdLst>
    <p:sldId id="256" r:id="rId2"/>
    <p:sldId id="365" r:id="rId3"/>
    <p:sldId id="257" r:id="rId4"/>
    <p:sldId id="258" r:id="rId5"/>
    <p:sldId id="259" r:id="rId6"/>
    <p:sldId id="411" r:id="rId7"/>
    <p:sldId id="409" r:id="rId8"/>
    <p:sldId id="410" r:id="rId9"/>
    <p:sldId id="408" r:id="rId10"/>
    <p:sldId id="407" r:id="rId11"/>
    <p:sldId id="260" r:id="rId12"/>
    <p:sldId id="266" r:id="rId13"/>
    <p:sldId id="299" r:id="rId14"/>
    <p:sldId id="298" r:id="rId15"/>
    <p:sldId id="300" r:id="rId16"/>
    <p:sldId id="265" r:id="rId17"/>
    <p:sldId id="264" r:id="rId18"/>
    <p:sldId id="301" r:id="rId19"/>
    <p:sldId id="302" r:id="rId20"/>
    <p:sldId id="303" r:id="rId21"/>
    <p:sldId id="304" r:id="rId22"/>
    <p:sldId id="305" r:id="rId23"/>
    <p:sldId id="306"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86" r:id="rId48"/>
    <p:sldId id="472" r:id="rId49"/>
    <p:sldId id="475" r:id="rId50"/>
    <p:sldId id="367" r:id="rId51"/>
    <p:sldId id="368" r:id="rId52"/>
    <p:sldId id="493" r:id="rId53"/>
    <p:sldId id="494" r:id="rId54"/>
    <p:sldId id="492" r:id="rId55"/>
    <p:sldId id="370" r:id="rId56"/>
    <p:sldId id="371" r:id="rId57"/>
    <p:sldId id="372" r:id="rId58"/>
    <p:sldId id="375" r:id="rId59"/>
    <p:sldId id="468" r:id="rId60"/>
    <p:sldId id="469" r:id="rId61"/>
    <p:sldId id="376" r:id="rId62"/>
    <p:sldId id="470" r:id="rId63"/>
    <p:sldId id="471" r:id="rId64"/>
    <p:sldId id="377" r:id="rId65"/>
    <p:sldId id="487" r:id="rId66"/>
    <p:sldId id="488" r:id="rId67"/>
    <p:sldId id="489" r:id="rId68"/>
    <p:sldId id="380" r:id="rId69"/>
    <p:sldId id="495" r:id="rId70"/>
    <p:sldId id="496" r:id="rId71"/>
    <p:sldId id="473" r:id="rId72"/>
    <p:sldId id="476" r:id="rId73"/>
    <p:sldId id="268" r:id="rId74"/>
    <p:sldId id="327" r:id="rId75"/>
    <p:sldId id="342" r:id="rId76"/>
    <p:sldId id="343" r:id="rId77"/>
    <p:sldId id="338" r:id="rId78"/>
    <p:sldId id="339" r:id="rId79"/>
    <p:sldId id="340" r:id="rId80"/>
    <p:sldId id="341" r:id="rId81"/>
    <p:sldId id="328" r:id="rId82"/>
    <p:sldId id="344" r:id="rId83"/>
    <p:sldId id="345" r:id="rId84"/>
    <p:sldId id="346" r:id="rId85"/>
    <p:sldId id="347" r:id="rId86"/>
    <p:sldId id="348" r:id="rId87"/>
    <p:sldId id="329" r:id="rId88"/>
    <p:sldId id="349" r:id="rId89"/>
    <p:sldId id="350" r:id="rId90"/>
    <p:sldId id="351" r:id="rId91"/>
    <p:sldId id="352" r:id="rId92"/>
    <p:sldId id="332" r:id="rId93"/>
    <p:sldId id="333" r:id="rId94"/>
    <p:sldId id="335" r:id="rId95"/>
    <p:sldId id="336" r:id="rId96"/>
    <p:sldId id="334" r:id="rId97"/>
    <p:sldId id="353" r:id="rId98"/>
    <p:sldId id="354" r:id="rId99"/>
    <p:sldId id="355" r:id="rId100"/>
    <p:sldId id="356" r:id="rId101"/>
    <p:sldId id="357" r:id="rId102"/>
    <p:sldId id="474" r:id="rId103"/>
    <p:sldId id="477" r:id="rId104"/>
    <p:sldId id="269" r:id="rId105"/>
    <p:sldId id="457" r:id="rId106"/>
    <p:sldId id="458" r:id="rId107"/>
    <p:sldId id="459" r:id="rId108"/>
    <p:sldId id="460" r:id="rId109"/>
    <p:sldId id="490" r:id="rId110"/>
    <p:sldId id="461" r:id="rId111"/>
    <p:sldId id="491" r:id="rId112"/>
    <p:sldId id="462" r:id="rId113"/>
    <p:sldId id="463" r:id="rId114"/>
    <p:sldId id="464" r:id="rId115"/>
    <p:sldId id="465" r:id="rId116"/>
    <p:sldId id="466" r:id="rId117"/>
    <p:sldId id="467" r:id="rId118"/>
    <p:sldId id="478" r:id="rId119"/>
    <p:sldId id="479" r:id="rId120"/>
    <p:sldId id="413" r:id="rId121"/>
    <p:sldId id="414" r:id="rId122"/>
    <p:sldId id="415" r:id="rId123"/>
    <p:sldId id="416" r:id="rId124"/>
    <p:sldId id="417" r:id="rId125"/>
    <p:sldId id="418" r:id="rId126"/>
    <p:sldId id="419" r:id="rId127"/>
    <p:sldId id="420" r:id="rId128"/>
    <p:sldId id="421" r:id="rId129"/>
    <p:sldId id="422" r:id="rId130"/>
    <p:sldId id="423" r:id="rId131"/>
    <p:sldId id="480" r:id="rId132"/>
    <p:sldId id="481" r:id="rId133"/>
    <p:sldId id="424" r:id="rId134"/>
    <p:sldId id="425"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439" r:id="rId149"/>
    <p:sldId id="440" r:id="rId150"/>
    <p:sldId id="441" r:id="rId151"/>
    <p:sldId id="442" r:id="rId152"/>
    <p:sldId id="443" r:id="rId153"/>
    <p:sldId id="444" r:id="rId154"/>
    <p:sldId id="482" r:id="rId155"/>
    <p:sldId id="483" r:id="rId156"/>
    <p:sldId id="445" r:id="rId157"/>
    <p:sldId id="446" r:id="rId158"/>
    <p:sldId id="447" r:id="rId159"/>
    <p:sldId id="448" r:id="rId160"/>
    <p:sldId id="449" r:id="rId161"/>
    <p:sldId id="450" r:id="rId162"/>
    <p:sldId id="451" r:id="rId163"/>
    <p:sldId id="452" r:id="rId164"/>
    <p:sldId id="453" r:id="rId165"/>
    <p:sldId id="454" r:id="rId166"/>
    <p:sldId id="455" r:id="rId167"/>
    <p:sldId id="484" r:id="rId168"/>
    <p:sldId id="485" r:id="rId169"/>
    <p:sldId id="296"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A4145-1C27-4581-B476-A9042982D1F7}" v="1" dt="2022-09-23T20:07:30.016"/>
    <p1510:client id="{1495B150-3947-49E1-8917-F2F1C9F2A04C}" v="133" dt="2022-09-23T20:19:16.036"/>
    <p1510:client id="{37DAE833-216C-409E-9D07-E7ADA274595D}" v="1" dt="2023-07-28T12:45:19.491"/>
    <p1510:client id="{EB39439D-3CDD-423F-99FA-9979716878A1}" v="2" dt="2023-07-31T12:16:30.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microsoft.com/office/2015/10/relationships/revisionInfo" Target="revisionInfo.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microsoft.com/office/2016/11/relationships/changesInfo" Target="changesInfos/changesInfo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Padmavathi Nissankararao" userId="7677dc01008127a0" providerId="Windows Live" clId="Web-{EB39439D-3CDD-423F-99FA-9979716878A1}"/>
    <pc:docChg chg="modSld">
      <pc:chgData name="Lakshmi Padmavathi Nissankararao" userId="7677dc01008127a0" providerId="Windows Live" clId="Web-{EB39439D-3CDD-423F-99FA-9979716878A1}" dt="2023-07-31T12:16:30.450" v="1" actId="1076"/>
      <pc:docMkLst>
        <pc:docMk/>
      </pc:docMkLst>
      <pc:sldChg chg="modSp">
        <pc:chgData name="Lakshmi Padmavathi Nissankararao" userId="7677dc01008127a0" providerId="Windows Live" clId="Web-{EB39439D-3CDD-423F-99FA-9979716878A1}" dt="2023-07-31T12:16:30.450" v="1" actId="1076"/>
        <pc:sldMkLst>
          <pc:docMk/>
          <pc:sldMk cId="2882709480" sldId="492"/>
        </pc:sldMkLst>
        <pc:spChg chg="mod">
          <ac:chgData name="Lakshmi Padmavathi Nissankararao" userId="7677dc01008127a0" providerId="Windows Live" clId="Web-{EB39439D-3CDD-423F-99FA-9979716878A1}" dt="2023-07-31T12:16:30.450" v="1" actId="1076"/>
          <ac:spMkLst>
            <pc:docMk/>
            <pc:sldMk cId="2882709480" sldId="492"/>
            <ac:spMk id="8" creationId="{00000000-0000-0000-0000-000000000000}"/>
          </ac:spMkLst>
        </pc:spChg>
        <pc:cxnChg chg="mod">
          <ac:chgData name="Lakshmi Padmavathi Nissankararao" userId="7677dc01008127a0" providerId="Windows Live" clId="Web-{EB39439D-3CDD-423F-99FA-9979716878A1}" dt="2023-07-31T12:16:30.450" v="1" actId="1076"/>
          <ac:cxnSpMkLst>
            <pc:docMk/>
            <pc:sldMk cId="2882709480" sldId="492"/>
            <ac:cxnSpMk id="20" creationId="{00000000-0000-0000-0000-000000000000}"/>
          </ac:cxnSpMkLst>
        </pc:cxnChg>
      </pc:sldChg>
    </pc:docChg>
  </pc:docChgLst>
  <pc:docChgLst>
    <pc:chgData name="Lakshmi Padmavathi Nissankararao" userId="7677dc01008127a0" providerId="Windows Live" clId="Web-{01BA4145-1C27-4581-B476-A9042982D1F7}"/>
    <pc:docChg chg="delSld">
      <pc:chgData name="Lakshmi Padmavathi Nissankararao" userId="7677dc01008127a0" providerId="Windows Live" clId="Web-{01BA4145-1C27-4581-B476-A9042982D1F7}" dt="2022-09-23T20:07:30.016" v="0"/>
      <pc:docMkLst>
        <pc:docMk/>
      </pc:docMkLst>
      <pc:sldChg chg="del">
        <pc:chgData name="Lakshmi Padmavathi Nissankararao" userId="7677dc01008127a0" providerId="Windows Live" clId="Web-{01BA4145-1C27-4581-B476-A9042982D1F7}" dt="2022-09-23T20:07:30.016" v="0"/>
        <pc:sldMkLst>
          <pc:docMk/>
          <pc:sldMk cId="0" sldId="456"/>
        </pc:sldMkLst>
      </pc:sldChg>
    </pc:docChg>
  </pc:docChgLst>
  <pc:docChgLst>
    <pc:chgData name="Lakshmi Padmavathi Nissankararao" userId="7677dc01008127a0" providerId="Windows Live" clId="Web-{1495B150-3947-49E1-8917-F2F1C9F2A04C}"/>
    <pc:docChg chg="modSld">
      <pc:chgData name="Lakshmi Padmavathi Nissankararao" userId="7677dc01008127a0" providerId="Windows Live" clId="Web-{1495B150-3947-49E1-8917-F2F1C9F2A04C}" dt="2022-09-23T20:19:16.036" v="84" actId="20577"/>
      <pc:docMkLst>
        <pc:docMk/>
      </pc:docMkLst>
      <pc:sldChg chg="modSp">
        <pc:chgData name="Lakshmi Padmavathi Nissankararao" userId="7677dc01008127a0" providerId="Windows Live" clId="Web-{1495B150-3947-49E1-8917-F2F1C9F2A04C}" dt="2022-09-23T20:19:16.036" v="84" actId="20577"/>
        <pc:sldMkLst>
          <pc:docMk/>
          <pc:sldMk cId="0" sldId="296"/>
        </pc:sldMkLst>
        <pc:spChg chg="mod">
          <ac:chgData name="Lakshmi Padmavathi Nissankararao" userId="7677dc01008127a0" providerId="Windows Live" clId="Web-{1495B150-3947-49E1-8917-F2F1C9F2A04C}" dt="2022-09-23T20:19:16.036" v="84" actId="20577"/>
          <ac:spMkLst>
            <pc:docMk/>
            <pc:sldMk cId="0" sldId="296"/>
            <ac:spMk id="2" creationId="{00000000-0000-0000-0000-000000000000}"/>
          </ac:spMkLst>
        </pc:spChg>
      </pc:sldChg>
      <pc:sldChg chg="modSp">
        <pc:chgData name="Lakshmi Padmavathi Nissankararao" userId="7677dc01008127a0" providerId="Windows Live" clId="Web-{1495B150-3947-49E1-8917-F2F1C9F2A04C}" dt="2022-09-23T20:18:30.081" v="65" actId="20577"/>
        <pc:sldMkLst>
          <pc:docMk/>
          <pc:sldMk cId="0" sldId="365"/>
        </pc:sldMkLst>
        <pc:spChg chg="mod">
          <ac:chgData name="Lakshmi Padmavathi Nissankararao" userId="7677dc01008127a0" providerId="Windows Live" clId="Web-{1495B150-3947-49E1-8917-F2F1C9F2A04C}" dt="2022-09-23T20:18:30.081" v="65" actId="20577"/>
          <ac:spMkLst>
            <pc:docMk/>
            <pc:sldMk cId="0" sldId="365"/>
            <ac:spMk id="6" creationId="{00000000-0000-0000-0000-000000000000}"/>
          </ac:spMkLst>
        </pc:spChg>
      </pc:sldChg>
    </pc:docChg>
  </pc:docChgLst>
  <pc:docChgLst>
    <pc:chgData name="Lakshmi Padmavathi Nissankararao" userId="7677dc01008127a0" providerId="Windows Live" clId="Web-{37DAE833-216C-409E-9D07-E7ADA274595D}"/>
    <pc:docChg chg="modSld">
      <pc:chgData name="Lakshmi Padmavathi Nissankararao" userId="7677dc01008127a0" providerId="Windows Live" clId="Web-{37DAE833-216C-409E-9D07-E7ADA274595D}" dt="2023-07-28T12:45:19.491" v="0" actId="1076"/>
      <pc:docMkLst>
        <pc:docMk/>
      </pc:docMkLst>
      <pc:sldChg chg="modSp">
        <pc:chgData name="Lakshmi Padmavathi Nissankararao" userId="7677dc01008127a0" providerId="Windows Live" clId="Web-{37DAE833-216C-409E-9D07-E7ADA274595D}" dt="2023-07-28T12:45:19.491" v="0" actId="1076"/>
        <pc:sldMkLst>
          <pc:docMk/>
          <pc:sldMk cId="0" sldId="349"/>
        </pc:sldMkLst>
        <pc:spChg chg="mod">
          <ac:chgData name="Lakshmi Padmavathi Nissankararao" userId="7677dc01008127a0" providerId="Windows Live" clId="Web-{37DAE833-216C-409E-9D07-E7ADA274595D}" dt="2023-07-28T12:45:19.491" v="0" actId="1076"/>
          <ac:spMkLst>
            <pc:docMk/>
            <pc:sldMk cId="0" sldId="34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7/31/2023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7</a:t>
            </a:fld>
            <a:endParaRPr 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a:t>Ways of Storing data in files</a:t>
            </a:r>
            <a:r>
              <a:rPr lang="en-US" baseline="0" dirty="0"/>
              <a:t> </a:t>
            </a:r>
            <a:r>
              <a:rPr lang="en-US" dirty="0"/>
              <a:t>customer data:</a:t>
            </a:r>
          </a:p>
          <a:p>
            <a:pPr>
              <a:spcBef>
                <a:spcPct val="0"/>
              </a:spcBef>
              <a:buFontTx/>
              <a:buNone/>
            </a:pPr>
            <a:endParaRPr lang="en-US" dirty="0"/>
          </a:p>
          <a:p>
            <a:pPr>
              <a:spcBef>
                <a:spcPct val="0"/>
              </a:spcBef>
              <a:buFontTx/>
              <a:buNone/>
            </a:pPr>
            <a:r>
              <a:rPr lang="en-US" dirty="0"/>
              <a:t>Data was stored in the form of records in the files. </a:t>
            </a:r>
          </a:p>
          <a:p>
            <a:pPr>
              <a:spcBef>
                <a:spcPct val="0"/>
              </a:spcBef>
              <a:buFontTx/>
              <a:buNone/>
            </a:pPr>
            <a:endParaRPr lang="en-US" dirty="0"/>
          </a:p>
          <a:p>
            <a:pPr>
              <a:spcBef>
                <a:spcPct val="0"/>
              </a:spcBef>
              <a:buFontTx/>
              <a:buNone/>
            </a:pPr>
            <a:r>
              <a:rPr lang="en-US" dirty="0"/>
              <a:t>Records consists of various fields which are delimited by a space , comma , tab etc. </a:t>
            </a:r>
          </a:p>
          <a:p>
            <a:pPr>
              <a:spcBef>
                <a:spcPct val="0"/>
              </a:spcBef>
              <a:buFontTx/>
              <a:buNone/>
            </a:pPr>
            <a:endParaRPr lang="en-US" dirty="0"/>
          </a:p>
          <a:p>
            <a:pPr>
              <a:spcBef>
                <a:spcPct val="0"/>
              </a:spcBef>
              <a:buFontTx/>
              <a:buNone/>
            </a:pPr>
            <a:r>
              <a:rPr lang="en-US" dirty="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 A Synonym acts as an alternative name for an existing schema object. </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8</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b="0" dirty="0"/>
              <a:t>First Problem is Data Redundancy</a:t>
            </a:r>
          </a:p>
          <a:p>
            <a:pPr>
              <a:spcBef>
                <a:spcPct val="0"/>
              </a:spcBef>
            </a:pPr>
            <a:r>
              <a:rPr lang="en-US" b="0" dirty="0"/>
              <a:t>Data Redundancy means same information is duplicated in several files. This makes data redundancy.</a:t>
            </a:r>
          </a:p>
          <a:p>
            <a:pPr>
              <a:spcBef>
                <a:spcPct val="0"/>
              </a:spcBef>
            </a:pPr>
            <a:endParaRPr lang="en-US" b="0" dirty="0"/>
          </a:p>
          <a:p>
            <a:pPr>
              <a:spcBef>
                <a:spcPct val="0"/>
              </a:spcBef>
            </a:pPr>
            <a:r>
              <a:rPr lang="en-US" b="0" dirty="0"/>
              <a:t>Second Problem is Data Inconsistency</a:t>
            </a:r>
          </a:p>
          <a:p>
            <a:pPr>
              <a:spcBef>
                <a:spcPct val="0"/>
              </a:spcBef>
            </a:pPr>
            <a:r>
              <a:rPr lang="en-US" b="0" dirty="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a:t>Example: Address Information of a customer is recorded differently in  different files.</a:t>
            </a:r>
          </a:p>
          <a:p>
            <a:pPr>
              <a:spcBef>
                <a:spcPct val="0"/>
              </a:spcBef>
            </a:pPr>
            <a:endParaRPr lang="en-US" b="0" dirty="0"/>
          </a:p>
          <a:p>
            <a:pPr>
              <a:spcBef>
                <a:spcPct val="0"/>
              </a:spcBef>
            </a:pPr>
            <a:r>
              <a:rPr lang="en-US" b="0" dirty="0"/>
              <a:t>Third Problem is Difficulty in Accessing Data</a:t>
            </a:r>
          </a:p>
          <a:p>
            <a:pPr>
              <a:spcBef>
                <a:spcPct val="0"/>
              </a:spcBef>
            </a:pPr>
            <a:r>
              <a:rPr lang="en-US" b="0" dirty="0"/>
              <a:t>It is not easy to retrieve information using a conventional file processing system. Convenient and efficient information retrieval is almost impossible using conventional file processing system. </a:t>
            </a:r>
          </a:p>
          <a:p>
            <a:pPr>
              <a:spcBef>
                <a:spcPct val="0"/>
              </a:spcBef>
            </a:pPr>
            <a:endParaRPr lang="en-US" b="0" dirty="0"/>
          </a:p>
          <a:p>
            <a:pPr>
              <a:spcBef>
                <a:spcPct val="0"/>
              </a:spcBef>
            </a:pPr>
            <a:r>
              <a:rPr lang="en-US" b="0" dirty="0"/>
              <a:t>Fourth Problem is Data Isolation</a:t>
            </a:r>
          </a:p>
          <a:p>
            <a:pPr>
              <a:spcBef>
                <a:spcPct val="0"/>
              </a:spcBef>
            </a:pPr>
            <a:r>
              <a:rPr lang="en-US" b="0" dirty="0"/>
              <a:t>Data are scattered in various files, and the files may be in different format, writing new application program to retrieve data is difficult.</a:t>
            </a:r>
          </a:p>
          <a:p>
            <a:pPr>
              <a:spcBef>
                <a:spcPct val="0"/>
              </a:spcBef>
            </a:pPr>
            <a:endParaRPr lang="en-US" b="0" dirty="0"/>
          </a:p>
          <a:p>
            <a:pPr>
              <a:spcBef>
                <a:spcPct val="0"/>
              </a:spcBef>
            </a:pPr>
            <a:r>
              <a:rPr lang="en-US" b="0" dirty="0"/>
              <a:t>Fifth Problem is Integrity Problems</a:t>
            </a:r>
          </a:p>
          <a:p>
            <a:pPr>
              <a:spcBef>
                <a:spcPct val="0"/>
              </a:spcBef>
            </a:pPr>
            <a:r>
              <a:rPr lang="en-US" b="0" dirty="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a:p>
          <a:p>
            <a:pPr>
              <a:spcBef>
                <a:spcPct val="0"/>
              </a:spcBef>
            </a:pPr>
            <a:r>
              <a:rPr lang="en-US" b="0" dirty="0"/>
              <a:t>Sixth Problem is Atomicity Problem</a:t>
            </a:r>
          </a:p>
          <a:p>
            <a:pPr>
              <a:spcBef>
                <a:spcPct val="0"/>
              </a:spcBef>
            </a:pPr>
            <a:r>
              <a:rPr lang="en-US" b="0" dirty="0"/>
              <a:t>It is difficult to ensure atomicity in file processing </a:t>
            </a:r>
            <a:r>
              <a:rPr lang="en-US" b="0" dirty="0" err="1"/>
              <a:t>system.For</a:t>
            </a:r>
            <a:r>
              <a:rPr lang="en-US" b="0" dirty="0"/>
              <a:t> example transferring  $100 from Account  A to account </a:t>
            </a:r>
            <a:r>
              <a:rPr lang="en-US" b="0" dirty="0" err="1"/>
              <a:t>B.If</a:t>
            </a:r>
            <a:r>
              <a:rPr lang="en-US" b="0" dirty="0"/>
              <a:t> a failure occurs during execution there could be situation like $100 is deducted from Account A and not credited in Account B.</a:t>
            </a:r>
          </a:p>
          <a:p>
            <a:pPr>
              <a:spcBef>
                <a:spcPct val="0"/>
              </a:spcBef>
            </a:pPr>
            <a:endParaRPr lang="en-US" b="0" dirty="0"/>
          </a:p>
          <a:p>
            <a:pPr>
              <a:spcBef>
                <a:spcPct val="0"/>
              </a:spcBef>
            </a:pPr>
            <a:r>
              <a:rPr lang="en-US" b="0" dirty="0"/>
              <a:t>Seventh Problem is Concurrent Access anomalies</a:t>
            </a:r>
          </a:p>
          <a:p>
            <a:pPr>
              <a:spcBef>
                <a:spcPct val="0"/>
              </a:spcBef>
            </a:pPr>
            <a:r>
              <a:rPr lang="en-US" b="0" dirty="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a:t>   </a:t>
            </a:r>
          </a:p>
          <a:p>
            <a:pPr>
              <a:spcBef>
                <a:spcPct val="0"/>
              </a:spcBef>
            </a:pPr>
            <a:r>
              <a:rPr lang="en-US" b="0" dirty="0"/>
              <a:t>Eighth Problem is Security Problems</a:t>
            </a:r>
          </a:p>
          <a:p>
            <a:pPr>
              <a:spcBef>
                <a:spcPct val="0"/>
              </a:spcBef>
            </a:pPr>
            <a:r>
              <a:rPr lang="en-US" b="0" dirty="0"/>
              <a:t>Enforcing Security Constraints in file processing system is very difficult as the application programs are added to the system in an ad-hoc manner.</a:t>
            </a:r>
          </a:p>
          <a:p>
            <a:pPr>
              <a:spcBef>
                <a:spcPct val="0"/>
              </a:spcBef>
            </a:pPr>
            <a:r>
              <a:rPr lang="en-US" b="0"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9</a:t>
            </a:fld>
            <a:endParaRPr lang="en-US">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a:t>The working of a DBMS is as follows:</a:t>
            </a:r>
          </a:p>
          <a:p>
            <a:pPr marL="0" lvl="0" indent="-161925" defTabSz="595313">
              <a:lnSpc>
                <a:spcPct val="60000"/>
              </a:lnSpc>
              <a:spcBef>
                <a:spcPct val="0"/>
              </a:spcBef>
              <a:buFontTx/>
              <a:buNone/>
            </a:pPr>
            <a:endParaRPr lang="en-US" sz="2000" dirty="0"/>
          </a:p>
          <a:p>
            <a:pPr marL="0" lvl="0" indent="-161925" defTabSz="595313">
              <a:lnSpc>
                <a:spcPct val="60000"/>
              </a:lnSpc>
              <a:spcBef>
                <a:spcPct val="0"/>
              </a:spcBef>
              <a:buFontTx/>
              <a:buNone/>
            </a:pPr>
            <a:r>
              <a:rPr lang="en-US" sz="2000" dirty="0"/>
              <a:t>First </a:t>
            </a:r>
            <a:r>
              <a:rPr lang="en-US" dirty="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Networking</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10</a:t>
            </a:fld>
            <a:endParaRPr 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defRPr/>
            </a:pPr>
            <a:r>
              <a:rPr lang="en-US" dirty="0"/>
              <a:t>Advantages of a DBMS are :</a:t>
            </a:r>
          </a:p>
          <a:p>
            <a:pPr>
              <a:spcBef>
                <a:spcPct val="0"/>
              </a:spcBef>
              <a:buFontTx/>
              <a:buNone/>
              <a:defRPr/>
            </a:pPr>
            <a:endParaRPr lang="en-US" dirty="0"/>
          </a:p>
          <a:p>
            <a:pPr marL="0" indent="0">
              <a:spcBef>
                <a:spcPct val="0"/>
              </a:spcBef>
              <a:buFontTx/>
              <a:buNone/>
              <a:defRPr/>
            </a:pPr>
            <a:r>
              <a:rPr lang="en-US" dirty="0"/>
              <a:t>Users and application programs need not know exactly where or how the data is stored in order to access it.</a:t>
            </a:r>
          </a:p>
          <a:p>
            <a:pPr marL="0" indent="0">
              <a:spcBef>
                <a:spcPct val="0"/>
              </a:spcBef>
              <a:buFontTx/>
              <a:buNone/>
              <a:defRPr/>
            </a:pPr>
            <a:endParaRPr lang="en-US" dirty="0"/>
          </a:p>
          <a:p>
            <a:pPr marL="0" indent="0">
              <a:spcBef>
                <a:spcPct val="0"/>
              </a:spcBef>
              <a:buFontTx/>
              <a:buNone/>
              <a:defRPr/>
            </a:pPr>
            <a:r>
              <a:rPr lang="en-US" dirty="0"/>
              <a:t>Proper database design can reduce or eliminate data redundancy and confusion.</a:t>
            </a:r>
          </a:p>
          <a:p>
            <a:pPr marL="0" indent="0">
              <a:spcBef>
                <a:spcPct val="0"/>
              </a:spcBef>
              <a:buFontTx/>
              <a:buNone/>
              <a:defRPr/>
            </a:pPr>
            <a:endParaRPr lang="en-US" dirty="0"/>
          </a:p>
          <a:p>
            <a:pPr marL="0" indent="0">
              <a:spcBef>
                <a:spcPct val="0"/>
              </a:spcBef>
              <a:buFontTx/>
              <a:buNone/>
              <a:defRPr/>
            </a:pPr>
            <a:r>
              <a:rPr lang="en-US" dirty="0"/>
              <a:t>Support for unforeseen (ad hoc) information requests are better supported - </a:t>
            </a:r>
            <a:r>
              <a:rPr lang="en-US" b="1" i="1" dirty="0"/>
              <a:t>better flexibility.</a:t>
            </a:r>
          </a:p>
          <a:p>
            <a:pPr marL="0" indent="0">
              <a:spcBef>
                <a:spcPct val="0"/>
              </a:spcBef>
              <a:buFontTx/>
              <a:buNone/>
              <a:defRPr/>
            </a:pPr>
            <a:endParaRPr lang="en-US" dirty="0"/>
          </a:p>
          <a:p>
            <a:pPr marL="0" indent="0">
              <a:spcBef>
                <a:spcPct val="0"/>
              </a:spcBef>
              <a:buFontTx/>
              <a:buNone/>
              <a:defRPr/>
            </a:pPr>
            <a:r>
              <a:rPr lang="en-US" dirty="0"/>
              <a:t>Data can be more effectively shared between users and/or application programs.</a:t>
            </a:r>
          </a:p>
          <a:p>
            <a:pPr marL="0" indent="0">
              <a:spcBef>
                <a:spcPct val="0"/>
              </a:spcBef>
              <a:buFontTx/>
              <a:buNone/>
              <a:defRPr/>
            </a:pPr>
            <a:endParaRPr lang="en-US" dirty="0"/>
          </a:p>
          <a:p>
            <a:pPr marL="0" indent="0">
              <a:spcBef>
                <a:spcPct val="0"/>
              </a:spcBef>
              <a:buFontTx/>
              <a:buNone/>
              <a:defRPr/>
            </a:pPr>
            <a:r>
              <a:rPr lang="en-US" dirty="0"/>
              <a:t>Data can be stored for long term analysis (data warehousing).</a:t>
            </a:r>
          </a:p>
          <a:p>
            <a:pPr marL="0" indent="0">
              <a:spcBef>
                <a:spcPct val="0"/>
              </a:spcBef>
              <a:buFontTx/>
              <a:buNone/>
              <a:defRPr/>
            </a:pPr>
            <a:endParaRPr lang="en-US" dirty="0"/>
          </a:p>
          <a:p>
            <a:pPr marL="0" indent="0">
              <a:spcBef>
                <a:spcPct val="0"/>
              </a:spcBef>
              <a:buFontTx/>
              <a:buNone/>
              <a:defRPr/>
            </a:pPr>
            <a:r>
              <a:rPr lang="en-US" dirty="0"/>
              <a:t>Some more advantages are</a:t>
            </a:r>
          </a:p>
          <a:p>
            <a:pPr eaLnBrk="1" hangingPunct="1">
              <a:lnSpc>
                <a:spcPct val="150000"/>
              </a:lnSpc>
              <a:buFontTx/>
              <a:buNone/>
              <a:defRPr/>
            </a:pPr>
            <a:r>
              <a:rPr lang="en-US" dirty="0">
                <a:latin typeface="Arial" charset="0"/>
                <a:cs typeface="Arial" charset="0"/>
              </a:rPr>
              <a:t> Data independence</a:t>
            </a:r>
          </a:p>
          <a:p>
            <a:pPr eaLnBrk="1" hangingPunct="1">
              <a:lnSpc>
                <a:spcPct val="150000"/>
              </a:lnSpc>
              <a:buFontTx/>
              <a:buNone/>
              <a:defRPr/>
            </a:pPr>
            <a:r>
              <a:rPr lang="en-US" dirty="0">
                <a:latin typeface="Arial" charset="0"/>
                <a:cs typeface="Arial" charset="0"/>
              </a:rPr>
              <a:t> Reduction in data redundancy</a:t>
            </a:r>
          </a:p>
          <a:p>
            <a:pPr eaLnBrk="1" hangingPunct="1">
              <a:lnSpc>
                <a:spcPct val="150000"/>
              </a:lnSpc>
              <a:buFontTx/>
              <a:buNone/>
              <a:defRPr/>
            </a:pPr>
            <a:r>
              <a:rPr lang="en-US" dirty="0">
                <a:latin typeface="Arial" charset="0"/>
                <a:cs typeface="Arial" charset="0"/>
              </a:rPr>
              <a:t> Better security</a:t>
            </a:r>
          </a:p>
          <a:p>
            <a:pPr eaLnBrk="1" hangingPunct="1">
              <a:lnSpc>
                <a:spcPct val="150000"/>
              </a:lnSpc>
              <a:buFontTx/>
              <a:buNone/>
              <a:defRPr/>
            </a:pPr>
            <a:r>
              <a:rPr lang="en-US" dirty="0">
                <a:latin typeface="Arial" charset="0"/>
                <a:cs typeface="Arial" charset="0"/>
              </a:rPr>
              <a:t> Better flexibility</a:t>
            </a:r>
          </a:p>
          <a:p>
            <a:pPr eaLnBrk="1" hangingPunct="1">
              <a:lnSpc>
                <a:spcPct val="150000"/>
              </a:lnSpc>
              <a:buFontTx/>
              <a:buNone/>
              <a:defRPr/>
            </a:pPr>
            <a:r>
              <a:rPr lang="en-US" dirty="0">
                <a:latin typeface="Arial" charset="0"/>
                <a:cs typeface="Arial" charset="0"/>
              </a:rPr>
              <a:t> Effective data sharing</a:t>
            </a:r>
          </a:p>
          <a:p>
            <a:pPr eaLnBrk="1" hangingPunct="1">
              <a:lnSpc>
                <a:spcPct val="150000"/>
              </a:lnSpc>
              <a:buFontTx/>
              <a:buNone/>
              <a:defRPr/>
            </a:pPr>
            <a:r>
              <a:rPr lang="en-US" dirty="0">
                <a:latin typeface="Arial" charset="0"/>
                <a:cs typeface="Arial" charset="0"/>
              </a:rPr>
              <a:t> Enforces integrity constraints</a:t>
            </a:r>
          </a:p>
          <a:p>
            <a:pPr eaLnBrk="1" hangingPunct="1">
              <a:lnSpc>
                <a:spcPct val="150000"/>
              </a:lnSpc>
              <a:buFontTx/>
              <a:buNone/>
              <a:defRPr/>
            </a:pPr>
            <a:r>
              <a:rPr lang="en-US" dirty="0">
                <a:latin typeface="Arial" charset="0"/>
                <a:cs typeface="Arial" charset="0"/>
              </a:rPr>
              <a:t> Enables backup and recovery</a:t>
            </a:r>
          </a:p>
          <a:p>
            <a:pPr eaLnBrk="1" hangingPunct="1">
              <a:lnSpc>
                <a:spcPct val="150000"/>
              </a:lnSpc>
              <a:buFontTx/>
              <a:buNone/>
              <a:defRPr/>
            </a:pPr>
            <a:endParaRPr lang="en-US" dirty="0">
              <a:latin typeface="Arial" charset="0"/>
              <a:cs typeface="Arial" charset="0"/>
            </a:endParaRPr>
          </a:p>
          <a:p>
            <a:pPr marL="0" indent="0">
              <a:spcBef>
                <a:spcPct val="0"/>
              </a:spcBef>
              <a:buFontTx/>
              <a:buNone/>
              <a:defRPr/>
            </a:pPr>
            <a:endParaRPr lang="en-US" dirty="0"/>
          </a:p>
          <a:p>
            <a:pPr marL="0" indent="0">
              <a:spcBef>
                <a:spcPct val="0"/>
              </a:spcBef>
              <a:buFontTx/>
              <a:buNone/>
              <a:defRPr/>
            </a:pPr>
            <a:endParaRPr lang="en-US" dirty="0"/>
          </a:p>
          <a:p>
            <a:pPr marL="0" indent="0">
              <a:spcBef>
                <a:spcPct val="0"/>
              </a:spcBef>
              <a:buFontTx/>
              <a:buNone/>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we delete any record from parent table irrespectively</a:t>
            </a:r>
            <a:r>
              <a:rPr lang="en-US" baseline="0" dirty="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charset="0"/>
              </a:rPr>
              <a:t>Joining a Table to Itself:</a:t>
            </a:r>
          </a:p>
          <a:p>
            <a:endParaRPr lang="en-US">
              <a:latin typeface="Arial" charset="0"/>
            </a:endParaRPr>
          </a:p>
          <a:p>
            <a:pPr marL="0" lvl="1"/>
            <a:r>
              <a:rPr lang="en-US">
                <a:latin typeface="Arial" charset="0"/>
              </a:rPr>
              <a:t>The slide example joins the EMPLOYEES table to itself. </a:t>
            </a:r>
          </a:p>
          <a:p>
            <a:pPr marL="0" lvl="1"/>
            <a:endParaRPr lang="en-US">
              <a:latin typeface="Arial" charset="0"/>
            </a:endParaRPr>
          </a:p>
          <a:p>
            <a:pPr marL="0" lvl="1"/>
            <a:r>
              <a:rPr lang="en-US">
                <a:latin typeface="Arial" charset="0"/>
              </a:rPr>
              <a:t>To simulate two tables in the FROM clause, there are two aliases, namely w and m, for the same table, EMPLOYEES.</a:t>
            </a:r>
          </a:p>
          <a:p>
            <a:pPr marL="0" lvl="1"/>
            <a:r>
              <a:rPr lang="en-US">
                <a:latin typeface="Arial" charset="0"/>
              </a:rPr>
              <a:t> </a:t>
            </a:r>
          </a:p>
          <a:p>
            <a:pPr marL="0" lvl="1"/>
            <a:r>
              <a:rPr lang="en-US">
                <a:latin typeface="Arial" charset="0"/>
              </a:rPr>
              <a:t>In this example, the WHERE clause contains the join that means where a worker’s manager number matches the employee number for the manager.</a:t>
            </a:r>
            <a:endParaRPr lang="en-US"/>
          </a:p>
          <a:p>
            <a:pPr>
              <a:spcBef>
                <a:spcPct val="0"/>
              </a:spcBef>
            </a:pPr>
            <a:endParaRPr lang="en-US"/>
          </a:p>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sub queries the inner query will execute first later outer query</a:t>
            </a:r>
          </a:p>
          <a:p>
            <a:endParaRPr lang="en-US" baseline="0" dirty="0"/>
          </a:p>
          <a:p>
            <a:r>
              <a:rPr lang="en-IN" sz="1200" dirty="0">
                <a:solidFill>
                  <a:schemeClr val="accent2"/>
                </a:solidFill>
                <a:latin typeface="Times New Roman" pitchFamily="18" charset="0"/>
                <a:cs typeface="Times New Roman" pitchFamily="18" charset="0"/>
              </a:rPr>
              <a:t>SELECT * FROM emp WHERE sal =</a:t>
            </a:r>
            <a:r>
              <a:rPr lang="en-IN" sz="1200" dirty="0">
                <a:solidFill>
                  <a:srgbClr val="7030A0"/>
                </a:solidFill>
                <a:latin typeface="Times New Roman" pitchFamily="18" charset="0"/>
                <a:cs typeface="Times New Roman" pitchFamily="18" charset="0"/>
              </a:rPr>
              <a:t> ( SELECT MAX (sal) FROM emp WHERE sal &lt; </a:t>
            </a:r>
            <a:r>
              <a:rPr lang="en-IN" sz="1200" dirty="0">
                <a:solidFill>
                  <a:schemeClr val="accent2">
                    <a:lumMod val="50000"/>
                  </a:schemeClr>
                </a:solidFill>
                <a:latin typeface="Times New Roman" pitchFamily="18" charset="0"/>
                <a:cs typeface="Times New Roman" pitchFamily="18" charset="0"/>
              </a:rPr>
              <a:t> </a:t>
            </a:r>
            <a:r>
              <a:rPr lang="en-IN" sz="1200" dirty="0">
                <a:solidFill>
                  <a:srgbClr val="00B050"/>
                </a:solidFill>
                <a:latin typeface="Times New Roman" pitchFamily="18" charset="0"/>
                <a:cs typeface="Times New Roman" pitchFamily="18" charset="0"/>
              </a:rPr>
              <a:t>( SELECT MAX (sal) FROM EMP)</a:t>
            </a:r>
            <a:r>
              <a:rPr lang="en-IN" sz="1200" dirty="0">
                <a:solidFill>
                  <a:srgbClr val="7030A0"/>
                </a:solidFill>
                <a:latin typeface="Times New Roman" pitchFamily="18" charset="0"/>
                <a:cs typeface="Times New Roman" pitchFamily="18" charset="0"/>
              </a:rPr>
              <a:t>)</a:t>
            </a:r>
            <a:r>
              <a:rPr lang="en-IN" sz="1200" dirty="0">
                <a:solidFill>
                  <a:schemeClr val="accent2">
                    <a:lumMod val="50000"/>
                  </a:schemeClr>
                </a:solidFill>
                <a:latin typeface="Times New Roman" pitchFamily="18" charset="0"/>
                <a:cs typeface="Times New Roman" pitchFamily="18" charset="0"/>
              </a:rPr>
              <a:t>;</a:t>
            </a:r>
          </a:p>
          <a:p>
            <a:endParaRPr lang="en-US" dirty="0"/>
          </a:p>
          <a:p>
            <a:r>
              <a:rPr lang="en-US" dirty="0"/>
              <a:t>In</a:t>
            </a:r>
            <a:r>
              <a:rPr lang="en-US" baseline="0" dirty="0"/>
              <a:t> this query </a:t>
            </a:r>
          </a:p>
          <a:p>
            <a:pPr marL="228600" indent="-228600">
              <a:buAutoNum type="arabicParenR"/>
            </a:pPr>
            <a:r>
              <a:rPr lang="en-IN" sz="1200" dirty="0">
                <a:solidFill>
                  <a:srgbClr val="00B050"/>
                </a:solidFill>
                <a:latin typeface="Times New Roman" pitchFamily="18" charset="0"/>
                <a:cs typeface="Times New Roman" pitchFamily="18" charset="0"/>
              </a:rPr>
              <a:t>SELECT MAX (sal) FROM EMP -------- it prints max sal from</a:t>
            </a:r>
            <a:r>
              <a:rPr lang="en-IN" sz="1200" baseline="0" dirty="0">
                <a:solidFill>
                  <a:srgbClr val="00B050"/>
                </a:solidFill>
                <a:latin typeface="Times New Roman" pitchFamily="18" charset="0"/>
                <a:cs typeface="Times New Roman" pitchFamily="18" charset="0"/>
              </a:rPr>
              <a:t> the emp table</a:t>
            </a:r>
          </a:p>
          <a:p>
            <a:pPr marL="228600" indent="-228600">
              <a:buAutoNum type="arabicParenR"/>
            </a:pPr>
            <a:r>
              <a:rPr lang="en-IN" sz="1200" dirty="0">
                <a:solidFill>
                  <a:srgbClr val="7030A0"/>
                </a:solidFill>
                <a:latin typeface="Times New Roman" pitchFamily="18" charset="0"/>
                <a:cs typeface="Times New Roman" pitchFamily="18" charset="0"/>
              </a:rPr>
              <a:t>SELECT MAX (sal) FROM emp WHERE sal &lt; ------this</a:t>
            </a:r>
            <a:r>
              <a:rPr lang="en-IN" sz="1200" baseline="0" dirty="0">
                <a:solidFill>
                  <a:srgbClr val="7030A0"/>
                </a:solidFill>
                <a:latin typeface="Times New Roman" pitchFamily="18" charset="0"/>
                <a:cs typeface="Times New Roman" pitchFamily="18" charset="0"/>
              </a:rPr>
              <a:t> query</a:t>
            </a:r>
            <a:r>
              <a:rPr lang="en-IN" sz="1200" dirty="0">
                <a:solidFill>
                  <a:srgbClr val="7030A0"/>
                </a:solidFill>
                <a:latin typeface="Times New Roman" pitchFamily="18" charset="0"/>
                <a:cs typeface="Times New Roman" pitchFamily="18" charset="0"/>
              </a:rPr>
              <a:t> compare with max sal and print all less</a:t>
            </a:r>
            <a:r>
              <a:rPr lang="en-IN" sz="1200" baseline="0" dirty="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a:solidFill>
                  <a:srgbClr val="7030A0"/>
                </a:solidFill>
                <a:latin typeface="Times New Roman" pitchFamily="18" charset="0"/>
                <a:cs typeface="Times New Roman" pitchFamily="18" charset="0"/>
              </a:rPr>
              <a:t> </a:t>
            </a:r>
            <a:r>
              <a:rPr lang="en-IN" sz="1200" dirty="0">
                <a:solidFill>
                  <a:srgbClr val="7030A0"/>
                </a:solidFill>
                <a:latin typeface="Times New Roman" pitchFamily="18" charset="0"/>
                <a:cs typeface="Times New Roman" pitchFamily="18" charset="0"/>
              </a:rPr>
              <a:t> </a:t>
            </a:r>
            <a:r>
              <a:rPr lang="en-IN" sz="1200" dirty="0">
                <a:solidFill>
                  <a:schemeClr val="accent2"/>
                </a:solidFill>
                <a:latin typeface="Times New Roman" pitchFamily="18" charset="0"/>
                <a:cs typeface="Times New Roman" pitchFamily="18" charset="0"/>
              </a:rPr>
              <a:t>SELECT * FROM emp WHERE sal =-----</a:t>
            </a:r>
            <a:r>
              <a:rPr lang="en-IN" sz="1200" baseline="0" dirty="0">
                <a:solidFill>
                  <a:schemeClr val="accent2"/>
                </a:solidFill>
                <a:latin typeface="Times New Roman" pitchFamily="18" charset="0"/>
                <a:cs typeface="Times New Roman" pitchFamily="18" charset="0"/>
              </a:rPr>
              <a:t> it prints all the details of the second highest salary employee</a:t>
            </a:r>
            <a:endParaRPr lang="en-IN" sz="1200" dirty="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113</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Index gives speed</a:t>
            </a:r>
            <a:r>
              <a:rPr lang="en-US" baseline="0" dirty="0"/>
              <a:t> up to select statement execution in table</a:t>
            </a:r>
          </a:p>
          <a:p>
            <a:endParaRPr lang="en-US" baseline="0" dirty="0"/>
          </a:p>
          <a:p>
            <a:r>
              <a:rPr lang="en-US" baseline="0" dirty="0"/>
              <a:t>Index is like content of book</a:t>
            </a:r>
          </a:p>
          <a:p>
            <a:endParaRPr lang="en-US" baseline="0" dirty="0"/>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a:t>Click to edit Master title style</a:t>
            </a:r>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Click to edit Master subtitle style</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7/31/2023</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7/31/2023</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7/31/2023</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a:latin typeface="Arial" pitchFamily="34" charset="0"/>
                <a:cs typeface="Arial" pitchFamily="34" charset="0"/>
              </a:rPr>
              <a:t> Better security</a:t>
            </a:r>
          </a:p>
          <a:p>
            <a:pPr eaLnBrk="1" hangingPunct="1">
              <a:lnSpc>
                <a:spcPct val="150000"/>
              </a:lnSpc>
              <a:buFont typeface="Wingdings" pitchFamily="2" charset="2"/>
              <a:buChar char="§"/>
            </a:pPr>
            <a:r>
              <a:rPr lang="en-US" sz="2400" dirty="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a:latin typeface="Arial" pitchFamily="34" charset="0"/>
                <a:cs typeface="Arial" pitchFamily="34" charset="0"/>
              </a:rPr>
              <a:t> Enables backup and recovery</a:t>
            </a:r>
          </a:p>
          <a:p>
            <a:pPr eaLnBrk="1" hangingPunct="1">
              <a:lnSpc>
                <a:spcPct val="150000"/>
              </a:lnSpc>
              <a:buFontTx/>
              <a:buNone/>
            </a:pPr>
            <a:endParaRPr lang="en-US" sz="2400" dirty="0">
              <a:latin typeface="Arial" pitchFamily="34" charset="0"/>
              <a:cs typeface="Arial" pitchFamily="34" charset="0"/>
            </a:endParaRPr>
          </a:p>
          <a:p>
            <a:pPr eaLnBrk="1" hangingPunct="1"/>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maximum values of specified column</a:t>
            </a:r>
          </a:p>
          <a:p>
            <a:pPr>
              <a:buNone/>
            </a:pPr>
            <a:r>
              <a:rPr lang="en-IN" sz="2800" dirty="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a:latin typeface="Times New Roman" pitchFamily="18" charset="0"/>
                <a:cs typeface="Times New Roman" pitchFamily="18" charset="0"/>
              </a:rPr>
              <a:t>This will give count of the values of the specified column</a:t>
            </a:r>
          </a:p>
          <a:p>
            <a:pPr>
              <a:buNone/>
            </a:pPr>
            <a:r>
              <a:rPr lang="en-IN" sz="2800" dirty="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p>
        </p:txBody>
      </p:sp>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a:latin typeface="Times New Roman" pitchFamily="18" charset="0"/>
                <a:cs typeface="Times New Roman" pitchFamily="18" charset="0"/>
              </a:rPr>
              <a:t>Replace</a:t>
            </a:r>
          </a:p>
          <a:p>
            <a:pPr marL="514350" indent="-514350">
              <a:buAutoNum type="alphaLcParenR"/>
            </a:pPr>
            <a:r>
              <a:rPr lang="en-US" sz="2400" dirty="0">
                <a:latin typeface="Times New Roman" pitchFamily="18" charset="0"/>
                <a:cs typeface="Times New Roman" pitchFamily="18" charset="0"/>
              </a:rPr>
              <a:t>Translate</a:t>
            </a:r>
          </a:p>
          <a:p>
            <a:pPr marL="514350" indent="-514350">
              <a:buNone/>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a:latin typeface="Times New Roman" pitchFamily="18" charset="0"/>
                <a:cs typeface="Times New Roman" pitchFamily="18" charset="0"/>
              </a:rPr>
              <a:t>Count</a:t>
            </a:r>
          </a:p>
          <a:p>
            <a:pPr marL="514350" indent="-514350">
              <a:buAutoNum type="alphaLcParenR"/>
            </a:pPr>
            <a:r>
              <a:rPr lang="en-US" sz="2400" dirty="0">
                <a:latin typeface="Times New Roman" pitchFamily="18" charset="0"/>
                <a:cs typeface="Times New Roman" pitchFamily="18" charset="0"/>
              </a:rPr>
              <a:t>Distinct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a:latin typeface="Times New Roman" pitchFamily="18" charset="0"/>
                <a:cs typeface="Times New Roman" pitchFamily="18" charset="0"/>
              </a:rPr>
              <a:t>3) We use TO_DATE  to Convert char into date ?(True/false)</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of the following is used to  Get highest value ?</a:t>
            </a:r>
          </a:p>
          <a:p>
            <a:pPr marL="514350" indent="-514350">
              <a:buAutoNum type="alphaLcParenR"/>
            </a:pPr>
            <a:r>
              <a:rPr lang="en-US" sz="2400" dirty="0">
                <a:latin typeface="Times New Roman" pitchFamily="18" charset="0"/>
                <a:cs typeface="Times New Roman" pitchFamily="18" charset="0"/>
              </a:rPr>
              <a:t>Sum</a:t>
            </a:r>
          </a:p>
          <a:p>
            <a:pPr marL="514350" indent="-514350">
              <a:buAutoNum type="alphaLcParenR"/>
            </a:pPr>
            <a:r>
              <a:rPr lang="en-US" sz="2400" dirty="0">
                <a:latin typeface="Times New Roman" pitchFamily="18" charset="0"/>
                <a:cs typeface="Times New Roman" pitchFamily="18" charset="0"/>
              </a:rPr>
              <a:t>Max </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5) In the following which function will give greater value?</a:t>
            </a:r>
          </a:p>
          <a:p>
            <a:pPr marL="514350" indent="-514350">
              <a:buAutoNum type="alphaLcParenR"/>
            </a:pPr>
            <a:r>
              <a:rPr lang="en-US" sz="2400" dirty="0">
                <a:latin typeface="Times New Roman" pitchFamily="18" charset="0"/>
                <a:cs typeface="Times New Roman" pitchFamily="18" charset="0"/>
              </a:rPr>
              <a:t>Ceil</a:t>
            </a:r>
          </a:p>
          <a:p>
            <a:pPr marL="514350" indent="-514350">
              <a:buAutoNum type="alphaLcParenR"/>
            </a:pPr>
            <a:r>
              <a:rPr lang="en-US" sz="2400" dirty="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OPERATORS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RELATIONAL</a:t>
            </a:r>
          </a:p>
          <a:p>
            <a:pPr>
              <a:buNone/>
            </a:pPr>
            <a:r>
              <a:rPr lang="en-IN" dirty="0">
                <a:latin typeface="Times New Roman" pitchFamily="18" charset="0"/>
                <a:cs typeface="Times New Roman" pitchFamily="18" charset="0"/>
              </a:rPr>
              <a:t>  (=,&lt;,&gt;,!=,^=,&lt;&gt;,in,between,like)</a:t>
            </a:r>
          </a:p>
          <a:p>
            <a:r>
              <a:rPr lang="en-IN" dirty="0">
                <a:latin typeface="Times New Roman" pitchFamily="18" charset="0"/>
                <a:cs typeface="Times New Roman" pitchFamily="18" charset="0"/>
              </a:rPr>
              <a:t>LOGICAL</a:t>
            </a:r>
          </a:p>
          <a:p>
            <a:pPr>
              <a:buNone/>
            </a:pPr>
            <a:r>
              <a:rPr lang="en-IN" dirty="0">
                <a:latin typeface="Times New Roman" pitchFamily="18" charset="0"/>
                <a:cs typeface="Times New Roman" pitchFamily="18" charset="0"/>
              </a:rPr>
              <a:t> (AND,OR,NOT)</a:t>
            </a:r>
          </a:p>
          <a:p>
            <a:r>
              <a:rPr lang="en-IN" dirty="0">
                <a:latin typeface="Times New Roman" pitchFamily="18" charset="0"/>
                <a:cs typeface="Times New Roman" pitchFamily="18" charset="0"/>
              </a:rPr>
              <a:t>ARITHMATIC</a:t>
            </a:r>
          </a:p>
          <a:p>
            <a:pPr>
              <a:buNone/>
            </a:pPr>
            <a:r>
              <a:rPr lang="en-IN"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itchFamily="18" charset="0"/>
                <a:cs typeface="Times New Roman" pitchFamily="18" charset="0"/>
              </a:rPr>
              <a:t>SUB  QUERIES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sub query is a SELECT statement which is embedded in another SELECT statement . </a:t>
            </a:r>
          </a:p>
          <a:p>
            <a:r>
              <a:rPr lang="en-IN" sz="2400" dirty="0">
                <a:latin typeface="Times New Roman" pitchFamily="18" charset="0"/>
                <a:cs typeface="Times New Roman" pitchFamily="18" charset="0"/>
              </a:rPr>
              <a:t> Sub queries are very useful to achieve complex requirements.</a:t>
            </a:r>
          </a:p>
          <a:p>
            <a:r>
              <a:rPr lang="en-IN" sz="2400" dirty="0">
                <a:latin typeface="Times New Roman" pitchFamily="18" charset="0"/>
                <a:cs typeface="Times New Roman" pitchFamily="18" charset="0"/>
              </a:rPr>
              <a:t>We can write a sub query in any part of the select statement.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SINGLE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MULTI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CORELATED SUBQUERIES</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NESTED SUB QUERIES</a:t>
            </a:r>
          </a:p>
          <a:p>
            <a:pPr>
              <a:buNone/>
            </a:pPr>
            <a:endParaRPr lang="en-US"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Single row sub query is a sub query which will return only one value. </a:t>
            </a:r>
          </a:p>
          <a:p>
            <a:r>
              <a:rPr lang="en-IN" sz="2400" dirty="0">
                <a:latin typeface="Times New Roman" pitchFamily="18" charset="0"/>
                <a:cs typeface="Times New Roman" pitchFamily="18" charset="0"/>
              </a:rPr>
              <a:t>SELECT * FROM emp </a:t>
            </a:r>
          </a:p>
          <a:p>
            <a:r>
              <a:rPr lang="en-IN" sz="2400" dirty="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a:latin typeface="Times New Roman" pitchFamily="18" charset="0"/>
              <a:cs typeface="Times New Roman" pitchFamily="18" charset="0"/>
            </a:endParaRPr>
          </a:p>
          <a:p>
            <a:pPr>
              <a:buNone/>
            </a:pPr>
            <a:r>
              <a:rPr lang="en-US" sz="2400" dirty="0">
                <a:solidFill>
                  <a:schemeClr val="tx1"/>
                </a:solidFill>
                <a:latin typeface="Times New Roman" pitchFamily="18" charset="0"/>
                <a:cs typeface="Times New Roman" pitchFamily="18" charset="0"/>
              </a:rPr>
              <a:t>ANY</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 FROM emp </a:t>
            </a:r>
          </a:p>
          <a:p>
            <a:pPr>
              <a:buNone/>
            </a:pPr>
            <a:r>
              <a:rPr lang="en-IN" sz="2400" dirty="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MULTI ROW:</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a:latin typeface="Times New Roman" pitchFamily="18" charset="0"/>
                <a:cs typeface="Times New Roman" pitchFamily="18" charset="0"/>
              </a:rPr>
              <a:t>ANY:</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SELECT * FROM emp </a:t>
            </a:r>
          </a:p>
          <a:p>
            <a:pPr>
              <a:buNone/>
            </a:pPr>
            <a:r>
              <a:rPr lang="en-IN" dirty="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ARCHITECTURE OF THE DBMS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a:solidFill>
                  <a:schemeClr val="tx1"/>
                </a:solidFill>
                <a:latin typeface="Times New Roman" pitchFamily="18" charset="0"/>
                <a:cs typeface="Times New Roman" pitchFamily="18" charset="0"/>
              </a:rPr>
              <a:t>ALL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&gt; ALL (SELECT sal FROM emp WHERE sal BETWEEN 2500 AND 4000); 	</a:t>
            </a:r>
          </a:p>
          <a:p>
            <a:pPr>
              <a:buNone/>
            </a:pPr>
            <a:endParaRPr lang="en-US"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a:solidFill>
                  <a:schemeClr val="tx1"/>
                </a:solidFill>
                <a:latin typeface="Times New Roman" pitchFamily="18" charset="0"/>
                <a:cs typeface="Times New Roman" pitchFamily="18" charset="0"/>
              </a:rPr>
              <a:t>IN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IN (SELECT sal FROM emp WHERE deptno=10); 	</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A sub query is called correlated sub query if the sub query has a relation with the parent query.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 FROM </a:t>
            </a:r>
            <a:r>
              <a:rPr lang="en-US" sz="2400" dirty="0">
                <a:solidFill>
                  <a:srgbClr val="C00000"/>
                </a:solidFill>
                <a:latin typeface="Times New Roman" pitchFamily="18" charset="0"/>
                <a:cs typeface="Times New Roman" pitchFamily="18" charset="0"/>
              </a:rPr>
              <a:t>IBM</a:t>
            </a:r>
            <a:r>
              <a:rPr lang="en-US" sz="2400" dirty="0">
                <a:latin typeface="Times New Roman" pitchFamily="18" charset="0"/>
                <a:cs typeface="Times New Roman" pitchFamily="18" charset="0"/>
              </a:rPr>
              <a:t> WHERE SAL&gt;(SELECT  SAL FROM WIPRO WHERE </a:t>
            </a:r>
            <a:r>
              <a:rPr lang="en-US" sz="2400" dirty="0">
                <a:solidFill>
                  <a:srgbClr val="C00000"/>
                </a:solidFill>
                <a:latin typeface="Times New Roman" pitchFamily="18" charset="0"/>
                <a:cs typeface="Times New Roman" pitchFamily="18" charset="0"/>
              </a:rPr>
              <a:t>IBM.SAL</a:t>
            </a:r>
            <a:r>
              <a:rPr lang="en-US" sz="2400" dirty="0">
                <a:latin typeface="Times New Roman" pitchFamily="18" charset="0"/>
                <a:cs typeface="Times New Roman" pitchFamily="18" charset="0"/>
              </a:rPr>
              <a:t>&gt;=WIPRO.SAL;</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CORELATED SUB QUERIES:</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query with in a Sub-Query is nothing but Nested Sub Query. </a:t>
            </a:r>
          </a:p>
          <a:p>
            <a:r>
              <a:rPr lang="en-IN" sz="2400" dirty="0">
                <a:latin typeface="Times New Roman" pitchFamily="18" charset="0"/>
                <a:cs typeface="Times New Roman" pitchFamily="18" charset="0"/>
              </a:rPr>
              <a:t>To achieve complex requirements we will keep adding sub queries, resulting in nested structure.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a:stretch>
            <a:fillRect/>
          </a:stretch>
        </p:blipFill>
        <p:spPr>
          <a:xfrm>
            <a:off x="3124200" y="4419600"/>
            <a:ext cx="3429000" cy="13335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Display the second highest salary in emp table</a:t>
            </a:r>
          </a:p>
          <a:p>
            <a:endParaRPr lang="en-IN" dirty="0">
              <a:latin typeface="Times New Roman" pitchFamily="18" charset="0"/>
              <a:cs typeface="Times New Roman" pitchFamily="18" charset="0"/>
            </a:endParaRPr>
          </a:p>
          <a:p>
            <a:r>
              <a:rPr lang="en-IN" dirty="0">
                <a:solidFill>
                  <a:schemeClr val="accent2"/>
                </a:solidFill>
                <a:latin typeface="Times New Roman" pitchFamily="18" charset="0"/>
                <a:cs typeface="Times New Roman" pitchFamily="18" charset="0"/>
              </a:rPr>
              <a:t>SELECT * FROM emp WHERE sal =</a:t>
            </a:r>
          </a:p>
          <a:p>
            <a:pPr>
              <a:buNone/>
            </a:pPr>
            <a:r>
              <a:rPr lang="en-IN" dirty="0">
                <a:solidFill>
                  <a:srgbClr val="7030A0"/>
                </a:solidFill>
                <a:latin typeface="Times New Roman" pitchFamily="18" charset="0"/>
                <a:cs typeface="Times New Roman" pitchFamily="18" charset="0"/>
              </a:rPr>
              <a:t> ( SELECT MAX (sal) FROM emp WHERE sal &lt; </a:t>
            </a:r>
          </a:p>
          <a:p>
            <a:pPr>
              <a:buNone/>
            </a:pPr>
            <a:r>
              <a:rPr lang="en-IN" dirty="0">
                <a:solidFill>
                  <a:schemeClr val="accent2">
                    <a:lumMod val="50000"/>
                  </a:schemeClr>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 SELECT MAX (sal) FROM EMP)</a:t>
            </a:r>
            <a:r>
              <a:rPr lang="en-IN" dirty="0">
                <a:solidFill>
                  <a:srgbClr val="7030A0"/>
                </a:solidFill>
                <a:latin typeface="Times New Roman" pitchFamily="18" charset="0"/>
                <a:cs typeface="Times New Roman" pitchFamily="18" charset="0"/>
              </a:rPr>
              <a:t>)</a:t>
            </a:r>
            <a:r>
              <a:rPr lang="en-IN" dirty="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 IN SELECT CLAUSE</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SELECT clause is nothing but providing SELECT statement in the place of column name. </a:t>
            </a:r>
          </a:p>
          <a:p>
            <a:r>
              <a:rPr lang="en-IN" sz="2400" dirty="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(SELECT MAX (sal) FROM emp) </a:t>
            </a:r>
            <a:r>
              <a:rPr lang="en-IN" sz="2400" dirty="0" err="1">
                <a:latin typeface="Times New Roman" pitchFamily="18" charset="0"/>
                <a:cs typeface="Times New Roman" pitchFamily="18" charset="0"/>
              </a:rPr>
              <a:t>maxsal</a:t>
            </a:r>
            <a:r>
              <a:rPr lang="en-IN" sz="2400" dirty="0">
                <a:latin typeface="Times New Roman" pitchFamily="18" charset="0"/>
                <a:cs typeface="Times New Roman" pitchFamily="18" charset="0"/>
              </a:rPr>
              <a:t> FROM emp; </a:t>
            </a:r>
            <a:r>
              <a:rPr lang="en-IN" sz="2400" dirty="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the FROM clause of the SELECT statement we specify tables or views as data sources. </a:t>
            </a:r>
          </a:p>
          <a:p>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ename, sal, </a:t>
            </a:r>
            <a:r>
              <a:rPr lang="en-IN" sz="2400" dirty="0" err="1">
                <a:latin typeface="Times New Roman" pitchFamily="18" charset="0"/>
                <a:cs typeface="Times New Roman" pitchFamily="18" charset="0"/>
              </a:rPr>
              <a:t>rownum</a:t>
            </a:r>
            <a:r>
              <a:rPr lang="en-IN" sz="2400" dirty="0">
                <a:latin typeface="Times New Roman" pitchFamily="18" charset="0"/>
                <a:cs typeface="Times New Roman" pitchFamily="18" charset="0"/>
              </a:rPr>
              <a:t> rank </a:t>
            </a:r>
          </a:p>
          <a:p>
            <a:pPr>
              <a:buNone/>
            </a:pPr>
            <a:r>
              <a:rPr lang="en-IN" sz="2400" dirty="0">
                <a:latin typeface="Times New Roman" pitchFamily="18" charset="0"/>
                <a:cs typeface="Times New Roman" pitchFamily="18" charset="0"/>
              </a:rPr>
              <a:t>FROM (SELECT * FROM emp ORDER BY sal);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FROM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WHERE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In Single row sub query inner query will returns single value?</a:t>
            </a:r>
            <a:r>
              <a:rPr lang="en-IN" sz="2400" dirty="0">
                <a:latin typeface="Times New Roman" pitchFamily="18" charset="0"/>
                <a:cs typeface="Times New Roman" pitchFamily="18" charset="0"/>
              </a:rPr>
              <a:t> (True/False)</a:t>
            </a:r>
          </a:p>
          <a:p>
            <a:pPr marL="514350" indent="-514350">
              <a:buAutoNum type="arabicParenR"/>
            </a:pPr>
            <a:endParaRPr lang="en-IN" sz="2400" dirty="0">
              <a:latin typeface="Times New Roman" pitchFamily="18" charset="0"/>
              <a:cs typeface="Times New Roman" pitchFamily="18" charset="0"/>
            </a:endParaRPr>
          </a:p>
          <a:p>
            <a:pPr marL="514350" indent="-514350">
              <a:buAutoNum type="arabicParenR"/>
            </a:pPr>
            <a:r>
              <a:rPr lang="en-US" sz="2400" dirty="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a:latin typeface="Times New Roman" pitchFamily="18" charset="0"/>
                <a:cs typeface="Times New Roman" pitchFamily="18" charset="0"/>
              </a:rPr>
              <a:t>Nested sub query</a:t>
            </a:r>
          </a:p>
          <a:p>
            <a:pPr marL="514350" indent="-514350">
              <a:buAutoNum type="alphaLcParenR"/>
            </a:pPr>
            <a:r>
              <a:rPr lang="en-US" sz="2400" dirty="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rPr>
              <a:t>Questions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Multi row sub query output returns  always multiple values?</a:t>
            </a:r>
          </a:p>
          <a:p>
            <a:pPr marL="457200" indent="-457200">
              <a:buAutoNum type="alphaLcParenR"/>
            </a:pPr>
            <a:r>
              <a:rPr lang="en-US" sz="2400" dirty="0">
                <a:latin typeface="Times New Roman" pitchFamily="18" charset="0"/>
                <a:cs typeface="Times New Roman" pitchFamily="18" charset="0"/>
              </a:rPr>
              <a:t>True</a:t>
            </a:r>
          </a:p>
          <a:p>
            <a:pPr marL="457200" indent="-457200">
              <a:buAutoNum type="alphaLcParenR"/>
            </a:pPr>
            <a:r>
              <a:rPr lang="en-US" sz="2400" dirty="0">
                <a:latin typeface="Times New Roman" pitchFamily="18" charset="0"/>
                <a:cs typeface="Times New Roman" pitchFamily="18" charset="0"/>
              </a:rPr>
              <a:t>False </a:t>
            </a:r>
          </a:p>
          <a:p>
            <a:pPr marL="457200" indent="-457200">
              <a:buAutoNum type="alphaLcParenR"/>
            </a:pPr>
            <a:endParaRPr lang="en-US" sz="2400" dirty="0">
              <a:latin typeface="Times New Roman" pitchFamily="18" charset="0"/>
              <a:cs typeface="Times New Roman" pitchFamily="18" charset="0"/>
            </a:endParaRPr>
          </a:p>
          <a:p>
            <a:pPr marL="457200" indent="-457200">
              <a:buAutoNum type="arabicParenR" startAt="4"/>
            </a:pPr>
            <a:r>
              <a:rPr lang="en-US" sz="2400" dirty="0">
                <a:latin typeface="Times New Roman" pitchFamily="18" charset="0"/>
                <a:cs typeface="Times New Roman" pitchFamily="18" charset="0"/>
              </a:rPr>
              <a:t>How many SELECT clauses we can use in Nested sub query?</a:t>
            </a:r>
          </a:p>
          <a:p>
            <a:pPr marL="457200" indent="-457200">
              <a:buAutoNum type="alphaLcParenR"/>
            </a:pPr>
            <a:r>
              <a:rPr lang="en-US" sz="2400" dirty="0">
                <a:latin typeface="Times New Roman" pitchFamily="18" charset="0"/>
                <a:cs typeface="Times New Roman" pitchFamily="18" charset="0"/>
              </a:rPr>
              <a:t>2</a:t>
            </a:r>
          </a:p>
          <a:p>
            <a:pPr marL="457200" indent="-457200">
              <a:buAutoNum type="alphaLcParenR"/>
            </a:pPr>
            <a:r>
              <a:rPr lang="en-US" sz="2400" dirty="0">
                <a:latin typeface="Times New Roman" pitchFamily="18" charset="0"/>
                <a:cs typeface="Times New Roman" pitchFamily="18" charset="0"/>
              </a:rPr>
              <a:t>3</a:t>
            </a:r>
            <a:endParaRPr lang="en-IN" sz="2400" dirty="0">
              <a:latin typeface="Times New Roman" pitchFamily="18" charset="0"/>
              <a:cs typeface="Times New Roman" pitchFamily="18" charset="0"/>
            </a:endParaRPr>
          </a:p>
          <a:p>
            <a:pPr marL="457200" indent="-457200">
              <a:buAutoNum type="alphaLcParenR"/>
            </a:pPr>
            <a:r>
              <a:rPr lang="en-US" sz="2400" dirty="0">
                <a:latin typeface="Times New Roman" pitchFamily="18" charset="0"/>
                <a:cs typeface="Times New Roman" pitchFamily="18" charset="0"/>
              </a:rPr>
              <a:t>More than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WHAT IS SQL ?</a:t>
            </a:r>
          </a:p>
        </p:txBody>
      </p:sp>
      <p:sp>
        <p:nvSpPr>
          <p:cNvPr id="5" name="Content Placeholder 4"/>
          <p:cNvSpPr>
            <a:spLocks noGrp="1"/>
          </p:cNvSpPr>
          <p:nvPr>
            <p:ph idx="1"/>
          </p:nvPr>
        </p:nvSpPr>
        <p:spPr/>
        <p:txBody>
          <a:bodyPr>
            <a:normAutofit/>
          </a:bodyPr>
          <a:lstStyle/>
          <a:p>
            <a:r>
              <a:rPr lang="en-IN" sz="2800" dirty="0">
                <a:latin typeface="Times New Roman" pitchFamily="18" charset="0"/>
                <a:cs typeface="Times New Roman" pitchFamily="18" charset="0"/>
              </a:rPr>
              <a:t>SQL is a standard language designed for accessing and managing data in Relational Database Management Systems (RDBMS).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What is rdbms?</a:t>
            </a:r>
          </a:p>
          <a:p>
            <a:pPr>
              <a:buNone/>
            </a:pPr>
            <a:r>
              <a:rPr lang="en-IN" sz="2800" dirty="0">
                <a:latin typeface="Times New Roman" pitchFamily="18" charset="0"/>
                <a:cs typeface="Times New Roman" pitchFamily="18" charset="0"/>
              </a:rPr>
              <a:t>     a relational data base management system is data base management system(dbms),it is introduced by e.f.codd.</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INDEXES</a:t>
            </a: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a:latin typeface="Arial" pitchFamily="34" charset="0"/>
                <a:cs typeface="Arial" pitchFamily="34" charset="0"/>
              </a:rPr>
              <a:t>INDEX is a pointer locates the physical address of data.</a:t>
            </a:r>
          </a:p>
          <a:p>
            <a:pPr>
              <a:buFont typeface="Wingdings" pitchFamily="2" charset="2"/>
              <a:buChar char="ü"/>
            </a:pPr>
            <a:r>
              <a:rPr lang="en-IN" sz="2400" dirty="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a:latin typeface="Arial" pitchFamily="34" charset="0"/>
                <a:cs typeface="Arial" pitchFamily="34" charset="0"/>
              </a:rPr>
              <a:t>Indexes can be created on a single column or a group of columns. </a:t>
            </a:r>
          </a:p>
          <a:p>
            <a:pPr>
              <a:buFont typeface="Wingdings" pitchFamily="2" charset="2"/>
              <a:buChar char="ü"/>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Unique index</a:t>
            </a:r>
          </a:p>
          <a:p>
            <a:r>
              <a:rPr lang="en-IN" dirty="0">
                <a:latin typeface="Times New Roman" pitchFamily="18" charset="0"/>
                <a:cs typeface="Times New Roman" pitchFamily="18" charset="0"/>
              </a:rPr>
              <a:t>Non-unique index</a:t>
            </a:r>
          </a:p>
          <a:p>
            <a:r>
              <a:rPr lang="en-IN" dirty="0">
                <a:latin typeface="Times New Roman" pitchFamily="18" charset="0"/>
                <a:cs typeface="Times New Roman" pitchFamily="18" charset="0"/>
              </a:rPr>
              <a:t>Composite index</a:t>
            </a:r>
          </a:p>
          <a:p>
            <a:r>
              <a:rPr lang="en-IN" dirty="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a:latin typeface="Times New Roman" pitchFamily="18" charset="0"/>
                <a:cs typeface="Times New Roman" pitchFamily="18" charset="0"/>
              </a:rPr>
              <a:t> It will not allow duplicate values. </a:t>
            </a:r>
          </a:p>
          <a:p>
            <a:r>
              <a:rPr lang="en-IN" sz="2400" b="0" dirty="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a:latin typeface="Times New Roman" pitchFamily="18" charset="0"/>
                <a:cs typeface="Times New Roman" pitchFamily="18" charset="0"/>
              </a:rPr>
              <a:t>CREATE UNIQUE INDEX </a:t>
            </a:r>
            <a:r>
              <a:rPr lang="en-IN" sz="2400" b="0" dirty="0" err="1">
                <a:latin typeface="Times New Roman" pitchFamily="18" charset="0"/>
                <a:cs typeface="Times New Roman" pitchFamily="18" charset="0"/>
              </a:rPr>
              <a:t>loc_uniq_deptno</a:t>
            </a:r>
            <a:r>
              <a:rPr lang="en-IN" sz="2400" b="0" dirty="0">
                <a:latin typeface="Times New Roman" pitchFamily="18" charset="0"/>
                <a:cs typeface="Times New Roman" pitchFamily="18" charset="0"/>
              </a:rPr>
              <a:t> ON dept (loc); 	</a:t>
            </a:r>
          </a:p>
          <a:p>
            <a:r>
              <a:rPr lang="en-IN" sz="2400" b="0" dirty="0">
                <a:latin typeface="Times New Roman" pitchFamily="18" charset="0"/>
                <a:cs typeface="Times New Roman" pitchFamily="18" charset="0"/>
              </a:rPr>
              <a:t>INSERT INTO dept VALUES (50,'TESTING','CHICAGO'); 	</a:t>
            </a:r>
          </a:p>
          <a:p>
            <a:pPr>
              <a:buNone/>
            </a:pPr>
            <a:r>
              <a:rPr lang="en-IN" sz="2400" b="0" dirty="0">
                <a:latin typeface="Times New Roman" pitchFamily="18" charset="0"/>
                <a:cs typeface="Times New Roman" pitchFamily="18" charset="0"/>
              </a:rPr>
              <a:t>* ERROR at line 1: </a:t>
            </a:r>
          </a:p>
          <a:p>
            <a:r>
              <a:rPr lang="fr-FR" sz="2400" b="0" dirty="0">
                <a:latin typeface="Times New Roman" pitchFamily="18" charset="0"/>
                <a:cs typeface="Times New Roman" pitchFamily="18" charset="0"/>
              </a:rPr>
              <a:t>ORA-00001: UNIQUE CONSTRAINT (APPS.NA_IDX) </a:t>
            </a:r>
            <a:r>
              <a:rPr lang="fr-FR" sz="2400" b="0" dirty="0" err="1">
                <a:latin typeface="Times New Roman" pitchFamily="18" charset="0"/>
                <a:cs typeface="Times New Roman" pitchFamily="18" charset="0"/>
              </a:rPr>
              <a:t>violated</a:t>
            </a:r>
            <a:r>
              <a:rPr lang="fr-FR"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dropping index </a:t>
            </a:r>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Syntax:Drop index &lt;index_name&gt;;</a:t>
            </a:r>
          </a:p>
          <a:p>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INDEX </a:t>
            </a:r>
            <a:r>
              <a:rPr lang="en-IN" sz="2400" b="0" dirty="0">
                <a:solidFill>
                  <a:srgbClr val="C00000"/>
                </a:solidFill>
                <a:latin typeface="Times New Roman" pitchFamily="18" charset="0"/>
                <a:cs typeface="Times New Roman" pitchFamily="18" charset="0"/>
              </a:rPr>
              <a:t>idx7</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a:p>
          <a:p>
            <a:r>
              <a:rPr lang="en-IN" sz="2400" b="0" dirty="0"/>
              <a:t>Non unique index does not impose any restrictions on column values. </a:t>
            </a:r>
          </a:p>
          <a:p>
            <a:r>
              <a:rPr lang="fr-FR" sz="2400" b="0" dirty="0"/>
              <a:t>NON Unique index- indexes duplicate values. </a:t>
            </a:r>
          </a:p>
          <a:p>
            <a:endParaRPr lang="en-US" sz="2400" b="0" dirty="0"/>
          </a:p>
          <a:p>
            <a:endParaRPr lang="en-US" sz="2400" b="0" dirty="0"/>
          </a:p>
          <a:p>
            <a:pPr>
              <a:buFont typeface="Wingdings" pitchFamily="2" charset="2"/>
              <a:buChar char="Ø"/>
            </a:pPr>
            <a:r>
              <a:rPr lang="en-IN" sz="2400" dirty="0">
                <a:latin typeface="Times New Roman" pitchFamily="18" charset="0"/>
                <a:cs typeface="Times New Roman" pitchFamily="18" charset="0"/>
              </a:rPr>
              <a:t>CREATE INDEX na_non_job ON emp (job); </a:t>
            </a:r>
            <a:r>
              <a:rPr lang="en-IN" sz="2400" dirty="0"/>
              <a:t>	</a:t>
            </a:r>
          </a:p>
          <a:p>
            <a:pPr>
              <a:buNone/>
            </a:pPr>
            <a:endParaRPr lang="en-US" sz="2400" b="0" dirty="0"/>
          </a:p>
          <a:p>
            <a:pPr>
              <a:buNone/>
            </a:pPr>
            <a:r>
              <a:rPr lang="en-US" sz="2400" b="0" dirty="0"/>
              <a:t>--index created</a:t>
            </a:r>
            <a:endParaRPr lang="en-IN" sz="2400" b="0" dirty="0"/>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Composite index is an index created on multiple columns (It allows maximum 32 columns). </a:t>
            </a:r>
          </a:p>
          <a:p>
            <a:r>
              <a:rPr lang="en-IN" sz="2400" b="0" dirty="0">
                <a:latin typeface="Times New Roman" pitchFamily="18" charset="0"/>
                <a:cs typeface="Times New Roman" pitchFamily="18" charset="0"/>
              </a:rPr>
              <a:t>Columns in a composite index can appear in any order and need not be adjacent columns of the table. </a:t>
            </a:r>
          </a:p>
          <a:p>
            <a:endParaRPr lang="en-US" sz="2400" b="0" dirty="0">
              <a:latin typeface="Times New Roman" pitchFamily="18" charset="0"/>
              <a:cs typeface="Times New Roman" pitchFamily="18" charset="0"/>
            </a:endParaRP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na_comp_idx ON emp(hiredate, sal)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Function based index is a index which is based on function instead of a column. </a:t>
            </a:r>
          </a:p>
          <a:p>
            <a:r>
              <a:rPr lang="en-IN" sz="2400" b="0" dirty="0">
                <a:latin typeface="Times New Roman" pitchFamily="18" charset="0"/>
                <a:cs typeface="Times New Roman" pitchFamily="18" charset="0"/>
              </a:rPr>
              <a:t>We use Function based index to improve performance whenever we have functions used in the SELECT and WHERE clause. </a:t>
            </a: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na_fbi_job ON emp (UPPER (job));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a:solidFill>
                  <a:schemeClr val="tx1"/>
                </a:solidFill>
                <a:latin typeface="Times New Roman" pitchFamily="18" charset="0"/>
                <a:cs typeface="Times New Roman" pitchFamily="18" charset="0"/>
              </a:rPr>
              <a:t>USER</a:t>
            </a:r>
            <a:r>
              <a:rPr lang="en-IN" sz="2400" dirty="0">
                <a:latin typeface="Times New Roman" pitchFamily="18" charset="0"/>
                <a:cs typeface="Times New Roman" pitchFamily="18" charset="0"/>
              </a:rPr>
              <a:t>   </a:t>
            </a:r>
          </a:p>
          <a:p>
            <a:pPr algn="just">
              <a:buNone/>
            </a:pPr>
            <a:r>
              <a:rPr lang="en-IN" sz="2400" dirty="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a:t>.</a:t>
            </a:r>
          </a:p>
          <a:p>
            <a:pPr algn="just">
              <a:buNone/>
            </a:pPr>
            <a:endParaRPr lang="en-IN" sz="2400" b="1"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a:solidFill>
                  <a:schemeClr val="tx1">
                    <a:lumMod val="85000"/>
                    <a:lumOff val="15000"/>
                  </a:schemeClr>
                </a:solidFill>
                <a:latin typeface="Times New Roman" pitchFamily="18" charset="0"/>
                <a:cs typeface="Times New Roman" pitchFamily="18" charset="0"/>
              </a:rPr>
              <a:t>SCHEMA</a:t>
            </a: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All the objects that user owns are collectively called as </a:t>
            </a:r>
          </a:p>
          <a:p>
            <a:pPr algn="just">
              <a:buNone/>
            </a:pPr>
            <a:r>
              <a:rPr lang="en-IN" sz="2400" dirty="0">
                <a:latin typeface="Times New Roman" pitchFamily="18" charset="0"/>
                <a:cs typeface="Times New Roman" pitchFamily="18" charset="0"/>
              </a:rPr>
              <a:t> schema</a:t>
            </a:r>
            <a:r>
              <a:rPr lang="en-IN" sz="2400" dirty="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a:latin typeface="Times New Roman" pitchFamily="18" charset="0"/>
                <a:cs typeface="Times New Roman" pitchFamily="18" charset="0"/>
              </a:rPr>
              <a:t>Example:</a:t>
            </a:r>
            <a:endParaRPr lang="en-IN" sz="240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SELECT *FROM emp WHERE UPPER (job) =’MANAGER’; 	</a:t>
            </a:r>
          </a:p>
          <a:p>
            <a:endParaRPr lang="en-US" sz="240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INDEX idx4; </a:t>
            </a:r>
            <a:r>
              <a:rPr lang="en-IN" sz="2400" dirty="0"/>
              <a:t>	</a:t>
            </a:r>
          </a:p>
          <a:p>
            <a:pPr>
              <a:buNone/>
            </a:pPr>
            <a:r>
              <a:rPr lang="en-US" sz="2400" b="0" dirty="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a:latin typeface="Times New Roman" pitchFamily="18" charset="0"/>
                <a:cs typeface="Times New Roman" pitchFamily="18" charset="0"/>
              </a:rPr>
              <a:t>Primary key</a:t>
            </a:r>
          </a:p>
          <a:p>
            <a:pPr marL="514350" indent="-514350">
              <a:buAutoNum type="alphaLcParenR"/>
            </a:pPr>
            <a:r>
              <a:rPr lang="en-US" sz="2400" dirty="0">
                <a:latin typeface="Times New Roman" pitchFamily="18" charset="0"/>
                <a:cs typeface="Times New Roman" pitchFamily="18" charset="0"/>
              </a:rPr>
              <a:t>Unique key</a:t>
            </a:r>
          </a:p>
          <a:p>
            <a:pPr marL="514350" indent="-514350">
              <a:buNone/>
            </a:pPr>
            <a:endParaRPr lang="en-US" sz="2400" dirty="0">
              <a:latin typeface="Times New Roman" pitchFamily="18" charset="0"/>
              <a:cs typeface="Times New Roman" pitchFamily="18" charset="0"/>
            </a:endParaRPr>
          </a:p>
          <a:p>
            <a:pPr marL="514350" indent="-514350">
              <a:buAutoNum type="arabicPeriod" startAt="2"/>
            </a:pPr>
            <a:r>
              <a:rPr lang="en-US" sz="2400" dirty="0">
                <a:latin typeface="Times New Roman" pitchFamily="18" charset="0"/>
                <a:cs typeface="Times New Roman" pitchFamily="18" charset="0"/>
              </a:rPr>
              <a:t>How many functions we can use in function based index?</a:t>
            </a:r>
          </a:p>
          <a:p>
            <a:pPr marL="514350" indent="-514350">
              <a:buAutoNum type="alphaLcParenR"/>
            </a:pPr>
            <a:r>
              <a:rPr lang="en-US" sz="2400" dirty="0">
                <a:latin typeface="Times New Roman" pitchFamily="18" charset="0"/>
                <a:cs typeface="Times New Roman" pitchFamily="18" charset="0"/>
              </a:rPr>
              <a:t>1</a:t>
            </a:r>
          </a:p>
          <a:p>
            <a:pPr marL="514350" indent="-514350">
              <a:buAutoNum type="alphaLcParenR"/>
            </a:pPr>
            <a:r>
              <a:rPr lang="en-US" sz="2400" dirty="0">
                <a:latin typeface="Times New Roman" pitchFamily="18" charset="0"/>
                <a:cs typeface="Times New Roman" pitchFamily="18" charset="0"/>
              </a:rPr>
              <a:t>2</a:t>
            </a:r>
          </a:p>
          <a:p>
            <a:pPr marL="514350" indent="-514350">
              <a:buAutoNum type="alphaLcParenR"/>
            </a:pPr>
            <a:r>
              <a:rPr lang="en-US" sz="2400" dirty="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a:solidFill>
                  <a:srgbClr val="7030A0"/>
                </a:solidFill>
              </a:rPr>
              <a:t>Questions: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How many columns can have same index?</a:t>
            </a:r>
          </a:p>
          <a:p>
            <a:pPr marL="514350" indent="-514350">
              <a:buAutoNum type="alphaLcParenR"/>
            </a:pPr>
            <a:r>
              <a:rPr lang="en-US" sz="2400" dirty="0">
                <a:latin typeface="Times New Roman" pitchFamily="18" charset="0"/>
                <a:cs typeface="Times New Roman" pitchFamily="18" charset="0"/>
              </a:rPr>
              <a:t>128</a:t>
            </a:r>
          </a:p>
          <a:p>
            <a:pPr marL="514350" indent="-514350">
              <a:buAutoNum type="alphaLcParenR"/>
            </a:pPr>
            <a:r>
              <a:rPr lang="en-US" sz="2400" dirty="0">
                <a:latin typeface="Times New Roman" pitchFamily="18" charset="0"/>
                <a:cs typeface="Times New Roman" pitchFamily="18" charset="0"/>
              </a:rPr>
              <a:t>32</a:t>
            </a:r>
          </a:p>
          <a:p>
            <a:pPr marL="514350" indent="-514350">
              <a:buAutoNum type="alphaLcParenR"/>
            </a:pPr>
            <a:r>
              <a:rPr lang="en-US" sz="2400" dirty="0">
                <a:latin typeface="Times New Roman" pitchFamily="18" charset="0"/>
                <a:cs typeface="Times New Roman" pitchFamily="18" charset="0"/>
              </a:rPr>
              <a:t>64</a:t>
            </a:r>
          </a:p>
          <a:p>
            <a:pPr marL="514350" indent="-514350">
              <a:buAutoNum type="alphaLcParenR"/>
            </a:pPr>
            <a:r>
              <a:rPr lang="en-US" sz="2400" dirty="0">
                <a:latin typeface="Times New Roman" pitchFamily="18" charset="0"/>
                <a:cs typeface="Times New Roman" pitchFamily="18" charset="0"/>
              </a:rPr>
              <a:t>None of these</a:t>
            </a:r>
          </a:p>
          <a:p>
            <a:pPr marL="514350" indent="-514350">
              <a:buNone/>
            </a:pPr>
            <a:endParaRPr lang="en-US" sz="2400" dirty="0">
              <a:latin typeface="Times New Roman" pitchFamily="18" charset="0"/>
              <a:cs typeface="Times New Roman" pitchFamily="18" charset="0"/>
            </a:endParaRPr>
          </a:p>
          <a:p>
            <a:pPr marL="514350" indent="-514350">
              <a:buAutoNum type="arabicParenR" startAt="4"/>
            </a:pPr>
            <a:r>
              <a:rPr lang="en-US" sz="2400" dirty="0">
                <a:latin typeface="Times New Roman" pitchFamily="18" charset="0"/>
                <a:cs typeface="Times New Roman" pitchFamily="18" charset="0"/>
              </a:rPr>
              <a:t>Non – unique index allows duplicate values?</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SYNONYMS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synonym is a database object, which is used as an alias for a table, view or sequence.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Synonym basically allows us to create a pointer to an object that exists in different schema.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a:latin typeface="Times New Roman" pitchFamily="18" charset="0"/>
                <a:cs typeface="Times New Roman" pitchFamily="18" charset="0"/>
              </a:rPr>
              <a:t>Public </a:t>
            </a:r>
          </a:p>
          <a:p>
            <a:pPr>
              <a:buFont typeface="Courier New" pitchFamily="49" charset="0"/>
              <a:buChar char="o"/>
            </a:pPr>
            <a:r>
              <a:rPr lang="en-IN" dirty="0">
                <a:latin typeface="Times New Roman" pitchFamily="18" charset="0"/>
                <a:cs typeface="Times New Roman" pitchFamily="18" charset="0"/>
              </a:rPr>
              <a:t>Private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Syntax : </a:t>
            </a:r>
          </a:p>
          <a:p>
            <a:pPr>
              <a:buNone/>
            </a:pPr>
            <a:r>
              <a:rPr lang="en-IN" dirty="0">
                <a:latin typeface="Times New Roman" pitchFamily="18" charset="0"/>
                <a:cs typeface="Times New Roman" pitchFamily="18" charset="0"/>
              </a:rPr>
              <a:t>	create  [</a:t>
            </a:r>
            <a:r>
              <a:rPr lang="en-IN" dirty="0">
                <a:solidFill>
                  <a:srgbClr val="C00000"/>
                </a:solidFill>
                <a:latin typeface="Times New Roman" pitchFamily="18" charset="0"/>
                <a:cs typeface="Times New Roman" pitchFamily="18" charset="0"/>
              </a:rPr>
              <a:t>public</a:t>
            </a:r>
            <a:r>
              <a:rPr lang="en-IN" dirty="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SYNONYMS</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Private synonym is available to the particular user who creates. </a:t>
            </a:r>
          </a:p>
          <a:p>
            <a:r>
              <a:rPr lang="en-IN" sz="2400" b="0" dirty="0">
                <a:latin typeface="Times New Roman" pitchFamily="18" charset="0"/>
                <a:cs typeface="Times New Roman" pitchFamily="18" charset="0"/>
              </a:rPr>
              <a:t>Public synonym is created by DBA which is available to all the users. </a:t>
            </a:r>
          </a:p>
          <a:p>
            <a:endParaRPr lang="en-US" sz="2400" b="0" dirty="0">
              <a:latin typeface="Times New Roman" pitchFamily="18" charset="0"/>
              <a:cs typeface="Times New Roman" pitchFamily="18" charset="0"/>
            </a:endParaRPr>
          </a:p>
          <a:p>
            <a:pPr>
              <a:buFont typeface="Wingdings" pitchFamily="2" charset="2"/>
              <a:buChar char="Ø"/>
            </a:pPr>
            <a:r>
              <a:rPr lang="en-IN" sz="2400" b="0" i="1" dirty="0">
                <a:latin typeface="Times New Roman" pitchFamily="18" charset="0"/>
                <a:cs typeface="Times New Roman" pitchFamily="18" charset="0"/>
              </a:rPr>
              <a:t>Advantages:- </a:t>
            </a:r>
          </a:p>
          <a:p>
            <a:r>
              <a:rPr lang="en-IN" sz="2400" b="0" dirty="0">
                <a:latin typeface="Times New Roman" pitchFamily="18" charset="0"/>
                <a:cs typeface="Times New Roman" pitchFamily="18" charset="0"/>
              </a:rPr>
              <a:t>Hide the name and owner of the object. </a:t>
            </a:r>
          </a:p>
          <a:p>
            <a:r>
              <a:rPr lang="en-IN" sz="2400" b="0" dirty="0">
                <a:latin typeface="Times New Roman" pitchFamily="18" charset="0"/>
                <a:cs typeface="Times New Roman" pitchFamily="18" charset="0"/>
              </a:rPr>
              <a:t>Provides location transparency for remote objects of a distributed database. </a:t>
            </a: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a:latin typeface="Times New Roman" pitchFamily="18" charset="0"/>
                <a:cs typeface="Times New Roman" pitchFamily="18" charset="0"/>
              </a:rPr>
              <a:t>Example</a:t>
            </a:r>
            <a:r>
              <a:rPr lang="en-US" b="0" dirty="0">
                <a:latin typeface="Times New Roman" pitchFamily="18" charset="0"/>
                <a:cs typeface="Times New Roman" pitchFamily="18" charset="0"/>
              </a:rPr>
              <a:t>:</a:t>
            </a:r>
            <a:endParaRPr lang="en-IN"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CREATE PUBLIC SYNONYM na_pub_emp FOR scott.emp; 	</a:t>
            </a:r>
          </a:p>
          <a:p>
            <a:pPr>
              <a:buNone/>
            </a:pPr>
            <a:r>
              <a:rPr lang="en-US" b="0" dirty="0">
                <a:latin typeface="Times New Roman" pitchFamily="18" charset="0"/>
                <a:cs typeface="Times New Roman" pitchFamily="18" charset="0"/>
              </a:rPr>
              <a:t>--synonym created</a:t>
            </a:r>
          </a:p>
          <a:p>
            <a:pPr>
              <a:buNone/>
            </a:pPr>
            <a:endParaRPr lang="en-US"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GRANT ALL ON na_pub_emp TO user1; </a:t>
            </a:r>
          </a:p>
          <a:p>
            <a:pPr>
              <a:buFont typeface="Wingdings" pitchFamily="2" charset="2"/>
              <a:buChar char="Ø"/>
            </a:pPr>
            <a:r>
              <a:rPr lang="en-IN" sz="2400" b="0" dirty="0">
                <a:latin typeface="Times New Roman" pitchFamily="18" charset="0"/>
                <a:cs typeface="Times New Roman" pitchFamily="18" charset="0"/>
              </a:rPr>
              <a:t>conn user1/user1	</a:t>
            </a:r>
          </a:p>
          <a:p>
            <a:pPr>
              <a:buFont typeface="Wingdings" pitchFamily="2" charset="2"/>
              <a:buChar char="Ø"/>
            </a:pPr>
            <a:r>
              <a:rPr lang="en-IN" sz="2400" b="0" dirty="0">
                <a:latin typeface="Times New Roman" pitchFamily="18" charset="0"/>
                <a:cs typeface="Times New Roman" pitchFamily="18" charset="0"/>
              </a:rPr>
              <a:t>SELECT * FROM na_pub_emp; </a:t>
            </a:r>
            <a:r>
              <a:rPr lang="en-IN" sz="2400" b="0" dirty="0"/>
              <a:t>	</a:t>
            </a:r>
          </a:p>
          <a:p>
            <a:pPr>
              <a:buFont typeface="Wingdings" pitchFamily="2" charset="2"/>
              <a:buChar char="Ø"/>
            </a:pPr>
            <a:r>
              <a:rPr lang="en-IN" sz="2400" b="0" dirty="0">
                <a:latin typeface="Times New Roman" pitchFamily="18" charset="0"/>
                <a:cs typeface="Times New Roman" pitchFamily="18" charset="0"/>
              </a:rPr>
              <a:t>DROP PUBLIC SYNONYM emp_syn; 	</a:t>
            </a:r>
          </a:p>
          <a:p>
            <a:pPr>
              <a:buFont typeface="Wingdings" pitchFamily="2" charset="2"/>
              <a:buChar char="Ø"/>
            </a:pPr>
            <a:endParaRPr lang="en-IN" sz="2400" b="0" dirty="0"/>
          </a:p>
          <a:p>
            <a:pPr>
              <a:buNone/>
            </a:pPr>
            <a:r>
              <a:rPr lang="en-IN" sz="2400" b="0" dirty="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Private synonym is a synonym that is available to the particular user who creates it. </a:t>
            </a:r>
          </a:p>
          <a:p>
            <a:r>
              <a:rPr lang="en-IN" sz="2400" b="0" dirty="0">
                <a:latin typeface="Times New Roman" pitchFamily="18" charset="0"/>
                <a:cs typeface="Times New Roman" pitchFamily="18" charset="0"/>
              </a:rPr>
              <a:t>To create a private synonym in our own schema, we must have the CREATE SYNONYM system privilege. </a:t>
            </a:r>
          </a:p>
          <a:p>
            <a:r>
              <a:rPr lang="en-IN" sz="2400" b="0" dirty="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conn user1/user1@vis; </a:t>
            </a:r>
          </a:p>
          <a:p>
            <a:pPr>
              <a:buNone/>
            </a:pPr>
            <a:r>
              <a:rPr lang="en-US" sz="2400" dirty="0">
                <a:latin typeface="Times New Roman" pitchFamily="18" charset="0"/>
                <a:cs typeface="Times New Roman" pitchFamily="18" charset="0"/>
              </a:rPr>
              <a:t>--</a:t>
            </a:r>
            <a:r>
              <a:rPr lang="en-US" sz="2400" b="0" dirty="0">
                <a:latin typeface="Times New Roman" pitchFamily="18" charset="0"/>
                <a:cs typeface="Times New Roman" pitchFamily="18" charset="0"/>
              </a:rPr>
              <a:t>connected</a:t>
            </a:r>
          </a:p>
          <a:p>
            <a:pPr>
              <a:buNone/>
            </a:pPr>
            <a:endParaRPr lang="en-US"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scott.emp; </a:t>
            </a:r>
          </a:p>
          <a:p>
            <a:pPr>
              <a:buNone/>
            </a:pPr>
            <a:r>
              <a:rPr lang="en-US" sz="2400" dirty="0">
                <a:latin typeface="Times New Roman" pitchFamily="18" charset="0"/>
                <a:cs typeface="Times New Roman" pitchFamily="18" charset="0"/>
              </a:rPr>
              <a:t>--Table will display</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SYNONYM na_emp FOR scott.emp; 	</a:t>
            </a:r>
          </a:p>
          <a:p>
            <a:pPr>
              <a:buNone/>
            </a:pPr>
            <a:r>
              <a:rPr lang="en-US" sz="2400" dirty="0">
                <a:latin typeface="Times New Roman" pitchFamily="18" charset="0"/>
                <a:cs typeface="Times New Roman" pitchFamily="18" charset="0"/>
              </a:rPr>
              <a:t>--synonym created</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SYNONYM na_emp FOR scott.emp; 	</a:t>
            </a:r>
          </a:p>
          <a:p>
            <a:pPr>
              <a:buNone/>
            </a:pPr>
            <a:r>
              <a:rPr lang="en-US" sz="2400" b="0" dirty="0">
                <a:latin typeface="Times New Roman" pitchFamily="18" charset="0"/>
                <a:cs typeface="Times New Roman" pitchFamily="18" charset="0"/>
              </a:rPr>
              <a:t>--synonym created</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 FROM na_emp; </a:t>
            </a:r>
          </a:p>
          <a:p>
            <a:pPr>
              <a:buNone/>
            </a:pPr>
            <a:r>
              <a:rPr lang="en-US" sz="2400" b="0" dirty="0">
                <a:latin typeface="Times New Roman" pitchFamily="18" charset="0"/>
                <a:cs typeface="Times New Roman" pitchFamily="18" charset="0"/>
              </a:rPr>
              <a:t>--Table will display’s</a:t>
            </a:r>
            <a:endParaRPr lang="en-IN"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synonym:</a:t>
            </a:r>
            <a:r>
              <a:rPr lang="en-IN" sz="2400" b="0" dirty="0">
                <a:latin typeface="Times New Roman" pitchFamily="18" charset="0"/>
                <a:cs typeface="Times New Roman" pitchFamily="18" charset="0"/>
              </a:rPr>
              <a:t>	</a:t>
            </a:r>
          </a:p>
          <a:p>
            <a:pPr>
              <a:buFont typeface="Wingdings" pitchFamily="2" charset="2"/>
              <a:buChar char="§"/>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SYNONYM na_emp; </a:t>
            </a:r>
          </a:p>
          <a:p>
            <a:pPr>
              <a:buNone/>
            </a:pPr>
            <a:r>
              <a:rPr lang="en-IN" sz="2400" b="0" dirty="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a:latin typeface="Times New Roman" pitchFamily="18" charset="0"/>
                <a:cs typeface="Times New Roman" pitchFamily="18" charset="0"/>
              </a:rPr>
              <a:t>CREATE USER:</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CREATE USER user1 IDENTIFIED BY user1;</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In the above syntax ‘user1’ is the user name and ‘user1’ is the password.</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GRANT ALL TO user1;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Here we have given all the privileges to user ‘user1’.</a:t>
            </a:r>
          </a:p>
          <a:p>
            <a:pPr>
              <a:buNone/>
            </a:pPr>
            <a:r>
              <a:rPr lang="en-IN" sz="2400" dirty="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effectLst/>
                <a:latin typeface="Times New Roman" pitchFamily="18" charset="0"/>
                <a:cs typeface="Times New Roman" pitchFamily="18" charset="0"/>
              </a:rPr>
              <a:t>SEQUENCE</a:t>
            </a:r>
          </a:p>
        </p:txBody>
      </p:sp>
      <p:sp>
        <p:nvSpPr>
          <p:cNvPr id="2" name="Content Placeholder 1"/>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 Sequence is a Schema or Database Object that can generate UNIQUE Sequential Values. </a:t>
            </a:r>
          </a:p>
          <a:p>
            <a:r>
              <a:rPr lang="en-IN" sz="2400" b="0" dirty="0">
                <a:latin typeface="Times New Roman" pitchFamily="18" charset="0"/>
                <a:cs typeface="Times New Roman" pitchFamily="18" charset="0"/>
              </a:rPr>
              <a:t> Can be used to generate PRIMARY KEY values automatically. </a:t>
            </a:r>
          </a:p>
          <a:p>
            <a:r>
              <a:rPr lang="en-IN" sz="2400" b="0" dirty="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a:stretch>
            <a:fillRect/>
          </a:stretch>
        </p:blipFill>
        <p:spPr>
          <a:xfrm>
            <a:off x="5715000" y="4495800"/>
            <a:ext cx="2452308" cy="1598905"/>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a:effectLst/>
                <a:latin typeface="Times New Roman" pitchFamily="18" charset="0"/>
                <a:cs typeface="Times New Roman" pitchFamily="18" charset="0"/>
              </a:rPr>
              <a:t> CREATING SEQUENCE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By default the sequence </a:t>
            </a:r>
            <a:r>
              <a:rPr lang="en-IN" sz="2400" dirty="0">
                <a:latin typeface="Times New Roman" pitchFamily="18" charset="0"/>
                <a:cs typeface="Times New Roman" pitchFamily="18" charset="0"/>
              </a:rPr>
              <a:t>starts</a:t>
            </a:r>
            <a:r>
              <a:rPr lang="en-IN" sz="2400" b="0" dirty="0">
                <a:latin typeface="Times New Roman" pitchFamily="18" charset="0"/>
                <a:cs typeface="Times New Roman" pitchFamily="18" charset="0"/>
              </a:rPr>
              <a:t> with 1, </a:t>
            </a:r>
            <a:r>
              <a:rPr lang="en-IN" sz="2400" dirty="0">
                <a:latin typeface="Times New Roman" pitchFamily="18" charset="0"/>
                <a:cs typeface="Times New Roman" pitchFamily="18" charset="0"/>
              </a:rPr>
              <a:t>increments</a:t>
            </a:r>
            <a:r>
              <a:rPr lang="en-IN" sz="2400" b="0" dirty="0">
                <a:latin typeface="Times New Roman" pitchFamily="18" charset="0"/>
                <a:cs typeface="Times New Roman" pitchFamily="18" charset="0"/>
              </a:rPr>
              <a:t> by 1 with </a:t>
            </a:r>
            <a:r>
              <a:rPr lang="en-IN" sz="2400" dirty="0">
                <a:latin typeface="Times New Roman" pitchFamily="18" charset="0"/>
                <a:cs typeface="Times New Roman" pitchFamily="18" charset="0"/>
              </a:rPr>
              <a:t>minvalue</a:t>
            </a:r>
            <a:r>
              <a:rPr lang="en-IN" sz="2400" b="0" dirty="0">
                <a:latin typeface="Times New Roman" pitchFamily="18" charset="0"/>
                <a:cs typeface="Times New Roman" pitchFamily="18" charset="0"/>
              </a:rPr>
              <a:t> of 1 and with </a:t>
            </a:r>
            <a:r>
              <a:rPr lang="en-IN" sz="2400" dirty="0">
                <a:latin typeface="Times New Roman" pitchFamily="18" charset="0"/>
                <a:cs typeface="Times New Roman" pitchFamily="18" charset="0"/>
              </a:rPr>
              <a:t>nocycle</a:t>
            </a:r>
            <a:r>
              <a:rPr lang="en-IN" sz="2400" b="0" dirty="0">
                <a:latin typeface="Times New Roman" pitchFamily="18" charset="0"/>
                <a:cs typeface="Times New Roman" pitchFamily="18" charset="0"/>
              </a:rPr>
              <a:t>, </a:t>
            </a:r>
            <a:r>
              <a:rPr lang="en-IN" sz="2400" dirty="0">
                <a:latin typeface="Times New Roman" pitchFamily="18" charset="0"/>
                <a:cs typeface="Times New Roman" pitchFamily="18" charset="0"/>
              </a:rPr>
              <a:t>nocache</a:t>
            </a:r>
            <a:r>
              <a:rPr lang="en-IN" sz="2400" b="0" dirty="0">
                <a:latin typeface="Times New Roman" pitchFamily="18" charset="0"/>
                <a:cs typeface="Times New Roman" pitchFamily="18" charset="0"/>
              </a:rPr>
              <a:t>. </a:t>
            </a:r>
          </a:p>
          <a:p>
            <a:r>
              <a:rPr lang="en-IN" sz="2400" b="0" dirty="0">
                <a:latin typeface="Times New Roman" pitchFamily="18" charset="0"/>
                <a:cs typeface="Times New Roman" pitchFamily="18" charset="0"/>
              </a:rPr>
              <a:t>MINVAL clause:- </a:t>
            </a:r>
          </a:p>
          <a:p>
            <a:pPr>
              <a:buNone/>
            </a:pPr>
            <a:r>
              <a:rPr lang="en-IN" sz="2400" b="0" dirty="0">
                <a:latin typeface="Times New Roman" pitchFamily="18" charset="0"/>
                <a:cs typeface="Times New Roman" pitchFamily="18" charset="0"/>
              </a:rPr>
              <a:t>    Specifies the sequences minimum value. </a:t>
            </a:r>
          </a:p>
          <a:p>
            <a:r>
              <a:rPr lang="en-IN" sz="2400" b="0" dirty="0">
                <a:latin typeface="Times New Roman" pitchFamily="18" charset="0"/>
                <a:cs typeface="Times New Roman" pitchFamily="18" charset="0"/>
              </a:rPr>
              <a:t>MAXVAL clause:- </a:t>
            </a:r>
          </a:p>
          <a:p>
            <a:pPr>
              <a:buNone/>
            </a:pPr>
            <a:r>
              <a:rPr lang="en-IN" sz="2400" b="0" dirty="0">
                <a:latin typeface="Times New Roman" pitchFamily="18" charset="0"/>
                <a:cs typeface="Times New Roman" pitchFamily="18" charset="0"/>
              </a:rPr>
              <a:t>    Specifies the maximum value that can be generated. </a:t>
            </a:r>
          </a:p>
          <a:p>
            <a:pPr>
              <a:buNone/>
            </a:pPr>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CYCLE clause:- </a:t>
            </a:r>
          </a:p>
          <a:p>
            <a:pPr>
              <a:buNone/>
            </a:pPr>
            <a:r>
              <a:rPr lang="en-IN" sz="2400" b="0" dirty="0">
                <a:latin typeface="Times New Roman" pitchFamily="18" charset="0"/>
                <a:cs typeface="Times New Roman" pitchFamily="18" charset="0"/>
              </a:rPr>
              <a:t>    Specifies the sequence, will continue to generate values after reaching either maximum value.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NOCYCLE clause:- </a:t>
            </a:r>
          </a:p>
          <a:p>
            <a:pPr>
              <a:buNone/>
            </a:pPr>
            <a:r>
              <a:rPr lang="en-IN" sz="2400" b="0" dirty="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CACHE clause:- </a:t>
            </a:r>
          </a:p>
          <a:p>
            <a:pPr>
              <a:buNone/>
            </a:pPr>
            <a:r>
              <a:rPr lang="en-IN" sz="2400" b="0" dirty="0">
                <a:latin typeface="Times New Roman" pitchFamily="18" charset="0"/>
                <a:cs typeface="Times New Roman" pitchFamily="18" charset="0"/>
              </a:rPr>
              <a:t>    Specifies the pre-allocation of sequence numbers, the minimum is 2.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NOCACHE clause:- </a:t>
            </a:r>
          </a:p>
          <a:p>
            <a:pPr>
              <a:buNone/>
            </a:pPr>
            <a:r>
              <a:rPr lang="en-IN" sz="2400" b="0" dirty="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ORDER clause:- </a:t>
            </a:r>
          </a:p>
          <a:p>
            <a:pPr>
              <a:buNone/>
            </a:pPr>
            <a:r>
              <a:rPr lang="en-IN" sz="2400" b="0" dirty="0">
                <a:latin typeface="Times New Roman" pitchFamily="18" charset="0"/>
                <a:cs typeface="Times New Roman" pitchFamily="18" charset="0"/>
              </a:rPr>
              <a:t>     Guarantees the sequence number to be generated in the order of request.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NOORDER clause:- </a:t>
            </a:r>
          </a:p>
          <a:p>
            <a:pPr>
              <a:buNone/>
            </a:pPr>
            <a:r>
              <a:rPr lang="en-IN" sz="2400" b="0" dirty="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t>CREATE SEQUENCE </a:t>
            </a:r>
            <a:r>
              <a:rPr lang="en-IN" sz="2400" b="0" dirty="0">
                <a:solidFill>
                  <a:srgbClr val="C00000"/>
                </a:solidFill>
              </a:rPr>
              <a:t>sampleseq</a:t>
            </a:r>
            <a:r>
              <a:rPr lang="en-IN" sz="2400" b="0" dirty="0"/>
              <a:t> </a:t>
            </a:r>
          </a:p>
          <a:p>
            <a:pPr>
              <a:buNone/>
            </a:pPr>
            <a:r>
              <a:rPr lang="en-IN" sz="2400" b="0" dirty="0"/>
              <a:t>   INCREMENT BY 1 </a:t>
            </a:r>
          </a:p>
          <a:p>
            <a:pPr>
              <a:buNone/>
            </a:pPr>
            <a:r>
              <a:rPr lang="en-IN" sz="2400" b="0" dirty="0"/>
              <a:t>   START WITH 0 </a:t>
            </a:r>
          </a:p>
          <a:p>
            <a:pPr>
              <a:buNone/>
            </a:pPr>
            <a:r>
              <a:rPr lang="en-IN" sz="2400" b="0" dirty="0"/>
              <a:t>   MINVALUE 0 </a:t>
            </a:r>
          </a:p>
          <a:p>
            <a:pPr>
              <a:buNone/>
            </a:pPr>
            <a:r>
              <a:rPr lang="en-IN" sz="2400" b="0" dirty="0"/>
              <a:t>   MAXVALUE 10 </a:t>
            </a:r>
          </a:p>
          <a:p>
            <a:pPr>
              <a:buNone/>
            </a:pPr>
            <a:r>
              <a:rPr lang="en-IN" sz="2400" b="0" dirty="0"/>
              <a:t>   NOCACHE</a:t>
            </a:r>
          </a:p>
          <a:p>
            <a:pPr>
              <a:buNone/>
            </a:pPr>
            <a:r>
              <a:rPr lang="en-IN" sz="2400" b="0" dirty="0"/>
              <a:t>   NOCYCLE;</a:t>
            </a:r>
          </a:p>
          <a:p>
            <a:pPr>
              <a:buNone/>
            </a:pPr>
            <a:endParaRPr lang="en-IN" sz="2400" b="0" dirty="0"/>
          </a:p>
          <a:p>
            <a:pPr>
              <a:buNone/>
            </a:pPr>
            <a:r>
              <a:rPr lang="en-IN" sz="2400" b="0" dirty="0"/>
              <a:t>--sequence created	</a:t>
            </a:r>
          </a:p>
          <a:p>
            <a:endParaRPr lang="en-IN" sz="2400" b="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NEXTVAL- </a:t>
            </a:r>
          </a:p>
          <a:p>
            <a:pPr>
              <a:buFont typeface="Wingdings" pitchFamily="2" charset="2"/>
              <a:buChar char="ü"/>
            </a:pPr>
            <a:r>
              <a:rPr lang="en-IN" sz="2400" b="0" dirty="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a:latin typeface="Times New Roman" pitchFamily="18" charset="0"/>
                <a:cs typeface="Times New Roman" pitchFamily="18" charset="0"/>
              </a:rPr>
              <a:t> If we run it again then next value will be generated.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CURRVAL- </a:t>
            </a:r>
          </a:p>
          <a:p>
            <a:pPr>
              <a:buFont typeface="Wingdings" pitchFamily="2" charset="2"/>
              <a:buChar char="ü"/>
            </a:pPr>
            <a:r>
              <a:rPr lang="en-IN" sz="2400" b="0" dirty="0">
                <a:latin typeface="Times New Roman" pitchFamily="18" charset="0"/>
                <a:cs typeface="Times New Roman" pitchFamily="18" charset="0"/>
              </a:rPr>
              <a:t>  It is used to refer to a sequence number that the current session has just generated Or the current value that sequence holds.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a:latin typeface="Times New Roman" pitchFamily="18" charset="0"/>
                <a:cs typeface="Times New Roman" pitchFamily="18" charset="0"/>
              </a:rPr>
              <a:t>CREATE TABLE seq_tab (empno NUMBER(10),ename varchar2(10)); </a:t>
            </a:r>
          </a:p>
          <a:p>
            <a:pPr>
              <a:buNone/>
            </a:pPr>
            <a:r>
              <a:rPr lang="en-IN" sz="2400" b="0" dirty="0">
                <a:latin typeface="Times New Roman" pitchFamily="18" charset="0"/>
                <a:cs typeface="Times New Roman" pitchFamily="18" charset="0"/>
              </a:rPr>
              <a:t>   -- Table created </a:t>
            </a:r>
          </a:p>
          <a:p>
            <a:pPr>
              <a:buNone/>
            </a:pPr>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INSERT INTO seq_tab </a:t>
            </a:r>
          </a:p>
          <a:p>
            <a:pPr>
              <a:buNone/>
            </a:pPr>
            <a:r>
              <a:rPr lang="en-IN" sz="2400" b="0" dirty="0">
                <a:latin typeface="Times New Roman" pitchFamily="18" charset="0"/>
                <a:cs typeface="Times New Roman" pitchFamily="18" charset="0"/>
              </a:rPr>
              <a:t>    VALUES (sampleseq.NEXTVAL,'CAMERON'); </a:t>
            </a:r>
          </a:p>
          <a:p>
            <a:pPr>
              <a:buNone/>
            </a:pPr>
            <a:r>
              <a:rPr lang="en-IN" sz="2400" b="0" dirty="0">
                <a:latin typeface="Times New Roman" pitchFamily="18" charset="0"/>
                <a:cs typeface="Times New Roman" pitchFamily="18" charset="0"/>
              </a:rPr>
              <a:t>  -- 1 row inserted </a:t>
            </a:r>
          </a:p>
          <a:p>
            <a:pPr>
              <a:buFont typeface="Wingdings" pitchFamily="2" charset="2"/>
              <a:buChar char="Ø"/>
            </a:pPr>
            <a:r>
              <a:rPr lang="en-IN" sz="2400" b="0" dirty="0">
                <a:latin typeface="Times New Roman" pitchFamily="18" charset="0"/>
                <a:cs typeface="Times New Roman" pitchFamily="18" charset="0"/>
              </a:rPr>
              <a:t>SELECT *FROM seq_tab; </a:t>
            </a:r>
            <a:r>
              <a:rPr lang="en-IN" sz="2400" dirty="0"/>
              <a:t>	</a:t>
            </a:r>
          </a:p>
          <a:p>
            <a:pPr>
              <a:buNone/>
            </a:pPr>
            <a:r>
              <a:rPr lang="en-IN" sz="2400" dirty="0"/>
              <a:t>	--</a:t>
            </a: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DATA TYPES:</a:t>
            </a:r>
          </a:p>
        </p:txBody>
      </p:sp>
      <p:sp>
        <p:nvSpPr>
          <p:cNvPr id="2" name="Content Placeholder 1"/>
          <p:cNvSpPr>
            <a:spLocks noGrp="1"/>
          </p:cNvSpPr>
          <p:nvPr>
            <p:ph idx="1"/>
          </p:nvPr>
        </p:nvSpPr>
        <p:spPr/>
        <p:txBody>
          <a:bodyPr/>
          <a:lstStyle/>
          <a:p>
            <a:r>
              <a:rPr lang="en-IN" sz="2400" dirty="0">
                <a:latin typeface="Times New Roman" pitchFamily="18" charset="0"/>
                <a:cs typeface="Times New Roman" pitchFamily="18" charset="0"/>
              </a:rPr>
              <a:t>CHAR(7)</a:t>
            </a:r>
          </a:p>
          <a:p>
            <a:r>
              <a:rPr lang="en-IN" sz="2400" dirty="0">
                <a:latin typeface="Times New Roman" pitchFamily="18" charset="0"/>
                <a:cs typeface="Times New Roman" pitchFamily="18" charset="0"/>
              </a:rPr>
              <a:t>VARCHAR2(10)</a:t>
            </a:r>
          </a:p>
          <a:p>
            <a:r>
              <a:rPr lang="en-IN" sz="2400" dirty="0">
                <a:latin typeface="Times New Roman" pitchFamily="18" charset="0"/>
                <a:cs typeface="Times New Roman" pitchFamily="18" charset="0"/>
              </a:rPr>
              <a:t>NUMBER</a:t>
            </a:r>
          </a:p>
          <a:p>
            <a:pPr marL="624078" indent="-514350">
              <a:buAutoNum type="alphaUcParenR"/>
            </a:pPr>
            <a:r>
              <a:rPr lang="en-IN" sz="2400" dirty="0">
                <a:latin typeface="Times New Roman" pitchFamily="18" charset="0"/>
                <a:cs typeface="Times New Roman" pitchFamily="18" charset="0"/>
              </a:rPr>
              <a:t>NUMBER(10)</a:t>
            </a:r>
          </a:p>
          <a:p>
            <a:pPr marL="624078" indent="-514350">
              <a:buAutoNum type="alphaUcParenR"/>
            </a:pPr>
            <a:r>
              <a:rPr lang="en-IN" sz="2400" dirty="0">
                <a:latin typeface="Times New Roman" pitchFamily="18" charset="0"/>
                <a:cs typeface="Times New Roman" pitchFamily="18" charset="0"/>
              </a:rPr>
              <a:t>NUMBER(8,2)</a:t>
            </a:r>
          </a:p>
          <a:p>
            <a:r>
              <a:rPr lang="en-IN" sz="2400" dirty="0">
                <a:latin typeface="Times New Roman" pitchFamily="18" charset="0"/>
                <a:cs typeface="Times New Roman" pitchFamily="18" charset="0"/>
              </a:rPr>
              <a:t>DATE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INSERT INTO seq_tab VALUES (sampleseq.NEXTVAL,'JOHN'); 	</a:t>
            </a:r>
          </a:p>
          <a:p>
            <a:pPr>
              <a:buNone/>
            </a:pPr>
            <a:r>
              <a:rPr lang="en-US" sz="2400" b="0" dirty="0">
                <a:latin typeface="Times New Roman" pitchFamily="18" charset="0"/>
                <a:cs typeface="Times New Roman" pitchFamily="18" charset="0"/>
              </a:rPr>
              <a:t>--1 row inserted</a:t>
            </a:r>
          </a:p>
          <a:p>
            <a:pPr>
              <a:buFont typeface="Wingdings" pitchFamily="2" charset="2"/>
              <a:buChar char="Ø"/>
            </a:pPr>
            <a:r>
              <a:rPr lang="en-IN" sz="2400" b="0" dirty="0">
                <a:latin typeface="Times New Roman" pitchFamily="18" charset="0"/>
                <a:cs typeface="Times New Roman" pitchFamily="18" charset="0"/>
              </a:rPr>
              <a:t>SELECT *FROM seq_tab; </a:t>
            </a: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a:t>
            </a:r>
            <a:r>
              <a:rPr lang="en-IN" sz="2400" b="0" dirty="0" err="1">
                <a:latin typeface="Times New Roman" pitchFamily="18" charset="0"/>
                <a:cs typeface="Times New Roman" pitchFamily="18" charset="0"/>
              </a:rPr>
              <a:t>sampleseq.CURRVAL</a:t>
            </a:r>
            <a:r>
              <a:rPr lang="en-IN" sz="2400" b="0" dirty="0">
                <a:latin typeface="Times New Roman" pitchFamily="18" charset="0"/>
                <a:cs typeface="Times New Roman" pitchFamily="18" charset="0"/>
              </a:rPr>
              <a:t> FROM dual; 	</a:t>
            </a:r>
          </a:p>
          <a:p>
            <a:pPr>
              <a:buNone/>
            </a:pPr>
            <a:endParaRPr lang="en-IN" sz="2400" dirty="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ALTERING SEQUENCE</a:t>
            </a:r>
          </a:p>
        </p:txBody>
      </p:sp>
      <p:sp>
        <p:nvSpPr>
          <p:cNvPr id="6" name="Content Placeholder 5"/>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Set or eliminate minvalue or maxvalue. </a:t>
            </a:r>
          </a:p>
          <a:p>
            <a:r>
              <a:rPr lang="en-IN" sz="2400" b="0" dirty="0">
                <a:latin typeface="Times New Roman" pitchFamily="18" charset="0"/>
                <a:cs typeface="Times New Roman" pitchFamily="18" charset="0"/>
              </a:rPr>
              <a:t>Change the increment value. </a:t>
            </a:r>
          </a:p>
          <a:p>
            <a:r>
              <a:rPr lang="en-IN" sz="2400" b="0" dirty="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a:latin typeface="Times New Roman" pitchFamily="18" charset="0"/>
                <a:cs typeface="Times New Roman" pitchFamily="18" charset="0"/>
              </a:rPr>
              <a:t> ALTER SEQUENCE sampleseq&lt;/code&gt; </a:t>
            </a:r>
          </a:p>
          <a:p>
            <a:pPr>
              <a:buNone/>
            </a:pPr>
            <a:r>
              <a:rPr lang="en-IN" sz="2400" b="0" dirty="0">
                <a:latin typeface="Times New Roman" pitchFamily="18" charset="0"/>
                <a:cs typeface="Times New Roman" pitchFamily="18" charset="0"/>
              </a:rPr>
              <a:t>     MAXVAL 10 </a:t>
            </a:r>
          </a:p>
          <a:p>
            <a:pPr>
              <a:buNone/>
            </a:pPr>
            <a:r>
              <a:rPr lang="en-IN" sz="2400" b="0" dirty="0">
                <a:latin typeface="Times New Roman" pitchFamily="18" charset="0"/>
                <a:cs typeface="Times New Roman" pitchFamily="18" charset="0"/>
              </a:rPr>
              <a:t>     CACHE </a:t>
            </a:r>
          </a:p>
          <a:p>
            <a:pPr>
              <a:buNone/>
            </a:pPr>
            <a:r>
              <a:rPr lang="en-IN" sz="2400" b="0" dirty="0">
                <a:latin typeface="Times New Roman" pitchFamily="18" charset="0"/>
                <a:cs typeface="Times New Roman" pitchFamily="18" charset="0"/>
              </a:rPr>
              <a:t>     NOCYCLE; </a:t>
            </a:r>
          </a:p>
          <a:p>
            <a:pPr>
              <a:buNone/>
            </a:pPr>
            <a:endParaRPr lang="en-IN" sz="2400" b="0" dirty="0">
              <a:latin typeface="Times New Roman" pitchFamily="18" charset="0"/>
              <a:cs typeface="Times New Roman" pitchFamily="18" charset="0"/>
            </a:endParaRPr>
          </a:p>
          <a:p>
            <a:pPr>
              <a:buFont typeface="Wingdings" pitchFamily="2" charset="2"/>
              <a:buChar char="§"/>
            </a:pPr>
            <a:r>
              <a:rPr lang="en-US" sz="2400" b="0" dirty="0">
                <a:latin typeface="Times New Roman" pitchFamily="18" charset="0"/>
                <a:cs typeface="Times New Roman" pitchFamily="18" charset="0"/>
              </a:rPr>
              <a:t>Drop sequence:</a:t>
            </a:r>
          </a:p>
          <a:p>
            <a:pPr>
              <a:buFont typeface="Wingdings" pitchFamily="2" charset="2"/>
              <a:buChar char="§"/>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DROP SEQUENCE sampleseq ; </a:t>
            </a:r>
            <a:r>
              <a:rPr lang="en-IN" sz="2400" dirty="0"/>
              <a:t>	</a:t>
            </a:r>
          </a:p>
          <a:p>
            <a:pPr>
              <a:buNone/>
            </a:pPr>
            <a:r>
              <a:rPr lang="en-IN"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a:t>VIEWING THE SEQUENCES CREATED</a:t>
            </a:r>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The following tables lists all the Sequences which are created by the users. </a:t>
            </a:r>
          </a:p>
          <a:p>
            <a:r>
              <a:rPr lang="en-IN" sz="2400" b="0" dirty="0">
                <a:latin typeface="Times New Roman" pitchFamily="18" charset="0"/>
                <a:cs typeface="Times New Roman" pitchFamily="18" charset="0"/>
              </a:rPr>
              <a:t>DBA_SEQUENCES </a:t>
            </a:r>
          </a:p>
          <a:p>
            <a:r>
              <a:rPr lang="en-IN" sz="2400" b="0" dirty="0">
                <a:latin typeface="Times New Roman" pitchFamily="18" charset="0"/>
                <a:cs typeface="Times New Roman" pitchFamily="18" charset="0"/>
              </a:rPr>
              <a:t>ALL_SEQUENCES </a:t>
            </a:r>
          </a:p>
          <a:p>
            <a:r>
              <a:rPr lang="en-IN" sz="2400" b="0" dirty="0">
                <a:latin typeface="Times New Roman" pitchFamily="18" charset="0"/>
                <a:cs typeface="Times New Roman" pitchFamily="18" charset="0"/>
              </a:rPr>
              <a:t>USER_SEQUENCES </a:t>
            </a:r>
          </a:p>
          <a:p>
            <a:pPr>
              <a:buNone/>
            </a:pPr>
            <a:endParaRPr lang="en-US" sz="2400" b="0" dirty="0">
              <a:latin typeface="Times New Roman" pitchFamily="18" charset="0"/>
              <a:cs typeface="Times New Roman" pitchFamily="18" charset="0"/>
            </a:endParaRPr>
          </a:p>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r>
              <a:rPr lang="en-IN" sz="2400" b="0" dirty="0">
                <a:latin typeface="Times New Roman" pitchFamily="18" charset="0"/>
                <a:cs typeface="Times New Roman" pitchFamily="18" charset="0"/>
              </a:rPr>
              <a:t>SELECT * FROM </a:t>
            </a:r>
            <a:r>
              <a:rPr lang="en-IN" sz="2400" b="0" dirty="0">
                <a:solidFill>
                  <a:srgbClr val="C00000"/>
                </a:solidFill>
                <a:latin typeface="Times New Roman" pitchFamily="18" charset="0"/>
                <a:cs typeface="Times New Roman" pitchFamily="18" charset="0"/>
              </a:rPr>
              <a:t>USER_SEQUENCES</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DBA cannot create private synonym?</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Can we retrieve database object from different schema?</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a:latin typeface="Times New Roman" pitchFamily="18" charset="0"/>
                <a:cs typeface="Times New Roman" pitchFamily="18" charset="0"/>
              </a:rPr>
              <a:t>3. How we can get the current value that sequence hold?</a:t>
            </a:r>
          </a:p>
          <a:p>
            <a:pPr marL="514350" indent="-514350">
              <a:buAutoNum type="alphaLcParenR"/>
            </a:pPr>
            <a:r>
              <a:rPr lang="en-US" sz="2400" b="0" dirty="0">
                <a:latin typeface="Times New Roman" pitchFamily="18" charset="0"/>
                <a:cs typeface="Times New Roman" pitchFamily="18" charset="0"/>
              </a:rPr>
              <a:t>PRESENTVAL</a:t>
            </a:r>
          </a:p>
          <a:p>
            <a:pPr marL="514350" indent="-514350">
              <a:buAutoNum type="alphaLcParenR"/>
            </a:pPr>
            <a:r>
              <a:rPr lang="en-US" sz="2400" b="0" dirty="0">
                <a:latin typeface="Times New Roman" pitchFamily="18" charset="0"/>
                <a:cs typeface="Times New Roman" pitchFamily="18" charset="0"/>
              </a:rPr>
              <a:t>CURRVAL</a:t>
            </a:r>
          </a:p>
          <a:p>
            <a:pPr marL="514350" indent="-514350">
              <a:buAutoNum type="alphaLcParenR"/>
            </a:pPr>
            <a:r>
              <a:rPr lang="en-US" sz="2400" b="0" dirty="0">
                <a:latin typeface="Times New Roman" pitchFamily="18" charset="0"/>
                <a:cs typeface="Times New Roman" pitchFamily="18" charset="0"/>
              </a:rPr>
              <a:t>NEXTVAL</a:t>
            </a:r>
          </a:p>
          <a:p>
            <a:pPr marL="514350" indent="-514350">
              <a:buNone/>
            </a:pPr>
            <a:endParaRPr lang="en-US" sz="2400" b="0" dirty="0">
              <a:latin typeface="Times New Roman" pitchFamily="18" charset="0"/>
              <a:cs typeface="Times New Roman" pitchFamily="18" charset="0"/>
            </a:endParaRPr>
          </a:p>
          <a:p>
            <a:pPr marL="514350" indent="-514350">
              <a:buNone/>
            </a:pPr>
            <a:r>
              <a:rPr lang="en-US" sz="2400" b="0" dirty="0">
                <a:latin typeface="Times New Roman" pitchFamily="18" charset="0"/>
                <a:cs typeface="Times New Roman" pitchFamily="18" charset="0"/>
              </a:rPr>
              <a:t>4. By default sequence starts with ?</a:t>
            </a:r>
          </a:p>
          <a:p>
            <a:pPr marL="514350" indent="-514350">
              <a:buAutoNum type="alphaLcParenR"/>
            </a:pPr>
            <a:r>
              <a:rPr lang="en-US" sz="2400" b="0" dirty="0">
                <a:latin typeface="Times New Roman" pitchFamily="18" charset="0"/>
                <a:cs typeface="Times New Roman" pitchFamily="18" charset="0"/>
              </a:rPr>
              <a:t>0</a:t>
            </a:r>
          </a:p>
          <a:p>
            <a:pPr marL="514350" indent="-514350">
              <a:buAutoNum type="alphaLcParenR"/>
            </a:pPr>
            <a:r>
              <a:rPr lang="en-US" sz="2400" b="0" dirty="0">
                <a:latin typeface="Times New Roman" pitchFamily="18" charset="0"/>
                <a:cs typeface="Times New Roman" pitchFamily="18" charset="0"/>
              </a:rPr>
              <a:t>1 </a:t>
            </a:r>
            <a:endParaRPr lang="en-IN" sz="24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VIEW</a:t>
            </a:r>
          </a:p>
        </p:txBody>
      </p:sp>
      <p:sp>
        <p:nvSpPr>
          <p:cNvPr id="2" name="Content Placeholder 1"/>
          <p:cNvSpPr>
            <a:spLocks noGrp="1"/>
          </p:cNvSpPr>
          <p:nvPr>
            <p:ph idx="1"/>
          </p:nvPr>
        </p:nvSpPr>
        <p:spPr/>
        <p:txBody>
          <a:bodyPr>
            <a:normAutofit/>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A view is a logical representation of the data. </a:t>
            </a:r>
          </a:p>
          <a:p>
            <a:r>
              <a:rPr lang="en-IN" sz="2400" b="0" dirty="0">
                <a:latin typeface="Times New Roman" pitchFamily="18" charset="0"/>
                <a:cs typeface="Times New Roman" pitchFamily="18" charset="0"/>
              </a:rPr>
              <a:t>View does not have storage of its own. </a:t>
            </a:r>
          </a:p>
          <a:p>
            <a:r>
              <a:rPr lang="en-IN" sz="2400" b="0" dirty="0">
                <a:latin typeface="Times New Roman" pitchFamily="18" charset="0"/>
                <a:cs typeface="Times New Roman" pitchFamily="18" charset="0"/>
              </a:rPr>
              <a:t>View can be used just like a table in SELECT statement. </a:t>
            </a:r>
          </a:p>
          <a:p>
            <a:r>
              <a:rPr lang="en-IN" sz="2400" b="0" dirty="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a:stretch>
            <a:fillRect/>
          </a:stretch>
        </p:blipFill>
        <p:spPr>
          <a:xfrm>
            <a:off x="4343400" y="4114800"/>
            <a:ext cx="2466975" cy="184785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a:effectLst/>
                <a:latin typeface="Times New Roman" pitchFamily="18" charset="0"/>
                <a:cs typeface="Times New Roman" pitchFamily="18" charset="0"/>
              </a:rPr>
              <a:t>WHY VIEWS? </a:t>
            </a:r>
            <a:br>
              <a:rPr lang="en-IN" sz="3600" dirty="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a:latin typeface="Times New Roman" pitchFamily="18" charset="0"/>
                <a:cs typeface="Times New Roman" pitchFamily="18" charset="0"/>
              </a:rPr>
              <a:t> Provides additional level of security by restricting access to a predetermined set of rows and/or columns of a table. </a:t>
            </a:r>
          </a:p>
          <a:p>
            <a:r>
              <a:rPr lang="en-IN" sz="2400" b="0" dirty="0">
                <a:latin typeface="Times New Roman" pitchFamily="18" charset="0"/>
                <a:cs typeface="Times New Roman" pitchFamily="18" charset="0"/>
              </a:rPr>
              <a:t> Hide the data complexity.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We have two types of views:</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1) Normal / Simple View </a:t>
            </a:r>
          </a:p>
          <a:p>
            <a:pPr>
              <a:buNone/>
            </a:pPr>
            <a:r>
              <a:rPr lang="en-IN" sz="2400" b="0" dirty="0">
                <a:latin typeface="Times New Roman" pitchFamily="18" charset="0"/>
                <a:cs typeface="Times New Roman" pitchFamily="18" charset="0"/>
              </a:rPr>
              <a:t>2) Forced View</a:t>
            </a:r>
          </a:p>
          <a:p>
            <a:pPr>
              <a:buNone/>
            </a:pPr>
            <a:r>
              <a:rPr lang="en-IN" sz="2400" b="0" dirty="0">
                <a:latin typeface="Times New Roman" pitchFamily="18" charset="0"/>
                <a:cs typeface="Times New Roman" pitchFamily="18" charset="0"/>
              </a:rPr>
              <a:t> 3) Inline View</a:t>
            </a:r>
          </a:p>
          <a:p>
            <a:pPr>
              <a:buNone/>
            </a:pPr>
            <a:r>
              <a:rPr lang="en-IN" sz="2400" b="0" dirty="0">
                <a:latin typeface="Times New Roman" pitchFamily="18" charset="0"/>
                <a:cs typeface="Times New Roman" pitchFamily="18" charset="0"/>
              </a:rPr>
              <a:t> 4) Materialized View.</a:t>
            </a:r>
            <a:endParaRPr lang="en-US"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a:latin typeface="Times New Roman" pitchFamily="18" charset="0"/>
                <a:cs typeface="Times New Roman" pitchFamily="18" charset="0"/>
              </a:rPr>
              <a:t>TYPES OF VIEWS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SQL SUB CATEGORIES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Data retrieval language (DRL)</a:t>
            </a:r>
          </a:p>
          <a:p>
            <a:r>
              <a:rPr lang="en-IN" dirty="0">
                <a:latin typeface="Times New Roman" pitchFamily="18" charset="0"/>
                <a:cs typeface="Times New Roman" pitchFamily="18" charset="0"/>
              </a:rPr>
              <a:t>Data defination language (DDL)</a:t>
            </a:r>
          </a:p>
          <a:p>
            <a:r>
              <a:rPr lang="en-IN" dirty="0">
                <a:latin typeface="Times New Roman" pitchFamily="18" charset="0"/>
                <a:cs typeface="Times New Roman" pitchFamily="18" charset="0"/>
              </a:rPr>
              <a:t>Data manipulation language (DML)</a:t>
            </a:r>
          </a:p>
          <a:p>
            <a:r>
              <a:rPr lang="en-IN" dirty="0">
                <a:latin typeface="Times New Roman" pitchFamily="18" charset="0"/>
                <a:cs typeface="Times New Roman" pitchFamily="18" charset="0"/>
              </a:rPr>
              <a:t>Transaction control language (TCL)</a:t>
            </a:r>
          </a:p>
          <a:p>
            <a:r>
              <a:rPr lang="en-IN" dirty="0">
                <a:latin typeface="Times New Roman" pitchFamily="18" charset="0"/>
                <a:cs typeface="Times New Roman" pitchFamily="18" charset="0"/>
              </a:rPr>
              <a:t>Data control language (DCL)</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SIMPLE VIEW</a:t>
            </a:r>
          </a:p>
        </p:txBody>
      </p:sp>
      <p:sp>
        <p:nvSpPr>
          <p:cNvPr id="2" name="Content Placeholder 1"/>
          <p:cNvSpPr>
            <a:spLocks noGrp="1"/>
          </p:cNvSpPr>
          <p:nvPr>
            <p:ph idx="1"/>
          </p:nvPr>
        </p:nvSpPr>
        <p:spPr/>
        <p:txBody>
          <a:bodyPr/>
          <a:lstStyle/>
          <a:p>
            <a:r>
              <a:rPr lang="en-IN" sz="2400" b="0" dirty="0">
                <a:latin typeface="Times New Roman" pitchFamily="18" charset="0"/>
                <a:cs typeface="Times New Roman" pitchFamily="18" charset="0"/>
              </a:rPr>
              <a:t>Simple view is the view that is created based on a single table. </a:t>
            </a:r>
          </a:p>
          <a:p>
            <a:r>
              <a:rPr lang="en-IN" sz="2400" b="0" dirty="0">
                <a:latin typeface="Times New Roman" pitchFamily="18" charset="0"/>
                <a:cs typeface="Times New Roman" pitchFamily="18" charset="0"/>
              </a:rPr>
              <a:t>A Simple View is the one that: </a:t>
            </a:r>
          </a:p>
          <a:p>
            <a:r>
              <a:rPr lang="en-IN" sz="2400" b="0" dirty="0">
                <a:latin typeface="Times New Roman" pitchFamily="18" charset="0"/>
                <a:cs typeface="Times New Roman" pitchFamily="18" charset="0"/>
              </a:rPr>
              <a:t>Derives data from only one table. </a:t>
            </a:r>
          </a:p>
          <a:p>
            <a:r>
              <a:rPr lang="en-IN" sz="2400" b="0" dirty="0">
                <a:latin typeface="Times New Roman" pitchFamily="18" charset="0"/>
                <a:cs typeface="Times New Roman" pitchFamily="18" charset="0"/>
              </a:rPr>
              <a:t>Contains no functions or groups of data. </a:t>
            </a:r>
          </a:p>
          <a:p>
            <a:r>
              <a:rPr lang="en-IN" sz="2400" b="0" dirty="0">
                <a:latin typeface="Times New Roman" pitchFamily="18" charset="0"/>
                <a:cs typeface="Times New Roman" pitchFamily="18" charset="0"/>
              </a:rPr>
              <a:t>Can perform DML operations through the view.</a:t>
            </a:r>
          </a:p>
          <a:p>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COMPLEX VIEW</a:t>
            </a:r>
          </a:p>
        </p:txBody>
      </p:sp>
      <p:sp>
        <p:nvSpPr>
          <p:cNvPr id="2" name="Content Placeholder 1"/>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Derives data from many tables. </a:t>
            </a:r>
          </a:p>
          <a:p>
            <a:r>
              <a:rPr lang="en-IN" sz="2400" dirty="0">
                <a:latin typeface="Times New Roman" pitchFamily="18" charset="0"/>
                <a:cs typeface="Times New Roman" pitchFamily="18" charset="0"/>
              </a:rPr>
              <a:t>Contains functions or groups of data. </a:t>
            </a:r>
          </a:p>
          <a:p>
            <a:r>
              <a:rPr lang="en-IN" sz="2400" dirty="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a:t>SYNTAX FOR COMPLEX VIEW</a:t>
            </a:r>
            <a:endParaRPr lang="en-IN" sz="24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CREATE OR REPALCE VIEW na_emp_v AS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SELECT e.empno, e.ename, e.sal, e.deptno, d.dname, d.loc</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FROM emp e,dept d</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a:t>CREATING COMPLEX VIEW</a:t>
            </a:r>
            <a:endParaRPr lang="en-IN"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VIEW</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 view can be created even if the defining query of the view cannot be executed. We call such a view as view with errors.</a:t>
            </a:r>
          </a:p>
          <a:p>
            <a:r>
              <a:rPr lang="en-IN" sz="2400" b="0" dirty="0">
                <a:latin typeface="Times New Roman" pitchFamily="18" charset="0"/>
                <a:cs typeface="Times New Roman" pitchFamily="18" charset="0"/>
              </a:rPr>
              <a:t>if a view refers to a non-existent table or an invalid column of an existing table</a:t>
            </a:r>
          </a:p>
          <a:p>
            <a:r>
              <a:rPr lang="en-IN" sz="2400" b="0" dirty="0">
                <a:latin typeface="Times New Roman" pitchFamily="18" charset="0"/>
                <a:cs typeface="Times New Roman" pitchFamily="18" charset="0"/>
              </a:rPr>
              <a:t>We can create such views by using the FORCE option in the CREATE VIEW command:</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OR REPLACE FORCE VIEW na_view </a:t>
            </a:r>
          </a:p>
          <a:p>
            <a:pPr>
              <a:buNone/>
            </a:pPr>
            <a:r>
              <a:rPr lang="en-IN" sz="2400" b="0" dirty="0">
                <a:latin typeface="Times New Roman" pitchFamily="18" charset="0"/>
                <a:cs typeface="Times New Roman" pitchFamily="18" charset="0"/>
              </a:rPr>
              <a:t>    AS SELECT * FROM dummy_table; 	</a:t>
            </a:r>
          </a:p>
          <a:p>
            <a:pPr>
              <a:buNone/>
            </a:pPr>
            <a:r>
              <a:rPr lang="en-US" sz="2400" b="0" dirty="0">
                <a:latin typeface="Times New Roman" pitchFamily="18" charset="0"/>
                <a:cs typeface="Times New Roman" pitchFamily="18" charset="0"/>
              </a:rPr>
              <a:t>--</a:t>
            </a:r>
            <a:r>
              <a:rPr lang="en-IN" sz="2400" b="0" dirty="0">
                <a:latin typeface="Times New Roman" pitchFamily="18" charset="0"/>
                <a:cs typeface="Times New Roman" pitchFamily="18" charset="0"/>
              </a:rPr>
              <a:t> Warning: View created with compilation errors. </a:t>
            </a:r>
          </a:p>
          <a:p>
            <a:pPr>
              <a:buNone/>
            </a:pPr>
            <a:endParaRPr lang="en-IN" sz="2400" b="0" dirty="0">
              <a:latin typeface="Times New Roman" pitchFamily="18" charset="0"/>
              <a:cs typeface="Times New Roman" pitchFamily="18" charset="0"/>
            </a:endParaRPr>
          </a:p>
          <a:p>
            <a:pPr>
              <a:buFont typeface="Courier New" pitchFamily="49" charset="0"/>
              <a:buChar char="o"/>
            </a:pPr>
            <a:r>
              <a:rPr lang="en-IN" sz="2400" b="0" dirty="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VIEW view_name; </a:t>
            </a:r>
          </a:p>
          <a:p>
            <a:pPr>
              <a:buNone/>
            </a:pPr>
            <a:r>
              <a:rPr lang="en-IN" sz="2400" b="0" dirty="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View is stored like database object in database?</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View can be create only on one table ?</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AutoNum type="alphaLcParenR"/>
            </a:pPr>
            <a:endParaRPr lang="en-US" sz="2400" dirty="0">
              <a:latin typeface="Times New Roman" pitchFamily="18" charset="0"/>
              <a:cs typeface="Times New Roman"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Which of the following we can perform?</a:t>
            </a:r>
          </a:p>
          <a:p>
            <a:pPr marL="514350" indent="-514350">
              <a:buAutoNum type="alphaLcParenR"/>
            </a:pPr>
            <a:r>
              <a:rPr lang="en-US" sz="2400" dirty="0">
                <a:latin typeface="Times New Roman" pitchFamily="18" charset="0"/>
                <a:cs typeface="Times New Roman" pitchFamily="18" charset="0"/>
              </a:rPr>
              <a:t>Drop view</a:t>
            </a:r>
          </a:p>
          <a:p>
            <a:pPr marL="514350" indent="-514350">
              <a:buAutoNum type="alphaLcParenR"/>
            </a:pPr>
            <a:r>
              <a:rPr lang="en-US" sz="2400" dirty="0">
                <a:latin typeface="Times New Roman" pitchFamily="18" charset="0"/>
                <a:cs typeface="Times New Roman" pitchFamily="18" charset="0"/>
              </a:rPr>
              <a:t>Alter  view</a:t>
            </a:r>
          </a:p>
          <a:p>
            <a:pPr marL="514350" indent="-514350">
              <a:buAutoNum type="alphaLcParenR"/>
            </a:pPr>
            <a:r>
              <a:rPr lang="en-US" sz="2400" dirty="0">
                <a:latin typeface="Times New Roman" pitchFamily="18" charset="0"/>
                <a:cs typeface="Times New Roman" pitchFamily="18" charset="0"/>
              </a:rPr>
              <a:t>Both a and b</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type of  View can created with compilation errors?</a:t>
            </a:r>
          </a:p>
          <a:p>
            <a:pPr marL="514350" indent="-514350">
              <a:buAutoNum type="alphaLcParenR"/>
            </a:pPr>
            <a:r>
              <a:rPr lang="en-US" sz="2400" dirty="0">
                <a:latin typeface="Times New Roman" pitchFamily="18" charset="0"/>
                <a:cs typeface="Times New Roman" pitchFamily="18" charset="0"/>
              </a:rPr>
              <a:t>Inline view</a:t>
            </a:r>
          </a:p>
          <a:p>
            <a:pPr marL="514350" indent="-514350">
              <a:buAutoNum type="alphaLcParenR"/>
            </a:pPr>
            <a:r>
              <a:rPr lang="en-US" sz="2400" dirty="0">
                <a:latin typeface="Times New Roman" pitchFamily="18" charset="0"/>
                <a:cs typeface="Times New Roman" pitchFamily="18" charset="0"/>
              </a:rPr>
              <a:t>Force view </a:t>
            </a:r>
            <a:endParaRPr lang="en-IN"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a:p>
          <a:p>
            <a:pPr>
              <a:buNone/>
            </a:pPr>
            <a:endParaRPr lang="en-IN" dirty="0"/>
          </a:p>
          <a:p>
            <a:pPr>
              <a:buNone/>
            </a:pPr>
            <a:endParaRPr lang="en-IN" dirty="0"/>
          </a:p>
          <a:p>
            <a:pPr>
              <a:buNone/>
            </a:pPr>
            <a:r>
              <a:rPr lang="en-IN" dirty="0">
                <a:solidFill>
                  <a:schemeClr val="accent4">
                    <a:lumMod val="50000"/>
                  </a:schemeClr>
                </a:solidFill>
              </a:rPr>
              <a:t>                     THANKS &amp; REGARDS</a:t>
            </a:r>
          </a:p>
          <a:p>
            <a:pPr>
              <a:buNone/>
            </a:pPr>
            <a:endParaRPr lang="en-IN" dirty="0"/>
          </a:p>
          <a:p>
            <a:pPr>
              <a:buNone/>
            </a:pPr>
            <a:r>
              <a:rPr lang="en-IN" dirty="0"/>
              <a:t>              </a:t>
            </a:r>
            <a:r>
              <a:rPr lang="en-IN" dirty="0">
                <a:solidFill>
                  <a:srgbClr val="6E815B"/>
                </a:solidFill>
              </a:rPr>
              <a:t>      </a:t>
            </a:r>
            <a:r>
              <a:rPr lang="en-IN" dirty="0">
                <a:solidFill>
                  <a:srgbClr val="00B0F0"/>
                </a:solidFill>
              </a:rPr>
              <a:t>LAKSHMI  PADMAVATHI</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2000"/>
                                        <p:tgtEl>
                                          <p:spTgt spid="2">
                                            <p:txEl>
                                              <p:pRg st="5" end="5"/>
                                            </p:txEl>
                                          </p:spTgt>
                                        </p:tgtEl>
                                      </p:cBhvr>
                                    </p:animEffect>
                                    <p:anim calcmode="lin" valueType="num">
                                      <p:cBhvr>
                                        <p:cTn id="8"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DRL  -  Select </a:t>
            </a:r>
          </a:p>
          <a:p>
            <a:r>
              <a:rPr lang="en-IN" dirty="0">
                <a:latin typeface="Times New Roman" pitchFamily="18" charset="0"/>
                <a:cs typeface="Times New Roman" pitchFamily="18" charset="0"/>
              </a:rPr>
              <a:t>DDL  - Create,Alter,Rename,Truncate,Drop</a:t>
            </a:r>
          </a:p>
          <a:p>
            <a:r>
              <a:rPr lang="en-IN" dirty="0">
                <a:latin typeface="Times New Roman" pitchFamily="18" charset="0"/>
                <a:cs typeface="Times New Roman" pitchFamily="18" charset="0"/>
              </a:rPr>
              <a:t>DML - Insert,Update,Delete,Merge</a:t>
            </a:r>
          </a:p>
          <a:p>
            <a:r>
              <a:rPr lang="en-IN" dirty="0">
                <a:latin typeface="Times New Roman" pitchFamily="18" charset="0"/>
                <a:cs typeface="Times New Roman" pitchFamily="18" charset="0"/>
              </a:rPr>
              <a:t>TCL  -  Commit , Save point , Rollback</a:t>
            </a:r>
          </a:p>
          <a:p>
            <a:r>
              <a:rPr lang="en-IN" dirty="0">
                <a:latin typeface="Times New Roman" pitchFamily="18" charset="0"/>
                <a:cs typeface="Times New Roman" pitchFamily="18" charset="0"/>
              </a:rPr>
              <a:t>DCL  -  Grant , Revoke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DDL</a:t>
            </a:r>
            <a:br>
              <a:rPr lang="en-IN" sz="4400" dirty="0">
                <a:latin typeface="Times New Roman" pitchFamily="18" charset="0"/>
                <a:cs typeface="Times New Roman" pitchFamily="18" charset="0"/>
              </a:rPr>
            </a:br>
            <a:br>
              <a:rPr lang="en-IN" sz="4400" dirty="0">
                <a:latin typeface="Times New Roman" pitchFamily="18" charset="0"/>
                <a:cs typeface="Times New Roman" pitchFamily="18" charset="0"/>
              </a:rPr>
            </a:br>
            <a:r>
              <a:rPr lang="en-IN" sz="3100" dirty="0">
                <a:latin typeface="Times New Roman" pitchFamily="18" charset="0"/>
                <a:cs typeface="Times New Roman" pitchFamily="18" charset="0"/>
              </a:rPr>
              <a:t>CREATE: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a:latin typeface="Times New Roman" pitchFamily="18" charset="0"/>
                <a:cs typeface="Times New Roman" pitchFamily="18" charset="0"/>
              </a:rPr>
              <a:t>ALTER:</a:t>
            </a:r>
          </a:p>
          <a:p>
            <a:r>
              <a:rPr lang="en-IN" sz="2400" dirty="0">
                <a:latin typeface="Times New Roman" pitchFamily="18" charset="0"/>
                <a:cs typeface="Times New Roman" pitchFamily="18" charset="0"/>
              </a:rPr>
              <a:t> Add, drop and modify table columns </a:t>
            </a:r>
          </a:p>
          <a:p>
            <a:r>
              <a:rPr lang="en-IN" sz="2400" dirty="0">
                <a:latin typeface="Times New Roman" pitchFamily="18" charset="0"/>
                <a:cs typeface="Times New Roman" pitchFamily="18" charset="0"/>
              </a:rPr>
              <a:t>Add and drop constraints </a:t>
            </a:r>
          </a:p>
          <a:p>
            <a:r>
              <a:rPr lang="en-IN" sz="2400" dirty="0">
                <a:latin typeface="Times New Roman" pitchFamily="18" charset="0"/>
                <a:cs typeface="Times New Roman" pitchFamily="18" charset="0"/>
              </a:rPr>
              <a:t> Enable and Disable constraints</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na_column DATE; </a:t>
            </a:r>
          </a:p>
          <a:p>
            <a:pPr>
              <a:buNone/>
            </a:pPr>
            <a:r>
              <a:rPr lang="en-IN" sz="2400" dirty="0">
                <a:latin typeface="Times New Roman" pitchFamily="18" charset="0"/>
                <a:cs typeface="Times New Roman" pitchFamily="18" charset="0"/>
              </a:rPr>
              <a:t>ALTER TABLE emp DROP column DATE;	</a:t>
            </a:r>
          </a:p>
          <a:p>
            <a:pPr>
              <a:buNone/>
            </a:pPr>
            <a:r>
              <a:rPr lang="en-IN" sz="2400" dirty="0">
                <a:latin typeface="Times New Roman" pitchFamily="18" charset="0"/>
                <a:cs typeface="Times New Roman" pitchFamily="18" charset="0"/>
              </a:rPr>
              <a:t>ALTER TABLE emp RENAME COLUMN sal TO salary; </a:t>
            </a:r>
          </a:p>
          <a:p>
            <a:pPr>
              <a:buNone/>
            </a:pPr>
            <a:r>
              <a:rPr lang="en-IN" sz="2400" dirty="0">
                <a:latin typeface="Times New Roman" pitchFamily="18" charset="0"/>
                <a:cs typeface="Times New Roman" pitchFamily="18" charset="0"/>
              </a:rPr>
              <a:t>ALTER TABLE emp MODIFY ename VARCHAR(25); 	</a:t>
            </a:r>
          </a:p>
          <a:p>
            <a:pPr>
              <a:buNone/>
            </a:pPr>
            <a:r>
              <a:rPr lang="en-IN" sz="2400" b="1" dirty="0"/>
              <a:t>	</a:t>
            </a: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a:latin typeface="Times New Roman" pitchFamily="18" charset="0"/>
                <a:cs typeface="Times New Roman" pitchFamily="18" charset="0"/>
              </a:rPr>
              <a:t>ORACLE SQL</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6" name="Rectangle 5"/>
          <p:cNvSpPr/>
          <p:nvPr/>
        </p:nvSpPr>
        <p:spPr>
          <a:xfrm>
            <a:off x="3223084" y="5410200"/>
            <a:ext cx="4807150" cy="646331"/>
          </a:xfrm>
          <a:prstGeom prst="rect">
            <a:avLst/>
          </a:prstGeom>
        </p:spPr>
        <p:txBody>
          <a:bodyPr wrap="none" lIns="91440" tIns="45720" rIns="91440" bIns="45720" anchor="t">
            <a:spAutoFit/>
          </a:bodyPr>
          <a:lstStyle/>
          <a:p>
            <a:r>
              <a:rPr lang="en-US" dirty="0">
                <a:solidFill>
                  <a:schemeClr val="accent2">
                    <a:lumMod val="50000"/>
                  </a:schemeClr>
                </a:solidFill>
                <a:latin typeface="Times New Roman"/>
                <a:cs typeface="Times New Roman"/>
              </a:rPr>
              <a:t>NAME       : </a:t>
            </a:r>
            <a:r>
              <a:rPr lang="en-US" dirty="0">
                <a:solidFill>
                  <a:srgbClr val="002060"/>
                </a:solidFill>
                <a:latin typeface="Times New Roman"/>
                <a:cs typeface="Times New Roman"/>
              </a:rPr>
              <a:t> LAKSHMI PADMAVATHI</a:t>
            </a:r>
            <a:endParaRPr lang="en-US" dirty="0">
              <a:solidFill>
                <a:srgbClr val="003366"/>
              </a:solidFill>
              <a:latin typeface="Times New Roman"/>
              <a:cs typeface="Times New Roman"/>
            </a:endParaRPr>
          </a:p>
          <a:p>
            <a:r>
              <a:rPr lang="en-US" dirty="0">
                <a:solidFill>
                  <a:schemeClr val="accent2">
                    <a:lumMod val="50000"/>
                  </a:schemeClr>
                </a:solidFill>
                <a:latin typeface="Times New Roman"/>
                <a:cs typeface="Times New Roman"/>
              </a:rPr>
              <a:t>EMAIL ID : </a:t>
            </a:r>
            <a:r>
              <a:rPr lang="en-US" dirty="0">
                <a:solidFill>
                  <a:srgbClr val="002060"/>
                </a:solidFill>
                <a:latin typeface="Times New Roman"/>
                <a:cs typeface="Times New Roman"/>
              </a:rPr>
              <a:t>.LAKSHMI.L.MSV@GMAIL.COM</a:t>
            </a:r>
            <a:endParaRPr lang="en-IN" dirty="0">
              <a:solidFill>
                <a:srgbClr val="002060"/>
              </a:solidFill>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latin typeface="Times New Roman" pitchFamily="18" charset="0"/>
                <a:cs typeface="Times New Roman" pitchFamily="18" charset="0"/>
              </a:rPr>
              <a:t>TRUNCATE</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Truncate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DROP</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Drop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RENAME</a:t>
            </a:r>
            <a:r>
              <a:rPr lang="en-IN" dirty="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RENAME emp TO na_emp;</a:t>
            </a:r>
            <a:endParaRPr lang="en-IN" b="1"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latin typeface="Times New Roman" pitchFamily="18" charset="0"/>
                <a:cs typeface="Times New Roman" pitchFamily="18" charset="0"/>
              </a:rPr>
              <a:t>DML</a:t>
            </a:r>
          </a:p>
        </p:txBody>
      </p:sp>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INSERT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INSERT INTO &lt;TABLE NAME&gt; (COLUMN LIST) VALUES (VALUES LIST);</a:t>
            </a:r>
          </a:p>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UPDATE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UPADTE EMP SET SAL=SAL+100 WHERE &lt;CONDITION&gt;;</a:t>
            </a:r>
          </a:p>
          <a:p>
            <a:r>
              <a:rPr lang="en-IN" sz="2400" b="1" dirty="0">
                <a:latin typeface="Times New Roman" pitchFamily="18" charset="0"/>
                <a:cs typeface="Times New Roman" pitchFamily="18" charset="0"/>
              </a:rPr>
              <a:t>DELETE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DELETE FROM EMP WHERE &lt;CONDITION&gt;;</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MERGE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MERGE INTO emp1 e1 </a:t>
            </a:r>
          </a:p>
          <a:p>
            <a:pPr>
              <a:buNone/>
            </a:pPr>
            <a:r>
              <a:rPr lang="en-IN" sz="2400" dirty="0">
                <a:latin typeface="Times New Roman" pitchFamily="18" charset="0"/>
                <a:cs typeface="Times New Roman" pitchFamily="18" charset="0"/>
              </a:rPr>
              <a:t>USING emp2 e2 </a:t>
            </a:r>
          </a:p>
          <a:p>
            <a:pPr>
              <a:buNone/>
            </a:pPr>
            <a:r>
              <a:rPr lang="en-IN" sz="2400" dirty="0">
                <a:latin typeface="Times New Roman" pitchFamily="18" charset="0"/>
                <a:cs typeface="Times New Roman" pitchFamily="18" charset="0"/>
              </a:rPr>
              <a:t>ON (e1.empno=e2.empno) </a:t>
            </a:r>
          </a:p>
          <a:p>
            <a:pPr>
              <a:buNone/>
            </a:pPr>
            <a:r>
              <a:rPr lang="en-IN" sz="2400" dirty="0">
                <a:latin typeface="Times New Roman" pitchFamily="18" charset="0"/>
                <a:cs typeface="Times New Roman" pitchFamily="18" charset="0"/>
              </a:rPr>
              <a:t>WHEN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WHEN NOT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INSERT (e1.empno, e1.ename, e1.sal) </a:t>
            </a:r>
          </a:p>
          <a:p>
            <a:pPr>
              <a:buNone/>
            </a:pPr>
            <a:r>
              <a:rPr lang="en-IN" sz="2400" dirty="0">
                <a:latin typeface="Times New Roman" pitchFamily="18" charset="0"/>
                <a:cs typeface="Times New Roman" pitchFamily="18" charset="0"/>
              </a:rPr>
              <a:t>VALUES (e2.empno, e2.ename, e2.sal); 	</a:t>
            </a: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CONSTRAINTS</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latin typeface="Times New Roman" pitchFamily="18" charset="0"/>
                <a:cs typeface="Times New Roman" pitchFamily="18" charset="0"/>
              </a:rPr>
              <a:t>Constraint is a rule or restriction which is imposed on the table data. </a:t>
            </a:r>
          </a:p>
          <a:p>
            <a:pPr>
              <a:buNone/>
            </a:pPr>
            <a:r>
              <a:rPr lang="en-IN" sz="2400" dirty="0">
                <a:latin typeface="Times New Roman" pitchFamily="18" charset="0"/>
                <a:cs typeface="Times New Roman" pitchFamily="18" charset="0"/>
              </a:rPr>
              <a:t>DOMAIN INTEGRITY CONTRAINTS:</a:t>
            </a:r>
          </a:p>
          <a:p>
            <a:pPr marL="624078" indent="-514350">
              <a:buAutoNum type="arabicParenR"/>
            </a:pPr>
            <a:r>
              <a:rPr lang="en-IN" sz="2400" dirty="0">
                <a:latin typeface="Times New Roman" pitchFamily="18" charset="0"/>
                <a:cs typeface="Times New Roman" pitchFamily="18" charset="0"/>
              </a:rPr>
              <a:t>Not null</a:t>
            </a:r>
          </a:p>
          <a:p>
            <a:pPr marL="624078" indent="-514350">
              <a:buAutoNum type="arabicParenR"/>
            </a:pPr>
            <a:r>
              <a:rPr lang="en-IN" sz="2400" dirty="0">
                <a:latin typeface="Times New Roman" pitchFamily="18" charset="0"/>
                <a:cs typeface="Times New Roman" pitchFamily="18" charset="0"/>
              </a:rPr>
              <a:t>check</a:t>
            </a:r>
          </a:p>
          <a:p>
            <a:pPr>
              <a:buNone/>
            </a:pPr>
            <a:r>
              <a:rPr lang="en-IN" sz="2400" dirty="0">
                <a:latin typeface="Times New Roman" pitchFamily="18" charset="0"/>
                <a:cs typeface="Times New Roman" pitchFamily="18" charset="0"/>
              </a:rPr>
              <a:t>ENTITY INTEGRITYCONSTRAINTS:</a:t>
            </a:r>
          </a:p>
          <a:p>
            <a:pPr marL="624078" indent="-514350">
              <a:buAutoNum type="arabicParenR"/>
            </a:pPr>
            <a:r>
              <a:rPr lang="en-IN" sz="2400" dirty="0">
                <a:latin typeface="Times New Roman" pitchFamily="18" charset="0"/>
                <a:cs typeface="Times New Roman" pitchFamily="18" charset="0"/>
              </a:rPr>
              <a:t>Primary </a:t>
            </a:r>
          </a:p>
          <a:p>
            <a:pPr marL="624078" indent="-514350">
              <a:buAutoNum type="arabicParenR"/>
            </a:pPr>
            <a:r>
              <a:rPr lang="en-IN" sz="2400" dirty="0">
                <a:latin typeface="Times New Roman" pitchFamily="18" charset="0"/>
                <a:cs typeface="Times New Roman" pitchFamily="18" charset="0"/>
              </a:rPr>
              <a:t>Unique</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a:stretch>
            <a:fillRect/>
          </a:stretch>
        </p:blipFill>
        <p:spPr>
          <a:xfrm>
            <a:off x="6629400" y="3505200"/>
            <a:ext cx="1885950" cy="1885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itchFamily="18" charset="0"/>
                <a:cs typeface="Times New Roman" pitchFamily="18" charset="0"/>
              </a:rPr>
              <a:t>REFERENTIAL INTEGRITY CONSTRAINTS :</a:t>
            </a:r>
          </a:p>
          <a:p>
            <a:pPr marL="624078" indent="-514350">
              <a:buAutoNum type="arabicParenR"/>
            </a:pPr>
            <a:r>
              <a:rPr lang="en-IN" sz="2800" dirty="0">
                <a:latin typeface="Times New Roman" pitchFamily="18" charset="0"/>
                <a:cs typeface="Times New Roman" pitchFamily="18" charset="0"/>
              </a:rPr>
              <a:t>Foreign key </a:t>
            </a:r>
          </a:p>
          <a:p>
            <a:pPr marL="624078" indent="-514350">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There are three different ways to add constraints: </a:t>
            </a:r>
          </a:p>
          <a:p>
            <a:r>
              <a:rPr lang="en-IN" sz="2800" dirty="0">
                <a:latin typeface="Times New Roman" pitchFamily="18" charset="0"/>
                <a:cs typeface="Times New Roman" pitchFamily="18" charset="0"/>
              </a:rPr>
              <a:t>Column level – along with the column definition </a:t>
            </a:r>
          </a:p>
          <a:p>
            <a:r>
              <a:rPr lang="en-IN" sz="2800" dirty="0">
                <a:latin typeface="Times New Roman" pitchFamily="18" charset="0"/>
                <a:cs typeface="Times New Roman" pitchFamily="18" charset="0"/>
              </a:rPr>
              <a:t>Table level – after the table definition </a:t>
            </a:r>
          </a:p>
          <a:p>
            <a:r>
              <a:rPr lang="en-IN" sz="2800" dirty="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CONSTRINTS WITH NAMES:</a:t>
            </a:r>
          </a:p>
        </p:txBody>
      </p:sp>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Constraint names must be unique to the owner. </a:t>
            </a:r>
          </a:p>
          <a:p>
            <a:r>
              <a:rPr lang="en-IN" sz="2400" dirty="0">
                <a:latin typeface="Times New Roman" pitchFamily="18" charset="0"/>
                <a:cs typeface="Times New Roman" pitchFamily="18" charset="0"/>
              </a:rPr>
              <a:t>The constraint name appears in messages when the constraint is violated. </a:t>
            </a:r>
          </a:p>
          <a:p>
            <a:r>
              <a:rPr lang="en-IN" sz="2400" dirty="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CHECK CONSTRAINT</a:t>
            </a: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Syntax: check(condition):</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a:stretch>
            <a:fillRect/>
          </a:stretch>
        </p:blipFill>
        <p:spPr>
          <a:xfrm>
            <a:off x="5562600" y="4191000"/>
            <a:ext cx="1905000" cy="158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emp_ck check(sal&lt;20000));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 CHECK(sal&lt;20000));</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Introdution</a:t>
            </a:r>
          </a:p>
          <a:p>
            <a:r>
              <a:rPr lang="en-IN" dirty="0">
                <a:latin typeface="Times New Roman" pitchFamily="18" charset="0"/>
                <a:cs typeface="Times New Roman" pitchFamily="18" charset="0"/>
              </a:rPr>
              <a:t>Basic’s of oracle</a:t>
            </a:r>
          </a:p>
          <a:p>
            <a:r>
              <a:rPr lang="en-IN" dirty="0">
                <a:latin typeface="Times New Roman" pitchFamily="18" charset="0"/>
                <a:cs typeface="Times New Roman" pitchFamily="18" charset="0"/>
              </a:rPr>
              <a:t>Sub categories</a:t>
            </a:r>
          </a:p>
          <a:p>
            <a:r>
              <a:rPr lang="en-IN" dirty="0">
                <a:latin typeface="Times New Roman" pitchFamily="18" charset="0"/>
                <a:cs typeface="Times New Roman" pitchFamily="18" charset="0"/>
              </a:rPr>
              <a:t>Constraints</a:t>
            </a:r>
          </a:p>
          <a:p>
            <a:r>
              <a:rPr lang="en-IN" dirty="0">
                <a:latin typeface="Times New Roman" pitchFamily="18" charset="0"/>
                <a:cs typeface="Times New Roman" pitchFamily="18" charset="0"/>
              </a:rPr>
              <a:t>Joins</a:t>
            </a:r>
          </a:p>
          <a:p>
            <a:r>
              <a:rPr lang="en-IN" dirty="0">
                <a:latin typeface="Times New Roman" pitchFamily="18" charset="0"/>
                <a:cs typeface="Times New Roman" pitchFamily="18" charset="0"/>
              </a:rPr>
              <a:t>Functions</a:t>
            </a:r>
          </a:p>
          <a:p>
            <a:r>
              <a:rPr lang="en-IN" dirty="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emp_ck check(sal&lt;20000),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emp_ck check(sal&lt;20000));</a:t>
            </a:r>
          </a:p>
          <a:p>
            <a:r>
              <a:rPr lang="en-IN" sz="2400" dirty="0">
                <a:latin typeface="Times New Roman" pitchFamily="18" charset="0"/>
                <a:cs typeface="Times New Roman" pitchFamily="18" charset="0"/>
              </a:rPr>
              <a:t>ALTER table emp DROP constraint emp_ck;</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NOT NULL:</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‘NOT NULL’ constraints are used to avoid null values for a specific column. </a:t>
            </a:r>
          </a:p>
          <a:p>
            <a:r>
              <a:rPr lang="en-IN" sz="2400" dirty="0">
                <a:latin typeface="Times New Roman" pitchFamily="18" charset="0"/>
                <a:cs typeface="Times New Roman" pitchFamily="18" charset="0"/>
              </a:rPr>
              <a:t>We can add ‘NOT NULL’ constraint at </a:t>
            </a:r>
            <a:r>
              <a:rPr lang="en-IN" sz="2400" dirty="0">
                <a:solidFill>
                  <a:schemeClr val="accent2">
                    <a:lumMod val="75000"/>
                  </a:schemeClr>
                </a:solidFill>
                <a:latin typeface="Times New Roman" pitchFamily="18" charset="0"/>
                <a:cs typeface="Times New Roman" pitchFamily="18" charset="0"/>
              </a:rPr>
              <a:t>column level </a:t>
            </a:r>
            <a:r>
              <a:rPr lang="en-IN" sz="2400" dirty="0">
                <a:latin typeface="Times New Roman" pitchFamily="18" charset="0"/>
                <a:cs typeface="Times New Roman" pitchFamily="18" charset="0"/>
              </a:rPr>
              <a:t>only.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with out  name:</a:t>
            </a:r>
          </a:p>
          <a:p>
            <a:r>
              <a:rPr lang="en-IN" sz="2400" dirty="0">
                <a:latin typeface="Times New Roman" pitchFamily="18" charset="0"/>
                <a:cs typeface="Times New Roman" pitchFamily="18" charset="0"/>
              </a:rPr>
              <a:t>CREATE TABLE emp (empno NUMBER NOT NULL,ename VARCHAR2 (100), sal NUMBER (5)); 	</a:t>
            </a: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UNIQUE CONSTRAINT</a:t>
            </a:r>
          </a:p>
        </p:txBody>
      </p:sp>
      <p:sp>
        <p:nvSpPr>
          <p:cNvPr id="2" name="Content Placeholder 1"/>
          <p:cNvSpPr>
            <a:spLocks noGrp="1"/>
          </p:cNvSpPr>
          <p:nvPr>
            <p:ph idx="1"/>
          </p:nvPr>
        </p:nvSpPr>
        <p:spPr/>
        <p:txBody>
          <a:bodyPr>
            <a:noAutofit/>
          </a:bodyPr>
          <a:lstStyle/>
          <a:p>
            <a:r>
              <a:rPr lang="en-IN" sz="2400" dirty="0">
                <a:latin typeface="Times New Roman" pitchFamily="18" charset="0"/>
                <a:cs typeface="Times New Roman" pitchFamily="18" charset="0"/>
              </a:rPr>
              <a:t>Unique constraint is used to avoid duplicates values in the column data but it allows null values.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emp_un unique,</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emp_un unique(email));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(5),unique(email));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emp_un unique(empno));</a:t>
            </a:r>
          </a:p>
          <a:p>
            <a:r>
              <a:rPr lang="en-IN" sz="2400" dirty="0">
                <a:latin typeface="Times New Roman" pitchFamily="18" charset="0"/>
                <a:cs typeface="Times New Roman" pitchFamily="18" charset="0"/>
              </a:rPr>
              <a:t>ALTER table emp DROP constraint emp_un;</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PRIMARY KEY CONSTRAINT</a:t>
            </a:r>
          </a:p>
        </p:txBody>
      </p:sp>
      <p:sp>
        <p:nvSpPr>
          <p:cNvPr id="2" name="Content Placeholder 1"/>
          <p:cNvSpPr>
            <a:spLocks noGrp="1"/>
          </p:cNvSpPr>
          <p:nvPr>
            <p:ph idx="1"/>
          </p:nvPr>
        </p:nvSpPr>
        <p:spPr/>
        <p:txBody>
          <a:bodyPr>
            <a:noAutofit/>
          </a:bodyPr>
          <a:lstStyle/>
          <a:p>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a:latin typeface="Times New Roman" pitchFamily="18" charset="0"/>
                <a:cs typeface="Times New Roman" pitchFamily="18" charset="0"/>
              </a:rPr>
              <a:t>Only one primary key is allowed to a table. </a:t>
            </a:r>
          </a:p>
          <a:p>
            <a:pPr algn="just"/>
            <a:r>
              <a:rPr lang="en-IN" sz="2400" dirty="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a:t>
            </a:r>
          </a:p>
          <a:p>
            <a:pPr>
              <a:buNone/>
            </a:pPr>
            <a:r>
              <a:rPr lang="en-IN" sz="2400" dirty="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COMPOSITE PRIMARY KEY</a:t>
            </a:r>
          </a:p>
          <a:p>
            <a:endParaRPr lang="en-IN"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Add a primary key to more then one attribute is known as composite primary key.</a:t>
            </a: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 we can add composite primary key only in table level and alter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Sub queries</a:t>
            </a:r>
          </a:p>
          <a:p>
            <a:r>
              <a:rPr lang="en-IN" dirty="0">
                <a:latin typeface="Times New Roman" pitchFamily="18" charset="0"/>
                <a:cs typeface="Times New Roman" pitchFamily="18" charset="0"/>
              </a:rPr>
              <a:t>Indexes</a:t>
            </a:r>
          </a:p>
          <a:p>
            <a:r>
              <a:rPr lang="en-IN" dirty="0">
                <a:latin typeface="Times New Roman" pitchFamily="18" charset="0"/>
                <a:cs typeface="Times New Roman" pitchFamily="18" charset="0"/>
              </a:rPr>
              <a:t>Synonyms </a:t>
            </a:r>
          </a:p>
          <a:p>
            <a:r>
              <a:rPr lang="en-IN" dirty="0">
                <a:latin typeface="Times New Roman" pitchFamily="18" charset="0"/>
                <a:cs typeface="Times New Roman" pitchFamily="18" charset="0"/>
              </a:rPr>
              <a:t>Sequence</a:t>
            </a:r>
          </a:p>
          <a:p>
            <a:r>
              <a:rPr lang="en-IN" dirty="0">
                <a:latin typeface="Times New Roman" pitchFamily="18" charset="0"/>
                <a:cs typeface="Times New Roman" pitchFamily="18" charset="0"/>
              </a:rPr>
              <a:t>Views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CREATE TABLE employee (</a:t>
            </a:r>
          </a:p>
          <a:p>
            <a:pPr>
              <a:buNone/>
            </a:pPr>
            <a:r>
              <a:rPr lang="en-IN" sz="2400" dirty="0">
                <a:latin typeface="Times New Roman" pitchFamily="18" charset="0"/>
                <a:cs typeface="Times New Roman" pitchFamily="18" charset="0"/>
              </a:rPr>
              <a:t>empno NUMBER(5),</a:t>
            </a:r>
          </a:p>
          <a:p>
            <a:pPr>
              <a:buNone/>
            </a:pPr>
            <a:r>
              <a:rPr lang="en-IN" sz="2400" dirty="0">
                <a:latin typeface="Times New Roman" pitchFamily="18" charset="0"/>
                <a:cs typeface="Times New Roman" pitchFamily="18" charset="0"/>
              </a:rPr>
              <a:t>name varchar2(20),</a:t>
            </a:r>
          </a:p>
          <a:p>
            <a:pPr>
              <a:buNone/>
            </a:pPr>
            <a:r>
              <a:rPr lang="en-IN" sz="2400" dirty="0">
                <a:latin typeface="Times New Roman" pitchFamily="18" charset="0"/>
                <a:cs typeface="Times New Roman" pitchFamily="18" charset="0"/>
              </a:rPr>
              <a:t> address varchar2(20),</a:t>
            </a:r>
          </a:p>
          <a:p>
            <a:pPr>
              <a:buNone/>
            </a:pPr>
            <a:r>
              <a:rPr lang="en-IN" sz="2400" dirty="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FOREIGN KEY CONSTRAINT</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Foreign keys are used to refer the parent table primary key column which does not allow duplicates. </a:t>
            </a:r>
          </a:p>
          <a:p>
            <a:r>
              <a:rPr lang="en-IN" sz="2400" dirty="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a:stretch>
            <a:fillRect/>
          </a:stretch>
        </p:blipFill>
        <p:spPr>
          <a:xfrm>
            <a:off x="3657600" y="4038600"/>
            <a:ext cx="3228975" cy="17402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emp_dept_fk FOREIGN KEY (deptno) REFERENCES dept (deptno);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ALTER TABLE emp DROP </a:t>
            </a:r>
            <a:r>
              <a:rPr lang="en-IN" sz="2400">
                <a:latin typeface="Times New Roman" pitchFamily="18" charset="0"/>
                <a:cs typeface="Times New Roman" pitchFamily="18" charset="0"/>
              </a:rPr>
              <a:t>CONSTRAINT emp_dept_fk;</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ON DELETE CASCADE</a:t>
            </a:r>
          </a:p>
        </p:txBody>
      </p:sp>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We can define these at all three levels </a:t>
            </a:r>
          </a:p>
          <a:p>
            <a:r>
              <a:rPr lang="en-IN" sz="2400" dirty="0">
                <a:latin typeface="Times New Roman" pitchFamily="18" charset="0"/>
                <a:cs typeface="Times New Roman" pitchFamily="18" charset="0"/>
              </a:rPr>
              <a:t>Column Level </a:t>
            </a:r>
          </a:p>
          <a:p>
            <a:r>
              <a:rPr lang="en-IN" sz="2400" dirty="0">
                <a:latin typeface="Times New Roman" pitchFamily="18" charset="0"/>
                <a:cs typeface="Times New Roman" pitchFamily="18" charset="0"/>
              </a:rPr>
              <a:t>Table Level </a:t>
            </a:r>
          </a:p>
          <a:p>
            <a:r>
              <a:rPr lang="en-IN" sz="2400" dirty="0">
                <a:latin typeface="Times New Roman" pitchFamily="18" charset="0"/>
                <a:cs typeface="Times New Roman" pitchFamily="18" charset="0"/>
              </a:rPr>
              <a:t>Alter Level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CONSTRAINT emp_dept_fk FOREIGN KEY (deptno) REFERENCES dept (deptno) ON DELETE CASCADE;</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a:latin typeface="Arial" pitchFamily="34" charset="0"/>
                <a:cs typeface="Arial" pitchFamily="34" charset="0"/>
              </a:rPr>
              <a:t>COLUMN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Arial" pitchFamily="34" charset="0"/>
                <a:cs typeface="Arial" pitchFamily="34" charset="0"/>
              </a:rPr>
              <a:t>TABLE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a:stretch>
            <a:fillRect/>
          </a:stretch>
        </p:blipFill>
        <p:spPr>
          <a:xfrm>
            <a:off x="0" y="0"/>
            <a:ext cx="9144000" cy="66294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a:t>
            </a:r>
          </a:p>
        </p:txBody>
      </p:sp>
      <p:sp>
        <p:nvSpPr>
          <p:cNvPr id="3" name="Content Placeholder 2"/>
          <p:cNvSpPr>
            <a:spLocks noGrp="1"/>
          </p:cNvSpPr>
          <p:nvPr>
            <p:ph idx="1"/>
          </p:nvPr>
        </p:nvSpPr>
        <p:spPr/>
        <p:txBody>
          <a:bodyPr/>
          <a:lstStyle/>
          <a:p>
            <a:pPr marL="514350" indent="-514350">
              <a:buFont typeface="+mj-lt"/>
              <a:buAutoNum type="arabicParenR"/>
            </a:pPr>
            <a:r>
              <a:rPr lang="en-US" sz="2400" dirty="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Font typeface="+mj-lt"/>
              <a:buAutoNum type="alphaLcPeriod"/>
            </a:pPr>
            <a:r>
              <a:rPr lang="en-US" sz="2400" dirty="0">
                <a:latin typeface="Times New Roman" pitchFamily="18" charset="0"/>
                <a:cs typeface="Times New Roman" pitchFamily="18" charset="0"/>
              </a:rPr>
              <a:t>Column level</a:t>
            </a:r>
          </a:p>
          <a:p>
            <a:pPr marL="514350" indent="-514350">
              <a:buFont typeface="+mj-lt"/>
              <a:buAutoNum type="alphaLcPeriod"/>
            </a:pPr>
            <a:r>
              <a:rPr lang="en-US" sz="2400" dirty="0">
                <a:latin typeface="Times New Roman" pitchFamily="18" charset="0"/>
                <a:cs typeface="Times New Roman" pitchFamily="18" charset="0"/>
              </a:rPr>
              <a:t>Alter level</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a:latin typeface="Times New Roman" pitchFamily="18" charset="0"/>
                <a:cs typeface="Times New Roman" pitchFamily="18" charset="0"/>
              </a:rPr>
              <a:t>Column level </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AutoNum type="arabicParenR" startAt="2"/>
            </a:pPr>
            <a:endParaRPr lang="en-US" sz="2400" dirty="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a:latin typeface="Times New Roman" pitchFamily="18" charset="0"/>
                <a:cs typeface="Times New Roman" pitchFamily="18" charset="0"/>
              </a:rPr>
              <a:t>One table can has two primary keys?(yes/no) </a:t>
            </a:r>
          </a:p>
          <a:p>
            <a:pPr marL="514350" indent="-514350">
              <a:buAutoNum type="arabicParenR" startAt="3"/>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Two attributes can has  one unique key?(true/false)</a:t>
            </a:r>
          </a:p>
          <a:p>
            <a:pPr marL="514350" indent="-514350">
              <a:buNone/>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    </a:t>
            </a:r>
            <a:r>
              <a:rPr lang="en-IN" sz="3600" dirty="0">
                <a:latin typeface="Times New Roman" pitchFamily="18" charset="0"/>
                <a:cs typeface="Times New Roman" pitchFamily="18" charset="0"/>
              </a:rPr>
              <a:t>DATA BASE?</a:t>
            </a:r>
          </a:p>
          <a:p>
            <a:r>
              <a:rPr lang="en-IN" sz="2800" dirty="0">
                <a:latin typeface="Times New Roman" pitchFamily="18" charset="0"/>
                <a:cs typeface="Times New Roman" pitchFamily="18" charset="0"/>
              </a:rPr>
              <a:t>A Data Base is an Organized Collection of Data which can be easily accessed, managed and updated.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WHAT IS DBMS?</a:t>
            </a:r>
          </a:p>
          <a:p>
            <a:pPr>
              <a:buNone/>
            </a:pP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DBMS  is a software tool that is used to store and manage data in the Database.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JOINS</a:t>
            </a:r>
          </a:p>
        </p:txBody>
      </p:sp>
      <p:sp>
        <p:nvSpPr>
          <p:cNvPr id="3" name="Content Placeholder 2"/>
          <p:cNvSpPr>
            <a:spLocks noGrp="1"/>
          </p:cNvSpPr>
          <p:nvPr>
            <p:ph idx="1"/>
          </p:nvPr>
        </p:nvSpPr>
        <p:spPr/>
        <p:txBody>
          <a:bodyPr/>
          <a:lstStyle/>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a:stretch>
            <a:fillRect/>
          </a:stretch>
        </p:blipFill>
        <p:spPr>
          <a:xfrm>
            <a:off x="4419600" y="4114800"/>
            <a:ext cx="2876550" cy="20875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a:latin typeface="Times New Roman" pitchFamily="18" charset="0"/>
                <a:cs typeface="Times New Roman" pitchFamily="18" charset="0"/>
              </a:rPr>
              <a:t>CROSS JOIN</a:t>
            </a:r>
          </a:p>
          <a:p>
            <a:pPr>
              <a:buClr>
                <a:srgbClr val="0070C0"/>
              </a:buClr>
              <a:buFont typeface="Wingdings" pitchFamily="2" charset="2"/>
              <a:buChar char="Ø"/>
            </a:pPr>
            <a:r>
              <a:rPr lang="en-IN" sz="2400" dirty="0">
                <a:latin typeface="Times New Roman" pitchFamily="18" charset="0"/>
                <a:cs typeface="Times New Roman" pitchFamily="18" charset="0"/>
              </a:rPr>
              <a:t>EQUI JOIN </a:t>
            </a:r>
          </a:p>
          <a:p>
            <a:pPr>
              <a:buClr>
                <a:srgbClr val="0070C0"/>
              </a:buClr>
              <a:buFont typeface="Wingdings" pitchFamily="2" charset="2"/>
              <a:buChar char="Ø"/>
            </a:pPr>
            <a:r>
              <a:rPr lang="en-US" sz="2400" dirty="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a:stretch>
            <a:fillRect/>
          </a:stretch>
        </p:blipFill>
        <p:spPr>
          <a:xfrm>
            <a:off x="4876800" y="3276600"/>
            <a:ext cx="2438645" cy="1338604"/>
          </a:xfrm>
          <a:prstGeom prst="rect">
            <a:avLst/>
          </a:prstGeom>
        </p:spPr>
      </p:pic>
    </p:spTree>
    <p:extLst>
      <p:ext uri="{BB962C8B-B14F-4D97-AF65-F5344CB8AC3E}">
        <p14:creationId xmlns:p14="http://schemas.microsoft.com/office/powerpoint/2010/main" val="73082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a:latin typeface="Arial" pitchFamily="34" charset="0"/>
                <a:cs typeface="Arial" pitchFamily="34" charset="0"/>
              </a:rPr>
              <a:t>Select e.*,d.* from </a:t>
            </a:r>
            <a:r>
              <a:rPr lang="en-US" sz="2400" b="0" dirty="0" err="1">
                <a:latin typeface="Arial" pitchFamily="34" charset="0"/>
                <a:cs typeface="Arial" pitchFamily="34" charset="0"/>
              </a:rPr>
              <a:t>emp</a:t>
            </a:r>
            <a:r>
              <a:rPr lang="en-US" sz="2400" b="0" dirty="0">
                <a:latin typeface="Arial" pitchFamily="34" charset="0"/>
                <a:cs typeface="Arial" pitchFamily="34" charset="0"/>
              </a:rPr>
              <a:t> </a:t>
            </a:r>
            <a:r>
              <a:rPr lang="en-US" sz="2400" b="0" dirty="0" err="1">
                <a:latin typeface="Arial" pitchFamily="34" charset="0"/>
                <a:cs typeface="Arial" pitchFamily="34" charset="0"/>
              </a:rPr>
              <a:t>e,dept</a:t>
            </a:r>
            <a:r>
              <a:rPr lang="en-US" sz="2400" b="0" dirty="0">
                <a:latin typeface="Arial" pitchFamily="34" charset="0"/>
                <a:cs typeface="Arial" pitchFamily="34" charset="0"/>
              </a:rPr>
              <a:t> d;</a:t>
            </a:r>
          </a:p>
          <a:p>
            <a:endParaRPr lang="en-US" sz="2400" b="0" dirty="0">
              <a:latin typeface="Arial" pitchFamily="34" charset="0"/>
              <a:cs typeface="Arial" pitchFamily="34" charset="0"/>
            </a:endParaRPr>
          </a:p>
          <a:p>
            <a:pPr>
              <a:buFont typeface="Wingdings" pitchFamily="2" charset="2"/>
              <a:buChar char="Ø"/>
            </a:pPr>
            <a:r>
              <a:rPr lang="en-IN" sz="2400" b="0" dirty="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a:stretch>
            <a:fillRect/>
          </a:stretch>
        </p:blipFill>
        <p:spPr>
          <a:xfrm>
            <a:off x="4495800" y="4191001"/>
            <a:ext cx="2755791" cy="2056982"/>
          </a:xfrm>
          <a:prstGeom prst="rect">
            <a:avLst/>
          </a:prstGeom>
        </p:spPr>
      </p:pic>
    </p:spTree>
    <p:extLst>
      <p:ext uri="{BB962C8B-B14F-4D97-AF65-F5344CB8AC3E}">
        <p14:creationId xmlns:p14="http://schemas.microsoft.com/office/powerpoint/2010/main" val="651871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a:latin typeface="Arial" pitchFamily="34" charset="0"/>
                <a:cs typeface="Arial" pitchFamily="34" charset="0"/>
              </a:rPr>
              <a:t> Inner join is to retrieve the matching rows of joining tables (or) to retrieve the rows of different tables those are having matching values.</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INNER-JOIN:</a:t>
            </a:r>
          </a:p>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a:stretch>
            <a:fillRect/>
          </a:stretch>
        </p:blipFill>
        <p:spPr>
          <a:xfrm>
            <a:off x="5208494" y="4661647"/>
            <a:ext cx="2092601" cy="14763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sz="2000" b="0" dirty="0">
                <a:latin typeface="Arial" pitchFamily="34" charset="0"/>
                <a:cs typeface="Arial" pitchFamily="34" charset="0"/>
              </a:rPr>
              <a:t>SELECT emp. empno, emp. </a:t>
            </a:r>
            <a:r>
              <a:rPr lang="en-IN" sz="2000" b="0" dirty="0" err="1">
                <a:latin typeface="Arial" pitchFamily="34" charset="0"/>
                <a:cs typeface="Arial" pitchFamily="34" charset="0"/>
              </a:rPr>
              <a:t>ename</a:t>
            </a:r>
            <a:r>
              <a:rPr lang="en-IN" sz="2000" b="0" dirty="0">
                <a:latin typeface="Arial" pitchFamily="34" charset="0"/>
                <a:cs typeface="Arial" pitchFamily="34" charset="0"/>
              </a:rPr>
              <a:t>, emp. deptno, dept. </a:t>
            </a:r>
            <a:r>
              <a:rPr lang="en-IN" sz="2000" b="0" dirty="0" err="1">
                <a:latin typeface="Arial" pitchFamily="34" charset="0"/>
                <a:cs typeface="Arial" pitchFamily="34" charset="0"/>
              </a:rPr>
              <a:t>dname</a:t>
            </a:r>
            <a:r>
              <a:rPr lang="en-IN" sz="2000" b="0" dirty="0">
                <a:latin typeface="Arial" pitchFamily="34" charset="0"/>
                <a:cs typeface="Arial" pitchFamily="34" charset="0"/>
              </a:rPr>
              <a:t>, dept.loc FROM EMP, DEPT WHERE </a:t>
            </a:r>
            <a:r>
              <a:rPr lang="en-IN" sz="2000" b="0" dirty="0" err="1">
                <a:latin typeface="Arial" pitchFamily="34" charset="0"/>
                <a:cs typeface="Arial" pitchFamily="34" charset="0"/>
              </a:rPr>
              <a:t>emp.deptno</a:t>
            </a:r>
            <a:r>
              <a:rPr lang="en-IN" sz="2000" b="0" dirty="0">
                <a:latin typeface="Arial" pitchFamily="34" charset="0"/>
                <a:cs typeface="Arial" pitchFamily="34" charset="0"/>
              </a:rPr>
              <a:t>=</a:t>
            </a:r>
            <a:r>
              <a:rPr lang="en-IN" sz="2000" b="0" dirty="0" err="1">
                <a:latin typeface="Arial" pitchFamily="34" charset="0"/>
                <a:cs typeface="Arial" pitchFamily="34" charset="0"/>
              </a:rPr>
              <a:t>dept.deptno</a:t>
            </a:r>
            <a:r>
              <a:rPr lang="en-IN" sz="2000" b="0" dirty="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US" sz="2400" dirty="0">
                <a:latin typeface="Arial" pitchFamily="34" charset="0"/>
                <a:cs typeface="Arial" pitchFamily="34" charset="0"/>
              </a:rPr>
              <a:t>select emp.ename,dept.dname from emp left outer join dept WHERE emp.deptno=dept.deptno;</a:t>
            </a:r>
          </a:p>
          <a:p>
            <a:pPr>
              <a:buNone/>
            </a:pPr>
            <a:r>
              <a:rPr lang="en-US" sz="2400" dirty="0">
                <a:latin typeface="Arial" pitchFamily="34" charset="0"/>
                <a:cs typeface="Arial" pitchFamily="34" charset="0"/>
              </a:rPr>
              <a:t>     OR</a:t>
            </a:r>
          </a:p>
          <a:p>
            <a:pPr>
              <a:buFont typeface="Wingdings" pitchFamily="2" charset="2"/>
              <a:buChar char="ü"/>
            </a:pPr>
            <a:r>
              <a:rPr lang="en-US" sz="2400" dirty="0">
                <a:latin typeface="Arial" pitchFamily="34" charset="0"/>
                <a:cs typeface="Arial" pitchFamily="34" charset="0"/>
              </a:rPr>
              <a:t>select emp.ename,dept.dname from emp ,dept where emp.deptno=(+)dept.deptno</a:t>
            </a: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a:t> </a:t>
            </a:r>
            <a:endParaRPr lang="en-IN" sz="3600" dirty="0"/>
          </a:p>
        </p:txBody>
      </p:sp>
      <p:pic>
        <p:nvPicPr>
          <p:cNvPr id="6" name="Picture 5" descr="Notepad.png"/>
          <p:cNvPicPr>
            <a:picLocks noChangeAspect="1"/>
          </p:cNvPicPr>
          <p:nvPr/>
        </p:nvPicPr>
        <p:blipFill>
          <a:blip r:embed="rId2"/>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a:latin typeface="Times New Roman" pitchFamily="18" charset="0"/>
                <a:cs typeface="Times New Roman" pitchFamily="18" charset="0"/>
              </a:rPr>
              <a:t>RIGHT OUTER JOIN</a:t>
            </a:r>
            <a:br>
              <a:rPr lang="en-IN" dirty="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Right Outer join will fetch all records from Right hand side table in a join, irrespective of the matching.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right outer join dept where emp.deptno=dept.deptno;</a:t>
            </a:r>
          </a:p>
          <a:p>
            <a:pPr>
              <a:buNone/>
            </a:pPr>
            <a:r>
              <a:rPr lang="en-US" sz="2400" dirty="0">
                <a:latin typeface="Arial" pitchFamily="34" charset="0"/>
                <a:cs typeface="Arial" pitchFamily="34" charset="0"/>
              </a:rPr>
              <a:t>   OR</a:t>
            </a:r>
            <a:endParaRPr lang="en-IN"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a:latin typeface="Arial" pitchFamily="34" charset="0"/>
                <a:cs typeface="Arial" pitchFamily="34" charset="0"/>
              </a:rPr>
              <a:t>full outer join is to retrieve all the matching data and all additional non-matching data from both left and right side of the tables.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full outer join dept where emp.deptno=dept.deptno;</a:t>
            </a:r>
          </a:p>
          <a:p>
            <a:pPr>
              <a:buFont typeface="Wingdings" pitchFamily="2" charset="2"/>
              <a:buChar char="Ø"/>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a:stretch>
            <a:fillRect/>
          </a:stretch>
        </p:blipFill>
        <p:spPr>
          <a:xfrm>
            <a:off x="1600200" y="1600200"/>
            <a:ext cx="5410200" cy="3922395"/>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a:t>          </a:t>
            </a:r>
            <a:r>
              <a:rPr lang="en-US" b="0" dirty="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a:solidFill>
                  <a:srgbClr val="0070C0"/>
                </a:solidFill>
                <a:latin typeface="Arial" pitchFamily="34" charset="0"/>
                <a:cs typeface="Arial" pitchFamily="34" charset="0"/>
              </a:rPr>
              <a:t>Here we are using two tables EMP and SALGRADE and these tables having no primary key and foreign key relationship </a:t>
            </a:r>
          </a:p>
        </p:txBody>
      </p:sp>
      <p:pic>
        <p:nvPicPr>
          <p:cNvPr id="11"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0386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p14="http://schemas.microsoft.com/office/powerpoint/2010/main" val="1669093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a:latin typeface="Times New Roman" pitchFamily="18" charset="0"/>
                <a:cs typeface="Times New Roman" pitchFamily="18" charset="0"/>
              </a:rPr>
              <a:t>  4</a:t>
            </a:r>
          </a:p>
          <a:p>
            <a:pPr marL="514350" indent="-514350">
              <a:buAutoNum type="alphaLcParenR"/>
            </a:pPr>
            <a:r>
              <a:rPr lang="en-US" sz="2400" dirty="0">
                <a:latin typeface="Times New Roman" pitchFamily="18" charset="0"/>
                <a:cs typeface="Times New Roman" pitchFamily="18" charset="0"/>
              </a:rPr>
              <a:t>96</a:t>
            </a:r>
          </a:p>
          <a:p>
            <a:pPr marL="514350" indent="-514350">
              <a:buAutoNum type="alphaLcParenR"/>
            </a:pPr>
            <a:r>
              <a:rPr lang="en-US" sz="2400" dirty="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solidFill>
                  <a:srgbClr val="7030A0"/>
                </a:solidFill>
              </a:rPr>
              <a:t>Questions:</a:t>
            </a:r>
          </a:p>
        </p:txBody>
      </p:sp>
      <p:pic>
        <p:nvPicPr>
          <p:cNvPr id="5" name="Picture 4" descr="download (13).jpg"/>
          <p:cNvPicPr>
            <a:picLocks noChangeAspect="1"/>
          </p:cNvPicPr>
          <p:nvPr/>
        </p:nvPicPr>
        <p:blipFill>
          <a:blip r:embed="rId2"/>
          <a:stretch>
            <a:fillRect/>
          </a:stretch>
        </p:blipFill>
        <p:spPr>
          <a:xfrm>
            <a:off x="7162800" y="4724400"/>
            <a:ext cx="1223962" cy="121852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a:t>
            </a:r>
          </a:p>
          <a:p>
            <a:pPr marL="514350" indent="-514350">
              <a:buAutoNum type="alphaLcParenR"/>
            </a:pPr>
            <a:endParaRPr lang="en-US" sz="2400" dirty="0">
              <a:latin typeface="Times New Roman" pitchFamily="18" charset="0"/>
              <a:cs typeface="Times New Roman" pitchFamily="18" charset="0"/>
            </a:endParaRPr>
          </a:p>
          <a:p>
            <a:pPr marL="514350" indent="-514350">
              <a:buAutoNum type="arabicParenR" startAt="5"/>
            </a:pPr>
            <a:r>
              <a:rPr lang="en-US" sz="2400" dirty="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a:t>
            </a:r>
          </a:p>
          <a:p>
            <a:endParaRPr lang="en-I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STRING FUNCTIONS</a:t>
            </a:r>
          </a:p>
          <a:p>
            <a:r>
              <a:rPr lang="en-IN" sz="2400" dirty="0">
                <a:latin typeface="Times New Roman" pitchFamily="18" charset="0"/>
                <a:cs typeface="Times New Roman" pitchFamily="18" charset="0"/>
              </a:rPr>
              <a:t>NUMERIC FUNCTIONS</a:t>
            </a:r>
          </a:p>
          <a:p>
            <a:r>
              <a:rPr lang="en-IN" sz="2400" dirty="0">
                <a:latin typeface="Times New Roman" pitchFamily="18" charset="0"/>
                <a:cs typeface="Times New Roman" pitchFamily="18" charset="0"/>
              </a:rPr>
              <a:t>DATE FUNCTIONS</a:t>
            </a:r>
          </a:p>
          <a:p>
            <a:r>
              <a:rPr lang="en-US" sz="2400" dirty="0">
                <a:latin typeface="Times New Roman" pitchFamily="18" charset="0"/>
                <a:cs typeface="Times New Roman" pitchFamily="18" charset="0"/>
              </a:rPr>
              <a:t>CONVERSION FUNCTIONS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GROUP FUNCTIONS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a:stretch>
            <a:fillRect/>
          </a:stretch>
        </p:blipFill>
        <p:spPr>
          <a:xfrm>
            <a:off x="5638800" y="4267200"/>
            <a:ext cx="2863850" cy="17183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STRING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UPPER </a:t>
            </a:r>
          </a:p>
          <a:p>
            <a:r>
              <a:rPr lang="en-IN" sz="2400" dirty="0">
                <a:latin typeface="Times New Roman" pitchFamily="18" charset="0"/>
                <a:cs typeface="Times New Roman" pitchFamily="18" charset="0"/>
              </a:rPr>
              <a:t>LOWER</a:t>
            </a:r>
          </a:p>
          <a:p>
            <a:r>
              <a:rPr lang="en-IN" sz="2400" dirty="0">
                <a:latin typeface="Times New Roman" pitchFamily="18" charset="0"/>
                <a:cs typeface="Times New Roman" pitchFamily="18" charset="0"/>
              </a:rPr>
              <a:t>INITCAP</a:t>
            </a:r>
          </a:p>
          <a:p>
            <a:r>
              <a:rPr lang="en-IN" sz="2400" dirty="0">
                <a:latin typeface="Times New Roman" pitchFamily="18" charset="0"/>
                <a:cs typeface="Times New Roman" pitchFamily="18" charset="0"/>
              </a:rPr>
              <a:t>LENGTH</a:t>
            </a:r>
          </a:p>
          <a:p>
            <a:r>
              <a:rPr lang="en-IN" sz="2400" dirty="0">
                <a:latin typeface="Times New Roman" pitchFamily="18" charset="0"/>
                <a:cs typeface="Times New Roman" pitchFamily="18" charset="0"/>
              </a:rPr>
              <a:t>SUBSTR</a:t>
            </a:r>
          </a:p>
          <a:p>
            <a:r>
              <a:rPr lang="en-IN" sz="2400" dirty="0">
                <a:latin typeface="Times New Roman" pitchFamily="18" charset="0"/>
                <a:cs typeface="Times New Roman" pitchFamily="18" charset="0"/>
              </a:rPr>
              <a:t>REPLACE</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UPPER</a:t>
            </a:r>
            <a:br>
              <a:rPr lang="en-IN" sz="800" dirty="0">
                <a:latin typeface="Times New Roman" pitchFamily="18" charset="0"/>
                <a:cs typeface="Times New Roman" pitchFamily="18" charset="0"/>
              </a:rPr>
            </a:br>
            <a:endParaRPr lang="en-IN" sz="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function will convert the given string into upper case</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Syntax: upper(string);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upper(‘proven’) from dual;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a:latin typeface="Times New Roman" pitchFamily="18" charset="0"/>
                <a:cs typeface="Times New Roman" pitchFamily="18" charset="0"/>
              </a:rPr>
              <a:t>The function will convert the given string into lower case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Syntax: lower(string);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‘Todaydate’ from dual;</a:t>
            </a:r>
          </a:p>
          <a:p>
            <a:pPr>
              <a:buNone/>
            </a:pPr>
            <a:r>
              <a:rPr lang="en-IN" sz="2400" dirty="0">
                <a:latin typeface="Times New Roman" pitchFamily="18" charset="0"/>
                <a:cs typeface="Times New Roman" pitchFamily="18" charset="0"/>
              </a:rPr>
              <a:t>--todaydate</a:t>
            </a: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capitalize the first letter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INITCAP(string);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‘enter’ from dual;</a:t>
            </a:r>
          </a:p>
          <a:p>
            <a:pPr>
              <a:buNone/>
            </a:pPr>
            <a:r>
              <a:rPr lang="en-IN" sz="2800" dirty="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length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length(string);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‘hello’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--5</a:t>
            </a:r>
          </a:p>
        </p:txBody>
      </p:sp>
      <p:sp>
        <p:nvSpPr>
          <p:cNvPr id="5" name="Rectangle 4"/>
          <p:cNvSpPr/>
          <p:nvPr/>
        </p:nvSpPr>
        <p:spPr>
          <a:xfrm>
            <a:off x="457200" y="533400"/>
            <a:ext cx="2159566" cy="646331"/>
          </a:xfrm>
          <a:prstGeom prst="rect">
            <a:avLst/>
          </a:prstGeom>
        </p:spPr>
        <p:txBody>
          <a:bodyPr wrap="none">
            <a:spAutoFit/>
          </a:bodyPr>
          <a:lstStyle/>
          <a:p>
            <a:r>
              <a:rPr lang="en-IN" sz="3600" b="1" dirty="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a:t>.</a:t>
            </a:r>
            <a:r>
              <a:rPr lang="en-IN" sz="8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extract the perticular portion of the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substr(string , positions)</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substr(‘deptno10’,5,8) from dual;</a:t>
            </a:r>
          </a:p>
          <a:p>
            <a:pPr>
              <a:buNone/>
            </a:pPr>
            <a:r>
              <a:rPr lang="en-IN" sz="2800" dirty="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a:stretch>
            <a:fillRect/>
          </a:stretch>
        </p:blipFill>
        <p:spPr>
          <a:xfrm>
            <a:off x="5867400" y="2895600"/>
            <a:ext cx="2512325"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a:t>Problems: </a:t>
            </a:r>
            <a:br>
              <a:rPr lang="en-US" dirty="0"/>
            </a:br>
            <a:r>
              <a:rPr lang="en-US" dirty="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a:latin typeface="Arial" pitchFamily="34" charset="0"/>
              </a:rPr>
              <a:t>Data Redundancy </a:t>
            </a:r>
          </a:p>
          <a:p>
            <a:pPr eaLnBrk="1" hangingPunct="1">
              <a:lnSpc>
                <a:spcPct val="150000"/>
              </a:lnSpc>
              <a:buClr>
                <a:schemeClr val="tx1"/>
              </a:buClr>
              <a:buFont typeface="Wingdings" pitchFamily="2" charset="2"/>
              <a:buChar char="§"/>
            </a:pPr>
            <a:r>
              <a:rPr lang="en-US" sz="2400" dirty="0">
                <a:latin typeface="Arial" pitchFamily="34" charset="0"/>
              </a:rPr>
              <a:t>Data Inconsistency</a:t>
            </a:r>
          </a:p>
          <a:p>
            <a:pPr eaLnBrk="1" hangingPunct="1">
              <a:lnSpc>
                <a:spcPct val="150000"/>
              </a:lnSpc>
              <a:buClr>
                <a:schemeClr val="tx1"/>
              </a:buClr>
              <a:buFont typeface="Wingdings" pitchFamily="2" charset="2"/>
              <a:buChar char="§"/>
            </a:pPr>
            <a:r>
              <a:rPr lang="en-US" sz="2400" dirty="0">
                <a:latin typeface="Arial" pitchFamily="34" charset="0"/>
              </a:rPr>
              <a:t>Difficulty in Accessing data</a:t>
            </a:r>
          </a:p>
          <a:p>
            <a:pPr eaLnBrk="1" hangingPunct="1">
              <a:lnSpc>
                <a:spcPct val="150000"/>
              </a:lnSpc>
              <a:buClr>
                <a:schemeClr val="tx1"/>
              </a:buClr>
              <a:buFont typeface="Wingdings" pitchFamily="2" charset="2"/>
              <a:buChar char="§"/>
            </a:pPr>
            <a:r>
              <a:rPr lang="en-US" sz="2400" dirty="0">
                <a:latin typeface="Arial" pitchFamily="34" charset="0"/>
              </a:rPr>
              <a:t>Data Isolation </a:t>
            </a:r>
          </a:p>
          <a:p>
            <a:pPr eaLnBrk="1" hangingPunct="1">
              <a:lnSpc>
                <a:spcPct val="150000"/>
              </a:lnSpc>
              <a:buClr>
                <a:schemeClr val="tx1"/>
              </a:buClr>
              <a:buFont typeface="Wingdings" pitchFamily="2" charset="2"/>
              <a:buChar char="§"/>
            </a:pPr>
            <a:r>
              <a:rPr lang="en-US" sz="2400" dirty="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a:latin typeface="Arial" pitchFamily="34" charset="0"/>
              </a:rPr>
              <a:t>Security Problems</a:t>
            </a: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a:stretch>
            <a:fillRect/>
          </a:stretch>
        </p:blipFill>
        <p:spPr>
          <a:xfrm>
            <a:off x="5181600" y="3505200"/>
            <a:ext cx="2533650" cy="180022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replace the set of character string by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Replace(string , oldchar , newchar);</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replace(‘ram’,’r’,’s’) from dual;</a:t>
            </a:r>
          </a:p>
          <a:p>
            <a:pPr>
              <a:buNone/>
            </a:pPr>
            <a:r>
              <a:rPr lang="en-IN" sz="2800" dirty="0">
                <a:latin typeface="Times New Roman" pitchFamily="18" charset="0"/>
                <a:cs typeface="Times New Roman" pitchFamily="18" charset="0"/>
              </a:rPr>
              <a:t>--sam</a:t>
            </a:r>
          </a:p>
        </p:txBody>
      </p:sp>
      <p:sp>
        <p:nvSpPr>
          <p:cNvPr id="5" name="Rectangle 4"/>
          <p:cNvSpPr/>
          <p:nvPr/>
        </p:nvSpPr>
        <p:spPr>
          <a:xfrm>
            <a:off x="381000" y="457200"/>
            <a:ext cx="2390398" cy="646331"/>
          </a:xfrm>
          <a:prstGeom prst="rect">
            <a:avLst/>
          </a:prstGeom>
        </p:spPr>
        <p:txBody>
          <a:bodyPr wrap="none">
            <a:spAutoFit/>
          </a:bodyPr>
          <a:lstStyle/>
          <a:p>
            <a:r>
              <a:rPr lang="en-IN" sz="3600" b="1" dirty="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a:stretch>
            <a:fillRect/>
          </a:stretch>
        </p:blipFill>
        <p:spPr>
          <a:xfrm>
            <a:off x="6629400" y="5181600"/>
            <a:ext cx="1133475" cy="113347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a:effectLst/>
                <a:latin typeface="Times New Roman" pitchFamily="18" charset="0"/>
                <a:cs typeface="Times New Roman" pitchFamily="18" charset="0"/>
              </a:rPr>
              <a:t>NUMERIC FUNCTIONS</a:t>
            </a:r>
            <a:br>
              <a:rPr lang="en-IN" sz="4000" dirty="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ABS</a:t>
            </a:r>
          </a:p>
          <a:p>
            <a:r>
              <a:rPr lang="en-IN" dirty="0">
                <a:latin typeface="Times New Roman" pitchFamily="18" charset="0"/>
                <a:cs typeface="Times New Roman" pitchFamily="18" charset="0"/>
              </a:rPr>
              <a:t>SIGN</a:t>
            </a:r>
          </a:p>
          <a:p>
            <a:r>
              <a:rPr lang="en-IN" dirty="0">
                <a:latin typeface="Times New Roman" pitchFamily="18" charset="0"/>
                <a:cs typeface="Times New Roman" pitchFamily="18" charset="0"/>
              </a:rPr>
              <a:t>SQRT</a:t>
            </a:r>
          </a:p>
          <a:p>
            <a:r>
              <a:rPr lang="en-IN" dirty="0">
                <a:latin typeface="Times New Roman" pitchFamily="18" charset="0"/>
                <a:cs typeface="Times New Roman" pitchFamily="18" charset="0"/>
              </a:rPr>
              <a:t>CEIL</a:t>
            </a:r>
          </a:p>
          <a:p>
            <a:r>
              <a:rPr lang="en-IN" dirty="0">
                <a:latin typeface="Times New Roman" pitchFamily="18" charset="0"/>
                <a:cs typeface="Times New Roman" pitchFamily="18" charset="0"/>
              </a:rPr>
              <a:t>FLOOR</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itchFamily="18" charset="0"/>
                <a:cs typeface="Times New Roman" pitchFamily="18" charset="0"/>
              </a:rPr>
              <a:t>ABS</a:t>
            </a: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Absolute value is always a positive number. </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Abs(value);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 Select Abs(5),Abs(-5),abs(0),Abs(null) From Dual;</a:t>
            </a:r>
          </a:p>
          <a:p>
            <a:pPr>
              <a:buNone/>
            </a:pPr>
            <a:r>
              <a:rPr lang="en-IN" sz="2800" dirty="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SIGN</a:t>
            </a: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Sign gives the sign of a 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 sign(value);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sign(5),sign(5),sign(0),sign(null),sign(0.5) form dual;</a:t>
            </a:r>
          </a:p>
          <a:p>
            <a:pPr>
              <a:buNone/>
            </a:pPr>
            <a:r>
              <a:rPr lang="en-IN" sz="2800" dirty="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SQRT</a:t>
            </a: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square root of the given value</a:t>
            </a:r>
          </a:p>
          <a:p>
            <a:pPr>
              <a:buNone/>
            </a:pPr>
            <a:r>
              <a:rPr lang="en-IN" sz="2800" dirty="0">
                <a:latin typeface="Times New Roman" pitchFamily="18" charset="0"/>
                <a:cs typeface="Times New Roman" pitchFamily="18" charset="0"/>
              </a:rPr>
              <a:t>The input value must be positive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sqrt(value);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sqrt(4),sqrt(2),sqrt(0),sqrt(null) form dual;</a:t>
            </a:r>
          </a:p>
          <a:p>
            <a:pPr>
              <a:buNone/>
            </a:pPr>
            <a:r>
              <a:rPr lang="en-IN" sz="2800" dirty="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CEIL</a:t>
            </a: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This function will produce a whole number that is greater than or equal to the specified value. </a:t>
            </a:r>
          </a:p>
          <a:p>
            <a:pPr>
              <a:buNone/>
            </a:pPr>
            <a:r>
              <a:rPr lang="en-IN" sz="2800" dirty="0">
                <a:latin typeface="Times New Roman" pitchFamily="18" charset="0"/>
                <a:cs typeface="Times New Roman" pitchFamily="18" charset="0"/>
              </a:rPr>
              <a:t>   Syntax : ceil(value);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ceil(5.1),ceil(5),ceil(0), ceil(-4.3),ceil(null) from dual;</a:t>
            </a:r>
          </a:p>
          <a:p>
            <a:pPr>
              <a:buNone/>
            </a:pPr>
            <a:r>
              <a:rPr lang="en-IN" sz="2800" dirty="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a:stretch>
            <a:fillRect/>
          </a:stretch>
        </p:blipFill>
        <p:spPr>
          <a:xfrm>
            <a:off x="4724400" y="3810000"/>
            <a:ext cx="2438400" cy="24384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FLOOR</a:t>
            </a: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a:latin typeface="Times New Roman" pitchFamily="18" charset="0"/>
                <a:cs typeface="Times New Roman" pitchFamily="18" charset="0"/>
              </a:rPr>
              <a:t>This function will produce a whole number that is less than or equal to the specified value. </a:t>
            </a: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Syntax : floor(value);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floor(3.2),floor(3),floor(0),floor(null) from dual;</a:t>
            </a:r>
          </a:p>
          <a:p>
            <a:pPr>
              <a:buNone/>
            </a:pPr>
            <a:r>
              <a:rPr lang="en-IN" sz="2800" dirty="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a:stretch>
            <a:fillRect/>
          </a:stretch>
        </p:blipFill>
        <p:spPr>
          <a:xfrm>
            <a:off x="5562600" y="4724400"/>
            <a:ext cx="1856589" cy="139065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DATE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SYSDATE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CURRENT_TIMESTAMP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MONTHS_BETWEEN</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SESSIONTIMEZONE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3393"/>
            <a:ext cx="8229600" cy="1143000"/>
          </a:xfrm>
        </p:spPr>
        <p:txBody>
          <a:bodyPr>
            <a:normAutofit/>
          </a:bodyPr>
          <a:lstStyle/>
          <a:p>
            <a:r>
              <a:rPr lang="en-IN" sz="3600" dirty="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a:latin typeface="Times New Roman" pitchFamily="18" charset="0"/>
                <a:cs typeface="Times New Roman" pitchFamily="18" charset="0"/>
              </a:rPr>
              <a:t>The function will give system date</a:t>
            </a:r>
          </a:p>
          <a:p>
            <a:pPr>
              <a:buNone/>
            </a:pPr>
            <a:r>
              <a:rPr lang="en-IN" sz="2400" dirty="0">
                <a:latin typeface="Times New Roman" pitchFamily="18" charset="0"/>
                <a:cs typeface="Times New Roman" pitchFamily="18" charset="0"/>
              </a:rPr>
              <a:t>Example: Select sysdate from Dual;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This will returns current timestamp with the active time zone information.</a:t>
            </a:r>
          </a:p>
          <a:p>
            <a:pPr>
              <a:buNone/>
            </a:pPr>
            <a:r>
              <a:rPr lang="en-IN" sz="2400" dirty="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a:t>Database </a:t>
            </a:r>
            <a:br>
              <a:rPr lang="en-US"/>
            </a:br>
            <a:r>
              <a:rPr lang="en-US"/>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a:solidFill>
                      <a:schemeClr val="tx2">
                        <a:lumMod val="75000"/>
                      </a:schemeClr>
                    </a:solidFill>
                    <a:latin typeface="Arial" charset="0"/>
                  </a:rPr>
                  <a:t>Retrieved data </a:t>
                </a:r>
                <a:br>
                  <a:rPr lang="en-US" sz="1400" b="1">
                    <a:solidFill>
                      <a:schemeClr val="tx2">
                        <a:lumMod val="75000"/>
                      </a:schemeClr>
                    </a:solidFill>
                    <a:latin typeface="Arial" charset="0"/>
                  </a:rPr>
                </a:br>
                <a:r>
                  <a:rPr lang="en-US" sz="1400" b="1">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latin typeface="Times New Roman" pitchFamily="18" charset="0"/>
                <a:cs typeface="Times New Roman" pitchFamily="18" charset="0"/>
              </a:rPr>
              <a:t>MONTHS_BETWEEN</a:t>
            </a: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difference of months between two dates</a:t>
            </a:r>
          </a:p>
          <a:p>
            <a:pPr>
              <a:buNone/>
            </a:pPr>
            <a:r>
              <a:rPr lang="en-IN" sz="2800" dirty="0">
                <a:latin typeface="Times New Roman" pitchFamily="18" charset="0"/>
                <a:cs typeface="Times New Roman" pitchFamily="18" charset="0"/>
              </a:rPr>
              <a:t>Example: select months_between(sysdate , hiredate)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SESSIONTIMEZONE</a:t>
            </a: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a:latin typeface="Times New Roman" pitchFamily="18" charset="0"/>
                <a:cs typeface="Times New Roman" pitchFamily="18" charset="0"/>
              </a:rPr>
              <a:t>This will returns the value of current session time zone</a:t>
            </a:r>
          </a:p>
          <a:p>
            <a:pPr>
              <a:buNone/>
            </a:pPr>
            <a:r>
              <a:rPr lang="en-IN" sz="2800" dirty="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a:latin typeface="Times New Roman" pitchFamily="18" charset="0"/>
                <a:cs typeface="Times New Roman" pitchFamily="18" charset="0"/>
              </a:rPr>
              <a:t>TYPES:</a:t>
            </a:r>
            <a:endParaRPr lang="en-IN" sz="28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a:t>
            </a:r>
          </a:p>
          <a:p>
            <a:r>
              <a:rPr lang="en-IN" sz="2400" dirty="0">
                <a:latin typeface="Times New Roman" pitchFamily="18" charset="0"/>
                <a:cs typeface="Times New Roman" pitchFamily="18" charset="0"/>
              </a:rPr>
              <a:t>TO_CHAR </a:t>
            </a:r>
          </a:p>
          <a:p>
            <a:r>
              <a:rPr lang="en-IN" sz="2400" dirty="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a:stretch>
            <a:fillRect/>
          </a:stretch>
        </p:blipFill>
        <p:spPr>
          <a:xfrm>
            <a:off x="4191000" y="3200400"/>
            <a:ext cx="4419600" cy="2699113"/>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will convert a char or varchar into number </a:t>
            </a:r>
          </a:p>
          <a:p>
            <a:r>
              <a:rPr lang="en-IN" sz="2400" dirty="0">
                <a:latin typeface="Times New Roman" pitchFamily="18" charset="0"/>
                <a:cs typeface="Times New Roman" pitchFamily="18" charset="0"/>
              </a:rPr>
              <a:t>SQL&gt;TO_NUMBER (</a:t>
            </a:r>
            <a:r>
              <a:rPr lang="en-IN" sz="2400" b="1" dirty="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date function will convert a char or varchar value into date value. </a:t>
            </a:r>
          </a:p>
          <a:p>
            <a:pPr>
              <a:buNone/>
            </a:pPr>
            <a:r>
              <a:rPr lang="en-IN" sz="2400" dirty="0">
                <a:latin typeface="Times New Roman" pitchFamily="18" charset="0"/>
                <a:cs typeface="Times New Roman" pitchFamily="18" charset="0"/>
              </a:rPr>
              <a:t>Syntax: – TO_DATE (char, [format]) </a:t>
            </a:r>
          </a:p>
        </p:txBody>
      </p:sp>
      <p:pic>
        <p:nvPicPr>
          <p:cNvPr id="4" name="Picture 3" descr="Capture3.PNG"/>
          <p:cNvPicPr>
            <a:picLocks noChangeAspect="1"/>
          </p:cNvPicPr>
          <p:nvPr/>
        </p:nvPicPr>
        <p:blipFill>
          <a:blip r:embed="rId2"/>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GROUP FUNCTIONS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SUM</a:t>
            </a:r>
          </a:p>
          <a:p>
            <a:r>
              <a:rPr lang="en-IN" sz="2800" dirty="0">
                <a:latin typeface="Times New Roman" pitchFamily="18" charset="0"/>
                <a:cs typeface="Times New Roman" pitchFamily="18" charset="0"/>
              </a:rPr>
              <a:t>AVG</a:t>
            </a:r>
          </a:p>
          <a:p>
            <a:r>
              <a:rPr lang="en-IN" sz="2800" dirty="0">
                <a:latin typeface="Times New Roman" pitchFamily="18" charset="0"/>
                <a:cs typeface="Times New Roman" pitchFamily="18" charset="0"/>
              </a:rPr>
              <a:t>MIN</a:t>
            </a:r>
          </a:p>
          <a:p>
            <a:r>
              <a:rPr lang="en-IN" sz="2800" dirty="0">
                <a:latin typeface="Times New Roman" pitchFamily="18" charset="0"/>
                <a:cs typeface="Times New Roman" pitchFamily="18" charset="0"/>
              </a:rPr>
              <a:t>MAX</a:t>
            </a:r>
          </a:p>
          <a:p>
            <a:r>
              <a:rPr lang="en-IN" sz="2800" dirty="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sum of the values to the specified column</a:t>
            </a:r>
          </a:p>
          <a:p>
            <a:pPr>
              <a:buNone/>
            </a:pPr>
            <a:r>
              <a:rPr lang="en-IN" sz="2800" dirty="0">
                <a:latin typeface="Times New Roman" pitchFamily="18" charset="0"/>
                <a:cs typeface="Times New Roman" pitchFamily="18" charset="0"/>
              </a:rPr>
              <a:t>Example: </a:t>
            </a:r>
          </a:p>
          <a:p>
            <a:pPr>
              <a:buNone/>
            </a:pPr>
            <a:r>
              <a:rPr lang="en-IN" sz="2800" dirty="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This will give average value</a:t>
            </a:r>
          </a:p>
          <a:p>
            <a:pPr>
              <a:buNone/>
            </a:pPr>
            <a:r>
              <a:rPr lang="en-IN" sz="2800" dirty="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min values of specified column</a:t>
            </a:r>
          </a:p>
          <a:p>
            <a:pPr>
              <a:buNone/>
            </a:pPr>
            <a:r>
              <a:rPr lang="en-IN" sz="2800" dirty="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2074</TotalTime>
  <Words>6476</Words>
  <Application>Microsoft Office PowerPoint</Application>
  <PresentationFormat>On-screen Show (4:3)</PresentationFormat>
  <Paragraphs>1215</Paragraphs>
  <Slides>169</Slides>
  <Notes>10</Notes>
  <HiddenSlides>0</HiddenSlides>
  <MMClips>0</MMClips>
  <ScaleCrop>false</ScaleCrop>
  <HeadingPairs>
    <vt:vector size="4" baseType="variant">
      <vt:variant>
        <vt:lpstr>Theme</vt:lpstr>
      </vt:variant>
      <vt:variant>
        <vt:i4>1</vt:i4>
      </vt:variant>
      <vt:variant>
        <vt:lpstr>Slide Titles</vt:lpstr>
      </vt:variant>
      <vt:variant>
        <vt:i4>169</vt:i4>
      </vt:variant>
    </vt:vector>
  </HeadingPairs>
  <TitlesOfParts>
    <vt:vector size="170" baseType="lpstr">
      <vt:lpstr>pdw</vt:lpstr>
      <vt:lpstr>PowerPoint Presentation</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PowerPoint Presentation</vt:lpstr>
      <vt:lpstr>PowerPoint Presentation</vt:lpstr>
      <vt:lpstr>DATA TYPES:</vt:lpstr>
      <vt:lpstr>SQL SUB CATEGORIES</vt:lpstr>
      <vt:lpstr>.</vt:lpstr>
      <vt:lpstr> DDL  CREATE: </vt:lpstr>
      <vt:lpstr>PowerPoint Presentation</vt:lpstr>
      <vt:lpstr>PowerPoint Presentation</vt:lpstr>
      <vt:lpstr>DML</vt:lpstr>
      <vt:lpstr>PowerPoint Presentation</vt:lpstr>
      <vt:lpstr>PowerPoint Presentation</vt:lpstr>
      <vt:lpstr>CONSTRAINTS</vt:lpstr>
      <vt:lpstr>PowerPoint Presentation</vt:lpstr>
      <vt:lpstr>CONSTRINTS WITH NAMES:</vt:lpstr>
      <vt:lpstr>CHECK CONSTRAINT</vt:lpstr>
      <vt:lpstr>PowerPoint Presentation</vt:lpstr>
      <vt:lpstr>PowerPoint Presentation</vt:lpstr>
      <vt:lpstr>PowerPoint Presentation</vt:lpstr>
      <vt:lpstr>PowerPoint Presentation</vt:lpstr>
      <vt:lpstr>NOT NULL:</vt:lpstr>
      <vt:lpstr>UNIQUE CONSTRAINT</vt:lpstr>
      <vt:lpstr>PowerPoint Presentation</vt:lpstr>
      <vt:lpstr>PowerPoint Presentation</vt:lpstr>
      <vt:lpstr>PowerPoint Presentation</vt:lpstr>
      <vt:lpstr>PRIMARY KEY CONSTRAINT</vt:lpstr>
      <vt:lpstr>PowerPoint Presentation</vt:lpstr>
      <vt:lpstr>PowerPoint Presentation</vt:lpstr>
      <vt:lpstr>PowerPoint Presentation</vt:lpstr>
      <vt:lpstr>FOREIGN KEY CONSTRAINT</vt:lpstr>
      <vt:lpstr>PowerPoint Presentation</vt:lpstr>
      <vt:lpstr>ON DELETE CASCADE</vt:lpstr>
      <vt:lpstr>PowerPoint Presentation</vt:lpstr>
      <vt:lpstr>PowerPoint Presentation</vt:lpstr>
      <vt:lpstr>PowerPoint Presentation</vt:lpstr>
      <vt:lpstr>PowerPoint Presentation</vt:lpstr>
      <vt:lpstr>Questions:</vt:lpstr>
      <vt:lpstr>PowerPoint Presentation</vt:lpstr>
      <vt:lpstr>JOINS</vt:lpstr>
      <vt:lpstr>TYPES OF JOINS</vt:lpstr>
      <vt:lpstr>CROSS JOIN</vt:lpstr>
      <vt:lpstr>PowerPoint Presentation</vt:lpstr>
      <vt:lpstr>PowerPoint Presentation</vt:lpstr>
      <vt:lpstr>EQUI JOIN</vt:lpstr>
      <vt:lpstr>INNER JOIN</vt:lpstr>
      <vt:lpstr>EXAMPLE:</vt:lpstr>
      <vt:lpstr>LEFT OUTER JOIN </vt:lpstr>
      <vt:lpstr>EXAMPLE:</vt:lpstr>
      <vt:lpstr>PowerPoint Presentation</vt:lpstr>
      <vt:lpstr>RIGHT OUTER JOIN </vt:lpstr>
      <vt:lpstr>PowerPoint Presentation</vt:lpstr>
      <vt:lpstr>PowerPoint Presentation</vt:lpstr>
      <vt:lpstr>FULL OUTER JOIN</vt:lpstr>
      <vt:lpstr>PowerPoint Presentation</vt:lpstr>
      <vt:lpstr>EXAMPLE:</vt:lpstr>
      <vt:lpstr>PowerPoint Presentation</vt:lpstr>
      <vt:lpstr>Joining a Table to It-self</vt:lpstr>
      <vt:lpstr>NON-EQUI JOIN</vt:lpstr>
      <vt:lpstr>PowerPoint Presentation</vt:lpstr>
      <vt:lpstr>Questions:</vt:lpstr>
      <vt:lpstr>PowerPoint Presentation</vt:lpstr>
      <vt:lpstr>FUNCTIONS</vt:lpstr>
      <vt:lpstr>STRING FUNCTIONS</vt:lpstr>
      <vt:lpstr>UPPER </vt:lpstr>
      <vt:lpstr>PowerPoint Presentation</vt:lpstr>
      <vt:lpstr>PowerPoint Presentation</vt:lpstr>
      <vt:lpstr>PowerPoint Presentation</vt:lpstr>
      <vt:lpstr>. SUBSTR</vt:lpstr>
      <vt:lpstr>PowerPoint Presentation</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AVG</vt:lpstr>
      <vt:lpstr>MIN</vt:lpstr>
      <vt:lpstr>MAX</vt:lpstr>
      <vt:lpstr>COUNT</vt:lpstr>
      <vt:lpstr>Questions :</vt:lpstr>
      <vt:lpstr>PowerPoint Presentation</vt:lpstr>
      <vt:lpstr>OPERATORS</vt:lpstr>
      <vt:lpstr>SUB  QUERIES</vt:lpstr>
      <vt:lpstr>TYPES OF SUB QUERIES</vt:lpstr>
      <vt:lpstr>SINGLE ROW:</vt:lpstr>
      <vt:lpstr>MULTI ROW:</vt:lpstr>
      <vt:lpstr>PowerPoint Presentation</vt:lpstr>
      <vt:lpstr>PowerPoint Presentation</vt:lpstr>
      <vt:lpstr>PowerPoint Presentation</vt:lpstr>
      <vt:lpstr>CORELATED SUB QUERIES:</vt:lpstr>
      <vt:lpstr>PowerPoint Presentation</vt:lpstr>
      <vt:lpstr>EXAMPLE:</vt:lpstr>
      <vt:lpstr>SUB QUERY IN SELECT CLAUSE</vt:lpstr>
      <vt:lpstr>SUB QUERY IN FROM CLAUSE</vt:lpstr>
      <vt:lpstr>SUB QUERY IN WHERE CLAUSE</vt:lpstr>
      <vt:lpstr>PowerPoint Presentation</vt:lpstr>
      <vt:lpstr>PowerPoint Presentation</vt:lpstr>
      <vt:lpstr>INDEXES</vt:lpstr>
      <vt:lpstr>EXAMPLE: FRUITS TABLE</vt:lpstr>
      <vt:lpstr>EXAMPLE: FRUITS TABLE</vt:lpstr>
      <vt:lpstr>TYPES OF INDEXES</vt:lpstr>
      <vt:lpstr>Unique index</vt:lpstr>
      <vt:lpstr>PowerPoint Presentation</vt:lpstr>
      <vt:lpstr>For dropping index </vt:lpstr>
      <vt:lpstr>Non-unique index</vt:lpstr>
      <vt:lpstr>Composite index</vt:lpstr>
      <vt:lpstr>Function based index</vt:lpstr>
      <vt:lpstr>PowerPoint Presentation</vt:lpstr>
      <vt:lpstr>Questions:</vt:lpstr>
      <vt:lpstr>PowerPoint Presentation</vt:lpstr>
      <vt:lpstr>SYNONYMS</vt:lpstr>
      <vt:lpstr>TYPES OF SYNONYMS</vt:lpstr>
      <vt:lpstr>PUBLIC SYNONYMS</vt:lpstr>
      <vt:lpstr>PowerPoint Presentation</vt:lpstr>
      <vt:lpstr>PRIVATE SYNONYM</vt:lpstr>
      <vt:lpstr>PowerPoint Presentation</vt:lpstr>
      <vt:lpstr>PowerPoint Presentation</vt:lpstr>
      <vt:lpstr>SEQUENCE</vt:lpstr>
      <vt:lpstr> CREATING 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ALTERING SEQUENCE</vt:lpstr>
      <vt:lpstr>PowerPoint Presentation</vt:lpstr>
      <vt:lpstr>VIEWING THE SEQUENCES CREATED</vt:lpstr>
      <vt:lpstr>Questions :</vt:lpstr>
      <vt:lpstr>PowerPoint Presentation</vt:lpstr>
      <vt:lpstr>VIEW</vt:lpstr>
      <vt:lpstr>WHY VIEWS?  </vt:lpstr>
      <vt:lpstr>TYPES OF VIEWS</vt:lpstr>
      <vt:lpstr>SYNTAX FOR CREATING VIEW</vt:lpstr>
      <vt:lpstr>SIMPLE VIEW</vt:lpstr>
      <vt:lpstr>PowerPoint Presentation</vt:lpstr>
      <vt:lpstr>COMPLEX VIEW</vt:lpstr>
      <vt:lpstr>SYNTAX FOR COMPLEX VIEW</vt:lpstr>
      <vt:lpstr>CREATING COMPLEX VIEW</vt:lpstr>
      <vt:lpstr>FORCE VIEW</vt:lpstr>
      <vt:lpstr>CREATING FORCE VIEW</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sandeep somavarapu</cp:lastModifiedBy>
  <cp:revision>207</cp:revision>
  <dcterms:created xsi:type="dcterms:W3CDTF">2006-08-16T00:00:00Z</dcterms:created>
  <dcterms:modified xsi:type="dcterms:W3CDTF">2023-07-31T12:16:38Z</dcterms:modified>
</cp:coreProperties>
</file>