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28800425" cy="255603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33CC33"/>
    <a:srgbClr val="66FF33"/>
    <a:srgbClr val="66FF99"/>
    <a:srgbClr val="3366FF"/>
    <a:srgbClr val="CC99FF"/>
    <a:srgbClr val="C00000"/>
    <a:srgbClr val="33CCCC"/>
    <a:srgbClr val="66FFF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2" autoAdjust="0"/>
    <p:restoredTop sz="94660"/>
  </p:normalViewPr>
  <p:slideViewPr>
    <p:cSldViewPr snapToGrid="0">
      <p:cViewPr>
        <p:scale>
          <a:sx n="33" d="100"/>
          <a:sy n="33" d="100"/>
        </p:scale>
        <p:origin x="204" y="-17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4183141"/>
            <a:ext cx="24480361" cy="8898784"/>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13425096"/>
            <a:ext cx="21600319" cy="6171163"/>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34951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08623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360851"/>
            <a:ext cx="6210092" cy="2166120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1360851"/>
            <a:ext cx="18270270" cy="2166120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22037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02219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6372342"/>
            <a:ext cx="24840367" cy="10632389"/>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17105317"/>
            <a:ext cx="24840367" cy="5591322"/>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EE6760F-541C-41C7-94C9-CF71FF152BC5}" type="datetimeFigureOut">
              <a:rPr lang="pt-BR" smtClean="0"/>
              <a:t>26/10/2018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69370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6804256"/>
            <a:ext cx="12240181" cy="1621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6804256"/>
            <a:ext cx="12240181" cy="1621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65033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1360857"/>
            <a:ext cx="24840367" cy="49404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6265835"/>
            <a:ext cx="12183928" cy="3070789"/>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9336623"/>
            <a:ext cx="12183928" cy="1373276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6265835"/>
            <a:ext cx="12243932" cy="3070789"/>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9336623"/>
            <a:ext cx="12243932" cy="1373276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EE6760F-541C-41C7-94C9-CF71FF152BC5}" type="datetimeFigureOut">
              <a:rPr lang="pt-BR" smtClean="0"/>
              <a:t>26/10/2018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15805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EE6760F-541C-41C7-94C9-CF71FF152BC5}" type="datetimeFigureOut">
              <a:rPr lang="pt-BR" smtClean="0"/>
              <a:t>26/10/2018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34683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6760F-541C-41C7-94C9-CF71FF152BC5}" type="datetimeFigureOut">
              <a:rPr lang="pt-BR" smtClean="0"/>
              <a:t>26/10/2018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68180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1704022"/>
            <a:ext cx="9288887" cy="596407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3680221"/>
            <a:ext cx="14580215" cy="18164407"/>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7668102"/>
            <a:ext cx="9288887" cy="14206106"/>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89678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1704022"/>
            <a:ext cx="9288887" cy="596407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3680221"/>
            <a:ext cx="14580215" cy="18164407"/>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a:t>Clique no ícone para adicionar uma imagem</a:t>
            </a:r>
            <a:endParaRPr lang="en-US" dirty="0"/>
          </a:p>
        </p:txBody>
      </p:sp>
      <p:sp>
        <p:nvSpPr>
          <p:cNvPr id="4" name="Text Placeholder 3"/>
          <p:cNvSpPr>
            <a:spLocks noGrp="1"/>
          </p:cNvSpPr>
          <p:nvPr>
            <p:ph type="body" sz="half" idx="2"/>
          </p:nvPr>
        </p:nvSpPr>
        <p:spPr>
          <a:xfrm>
            <a:off x="1983780" y="7668102"/>
            <a:ext cx="9288887" cy="14206106"/>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AEE6760F-541C-41C7-94C9-CF71FF152BC5}" type="datetimeFigureOut">
              <a:rPr lang="pt-BR" smtClean="0"/>
              <a:t>26/10/2018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50009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360857"/>
            <a:ext cx="24840367" cy="49404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6804256"/>
            <a:ext cx="24840367" cy="162178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23690652"/>
            <a:ext cx="6480096" cy="1360851"/>
          </a:xfrm>
          <a:prstGeom prst="rect">
            <a:avLst/>
          </a:prstGeom>
        </p:spPr>
        <p:txBody>
          <a:bodyPr vert="horz" lIns="91440" tIns="45720" rIns="91440" bIns="45720" rtlCol="0" anchor="ctr"/>
          <a:lstStyle>
            <a:lvl1pPr algn="l">
              <a:defRPr sz="3780">
                <a:solidFill>
                  <a:schemeClr val="tx1">
                    <a:tint val="75000"/>
                  </a:schemeClr>
                </a:solidFill>
              </a:defRPr>
            </a:lvl1pPr>
          </a:lstStyle>
          <a:p>
            <a:fld id="{AEE6760F-541C-41C7-94C9-CF71FF152BC5}" type="datetimeFigureOut">
              <a:rPr lang="pt-BR" smtClean="0"/>
              <a:t>26/10/2018</a:t>
            </a:fld>
            <a:endParaRPr lang="pt-BR"/>
          </a:p>
        </p:txBody>
      </p:sp>
      <p:sp>
        <p:nvSpPr>
          <p:cNvPr id="5" name="Footer Placeholder 4"/>
          <p:cNvSpPr>
            <a:spLocks noGrp="1"/>
          </p:cNvSpPr>
          <p:nvPr>
            <p:ph type="ftr" sz="quarter" idx="3"/>
          </p:nvPr>
        </p:nvSpPr>
        <p:spPr>
          <a:xfrm>
            <a:off x="9540141" y="23690652"/>
            <a:ext cx="9720143" cy="1360851"/>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0340300" y="23690652"/>
            <a:ext cx="6480096" cy="1360851"/>
          </a:xfrm>
          <a:prstGeom prst="rect">
            <a:avLst/>
          </a:prstGeom>
        </p:spPr>
        <p:txBody>
          <a:bodyPr vert="horz" lIns="91440" tIns="45720" rIns="91440" bIns="45720" rtlCol="0" anchor="ctr"/>
          <a:lstStyle>
            <a:lvl1pPr algn="r">
              <a:defRPr sz="3780">
                <a:solidFill>
                  <a:schemeClr val="tx1">
                    <a:tint val="75000"/>
                  </a:schemeClr>
                </a:solidFill>
              </a:defRPr>
            </a:lvl1pPr>
          </a:lstStyle>
          <a:p>
            <a:fld id="{7C29924A-FED5-4202-9ED8-4834132D5551}" type="slidenum">
              <a:rPr lang="pt-BR" smtClean="0"/>
              <a:t>‹nº›</a:t>
            </a:fld>
            <a:endParaRPr lang="pt-BR"/>
          </a:p>
        </p:txBody>
      </p:sp>
    </p:spTree>
    <p:extLst>
      <p:ext uri="{BB962C8B-B14F-4D97-AF65-F5344CB8AC3E}">
        <p14:creationId xmlns:p14="http://schemas.microsoft.com/office/powerpoint/2010/main" val="31513164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ICONI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jpe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3931BE8D-47D0-43FA-855A-FB18F591C2AD}"/>
              </a:ext>
            </a:extLst>
          </p:cNvPr>
          <p:cNvSpPr txBox="1"/>
          <p:nvPr/>
        </p:nvSpPr>
        <p:spPr>
          <a:xfrm>
            <a:off x="0" y="3957"/>
            <a:ext cx="28800425" cy="21698248"/>
          </a:xfrm>
          <a:prstGeom prst="rect">
            <a:avLst/>
          </a:prstGeom>
          <a:noFill/>
        </p:spPr>
        <p:txBody>
          <a:bodyPr wrap="square" rtlCol="0">
            <a:spAutoFit/>
          </a:bodyPr>
          <a:lstStyle/>
          <a:p>
            <a:r>
              <a:rPr lang="pt-BR" sz="3600" dirty="0"/>
              <a:t>Softwares são soluções para problemas...</a:t>
            </a:r>
          </a:p>
          <a:p>
            <a:r>
              <a:rPr lang="pt-BR" sz="3600" b="1" dirty="0"/>
              <a:t>I – O que é uma metodologia de desenvolvimento de software?</a:t>
            </a:r>
          </a:p>
          <a:p>
            <a:r>
              <a:rPr lang="pt-BR" sz="3600" dirty="0"/>
              <a:t>Softwares são complexos, problemas são complexos, comunicação é difícil e geralmente possui problemas</a:t>
            </a:r>
          </a:p>
          <a:p>
            <a:pPr marL="571500" indent="-571500">
              <a:buFont typeface="Arial" panose="020B0604020202020204" pitchFamily="34" charset="0"/>
              <a:buChar char="•"/>
            </a:pPr>
            <a:r>
              <a:rPr lang="pt-BR" sz="3600" dirty="0"/>
              <a:t>Como o cliente se comunica com alguém que produz software? </a:t>
            </a:r>
            <a:r>
              <a:rPr lang="pt-BR" sz="3600" b="1" dirty="0"/>
              <a:t>Normalmente: </a:t>
            </a:r>
            <a:r>
              <a:rPr lang="pt-BR" sz="3600" dirty="0"/>
              <a:t>O cliente não sabe comunicar o que quer, o desenvolvedor não sabe entender o que o cliente precisa, o cliente não sabe que o problema dele pode ser resolvido de forma mais eficiente e não quer mudar</a:t>
            </a:r>
          </a:p>
          <a:p>
            <a:pPr marL="571500" indent="-571500">
              <a:buFont typeface="Arial" panose="020B0604020202020204" pitchFamily="34" charset="0"/>
              <a:buChar char="•"/>
            </a:pPr>
            <a:r>
              <a:rPr lang="pt-BR" sz="3600" dirty="0"/>
              <a:t>Como as pessoas que desenvolvem o sistema se comunicam entre si?</a:t>
            </a:r>
          </a:p>
          <a:p>
            <a:pPr marL="1028700" lvl="1" indent="-571500">
              <a:buFont typeface="Arial" panose="020B0604020202020204" pitchFamily="34" charset="0"/>
              <a:buChar char="•"/>
            </a:pPr>
            <a:r>
              <a:rPr lang="pt-BR" sz="3600" dirty="0"/>
              <a:t>Como garantir que todos estão resolvendo o mesmo problema? – Cada um pode interpretar o problema de forma diferente</a:t>
            </a:r>
          </a:p>
          <a:p>
            <a:pPr marL="1028700" lvl="1" indent="-571500">
              <a:buFont typeface="Arial" panose="020B0604020202020204" pitchFamily="34" charset="0"/>
              <a:buChar char="•"/>
            </a:pPr>
            <a:r>
              <a:rPr lang="pt-BR" sz="3600" dirty="0"/>
              <a:t>Como garantir que todos saibam as decisões tomadas? Como documentar essas decisões?</a:t>
            </a:r>
          </a:p>
          <a:p>
            <a:pPr marL="1028700" lvl="1" indent="-571500">
              <a:buFont typeface="Arial" panose="020B0604020202020204" pitchFamily="34" charset="0"/>
              <a:buChar char="•"/>
            </a:pPr>
            <a:r>
              <a:rPr lang="pt-BR" sz="3600" dirty="0"/>
              <a:t>Como garantir que um trabalho não seja feito duas vezes por pessoas diferentes?</a:t>
            </a:r>
          </a:p>
          <a:p>
            <a:pPr lvl="1"/>
            <a:endParaRPr lang="pt-BR" sz="3600" dirty="0"/>
          </a:p>
          <a:p>
            <a:r>
              <a:rPr lang="pt-BR" sz="3600" dirty="0"/>
              <a:t>Uma forma de tentar resolver estes problemas é utilizando uma metodologia de desenvolvimento, ou seja, um conjunto de passos bem definidos que levem ao desenvolvimento de software de qualidade</a:t>
            </a:r>
          </a:p>
          <a:p>
            <a:endParaRPr lang="pt-BR" sz="3600" dirty="0"/>
          </a:p>
          <a:p>
            <a:r>
              <a:rPr lang="pt-BR" sz="3600" b="1" dirty="0"/>
              <a:t>Nem toda metodologia usa a UML </a:t>
            </a:r>
            <a:r>
              <a:rPr lang="pt-BR" sz="3600" dirty="0"/>
              <a:t>– as metodologias ágeis prezam por entregar código continuamente, recebendo sempre o feedback do cliente</a:t>
            </a:r>
          </a:p>
          <a:p>
            <a:r>
              <a:rPr lang="pt-BR" sz="3600" dirty="0" err="1"/>
              <a:t>Iconix</a:t>
            </a:r>
            <a:r>
              <a:rPr lang="pt-BR" sz="3600" dirty="0"/>
              <a:t> é uma metodologia que usa </a:t>
            </a:r>
            <a:r>
              <a:rPr lang="pt-BR" sz="3600" b="1" dirty="0"/>
              <a:t>parte da UML </a:t>
            </a:r>
            <a:r>
              <a:rPr lang="pt-BR" sz="3600" dirty="0"/>
              <a:t>(uma linguagem), alguns outros </a:t>
            </a:r>
            <a:r>
              <a:rPr lang="pt-BR" sz="3600" b="1" dirty="0"/>
              <a:t>artefatos</a:t>
            </a:r>
            <a:r>
              <a:rPr lang="pt-BR" sz="3600" dirty="0"/>
              <a:t> e </a:t>
            </a:r>
            <a:r>
              <a:rPr lang="pt-BR" sz="3600" b="1" dirty="0"/>
              <a:t>diagramas</a:t>
            </a:r>
            <a:r>
              <a:rPr lang="pt-BR" sz="3600" dirty="0"/>
              <a:t>.</a:t>
            </a:r>
          </a:p>
          <a:p>
            <a:pPr marL="1028700" lvl="1" indent="-571500">
              <a:buFont typeface="Arial" panose="020B0604020202020204" pitchFamily="34" charset="0"/>
              <a:buChar char="•"/>
            </a:pPr>
            <a:r>
              <a:rPr lang="pt-BR" sz="3600" dirty="0"/>
              <a:t>O levantamento de cenários é um artefato, não é um diagrama</a:t>
            </a:r>
          </a:p>
          <a:p>
            <a:pPr marL="1028700" lvl="1" indent="-571500">
              <a:buFont typeface="Arial" panose="020B0604020202020204" pitchFamily="34" charset="0"/>
              <a:buChar char="•"/>
            </a:pPr>
            <a:r>
              <a:rPr lang="pt-BR" sz="3600" dirty="0"/>
              <a:t>O diagrama de robustez não pertence a UML, mas é de um de seus criadores</a:t>
            </a:r>
          </a:p>
          <a:p>
            <a:pPr marL="571500" indent="-571500">
              <a:buFont typeface="Arial" panose="020B0604020202020204" pitchFamily="34" charset="0"/>
              <a:buChar char="•"/>
            </a:pPr>
            <a:endParaRPr lang="pt-BR" sz="3600" dirty="0"/>
          </a:p>
          <a:p>
            <a:endParaRPr lang="pt-BR" sz="3600" b="1" dirty="0"/>
          </a:p>
          <a:p>
            <a:r>
              <a:rPr lang="pt-BR" sz="3600" b="1" dirty="0"/>
              <a:t>II - Como solucionar um problema criando um software? – usando a metodologia </a:t>
            </a:r>
            <a:r>
              <a:rPr lang="pt-BR" sz="3600" b="1" dirty="0" err="1"/>
              <a:t>Iconix</a:t>
            </a:r>
            <a:endParaRPr lang="pt-BR" sz="3600" b="1" dirty="0"/>
          </a:p>
          <a:p>
            <a:pPr marL="914400" indent="-914400">
              <a:buAutoNum type="arabicPeriod"/>
            </a:pPr>
            <a:r>
              <a:rPr lang="pt-BR" sz="3600" dirty="0"/>
              <a:t>Colete dados sobre o problema a ser resolvido</a:t>
            </a:r>
          </a:p>
          <a:p>
            <a:pPr marL="914400" indent="-914400">
              <a:buAutoNum type="arabicPeriod"/>
            </a:pPr>
            <a:r>
              <a:rPr lang="pt-BR" sz="3600" dirty="0"/>
              <a:t>Descubra e documente que problema é esse</a:t>
            </a:r>
          </a:p>
          <a:p>
            <a:pPr marL="914400" indent="-914400">
              <a:buAutoNum type="arabicPeriod"/>
            </a:pPr>
            <a:r>
              <a:rPr lang="pt-BR" sz="3600" dirty="0"/>
              <a:t>Delimite o escopo da solução</a:t>
            </a:r>
          </a:p>
          <a:p>
            <a:pPr marL="914400" indent="-914400">
              <a:buAutoNum type="arabicPeriod"/>
            </a:pPr>
            <a:r>
              <a:rPr lang="pt-BR" sz="3600" dirty="0"/>
              <a:t>Determine o que sua solução irá fazer, quais componentes irá manipular e os termos que vai utilizar para se referir aos componentes do problema e como eles estão relacionados</a:t>
            </a:r>
          </a:p>
          <a:p>
            <a:pPr marL="914400" indent="-914400">
              <a:buAutoNum type="arabicPeriod"/>
            </a:pPr>
            <a:r>
              <a:rPr lang="pt-BR" sz="3600" dirty="0"/>
              <a:t>Levante como o usuário vai se comunicar com o sistema passo a passo. Identifique componentes que interagem com os usuários, que processam coisas e que armazenam dados</a:t>
            </a:r>
          </a:p>
          <a:p>
            <a:pPr marL="914400" indent="-914400">
              <a:buAutoNum type="arabicPeriod"/>
            </a:pPr>
            <a:r>
              <a:rPr lang="pt-BR" sz="3600" dirty="0"/>
              <a:t>Use as informações levantadas para desenvolver a estrutura de uma solução que possa ser traduzida para código facilmente. Levante como estes componentes interagem entre si ao longo do tempo</a:t>
            </a:r>
          </a:p>
          <a:p>
            <a:pPr marL="914400" indent="-914400">
              <a:buAutoNum type="arabicPeriod"/>
            </a:pPr>
            <a:r>
              <a:rPr lang="pt-BR" sz="3600" dirty="0"/>
              <a:t>Levante as partes do sistema que mudam de acordo com regras bem definidas e que podem estar em um conjunto finito de estados – incorpore isso na visão de estrutura e de comportamento </a:t>
            </a:r>
          </a:p>
          <a:p>
            <a:pPr marL="914400" indent="-914400">
              <a:buAutoNum type="arabicPeriod"/>
            </a:pPr>
            <a:r>
              <a:rPr lang="pt-BR" sz="3600" dirty="0"/>
              <a:t>Use o projeto para construir o software tanto em sua estrutura (classes, métodos, assinaturas, herança, associações) quanto em seu comportamento (como estes itens estruturais se comportam ao longo do tempo, como interagem entre si e usam os serviços uns dos outros)</a:t>
            </a:r>
          </a:p>
          <a:p>
            <a:pPr marL="914400" indent="-914400">
              <a:buAutoNum type="arabicPeriod"/>
            </a:pPr>
            <a:r>
              <a:rPr lang="pt-BR" sz="3600" dirty="0"/>
              <a:t>Procure e corrija possíveis erros que não foram encontrados previamente</a:t>
            </a:r>
          </a:p>
          <a:p>
            <a:pPr marL="914400" indent="-914400">
              <a:buAutoNum type="arabicPeriod"/>
            </a:pPr>
            <a:endParaRPr lang="pt-BR" sz="3600" dirty="0"/>
          </a:p>
          <a:p>
            <a:pPr marL="914400" indent="-914400">
              <a:buAutoNum type="arabicPeriod"/>
            </a:pPr>
            <a:endParaRPr lang="pt-BR" sz="3600" dirty="0"/>
          </a:p>
          <a:p>
            <a:r>
              <a:rPr lang="pt-BR" sz="3600" dirty="0" err="1"/>
              <a:t>Milestones</a:t>
            </a:r>
            <a:r>
              <a:rPr lang="pt-BR" sz="3600" dirty="0"/>
              <a:t> do ICONIX</a:t>
            </a:r>
          </a:p>
          <a:p>
            <a:r>
              <a:rPr lang="pt-BR" sz="3600" dirty="0">
                <a:hlinkClick r:id="rId2"/>
              </a:rPr>
              <a:t>https://en.wikipedia.org/wiki/ICONIX</a:t>
            </a:r>
            <a:endParaRPr lang="pt-BR" sz="3600" dirty="0"/>
          </a:p>
          <a:p>
            <a:endParaRPr lang="pt-BR" sz="3600" dirty="0"/>
          </a:p>
        </p:txBody>
      </p:sp>
    </p:spTree>
    <p:extLst>
      <p:ext uri="{BB962C8B-B14F-4D97-AF65-F5344CB8AC3E}">
        <p14:creationId xmlns:p14="http://schemas.microsoft.com/office/powerpoint/2010/main" val="384471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Retângulo 1079">
            <a:extLst>
              <a:ext uri="{FF2B5EF4-FFF2-40B4-BE49-F238E27FC236}">
                <a16:creationId xmlns:a16="http://schemas.microsoft.com/office/drawing/2014/main" id="{C9E92D08-F477-4D5C-9D86-B01F063F66EA}"/>
              </a:ext>
            </a:extLst>
          </p:cNvPr>
          <p:cNvSpPr/>
          <p:nvPr/>
        </p:nvSpPr>
        <p:spPr>
          <a:xfrm>
            <a:off x="3072929" y="5540782"/>
            <a:ext cx="4831425" cy="12060606"/>
          </a:xfrm>
          <a:prstGeom prst="rect">
            <a:avLst/>
          </a:prstGeom>
          <a:solidFill>
            <a:schemeClr val="accent5">
              <a:lumMod val="60000"/>
              <a:lumOff val="40000"/>
            </a:schemeClr>
          </a:solidFill>
          <a:ln w="57150">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LEVANTAMENTO DE REQUISITOS</a:t>
            </a:r>
          </a:p>
        </p:txBody>
      </p:sp>
      <p:sp>
        <p:nvSpPr>
          <p:cNvPr id="98" name="Retângulo 97">
            <a:extLst>
              <a:ext uri="{FF2B5EF4-FFF2-40B4-BE49-F238E27FC236}">
                <a16:creationId xmlns:a16="http://schemas.microsoft.com/office/drawing/2014/main" id="{A037F844-B82C-4BC5-9E82-0217BCDED7A3}"/>
              </a:ext>
            </a:extLst>
          </p:cNvPr>
          <p:cNvSpPr/>
          <p:nvPr/>
        </p:nvSpPr>
        <p:spPr>
          <a:xfrm>
            <a:off x="7893679" y="5539757"/>
            <a:ext cx="5088266" cy="12078984"/>
          </a:xfrm>
          <a:prstGeom prst="rect">
            <a:avLst/>
          </a:prstGeom>
          <a:solidFill>
            <a:schemeClr val="accent5">
              <a:lumMod val="20000"/>
              <a:lumOff val="80000"/>
            </a:schemeClr>
          </a:solidFill>
          <a:ln w="57150">
            <a:solidFill>
              <a:srgbClr val="3366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ANÁLISE</a:t>
            </a:r>
            <a:endParaRPr lang="pt-BR"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Retângulo 98">
            <a:extLst>
              <a:ext uri="{FF2B5EF4-FFF2-40B4-BE49-F238E27FC236}">
                <a16:creationId xmlns:a16="http://schemas.microsoft.com/office/drawing/2014/main" id="{9444ECB2-642E-458D-9C62-CEB8C4FF721C}"/>
              </a:ext>
            </a:extLst>
          </p:cNvPr>
          <p:cNvSpPr/>
          <p:nvPr/>
        </p:nvSpPr>
        <p:spPr>
          <a:xfrm>
            <a:off x="12961385" y="5539757"/>
            <a:ext cx="6284409" cy="12078984"/>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PROJETO</a:t>
            </a: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0" name="Retângulo 99">
            <a:extLst>
              <a:ext uri="{FF2B5EF4-FFF2-40B4-BE49-F238E27FC236}">
                <a16:creationId xmlns:a16="http://schemas.microsoft.com/office/drawing/2014/main" id="{1DE78602-96D1-47C7-9A07-82F4D8ADAD53}"/>
              </a:ext>
            </a:extLst>
          </p:cNvPr>
          <p:cNvSpPr/>
          <p:nvPr/>
        </p:nvSpPr>
        <p:spPr>
          <a:xfrm>
            <a:off x="19221291" y="5539181"/>
            <a:ext cx="3231058" cy="12089316"/>
          </a:xfrm>
          <a:prstGeom prst="rect">
            <a:avLst/>
          </a:prstGeom>
          <a:solidFill>
            <a:srgbClr val="66FF99"/>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pt-BR" b="1" dirty="0">
              <a:solidFill>
                <a:srgbClr val="00B05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sz="28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IMPLEMENTAÇÃO &amp; TESTES</a:t>
            </a:r>
          </a:p>
        </p:txBody>
      </p:sp>
      <p:sp>
        <p:nvSpPr>
          <p:cNvPr id="102" name="Retângulo 101">
            <a:extLst>
              <a:ext uri="{FF2B5EF4-FFF2-40B4-BE49-F238E27FC236}">
                <a16:creationId xmlns:a16="http://schemas.microsoft.com/office/drawing/2014/main" id="{B1162889-0DEB-4CE8-B6FE-9AFBF07BB013}"/>
              </a:ext>
            </a:extLst>
          </p:cNvPr>
          <p:cNvSpPr/>
          <p:nvPr/>
        </p:nvSpPr>
        <p:spPr>
          <a:xfrm>
            <a:off x="8046078" y="12001091"/>
            <a:ext cx="10995224" cy="2664485"/>
          </a:xfrm>
          <a:prstGeom prst="rect">
            <a:avLst/>
          </a:prstGeom>
          <a:solidFill>
            <a:srgbClr val="FFF2CC">
              <a:alpha val="69804"/>
            </a:srgbClr>
          </a:solidFill>
          <a:ln w="571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DIAGRAMAS ESTÁTICOS </a:t>
            </a:r>
            <a:b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br>
            <a:r>
              <a:rPr lang="pt-BR" b="1" dirty="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rPr>
              <a:t>/ ESTRUTURAIS</a:t>
            </a:r>
          </a:p>
        </p:txBody>
      </p:sp>
      <p:sp>
        <p:nvSpPr>
          <p:cNvPr id="101" name="Retângulo 100">
            <a:extLst>
              <a:ext uri="{FF2B5EF4-FFF2-40B4-BE49-F238E27FC236}">
                <a16:creationId xmlns:a16="http://schemas.microsoft.com/office/drawing/2014/main" id="{2755C8CB-4DD2-4169-B2A5-CE69822822C6}"/>
              </a:ext>
            </a:extLst>
          </p:cNvPr>
          <p:cNvSpPr/>
          <p:nvPr/>
        </p:nvSpPr>
        <p:spPr>
          <a:xfrm>
            <a:off x="8046079" y="8415345"/>
            <a:ext cx="10995224" cy="3268582"/>
          </a:xfrm>
          <a:prstGeom prst="rect">
            <a:avLst/>
          </a:prstGeom>
          <a:solidFill>
            <a:srgbClr val="FFB9B9">
              <a:alpha val="69804"/>
            </a:srgbClr>
          </a:solid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endPar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DIAGRAMAS DINÂMICOS</a:t>
            </a:r>
          </a:p>
          <a:p>
            <a:pPr algn="ctr"/>
            <a:r>
              <a:rPr lang="pt-BR" b="1" dirty="0">
                <a:solidFill>
                  <a:srgbClr val="FF0000"/>
                </a:solidFill>
                <a:latin typeface="Open Sans" panose="020B0606030504020204" pitchFamily="34" charset="0"/>
                <a:ea typeface="Open Sans" panose="020B0606030504020204" pitchFamily="34" charset="0"/>
                <a:cs typeface="Open Sans" panose="020B0606030504020204" pitchFamily="34" charset="0"/>
              </a:rPr>
              <a:t>/ COMPORTAMENTAIS</a:t>
            </a:r>
          </a:p>
        </p:txBody>
      </p:sp>
      <p:grpSp>
        <p:nvGrpSpPr>
          <p:cNvPr id="12" name="Agrupar 11">
            <a:extLst>
              <a:ext uri="{FF2B5EF4-FFF2-40B4-BE49-F238E27FC236}">
                <a16:creationId xmlns:a16="http://schemas.microsoft.com/office/drawing/2014/main" id="{2E161B18-1024-474D-A3E8-4522A05F7973}"/>
              </a:ext>
            </a:extLst>
          </p:cNvPr>
          <p:cNvGrpSpPr/>
          <p:nvPr/>
        </p:nvGrpSpPr>
        <p:grpSpPr>
          <a:xfrm>
            <a:off x="8386181" y="9158016"/>
            <a:ext cx="1437376" cy="1959400"/>
            <a:chOff x="2365725" y="1207890"/>
            <a:chExt cx="1437376" cy="1959400"/>
          </a:xfrm>
        </p:grpSpPr>
        <p:pic>
          <p:nvPicPr>
            <p:cNvPr id="4" name="Imagem 3">
              <a:extLst>
                <a:ext uri="{FF2B5EF4-FFF2-40B4-BE49-F238E27FC236}">
                  <a16:creationId xmlns:a16="http://schemas.microsoft.com/office/drawing/2014/main" id="{3D353008-0B62-4D2B-8EF4-1B0AC3D2D01C}"/>
                </a:ext>
              </a:extLst>
            </p:cNvPr>
            <p:cNvPicPr>
              <a:picLocks noChangeAspect="1"/>
            </p:cNvPicPr>
            <p:nvPr/>
          </p:nvPicPr>
          <p:blipFill>
            <a:blip r:embed="rId2">
              <a:duotone>
                <a:prstClr val="black"/>
                <a:srgbClr val="FF0000">
                  <a:tint val="45000"/>
                  <a:satMod val="400000"/>
                </a:srgbClr>
              </a:duotone>
            </a:blip>
            <a:stretch>
              <a:fillRect/>
            </a:stretch>
          </p:blipFill>
          <p:spPr>
            <a:xfrm>
              <a:off x="2365725" y="1207890"/>
              <a:ext cx="1437376" cy="1189959"/>
            </a:xfrm>
            <a:prstGeom prst="rect">
              <a:avLst/>
            </a:prstGeom>
          </p:spPr>
        </p:pic>
        <p:sp>
          <p:nvSpPr>
            <p:cNvPr id="20" name="CaixaDeTexto 19">
              <a:extLst>
                <a:ext uri="{FF2B5EF4-FFF2-40B4-BE49-F238E27FC236}">
                  <a16:creationId xmlns:a16="http://schemas.microsoft.com/office/drawing/2014/main" id="{48B6DE4A-5CA9-46B2-96A8-DCEAF5CCC51D}"/>
                </a:ext>
              </a:extLst>
            </p:cNvPr>
            <p:cNvSpPr txBox="1"/>
            <p:nvPr/>
          </p:nvSpPr>
          <p:spPr>
            <a:xfrm>
              <a:off x="2420746" y="2397849"/>
              <a:ext cx="1311341" cy="769441"/>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Caso de Uso</a:t>
              </a:r>
            </a:p>
            <a:p>
              <a:pPr algn="ctr"/>
              <a:r>
                <a:rPr lang="pt-BR" sz="1100" i="1" dirty="0">
                  <a:latin typeface="Open Sans" panose="020B0606030504020204" pitchFamily="34" charset="0"/>
                  <a:ea typeface="Open Sans" panose="020B0606030504020204" pitchFamily="34" charset="0"/>
                  <a:cs typeface="Open Sans" panose="020B0606030504020204" pitchFamily="34" charset="0"/>
                </a:rPr>
                <a:t>(Use Case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i="1"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27" name="Agrupar 26">
            <a:extLst>
              <a:ext uri="{FF2B5EF4-FFF2-40B4-BE49-F238E27FC236}">
                <a16:creationId xmlns:a16="http://schemas.microsoft.com/office/drawing/2014/main" id="{71FA0D5B-1D38-49C7-AC06-BE7F3EC82547}"/>
              </a:ext>
            </a:extLst>
          </p:cNvPr>
          <p:cNvGrpSpPr/>
          <p:nvPr/>
        </p:nvGrpSpPr>
        <p:grpSpPr>
          <a:xfrm>
            <a:off x="8319129" y="12296708"/>
            <a:ext cx="1986508" cy="2086580"/>
            <a:chOff x="2298673" y="3863982"/>
            <a:chExt cx="1986508" cy="2086580"/>
          </a:xfrm>
        </p:grpSpPr>
        <p:pic>
          <p:nvPicPr>
            <p:cNvPr id="5" name="Imagem 4">
              <a:extLst>
                <a:ext uri="{FF2B5EF4-FFF2-40B4-BE49-F238E27FC236}">
                  <a16:creationId xmlns:a16="http://schemas.microsoft.com/office/drawing/2014/main" id="{616DE962-A170-4976-8A3D-C3900CD46648}"/>
                </a:ext>
              </a:extLst>
            </p:cNvPr>
            <p:cNvPicPr>
              <a:picLocks noChangeAspect="1"/>
            </p:cNvPicPr>
            <p:nvPr/>
          </p:nvPicPr>
          <p:blipFill>
            <a:blip r:embed="rId3">
              <a:duotone>
                <a:prstClr val="black"/>
                <a:schemeClr val="accent4">
                  <a:tint val="45000"/>
                  <a:satMod val="400000"/>
                </a:schemeClr>
              </a:duotone>
            </a:blip>
            <a:stretch>
              <a:fillRect/>
            </a:stretch>
          </p:blipFill>
          <p:spPr>
            <a:xfrm>
              <a:off x="2481040" y="3863982"/>
              <a:ext cx="1567022" cy="1303411"/>
            </a:xfrm>
            <a:prstGeom prst="rect">
              <a:avLst/>
            </a:prstGeom>
          </p:spPr>
        </p:pic>
        <p:sp>
          <p:nvSpPr>
            <p:cNvPr id="21" name="CaixaDeTexto 20">
              <a:extLst>
                <a:ext uri="{FF2B5EF4-FFF2-40B4-BE49-F238E27FC236}">
                  <a16:creationId xmlns:a16="http://schemas.microsoft.com/office/drawing/2014/main" id="{1599D95F-383A-43F1-974B-03A61DC63194}"/>
                </a:ext>
              </a:extLst>
            </p:cNvPr>
            <p:cNvSpPr txBox="1"/>
            <p:nvPr/>
          </p:nvSpPr>
          <p:spPr>
            <a:xfrm>
              <a:off x="2298673" y="5181121"/>
              <a:ext cx="1986508" cy="769441"/>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Modelo de Análise/Modelo Conceitual/ Diagrama de Domínio</a:t>
              </a:r>
            </a:p>
            <a:p>
              <a:pPr algn="ctr"/>
              <a:r>
                <a:rPr lang="pt-BR" sz="1100" dirty="0">
                  <a:latin typeface="Open Sans" panose="020B0606030504020204" pitchFamily="34" charset="0"/>
                  <a:ea typeface="Open Sans" panose="020B0606030504020204" pitchFamily="34" charset="0"/>
                  <a:cs typeface="Open Sans" panose="020B0606030504020204" pitchFamily="34" charset="0"/>
                </a:rPr>
                <a:t>(</a:t>
              </a:r>
              <a:r>
                <a:rPr lang="pt-BR" sz="1100" i="1" dirty="0" err="1">
                  <a:latin typeface="Open Sans" panose="020B0606030504020204" pitchFamily="34" charset="0"/>
                  <a:ea typeface="Open Sans" panose="020B0606030504020204" pitchFamily="34" charset="0"/>
                  <a:cs typeface="Open Sans" panose="020B0606030504020204" pitchFamily="34" charset="0"/>
                </a:rPr>
                <a:t>Analysis</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class</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18" name="Agrupar 17">
            <a:extLst>
              <a:ext uri="{FF2B5EF4-FFF2-40B4-BE49-F238E27FC236}">
                <a16:creationId xmlns:a16="http://schemas.microsoft.com/office/drawing/2014/main" id="{B17A1BE1-2120-45EA-BD4F-279976291A0A}"/>
              </a:ext>
            </a:extLst>
          </p:cNvPr>
          <p:cNvGrpSpPr/>
          <p:nvPr/>
        </p:nvGrpSpPr>
        <p:grpSpPr>
          <a:xfrm>
            <a:off x="13932721" y="9133672"/>
            <a:ext cx="1989157" cy="1641414"/>
            <a:chOff x="7288150" y="1183546"/>
            <a:chExt cx="1989157" cy="1641414"/>
          </a:xfrm>
        </p:grpSpPr>
        <p:pic>
          <p:nvPicPr>
            <p:cNvPr id="7" name="Imagem 6">
              <a:extLst>
                <a:ext uri="{FF2B5EF4-FFF2-40B4-BE49-F238E27FC236}">
                  <a16:creationId xmlns:a16="http://schemas.microsoft.com/office/drawing/2014/main" id="{6FC18496-5449-411A-8A98-15280ED100C9}"/>
                </a:ext>
              </a:extLst>
            </p:cNvPr>
            <p:cNvPicPr>
              <a:picLocks noChangeAspect="1"/>
            </p:cNvPicPr>
            <p:nvPr/>
          </p:nvPicPr>
          <p:blipFill>
            <a:blip r:embed="rId4">
              <a:duotone>
                <a:prstClr val="black"/>
                <a:srgbClr val="FF0000">
                  <a:tint val="45000"/>
                  <a:satMod val="400000"/>
                </a:srgbClr>
              </a:duotone>
            </a:blip>
            <a:stretch>
              <a:fillRect/>
            </a:stretch>
          </p:blipFill>
          <p:spPr>
            <a:xfrm>
              <a:off x="7288150" y="1183546"/>
              <a:ext cx="1954273" cy="1231577"/>
            </a:xfrm>
            <a:prstGeom prst="rect">
              <a:avLst/>
            </a:prstGeom>
          </p:spPr>
        </p:pic>
        <p:sp>
          <p:nvSpPr>
            <p:cNvPr id="23" name="CaixaDeTexto 22">
              <a:extLst>
                <a:ext uri="{FF2B5EF4-FFF2-40B4-BE49-F238E27FC236}">
                  <a16:creationId xmlns:a16="http://schemas.microsoft.com/office/drawing/2014/main" id="{FD4FCD58-8925-4C80-9E89-6B4CD5E213E8}"/>
                </a:ext>
              </a:extLst>
            </p:cNvPr>
            <p:cNvSpPr txBox="1"/>
            <p:nvPr/>
          </p:nvSpPr>
          <p:spPr>
            <a:xfrm>
              <a:off x="7301798" y="2394073"/>
              <a:ext cx="1975509"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Sequência</a:t>
              </a:r>
            </a:p>
            <a:p>
              <a:pPr algn="ctr"/>
              <a:r>
                <a:rPr lang="pt-BR" sz="1100" i="1" dirty="0">
                  <a:latin typeface="Open Sans" panose="020B0606030504020204" pitchFamily="34" charset="0"/>
                  <a:ea typeface="Open Sans" panose="020B0606030504020204" pitchFamily="34" charset="0"/>
                  <a:cs typeface="Open Sans" panose="020B0606030504020204" pitchFamily="34" charset="0"/>
                </a:rPr>
                <a:t>(</a:t>
              </a:r>
              <a:r>
                <a:rPr lang="pt-BR" sz="1100" i="1" dirty="0" err="1">
                  <a:latin typeface="Open Sans" panose="020B0606030504020204" pitchFamily="34" charset="0"/>
                  <a:ea typeface="Open Sans" panose="020B0606030504020204" pitchFamily="34" charset="0"/>
                  <a:cs typeface="Open Sans" panose="020B0606030504020204" pitchFamily="34" charset="0"/>
                </a:rPr>
                <a:t>Sequence</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i="1"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30" name="Agrupar 29">
            <a:extLst>
              <a:ext uri="{FF2B5EF4-FFF2-40B4-BE49-F238E27FC236}">
                <a16:creationId xmlns:a16="http://schemas.microsoft.com/office/drawing/2014/main" id="{AB066666-FFE2-4287-A3B2-2E349DF170BC}"/>
              </a:ext>
            </a:extLst>
          </p:cNvPr>
          <p:cNvGrpSpPr/>
          <p:nvPr/>
        </p:nvGrpSpPr>
        <p:grpSpPr>
          <a:xfrm>
            <a:off x="16094646" y="12069358"/>
            <a:ext cx="2229843" cy="2275256"/>
            <a:chOff x="7103661" y="3992553"/>
            <a:chExt cx="2229843" cy="2275256"/>
          </a:xfrm>
        </p:grpSpPr>
        <p:pic>
          <p:nvPicPr>
            <p:cNvPr id="8" name="Imagem 7">
              <a:extLst>
                <a:ext uri="{FF2B5EF4-FFF2-40B4-BE49-F238E27FC236}">
                  <a16:creationId xmlns:a16="http://schemas.microsoft.com/office/drawing/2014/main" id="{464F27D1-9AE5-41AF-9F9C-0233E080FC31}"/>
                </a:ext>
              </a:extLst>
            </p:cNvPr>
            <p:cNvPicPr>
              <a:picLocks noChangeAspect="1"/>
            </p:cNvPicPr>
            <p:nvPr/>
          </p:nvPicPr>
          <p:blipFill rotWithShape="1">
            <a:blip r:embed="rId5">
              <a:duotone>
                <a:prstClr val="black"/>
                <a:schemeClr val="accent4">
                  <a:tint val="45000"/>
                  <a:satMod val="400000"/>
                </a:schemeClr>
              </a:duotone>
            </a:blip>
            <a:srcRect l="211" t="8815" r="-211" b="-5398"/>
            <a:stretch/>
          </p:blipFill>
          <p:spPr>
            <a:xfrm>
              <a:off x="7414537" y="3992553"/>
              <a:ext cx="1608091" cy="1757085"/>
            </a:xfrm>
            <a:prstGeom prst="rect">
              <a:avLst/>
            </a:prstGeom>
          </p:spPr>
        </p:pic>
        <p:sp>
          <p:nvSpPr>
            <p:cNvPr id="24" name="CaixaDeTexto 23">
              <a:extLst>
                <a:ext uri="{FF2B5EF4-FFF2-40B4-BE49-F238E27FC236}">
                  <a16:creationId xmlns:a16="http://schemas.microsoft.com/office/drawing/2014/main" id="{B9402528-B294-4E73-9766-FAE17D053937}"/>
                </a:ext>
              </a:extLst>
            </p:cNvPr>
            <p:cNvSpPr txBox="1"/>
            <p:nvPr/>
          </p:nvSpPr>
          <p:spPr>
            <a:xfrm>
              <a:off x="7103661" y="5667645"/>
              <a:ext cx="2229843"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Classes (de projeto) </a:t>
              </a:r>
              <a:br>
                <a:rPr lang="pt-BR" sz="1100" dirty="0">
                  <a:latin typeface="Open Sans" panose="020B0606030504020204" pitchFamily="34" charset="0"/>
                  <a:ea typeface="Open Sans" panose="020B0606030504020204" pitchFamily="34" charset="0"/>
                  <a:cs typeface="Open Sans" panose="020B0606030504020204" pitchFamily="34" charset="0"/>
                </a:rPr>
              </a:br>
              <a:r>
                <a:rPr lang="pt-BR" sz="1100" i="1" dirty="0">
                  <a:latin typeface="Open Sans" panose="020B0606030504020204" pitchFamily="34" charset="0"/>
                  <a:ea typeface="Open Sans" panose="020B0606030504020204" pitchFamily="34" charset="0"/>
                  <a:cs typeface="Open Sans" panose="020B0606030504020204" pitchFamily="34" charset="0"/>
                </a:rPr>
                <a:t>(</a:t>
              </a:r>
              <a:r>
                <a:rPr lang="pt-BR" sz="1100" i="1" dirty="0" err="1">
                  <a:latin typeface="Open Sans" panose="020B0606030504020204" pitchFamily="34" charset="0"/>
                  <a:ea typeface="Open Sans" panose="020B0606030504020204" pitchFamily="34" charset="0"/>
                  <a:cs typeface="Open Sans" panose="020B0606030504020204" pitchFamily="34" charset="0"/>
                </a:rPr>
                <a:t>Class</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i="1" dirty="0">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65" name="Agrupar 64">
            <a:extLst>
              <a:ext uri="{FF2B5EF4-FFF2-40B4-BE49-F238E27FC236}">
                <a16:creationId xmlns:a16="http://schemas.microsoft.com/office/drawing/2014/main" id="{5CF154B4-6122-4B13-9873-2663DC392B64}"/>
              </a:ext>
            </a:extLst>
          </p:cNvPr>
          <p:cNvGrpSpPr/>
          <p:nvPr/>
        </p:nvGrpSpPr>
        <p:grpSpPr>
          <a:xfrm>
            <a:off x="20246281" y="9679907"/>
            <a:ext cx="1194696" cy="920223"/>
            <a:chOff x="10480232" y="1424979"/>
            <a:chExt cx="1194696" cy="920223"/>
          </a:xfrm>
        </p:grpSpPr>
        <p:pic>
          <p:nvPicPr>
            <p:cNvPr id="1026" name="Picture 2" descr="Code icon. This icon features a box with a bar on top of it.  Inside of the box is a slanted line in the middle and there is a lesser than symbol on the left side of the slanted line.  There is a greater than symbol on the right side of the line.">
              <a:extLst>
                <a:ext uri="{FF2B5EF4-FFF2-40B4-BE49-F238E27FC236}">
                  <a16:creationId xmlns:a16="http://schemas.microsoft.com/office/drawing/2014/main" id="{B7D25BF7-CA18-4C7B-BFED-E7569A85E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5791" y="1424979"/>
              <a:ext cx="749398" cy="749398"/>
            </a:xfrm>
            <a:prstGeom prst="rect">
              <a:avLst/>
            </a:prstGeom>
            <a:noFill/>
            <a:extLst>
              <a:ext uri="{909E8E84-426E-40DD-AFC4-6F175D3DCCD1}">
                <a14:hiddenFill xmlns:a14="http://schemas.microsoft.com/office/drawing/2010/main">
                  <a:solidFill>
                    <a:srgbClr val="FFFFFF"/>
                  </a:solidFill>
                </a14:hiddenFill>
              </a:ext>
            </a:extLst>
          </p:spPr>
        </p:pic>
        <p:sp>
          <p:nvSpPr>
            <p:cNvPr id="25" name="CaixaDeTexto 24">
              <a:extLst>
                <a:ext uri="{FF2B5EF4-FFF2-40B4-BE49-F238E27FC236}">
                  <a16:creationId xmlns:a16="http://schemas.microsoft.com/office/drawing/2014/main" id="{C0A28E71-5986-41CC-9F02-13BBA99C2664}"/>
                </a:ext>
              </a:extLst>
            </p:cNvPr>
            <p:cNvSpPr txBox="1"/>
            <p:nvPr/>
          </p:nvSpPr>
          <p:spPr>
            <a:xfrm>
              <a:off x="10480232" y="2083592"/>
              <a:ext cx="1194696"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Codificação</a:t>
              </a:r>
            </a:p>
          </p:txBody>
        </p:sp>
      </p:grpSp>
      <p:grpSp>
        <p:nvGrpSpPr>
          <p:cNvPr id="64" name="Agrupar 63">
            <a:extLst>
              <a:ext uri="{FF2B5EF4-FFF2-40B4-BE49-F238E27FC236}">
                <a16:creationId xmlns:a16="http://schemas.microsoft.com/office/drawing/2014/main" id="{92A172D9-A317-43B2-A1D0-C9DAECAD3F11}"/>
              </a:ext>
            </a:extLst>
          </p:cNvPr>
          <p:cNvGrpSpPr/>
          <p:nvPr/>
        </p:nvGrpSpPr>
        <p:grpSpPr>
          <a:xfrm>
            <a:off x="20161982" y="12015632"/>
            <a:ext cx="1311341" cy="800872"/>
            <a:chOff x="10337017" y="3884792"/>
            <a:chExt cx="1311341" cy="800872"/>
          </a:xfrm>
        </p:grpSpPr>
        <p:pic>
          <p:nvPicPr>
            <p:cNvPr id="1028" name="Picture 4" descr="True False icon. It's a multiple choice for true or false. Ii has a check mark and a line to the right of it and then underneath an X with another line to the right of it for you to mark off.">
              <a:extLst>
                <a:ext uri="{FF2B5EF4-FFF2-40B4-BE49-F238E27FC236}">
                  <a16:creationId xmlns:a16="http://schemas.microsoft.com/office/drawing/2014/main" id="{5734446D-9E04-4476-90EF-CD068FAA73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0439" y="3884792"/>
              <a:ext cx="570311" cy="570311"/>
            </a:xfrm>
            <a:prstGeom prst="rect">
              <a:avLst/>
            </a:prstGeom>
            <a:solidFill>
              <a:srgbClr val="FFFFFF">
                <a:shade val="85000"/>
              </a:srgbClr>
            </a:solidFill>
            <a:ln w="88900" cap="sq">
              <a:noFill/>
              <a:miter lim="800000"/>
            </a:ln>
            <a:effectLst/>
            <a:extLst/>
          </p:spPr>
        </p:pic>
        <p:sp>
          <p:nvSpPr>
            <p:cNvPr id="26" name="CaixaDeTexto 25">
              <a:extLst>
                <a:ext uri="{FF2B5EF4-FFF2-40B4-BE49-F238E27FC236}">
                  <a16:creationId xmlns:a16="http://schemas.microsoft.com/office/drawing/2014/main" id="{EE8524D4-A982-40CA-B54A-3004DAA77AE0}"/>
                </a:ext>
              </a:extLst>
            </p:cNvPr>
            <p:cNvSpPr txBox="1"/>
            <p:nvPr/>
          </p:nvSpPr>
          <p:spPr>
            <a:xfrm>
              <a:off x="10337017" y="4424054"/>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Testes</a:t>
              </a:r>
            </a:p>
          </p:txBody>
        </p:sp>
      </p:grpSp>
      <p:cxnSp>
        <p:nvCxnSpPr>
          <p:cNvPr id="28" name="Conector de Seta Reta 27">
            <a:extLst>
              <a:ext uri="{FF2B5EF4-FFF2-40B4-BE49-F238E27FC236}">
                <a16:creationId xmlns:a16="http://schemas.microsoft.com/office/drawing/2014/main" id="{6BAE4FF9-D932-49C7-B253-F5E9B55707D0}"/>
              </a:ext>
            </a:extLst>
          </p:cNvPr>
          <p:cNvCxnSpPr>
            <a:cxnSpLocks/>
            <a:stCxn id="4" idx="0"/>
            <a:endCxn id="54" idx="2"/>
          </p:cNvCxnSpPr>
          <p:nvPr/>
        </p:nvCxnSpPr>
        <p:spPr>
          <a:xfrm flipV="1">
            <a:off x="9104869" y="8318668"/>
            <a:ext cx="1978" cy="839349"/>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Conector de Seta Reta 1024">
            <a:extLst>
              <a:ext uri="{FF2B5EF4-FFF2-40B4-BE49-F238E27FC236}">
                <a16:creationId xmlns:a16="http://schemas.microsoft.com/office/drawing/2014/main" id="{A857FD38-FE7D-4DD4-A943-115EA6E2F8CE}"/>
              </a:ext>
            </a:extLst>
          </p:cNvPr>
          <p:cNvCxnSpPr>
            <a:cxnSpLocks/>
            <a:stCxn id="4" idx="3"/>
            <a:endCxn id="68" idx="1"/>
          </p:cNvCxnSpPr>
          <p:nvPr/>
        </p:nvCxnSpPr>
        <p:spPr>
          <a:xfrm flipV="1">
            <a:off x="9823558" y="9750224"/>
            <a:ext cx="1451035" cy="2773"/>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Conector de Seta Reta 1030">
            <a:extLst>
              <a:ext uri="{FF2B5EF4-FFF2-40B4-BE49-F238E27FC236}">
                <a16:creationId xmlns:a16="http://schemas.microsoft.com/office/drawing/2014/main" id="{CA476CF3-6533-4BCF-8921-3102CC61F248}"/>
              </a:ext>
            </a:extLst>
          </p:cNvPr>
          <p:cNvCxnSpPr>
            <a:cxnSpLocks/>
            <a:stCxn id="68" idx="3"/>
            <a:endCxn id="7" idx="1"/>
          </p:cNvCxnSpPr>
          <p:nvPr/>
        </p:nvCxnSpPr>
        <p:spPr>
          <a:xfrm flipV="1">
            <a:off x="12914584" y="9749461"/>
            <a:ext cx="1018136" cy="762"/>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Conector: Curvo 1045">
            <a:extLst>
              <a:ext uri="{FF2B5EF4-FFF2-40B4-BE49-F238E27FC236}">
                <a16:creationId xmlns:a16="http://schemas.microsoft.com/office/drawing/2014/main" id="{6D5CE1D6-7533-4695-A102-E56C3BFD2600}"/>
              </a:ext>
            </a:extLst>
          </p:cNvPr>
          <p:cNvCxnSpPr>
            <a:cxnSpLocks/>
          </p:cNvCxnSpPr>
          <p:nvPr/>
        </p:nvCxnSpPr>
        <p:spPr>
          <a:xfrm rot="10800000" flipH="1" flipV="1">
            <a:off x="20185228" y="10241333"/>
            <a:ext cx="171728" cy="2041406"/>
          </a:xfrm>
          <a:prstGeom prst="curvedConnector3">
            <a:avLst>
              <a:gd name="adj1" fmla="val -217425"/>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ector: Curvo 1048">
            <a:extLst>
              <a:ext uri="{FF2B5EF4-FFF2-40B4-BE49-F238E27FC236}">
                <a16:creationId xmlns:a16="http://schemas.microsoft.com/office/drawing/2014/main" id="{C2BE3761-316F-4023-8BFD-DD58A1FC613E}"/>
              </a:ext>
            </a:extLst>
          </p:cNvPr>
          <p:cNvCxnSpPr>
            <a:cxnSpLocks/>
          </p:cNvCxnSpPr>
          <p:nvPr/>
        </p:nvCxnSpPr>
        <p:spPr>
          <a:xfrm flipV="1">
            <a:off x="21243465" y="10167270"/>
            <a:ext cx="273570" cy="2041406"/>
          </a:xfrm>
          <a:prstGeom prst="curvedConnector3">
            <a:avLst>
              <a:gd name="adj1" fmla="val 18356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nvGrpSpPr>
          <p:cNvPr id="1024" name="Agrupar 1023">
            <a:extLst>
              <a:ext uri="{FF2B5EF4-FFF2-40B4-BE49-F238E27FC236}">
                <a16:creationId xmlns:a16="http://schemas.microsoft.com/office/drawing/2014/main" id="{1BC6E0D0-C610-4FD6-B6C9-4F0F3E5D0832}"/>
              </a:ext>
            </a:extLst>
          </p:cNvPr>
          <p:cNvGrpSpPr/>
          <p:nvPr/>
        </p:nvGrpSpPr>
        <p:grpSpPr>
          <a:xfrm>
            <a:off x="4798427" y="8380422"/>
            <a:ext cx="1311341" cy="881275"/>
            <a:chOff x="5987048" y="5293932"/>
            <a:chExt cx="1311341" cy="881275"/>
          </a:xfrm>
        </p:grpSpPr>
        <p:sp>
          <p:nvSpPr>
            <p:cNvPr id="16" name="CaixaDeTexto 15">
              <a:extLst>
                <a:ext uri="{FF2B5EF4-FFF2-40B4-BE49-F238E27FC236}">
                  <a16:creationId xmlns:a16="http://schemas.microsoft.com/office/drawing/2014/main" id="{F63DA47E-4B7E-4C3B-9E14-2EFB4F99BFAC}"/>
                </a:ext>
              </a:extLst>
            </p:cNvPr>
            <p:cNvSpPr txBox="1"/>
            <p:nvPr/>
          </p:nvSpPr>
          <p:spPr>
            <a:xfrm>
              <a:off x="5987048" y="5913597"/>
              <a:ext cx="1311341" cy="261610"/>
            </a:xfrm>
            <a:prstGeom prst="rect">
              <a:avLst/>
            </a:prstGeom>
            <a:noFill/>
          </p:spPr>
          <p:txBody>
            <a:bodyPr wrap="square" rtlCol="0">
              <a:spAutoFit/>
            </a:bodyPr>
            <a:lstStyle/>
            <a:p>
              <a:pPr algn="ctr"/>
              <a:r>
                <a:rPr lang="pt-BR" sz="1100" i="1" dirty="0" err="1">
                  <a:latin typeface="Open Sans" panose="020B0606030504020204" pitchFamily="34" charset="0"/>
                  <a:ea typeface="Open Sans" panose="020B0606030504020204" pitchFamily="34" charset="0"/>
                  <a:cs typeface="Open Sans" panose="020B0606030504020204" pitchFamily="34" charset="0"/>
                </a:rPr>
                <a:t>User</a:t>
              </a:r>
              <a:r>
                <a:rPr lang="pt-BR" sz="1100" i="1" dirty="0">
                  <a:latin typeface="Open Sans" panose="020B0606030504020204" pitchFamily="34" charset="0"/>
                  <a:ea typeface="Open Sans" panose="020B0606030504020204" pitchFamily="34" charset="0"/>
                  <a:cs typeface="Open Sans" panose="020B0606030504020204" pitchFamily="34" charset="0"/>
                </a:rPr>
                <a:t> Stories</a:t>
              </a:r>
            </a:p>
          </p:txBody>
        </p:sp>
        <p:pic>
          <p:nvPicPr>
            <p:cNvPr id="2" name="Picture 2" descr="Exemplo de User Story, representando uma necessidade do usuÃ¡rio">
              <a:extLst>
                <a:ext uri="{FF2B5EF4-FFF2-40B4-BE49-F238E27FC236}">
                  <a16:creationId xmlns:a16="http://schemas.microsoft.com/office/drawing/2014/main" id="{0B73B2CE-DC9F-43A1-9D32-D15AA2A6C7CE}"/>
                </a:ext>
              </a:extLst>
            </p:cNvPr>
            <p:cNvPicPr>
              <a:picLocks noChangeAspect="1" noChangeArrowheads="1"/>
            </p:cNvPicPr>
            <p:nvPr/>
          </p:nvPicPr>
          <p:blipFill>
            <a:blip r:embed="rId8">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144884" y="5293932"/>
              <a:ext cx="984273" cy="6397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Agrupar 13">
            <a:extLst>
              <a:ext uri="{FF2B5EF4-FFF2-40B4-BE49-F238E27FC236}">
                <a16:creationId xmlns:a16="http://schemas.microsoft.com/office/drawing/2014/main" id="{31428482-C9F0-4FFD-86B9-047F4097D395}"/>
              </a:ext>
            </a:extLst>
          </p:cNvPr>
          <p:cNvGrpSpPr/>
          <p:nvPr/>
        </p:nvGrpSpPr>
        <p:grpSpPr>
          <a:xfrm>
            <a:off x="10992032" y="9012449"/>
            <a:ext cx="2234873" cy="2040312"/>
            <a:chOff x="4400076" y="1062321"/>
            <a:chExt cx="2234873" cy="2040312"/>
          </a:xfrm>
        </p:grpSpPr>
        <p:sp>
          <p:nvSpPr>
            <p:cNvPr id="22" name="CaixaDeTexto 21">
              <a:extLst>
                <a:ext uri="{FF2B5EF4-FFF2-40B4-BE49-F238E27FC236}">
                  <a16:creationId xmlns:a16="http://schemas.microsoft.com/office/drawing/2014/main" id="{D143C13F-0422-4877-A6E9-47E9D4CCD2D0}"/>
                </a:ext>
              </a:extLst>
            </p:cNvPr>
            <p:cNvSpPr txBox="1"/>
            <p:nvPr/>
          </p:nvSpPr>
          <p:spPr>
            <a:xfrm>
              <a:off x="4400076" y="2502469"/>
              <a:ext cx="2234873"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Análise de Robustez</a:t>
              </a:r>
            </a:p>
            <a:p>
              <a:pPr algn="ctr"/>
              <a:r>
                <a:rPr lang="pt-BR" sz="1100" i="1" dirty="0">
                  <a:latin typeface="Open Sans" panose="020B0606030504020204" pitchFamily="34" charset="0"/>
                  <a:ea typeface="Open Sans" panose="020B0606030504020204" pitchFamily="34" charset="0"/>
                  <a:cs typeface="Open Sans" panose="020B0606030504020204" pitchFamily="34" charset="0"/>
                </a:rPr>
                <a:t>(</a:t>
              </a:r>
              <a:r>
                <a:rPr lang="pt-BR" sz="1100" i="1" dirty="0" err="1">
                  <a:latin typeface="Open Sans" panose="020B0606030504020204" pitchFamily="34" charset="0"/>
                  <a:ea typeface="Open Sans" panose="020B0606030504020204" pitchFamily="34" charset="0"/>
                  <a:cs typeface="Open Sans" panose="020B0606030504020204" pitchFamily="34" charset="0"/>
                </a:rPr>
                <a:t>Robustness</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Analysis</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i="1" dirty="0">
                  <a:latin typeface="Open Sans" panose="020B0606030504020204" pitchFamily="34" charset="0"/>
                  <a:ea typeface="Open Sans" panose="020B0606030504020204" pitchFamily="34" charset="0"/>
                  <a:cs typeface="Open Sans" panose="020B0606030504020204" pitchFamily="34" charset="0"/>
                </a:rPr>
                <a:t>)</a:t>
              </a:r>
            </a:p>
          </p:txBody>
        </p:sp>
        <p:pic>
          <p:nvPicPr>
            <p:cNvPr id="68" name="Imagem 67">
              <a:extLst>
                <a:ext uri="{FF2B5EF4-FFF2-40B4-BE49-F238E27FC236}">
                  <a16:creationId xmlns:a16="http://schemas.microsoft.com/office/drawing/2014/main" id="{975EAD8A-1CA8-420B-865E-688793454558}"/>
                </a:ext>
              </a:extLst>
            </p:cNvPr>
            <p:cNvPicPr>
              <a:picLocks noChangeAspect="1"/>
            </p:cNvPicPr>
            <p:nvPr/>
          </p:nvPicPr>
          <p:blipFill>
            <a:blip r:embed="rId9">
              <a:duotone>
                <a:prstClr val="black"/>
                <a:srgbClr val="FF0000">
                  <a:tint val="45000"/>
                  <a:satMod val="400000"/>
                </a:srgbClr>
              </a:duotone>
            </a:blip>
            <a:stretch>
              <a:fillRect/>
            </a:stretch>
          </p:blipFill>
          <p:spPr>
            <a:xfrm>
              <a:off x="4682636" y="1062321"/>
              <a:ext cx="1639992" cy="1475549"/>
            </a:xfrm>
            <a:prstGeom prst="rect">
              <a:avLst/>
            </a:prstGeom>
          </p:spPr>
        </p:pic>
      </p:grpSp>
      <p:grpSp>
        <p:nvGrpSpPr>
          <p:cNvPr id="6" name="Agrupar 5">
            <a:extLst>
              <a:ext uri="{FF2B5EF4-FFF2-40B4-BE49-F238E27FC236}">
                <a16:creationId xmlns:a16="http://schemas.microsoft.com/office/drawing/2014/main" id="{11AF1D98-2898-4E4E-A94C-797D01DB78D9}"/>
              </a:ext>
            </a:extLst>
          </p:cNvPr>
          <p:cNvGrpSpPr/>
          <p:nvPr/>
        </p:nvGrpSpPr>
        <p:grpSpPr>
          <a:xfrm>
            <a:off x="8425315" y="6515527"/>
            <a:ext cx="1394620" cy="1803140"/>
            <a:chOff x="4469842" y="1857803"/>
            <a:chExt cx="1394620" cy="1518161"/>
          </a:xfrm>
        </p:grpSpPr>
        <p:sp>
          <p:nvSpPr>
            <p:cNvPr id="3" name="Retângulo 2">
              <a:extLst>
                <a:ext uri="{FF2B5EF4-FFF2-40B4-BE49-F238E27FC236}">
                  <a16:creationId xmlns:a16="http://schemas.microsoft.com/office/drawing/2014/main" id="{50351B17-2436-4C6C-98C3-2C042D87908C}"/>
                </a:ext>
              </a:extLst>
            </p:cNvPr>
            <p:cNvSpPr/>
            <p:nvPr/>
          </p:nvSpPr>
          <p:spPr>
            <a:xfrm>
              <a:off x="4469842" y="1857803"/>
              <a:ext cx="1394620" cy="1304497"/>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Use case</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UseCase1</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Syestem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2.2.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Stystem</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substep</a:t>
              </a:r>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3.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Run</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scenery</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X</a:t>
              </a:r>
            </a:p>
            <a:p>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Alternative</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sceneries</a:t>
              </a:r>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A1 –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From</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b="1"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 2</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1.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User</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A</a:t>
              </a:r>
            </a:p>
            <a:p>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2. System </a:t>
              </a:r>
              <a:r>
                <a:rPr lang="pt-BR" sz="8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step</a:t>
              </a:r>
              <a:r>
                <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rPr>
                <a:t> B</a:t>
              </a:r>
            </a:p>
            <a:p>
              <a:endParaRPr lang="pt-BR" sz="8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a:p>
              <a:endParaRPr lang="pt-BR" sz="800"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4" name="CaixaDeTexto 53">
              <a:extLst>
                <a:ext uri="{FF2B5EF4-FFF2-40B4-BE49-F238E27FC236}">
                  <a16:creationId xmlns:a16="http://schemas.microsoft.com/office/drawing/2014/main" id="{D04D908D-4E1A-459F-866D-86F372E42DE7}"/>
                </a:ext>
              </a:extLst>
            </p:cNvPr>
            <p:cNvSpPr txBox="1"/>
            <p:nvPr/>
          </p:nvSpPr>
          <p:spPr>
            <a:xfrm>
              <a:off x="4694097" y="3155700"/>
              <a:ext cx="914554" cy="2202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Cenários</a:t>
              </a:r>
            </a:p>
          </p:txBody>
        </p:sp>
      </p:grpSp>
      <p:grpSp>
        <p:nvGrpSpPr>
          <p:cNvPr id="45" name="Agrupar 44">
            <a:extLst>
              <a:ext uri="{FF2B5EF4-FFF2-40B4-BE49-F238E27FC236}">
                <a16:creationId xmlns:a16="http://schemas.microsoft.com/office/drawing/2014/main" id="{BA996231-D991-46ED-9421-A1AAA33D2C53}"/>
              </a:ext>
            </a:extLst>
          </p:cNvPr>
          <p:cNvGrpSpPr/>
          <p:nvPr/>
        </p:nvGrpSpPr>
        <p:grpSpPr>
          <a:xfrm>
            <a:off x="16537468" y="9172875"/>
            <a:ext cx="1311341" cy="2507638"/>
            <a:chOff x="20764994" y="4224661"/>
            <a:chExt cx="1311341" cy="2507638"/>
          </a:xfrm>
        </p:grpSpPr>
        <p:pic>
          <p:nvPicPr>
            <p:cNvPr id="34" name="Picture 2" descr="Resultado de imagem para uml diagrama de estados">
              <a:extLst>
                <a:ext uri="{FF2B5EF4-FFF2-40B4-BE49-F238E27FC236}">
                  <a16:creationId xmlns:a16="http://schemas.microsoft.com/office/drawing/2014/main" id="{C555B212-D100-4A69-BFC4-F1B844141B8A}"/>
                </a:ext>
              </a:extLst>
            </p:cNvPr>
            <p:cNvPicPr>
              <a:picLocks noChangeAspect="1" noChangeArrowheads="1"/>
            </p:cNvPicPr>
            <p:nvPr/>
          </p:nvPicPr>
          <p:blipFill>
            <a:blip r:embed="rId10">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20833984" y="4224661"/>
              <a:ext cx="1239489" cy="1383358"/>
            </a:xfrm>
            <a:prstGeom prst="rect">
              <a:avLst/>
            </a:prstGeom>
            <a:noFill/>
            <a:extLst>
              <a:ext uri="{909E8E84-426E-40DD-AFC4-6F175D3DCCD1}">
                <a14:hiddenFill xmlns:a14="http://schemas.microsoft.com/office/drawing/2010/main">
                  <a:solidFill>
                    <a:srgbClr val="FFFFFF"/>
                  </a:solidFill>
                </a14:hiddenFill>
              </a:ext>
            </a:extLst>
          </p:spPr>
        </p:pic>
        <p:sp>
          <p:nvSpPr>
            <p:cNvPr id="75" name="CaixaDeTexto 74">
              <a:extLst>
                <a:ext uri="{FF2B5EF4-FFF2-40B4-BE49-F238E27FC236}">
                  <a16:creationId xmlns:a16="http://schemas.microsoft.com/office/drawing/2014/main" id="{FBC10536-3998-4C5C-849E-983FC656D539}"/>
                </a:ext>
              </a:extLst>
            </p:cNvPr>
            <p:cNvSpPr txBox="1"/>
            <p:nvPr/>
          </p:nvSpPr>
          <p:spPr>
            <a:xfrm>
              <a:off x="20764994" y="5624303"/>
              <a:ext cx="1311341" cy="1107996"/>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Diagrama de Estados / Máquina de Estados (</a:t>
              </a:r>
              <a:r>
                <a:rPr lang="pt-BR" sz="1100" i="1" dirty="0" err="1">
                  <a:latin typeface="Open Sans" panose="020B0606030504020204" pitchFamily="34" charset="0"/>
                  <a:ea typeface="Open Sans" panose="020B0606030504020204" pitchFamily="34" charset="0"/>
                  <a:cs typeface="Open Sans" panose="020B0606030504020204" pitchFamily="34" charset="0"/>
                </a:rPr>
                <a:t>Statemachine</a:t>
              </a:r>
              <a:r>
                <a:rPr lang="pt-BR" sz="1100" i="1" dirty="0">
                  <a:latin typeface="Open Sans" panose="020B0606030504020204" pitchFamily="34" charset="0"/>
                  <a:ea typeface="Open Sans" panose="020B0606030504020204" pitchFamily="34" charset="0"/>
                  <a:cs typeface="Open Sans" panose="020B0606030504020204" pitchFamily="34" charset="0"/>
                </a:rPr>
                <a:t> </a:t>
              </a:r>
              <a:r>
                <a:rPr lang="pt-BR" sz="1100" i="1" dirty="0" err="1">
                  <a:latin typeface="Open Sans" panose="020B0606030504020204" pitchFamily="34" charset="0"/>
                  <a:ea typeface="Open Sans" panose="020B0606030504020204" pitchFamily="34" charset="0"/>
                  <a:cs typeface="Open Sans" panose="020B0606030504020204" pitchFamily="34" charset="0"/>
                </a:rPr>
                <a:t>Diagram</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82" name="Conector: Curvo 81">
            <a:extLst>
              <a:ext uri="{FF2B5EF4-FFF2-40B4-BE49-F238E27FC236}">
                <a16:creationId xmlns:a16="http://schemas.microsoft.com/office/drawing/2014/main" id="{8A70D025-892D-43C0-9F1F-BC1EB6F45E3F}"/>
              </a:ext>
            </a:extLst>
          </p:cNvPr>
          <p:cNvCxnSpPr>
            <a:cxnSpLocks/>
            <a:stCxn id="34" idx="3"/>
            <a:endCxn id="8" idx="3"/>
          </p:cNvCxnSpPr>
          <p:nvPr/>
        </p:nvCxnSpPr>
        <p:spPr>
          <a:xfrm>
            <a:off x="17845947" y="9864554"/>
            <a:ext cx="167666" cy="3083347"/>
          </a:xfrm>
          <a:prstGeom prst="curvedConnector3">
            <a:avLst>
              <a:gd name="adj1" fmla="val 236342"/>
            </a:avLst>
          </a:prstGeom>
          <a:ln w="76200">
            <a:solidFill>
              <a:srgbClr val="3366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Conector: Curvo 82">
            <a:extLst>
              <a:ext uri="{FF2B5EF4-FFF2-40B4-BE49-F238E27FC236}">
                <a16:creationId xmlns:a16="http://schemas.microsoft.com/office/drawing/2014/main" id="{4454878A-D390-429F-A84A-A323BC504952}"/>
              </a:ext>
            </a:extLst>
          </p:cNvPr>
          <p:cNvCxnSpPr>
            <a:cxnSpLocks/>
            <a:stCxn id="7" idx="0"/>
            <a:endCxn id="1026" idx="0"/>
          </p:cNvCxnSpPr>
          <p:nvPr/>
        </p:nvCxnSpPr>
        <p:spPr>
          <a:xfrm rot="16200000" flipH="1">
            <a:off x="17565081" y="6478448"/>
            <a:ext cx="546234" cy="5856682"/>
          </a:xfrm>
          <a:prstGeom prst="curvedConnector3">
            <a:avLst>
              <a:gd name="adj1" fmla="val -149963"/>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ector: Curvo 90">
            <a:extLst>
              <a:ext uri="{FF2B5EF4-FFF2-40B4-BE49-F238E27FC236}">
                <a16:creationId xmlns:a16="http://schemas.microsoft.com/office/drawing/2014/main" id="{EDCB29AA-CAB1-49CB-B72B-C3000F0B9427}"/>
              </a:ext>
            </a:extLst>
          </p:cNvPr>
          <p:cNvCxnSpPr>
            <a:cxnSpLocks/>
            <a:stCxn id="8" idx="1"/>
            <a:endCxn id="34" idx="1"/>
          </p:cNvCxnSpPr>
          <p:nvPr/>
        </p:nvCxnSpPr>
        <p:spPr>
          <a:xfrm rot="10800000" flipH="1">
            <a:off x="16405522" y="9864555"/>
            <a:ext cx="200936" cy="3083347"/>
          </a:xfrm>
          <a:prstGeom prst="curvedConnector3">
            <a:avLst>
              <a:gd name="adj1" fmla="val -113768"/>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ector: Curvo 110">
            <a:extLst>
              <a:ext uri="{FF2B5EF4-FFF2-40B4-BE49-F238E27FC236}">
                <a16:creationId xmlns:a16="http://schemas.microsoft.com/office/drawing/2014/main" id="{FDC38DF9-831E-4BC0-A1C2-3E84AA459845}"/>
              </a:ext>
            </a:extLst>
          </p:cNvPr>
          <p:cNvCxnSpPr>
            <a:cxnSpLocks/>
            <a:stCxn id="23" idx="2"/>
            <a:endCxn id="8" idx="1"/>
          </p:cNvCxnSpPr>
          <p:nvPr/>
        </p:nvCxnSpPr>
        <p:spPr>
          <a:xfrm rot="16200000" flipH="1">
            <a:off x="14583416" y="11125794"/>
            <a:ext cx="2172815" cy="1471398"/>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Curvo 128">
            <a:extLst>
              <a:ext uri="{FF2B5EF4-FFF2-40B4-BE49-F238E27FC236}">
                <a16:creationId xmlns:a16="http://schemas.microsoft.com/office/drawing/2014/main" id="{6F983362-10D4-4539-8D32-DC6958E5EB37}"/>
              </a:ext>
            </a:extLst>
          </p:cNvPr>
          <p:cNvCxnSpPr>
            <a:cxnSpLocks/>
            <a:stCxn id="24" idx="3"/>
            <a:endCxn id="1026" idx="1"/>
          </p:cNvCxnSpPr>
          <p:nvPr/>
        </p:nvCxnSpPr>
        <p:spPr>
          <a:xfrm flipV="1">
            <a:off x="18324489" y="10054606"/>
            <a:ext cx="2067351" cy="3989926"/>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o 137">
            <a:extLst>
              <a:ext uri="{FF2B5EF4-FFF2-40B4-BE49-F238E27FC236}">
                <a16:creationId xmlns:a16="http://schemas.microsoft.com/office/drawing/2014/main" id="{A281F7C0-802D-4E05-A641-81D4907F9E25}"/>
              </a:ext>
            </a:extLst>
          </p:cNvPr>
          <p:cNvCxnSpPr>
            <a:cxnSpLocks/>
            <a:stCxn id="1033" idx="1"/>
            <a:endCxn id="4" idx="1"/>
          </p:cNvCxnSpPr>
          <p:nvPr/>
        </p:nvCxnSpPr>
        <p:spPr>
          <a:xfrm rot="10800000" flipH="1">
            <a:off x="6610039" y="9752996"/>
            <a:ext cx="1776141" cy="300362"/>
          </a:xfrm>
          <a:prstGeom prst="curvedConnector5">
            <a:avLst>
              <a:gd name="adj1" fmla="val 41472"/>
              <a:gd name="adj2" fmla="val 44695"/>
              <a:gd name="adj3" fmla="val 7356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ector: Curvo 140">
            <a:extLst>
              <a:ext uri="{FF2B5EF4-FFF2-40B4-BE49-F238E27FC236}">
                <a16:creationId xmlns:a16="http://schemas.microsoft.com/office/drawing/2014/main" id="{24CA8AAE-62C0-4D81-B8DB-1553F6A6C096}"/>
              </a:ext>
            </a:extLst>
          </p:cNvPr>
          <p:cNvCxnSpPr>
            <a:cxnSpLocks/>
            <a:stCxn id="3" idx="3"/>
            <a:endCxn id="68" idx="0"/>
          </p:cNvCxnSpPr>
          <p:nvPr/>
        </p:nvCxnSpPr>
        <p:spPr>
          <a:xfrm>
            <a:off x="9819936" y="7290212"/>
            <a:ext cx="2274653" cy="1722237"/>
          </a:xfrm>
          <a:prstGeom prst="curvedConnector2">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33" name="Chave Direita 1032">
            <a:extLst>
              <a:ext uri="{FF2B5EF4-FFF2-40B4-BE49-F238E27FC236}">
                <a16:creationId xmlns:a16="http://schemas.microsoft.com/office/drawing/2014/main" id="{3B88D415-DBC8-460B-814D-E910F9947316}"/>
              </a:ext>
            </a:extLst>
          </p:cNvPr>
          <p:cNvSpPr/>
          <p:nvPr/>
        </p:nvSpPr>
        <p:spPr>
          <a:xfrm>
            <a:off x="6191586" y="7290212"/>
            <a:ext cx="418454" cy="5526292"/>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51" name="Chave Direita 150">
            <a:extLst>
              <a:ext uri="{FF2B5EF4-FFF2-40B4-BE49-F238E27FC236}">
                <a16:creationId xmlns:a16="http://schemas.microsoft.com/office/drawing/2014/main" id="{2D206082-B8F3-4582-8C28-0B316EBB6632}"/>
              </a:ext>
            </a:extLst>
          </p:cNvPr>
          <p:cNvSpPr/>
          <p:nvPr/>
        </p:nvSpPr>
        <p:spPr>
          <a:xfrm flipH="1">
            <a:off x="4343828" y="7290213"/>
            <a:ext cx="388240" cy="5526292"/>
          </a:xfrm>
          <a:prstGeom prst="rightBrace">
            <a:avLst>
              <a:gd name="adj1" fmla="val 113040"/>
              <a:gd name="adj2" fmla="val 5000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cxnSp>
        <p:nvCxnSpPr>
          <p:cNvPr id="152" name="Conector: Curvo 151">
            <a:extLst>
              <a:ext uri="{FF2B5EF4-FFF2-40B4-BE49-F238E27FC236}">
                <a16:creationId xmlns:a16="http://schemas.microsoft.com/office/drawing/2014/main" id="{46E787AB-91A3-4DC3-B703-77073F8503DE}"/>
              </a:ext>
            </a:extLst>
          </p:cNvPr>
          <p:cNvCxnSpPr>
            <a:cxnSpLocks/>
            <a:stCxn id="5" idx="3"/>
            <a:endCxn id="68" idx="1"/>
          </p:cNvCxnSpPr>
          <p:nvPr/>
        </p:nvCxnSpPr>
        <p:spPr>
          <a:xfrm flipV="1">
            <a:off x="10068518" y="9750224"/>
            <a:ext cx="1206074" cy="3198190"/>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41" name="CaixaDeTexto 1040">
            <a:extLst>
              <a:ext uri="{FF2B5EF4-FFF2-40B4-BE49-F238E27FC236}">
                <a16:creationId xmlns:a16="http://schemas.microsoft.com/office/drawing/2014/main" id="{D8D9FEBC-0D97-4F28-AD7D-C17818415EBC}"/>
              </a:ext>
            </a:extLst>
          </p:cNvPr>
          <p:cNvSpPr txBox="1"/>
          <p:nvPr/>
        </p:nvSpPr>
        <p:spPr>
          <a:xfrm>
            <a:off x="13430731" y="8775415"/>
            <a:ext cx="3359214" cy="307777"/>
          </a:xfrm>
          <a:prstGeom prst="rect">
            <a:avLst/>
          </a:prstGeom>
          <a:noFill/>
        </p:spPr>
        <p:txBody>
          <a:bodyPr wrap="square" rtlCol="0">
            <a:spAutoFit/>
          </a:bodyPr>
          <a:lstStyle/>
          <a:p>
            <a:r>
              <a:rPr lang="pt-BR" sz="1400" b="1" dirty="0">
                <a:solidFill>
                  <a:srgbClr val="C00000"/>
                </a:solidFill>
                <a:latin typeface="Open Sans" panose="020B0606030504020204" pitchFamily="34" charset="0"/>
                <a:ea typeface="Open Sans" panose="020B0606030504020204" pitchFamily="34" charset="0"/>
                <a:cs typeface="Open Sans" panose="020B0606030504020204" pitchFamily="34" charset="0"/>
              </a:rPr>
              <a:t>*Comportamental &gt; De interação</a:t>
            </a:r>
          </a:p>
        </p:txBody>
      </p:sp>
      <p:sp>
        <p:nvSpPr>
          <p:cNvPr id="157" name="Chave Direita 156">
            <a:extLst>
              <a:ext uri="{FF2B5EF4-FFF2-40B4-BE49-F238E27FC236}">
                <a16:creationId xmlns:a16="http://schemas.microsoft.com/office/drawing/2014/main" id="{B13A5785-A23D-46C6-86A6-A8D65E9EB23E}"/>
              </a:ext>
            </a:extLst>
          </p:cNvPr>
          <p:cNvSpPr/>
          <p:nvPr/>
        </p:nvSpPr>
        <p:spPr>
          <a:xfrm rot="16200000">
            <a:off x="12670724" y="4614760"/>
            <a:ext cx="418454" cy="4491760"/>
          </a:xfrm>
          <a:prstGeom prst="rightBrace">
            <a:avLst>
              <a:gd name="adj1" fmla="val 113040"/>
              <a:gd name="adj2" fmla="val 50000"/>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latin typeface="Open Sans" panose="020B0606030504020204" pitchFamily="34" charset="0"/>
              <a:ea typeface="Open Sans" panose="020B0606030504020204" pitchFamily="34" charset="0"/>
              <a:cs typeface="Open Sans" panose="020B0606030504020204" pitchFamily="34" charset="0"/>
            </a:endParaRPr>
          </a:p>
        </p:txBody>
      </p:sp>
      <p:sp>
        <p:nvSpPr>
          <p:cNvPr id="1047" name="CaixaDeTexto 1046">
            <a:extLst>
              <a:ext uri="{FF2B5EF4-FFF2-40B4-BE49-F238E27FC236}">
                <a16:creationId xmlns:a16="http://schemas.microsoft.com/office/drawing/2014/main" id="{2E0216A5-9669-4105-B6B2-0AB563512EAD}"/>
              </a:ext>
            </a:extLst>
          </p:cNvPr>
          <p:cNvSpPr txBox="1"/>
          <p:nvPr/>
        </p:nvSpPr>
        <p:spPr>
          <a:xfrm>
            <a:off x="12110952" y="5894160"/>
            <a:ext cx="1533978" cy="523220"/>
          </a:xfrm>
          <a:prstGeom prst="rect">
            <a:avLst/>
          </a:prstGeom>
          <a:solidFill>
            <a:srgbClr val="CC99FF"/>
          </a:solidFill>
        </p:spPr>
        <p:txBody>
          <a:bodyPr wrap="square" rtlCol="0">
            <a:spAutoFit/>
          </a:bodyPr>
          <a:lstStyle/>
          <a:p>
            <a:pPr algn="ctr"/>
            <a:r>
              <a:rPr lang="pt-BR" sz="2800" b="1" dirty="0">
                <a:solidFill>
                  <a:srgbClr val="7030A0"/>
                </a:solidFill>
                <a:latin typeface="Open Sans" panose="020B0606030504020204" pitchFamily="34" charset="0"/>
                <a:ea typeface="Open Sans" panose="020B0606030504020204" pitchFamily="34" charset="0"/>
                <a:cs typeface="Open Sans" panose="020B0606030504020204" pitchFamily="34" charset="0"/>
              </a:rPr>
              <a:t>GAP</a:t>
            </a:r>
            <a:endParaRPr lang="pt-BR" b="1"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0" name="Retângulo 169">
            <a:extLst>
              <a:ext uri="{FF2B5EF4-FFF2-40B4-BE49-F238E27FC236}">
                <a16:creationId xmlns:a16="http://schemas.microsoft.com/office/drawing/2014/main" id="{E1468F1D-D737-445C-8A99-24D29A69777D}"/>
              </a:ext>
            </a:extLst>
          </p:cNvPr>
          <p:cNvSpPr/>
          <p:nvPr/>
        </p:nvSpPr>
        <p:spPr>
          <a:xfrm>
            <a:off x="2969575" y="1624005"/>
            <a:ext cx="19379420" cy="2055544"/>
          </a:xfrm>
          <a:prstGeom prst="rect">
            <a:avLst/>
          </a:prstGeom>
          <a:solidFill>
            <a:srgbClr val="CCFFCC"/>
          </a:solidFill>
          <a:ln w="5715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500" b="1" dirty="0">
                <a:solidFill>
                  <a:srgbClr val="00B050"/>
                </a:solidFill>
                <a:latin typeface="Open Sans" panose="020B0606030504020204" pitchFamily="34" charset="0"/>
                <a:ea typeface="Open Sans" panose="020B0606030504020204" pitchFamily="34" charset="0"/>
                <a:cs typeface="Open Sans" panose="020B0606030504020204" pitchFamily="34" charset="0"/>
              </a:rPr>
              <a:t>PROCESSO ICONIX</a:t>
            </a:r>
          </a:p>
        </p:txBody>
      </p:sp>
      <p:cxnSp>
        <p:nvCxnSpPr>
          <p:cNvPr id="173" name="Conector: Curvo 172">
            <a:extLst>
              <a:ext uri="{FF2B5EF4-FFF2-40B4-BE49-F238E27FC236}">
                <a16:creationId xmlns:a16="http://schemas.microsoft.com/office/drawing/2014/main" id="{48A4DBD5-51DC-4E40-BB1A-31C0693261E7}"/>
              </a:ext>
            </a:extLst>
          </p:cNvPr>
          <p:cNvCxnSpPr>
            <a:cxnSpLocks/>
            <a:stCxn id="20" idx="2"/>
            <a:endCxn id="5" idx="0"/>
          </p:cNvCxnSpPr>
          <p:nvPr/>
        </p:nvCxnSpPr>
        <p:spPr>
          <a:xfrm rot="16200000" flipH="1">
            <a:off x="8601294" y="11612995"/>
            <a:ext cx="1179292" cy="188134"/>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537C30C9-C121-438B-B42D-D98C153BFDF3}"/>
              </a:ext>
            </a:extLst>
          </p:cNvPr>
          <p:cNvSpPr txBox="1"/>
          <p:nvPr/>
        </p:nvSpPr>
        <p:spPr>
          <a:xfrm>
            <a:off x="2969575" y="21841844"/>
            <a:ext cx="4232249" cy="1938992"/>
          </a:xfrm>
          <a:prstGeom prst="rect">
            <a:avLst/>
          </a:prstGeom>
          <a:noFill/>
        </p:spPr>
        <p:txBody>
          <a:bodyPr wrap="square" rtlCol="0">
            <a:spAutoFit/>
          </a:bodyPr>
          <a:lstStyle/>
          <a:p>
            <a:pPr algn="ctr"/>
            <a:r>
              <a:rPr lang="pt-BR" sz="60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LADO DO PROBLEMA</a:t>
            </a:r>
            <a:endParaRPr lang="pt-BR" sz="7200" b="1"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CaixaDeTexto 65">
            <a:extLst>
              <a:ext uri="{FF2B5EF4-FFF2-40B4-BE49-F238E27FC236}">
                <a16:creationId xmlns:a16="http://schemas.microsoft.com/office/drawing/2014/main" id="{096F8F1D-A31C-4169-804E-C0EF055BC07C}"/>
              </a:ext>
            </a:extLst>
          </p:cNvPr>
          <p:cNvSpPr txBox="1"/>
          <p:nvPr/>
        </p:nvSpPr>
        <p:spPr>
          <a:xfrm>
            <a:off x="19992124" y="21828473"/>
            <a:ext cx="4582376" cy="1938992"/>
          </a:xfrm>
          <a:prstGeom prst="rect">
            <a:avLst/>
          </a:prstGeom>
          <a:noFill/>
        </p:spPr>
        <p:txBody>
          <a:bodyPr wrap="square" rtlCol="0">
            <a:spAutoFit/>
          </a:bodyPr>
          <a:lstStyle/>
          <a:p>
            <a:pPr algn="ctr"/>
            <a:r>
              <a:rPr lang="pt-BR" sz="6000" b="1" dirty="0">
                <a:solidFill>
                  <a:srgbClr val="33CC33"/>
                </a:solidFill>
                <a:latin typeface="Open Sans" panose="020B0606030504020204" pitchFamily="34" charset="0"/>
                <a:ea typeface="Open Sans" panose="020B0606030504020204" pitchFamily="34" charset="0"/>
                <a:cs typeface="Open Sans" panose="020B0606030504020204" pitchFamily="34" charset="0"/>
              </a:rPr>
              <a:t>LADO DA SOLUÇÃO</a:t>
            </a:r>
            <a:endParaRPr lang="pt-BR" sz="7200" b="1" dirty="0">
              <a:solidFill>
                <a:srgbClr val="33CC3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CaixaDeTexto 66">
            <a:extLst>
              <a:ext uri="{FF2B5EF4-FFF2-40B4-BE49-F238E27FC236}">
                <a16:creationId xmlns:a16="http://schemas.microsoft.com/office/drawing/2014/main" id="{6DB28C46-B31A-4037-AE8D-3096583F5769}"/>
              </a:ext>
            </a:extLst>
          </p:cNvPr>
          <p:cNvSpPr txBox="1"/>
          <p:nvPr/>
        </p:nvSpPr>
        <p:spPr>
          <a:xfrm>
            <a:off x="9905534" y="23094922"/>
            <a:ext cx="7339125" cy="923330"/>
          </a:xfrm>
          <a:prstGeom prst="rect">
            <a:avLst/>
          </a:prstGeom>
          <a:noFill/>
        </p:spPr>
        <p:txBody>
          <a:bodyPr wrap="none" rtlCol="0">
            <a:spAutoFit/>
          </a:bodyPr>
          <a:lstStyle/>
          <a:p>
            <a:r>
              <a:rPr lang="pt-BR" sz="5400" dirty="0">
                <a:latin typeface="Open Sans" panose="020B0606030504020204" pitchFamily="34" charset="0"/>
                <a:ea typeface="Open Sans" panose="020B0606030504020204" pitchFamily="34" charset="0"/>
                <a:cs typeface="Open Sans" panose="020B0606030504020204" pitchFamily="34" charset="0"/>
              </a:rPr>
              <a:t>[PLANO DE SOLUÇÃO]</a:t>
            </a:r>
          </a:p>
        </p:txBody>
      </p:sp>
      <p:sp>
        <p:nvSpPr>
          <p:cNvPr id="69" name="CaixaDeTexto 68">
            <a:extLst>
              <a:ext uri="{FF2B5EF4-FFF2-40B4-BE49-F238E27FC236}">
                <a16:creationId xmlns:a16="http://schemas.microsoft.com/office/drawing/2014/main" id="{C7DDEFC3-1BB2-4F34-B394-1AE9AA28E4B7}"/>
              </a:ext>
            </a:extLst>
          </p:cNvPr>
          <p:cNvSpPr txBox="1"/>
          <p:nvPr/>
        </p:nvSpPr>
        <p:spPr>
          <a:xfrm>
            <a:off x="13226905" y="17761806"/>
            <a:ext cx="5994386" cy="1077218"/>
          </a:xfrm>
          <a:prstGeom prst="rect">
            <a:avLst/>
          </a:prstGeom>
          <a:noFill/>
        </p:spPr>
        <p:txBody>
          <a:bodyPr wrap="square" rtlCol="0">
            <a:spAutoFit/>
          </a:bodyPr>
          <a:lstStyle/>
          <a:p>
            <a:pPr algn="ctr"/>
            <a:r>
              <a:rPr lang="pt-BR" sz="3200" dirty="0">
                <a:solidFill>
                  <a:srgbClr val="66FF33"/>
                </a:solidFill>
                <a:highlight>
                  <a:srgbClr val="008000"/>
                </a:highlight>
                <a:latin typeface="Open Sans" panose="020B0606030504020204" pitchFamily="34" charset="0"/>
                <a:ea typeface="Open Sans" panose="020B0606030504020204" pitchFamily="34" charset="0"/>
                <a:cs typeface="Open Sans" panose="020B0606030504020204" pitchFamily="34" charset="0"/>
              </a:rPr>
              <a:t>Como software pode solucionar o problema</a:t>
            </a:r>
          </a:p>
        </p:txBody>
      </p:sp>
      <p:grpSp>
        <p:nvGrpSpPr>
          <p:cNvPr id="94" name="Agrupar 93">
            <a:extLst>
              <a:ext uri="{FF2B5EF4-FFF2-40B4-BE49-F238E27FC236}">
                <a16:creationId xmlns:a16="http://schemas.microsoft.com/office/drawing/2014/main" id="{43CAC3A9-169E-4CB8-956A-15ADD49CD253}"/>
              </a:ext>
            </a:extLst>
          </p:cNvPr>
          <p:cNvGrpSpPr/>
          <p:nvPr/>
        </p:nvGrpSpPr>
        <p:grpSpPr>
          <a:xfrm>
            <a:off x="4873163" y="11126471"/>
            <a:ext cx="1319592" cy="1082205"/>
            <a:chOff x="5522095" y="11126471"/>
            <a:chExt cx="1319592" cy="1082205"/>
          </a:xfrm>
        </p:grpSpPr>
        <p:pic>
          <p:nvPicPr>
            <p:cNvPr id="43" name="Imagem 42">
              <a:extLst>
                <a:ext uri="{FF2B5EF4-FFF2-40B4-BE49-F238E27FC236}">
                  <a16:creationId xmlns:a16="http://schemas.microsoft.com/office/drawing/2014/main" id="{1339D7EE-C073-43AB-BF96-9161846D51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22095" y="11126471"/>
              <a:ext cx="782149" cy="782149"/>
            </a:xfrm>
            <a:prstGeom prst="rect">
              <a:avLst/>
            </a:prstGeom>
          </p:spPr>
        </p:pic>
        <p:grpSp>
          <p:nvGrpSpPr>
            <p:cNvPr id="1029" name="Agrupar 1028">
              <a:extLst>
                <a:ext uri="{FF2B5EF4-FFF2-40B4-BE49-F238E27FC236}">
                  <a16:creationId xmlns:a16="http://schemas.microsoft.com/office/drawing/2014/main" id="{64B3CC5C-8007-4F53-9B5E-66105A8E70B1}"/>
                </a:ext>
              </a:extLst>
            </p:cNvPr>
            <p:cNvGrpSpPr/>
            <p:nvPr/>
          </p:nvGrpSpPr>
          <p:grpSpPr>
            <a:xfrm>
              <a:off x="5530346" y="11376926"/>
              <a:ext cx="1311341" cy="831750"/>
              <a:chOff x="5940136" y="7583280"/>
              <a:chExt cx="1311341" cy="831750"/>
            </a:xfrm>
          </p:grpSpPr>
          <p:pic>
            <p:nvPicPr>
              <p:cNvPr id="1032" name="Picture 8" descr="Collaboration icon. Two outlines of people from the chest up to the top of the head are positioned next to each other. There are six circles, three on each outer side, growing in size from near the people's heads until the circles are large and directly above the people's heads.">
                <a:extLst>
                  <a:ext uri="{FF2B5EF4-FFF2-40B4-BE49-F238E27FC236}">
                    <a16:creationId xmlns:a16="http://schemas.microsoft.com/office/drawing/2014/main" id="{FDD1C1C9-1BF1-415D-894D-EEC99A6541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4828" y="7583280"/>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A2D351B7-7535-44D9-844A-1917AE1766DE}"/>
                  </a:ext>
                </a:extLst>
              </p:cNvPr>
              <p:cNvSpPr txBox="1"/>
              <p:nvPr/>
            </p:nvSpPr>
            <p:spPr>
              <a:xfrm>
                <a:off x="5940136" y="8153420"/>
                <a:ext cx="1311341" cy="261610"/>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Entrevistas</a:t>
                </a:r>
              </a:p>
            </p:txBody>
          </p:sp>
        </p:grpSp>
      </p:grpSp>
      <p:grpSp>
        <p:nvGrpSpPr>
          <p:cNvPr id="49" name="Agrupar 48">
            <a:extLst>
              <a:ext uri="{FF2B5EF4-FFF2-40B4-BE49-F238E27FC236}">
                <a16:creationId xmlns:a16="http://schemas.microsoft.com/office/drawing/2014/main" id="{50EA29CE-05BD-4BD6-B1B3-D259FA413DA6}"/>
              </a:ext>
            </a:extLst>
          </p:cNvPr>
          <p:cNvGrpSpPr/>
          <p:nvPr/>
        </p:nvGrpSpPr>
        <p:grpSpPr>
          <a:xfrm>
            <a:off x="15883778" y="15363013"/>
            <a:ext cx="2670364" cy="1925860"/>
            <a:chOff x="15679537" y="14657893"/>
            <a:chExt cx="2670364" cy="1925860"/>
          </a:xfrm>
        </p:grpSpPr>
        <p:pic>
          <p:nvPicPr>
            <p:cNvPr id="48" name="Picture 2" descr="Resultado de imagem para modelo de entidade relacionamento">
              <a:extLst>
                <a:ext uri="{FF2B5EF4-FFF2-40B4-BE49-F238E27FC236}">
                  <a16:creationId xmlns:a16="http://schemas.microsoft.com/office/drawing/2014/main" id="{302FE44A-3663-40B8-BA0C-7B2C82B67878}"/>
                </a:ext>
              </a:extLst>
            </p:cNvPr>
            <p:cNvPicPr>
              <a:picLocks noChangeAspect="1" noChangeArrowheads="1"/>
            </p:cNvPicPr>
            <p:nvPr/>
          </p:nvPicPr>
          <p:blipFill rotWithShape="1">
            <a:blip r:embed="rId13">
              <a:duotone>
                <a:prstClr val="black"/>
                <a:srgbClr val="33CC33">
                  <a:tint val="45000"/>
                  <a:satMod val="400000"/>
                </a:srgbClr>
              </a:duotone>
              <a:extLst>
                <a:ext uri="{28A0092B-C50C-407E-A947-70E740481C1C}">
                  <a14:useLocalDpi xmlns:a14="http://schemas.microsoft.com/office/drawing/2010/main" val="0"/>
                </a:ext>
              </a:extLst>
            </a:blip>
            <a:srcRect l="21007" t="54225" r="21064"/>
            <a:stretch/>
          </p:blipFill>
          <p:spPr bwMode="auto">
            <a:xfrm>
              <a:off x="15679537" y="14657893"/>
              <a:ext cx="2670364" cy="1469014"/>
            </a:xfrm>
            <a:prstGeom prst="rect">
              <a:avLst/>
            </a:prstGeom>
            <a:noFill/>
            <a:extLst>
              <a:ext uri="{909E8E84-426E-40DD-AFC4-6F175D3DCCD1}">
                <a14:hiddenFill xmlns:a14="http://schemas.microsoft.com/office/drawing/2010/main">
                  <a:solidFill>
                    <a:srgbClr val="FFFFFF"/>
                  </a:solidFill>
                </a14:hiddenFill>
              </a:ext>
            </a:extLst>
          </p:spPr>
        </p:pic>
        <p:sp>
          <p:nvSpPr>
            <p:cNvPr id="89" name="CaixaDeTexto 88">
              <a:extLst>
                <a:ext uri="{FF2B5EF4-FFF2-40B4-BE49-F238E27FC236}">
                  <a16:creationId xmlns:a16="http://schemas.microsoft.com/office/drawing/2014/main" id="{08D1D7E6-1E09-42C7-A7F0-74A65EEE2D81}"/>
                </a:ext>
              </a:extLst>
            </p:cNvPr>
            <p:cNvSpPr txBox="1"/>
            <p:nvPr/>
          </p:nvSpPr>
          <p:spPr>
            <a:xfrm>
              <a:off x="15899797" y="16152866"/>
              <a:ext cx="2229843" cy="430887"/>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MER (Modelo de Entidade-Relacionamento)</a:t>
              </a:r>
              <a:endParaRPr lang="pt-BR" sz="1100" i="1" dirty="0">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92" name="Conector: Curvo 91">
            <a:extLst>
              <a:ext uri="{FF2B5EF4-FFF2-40B4-BE49-F238E27FC236}">
                <a16:creationId xmlns:a16="http://schemas.microsoft.com/office/drawing/2014/main" id="{B0B8F9F4-6E94-4EB0-81DA-BEBCD4298540}"/>
              </a:ext>
            </a:extLst>
          </p:cNvPr>
          <p:cNvCxnSpPr>
            <a:cxnSpLocks/>
            <a:stCxn id="24" idx="2"/>
            <a:endCxn id="48" idx="0"/>
          </p:cNvCxnSpPr>
          <p:nvPr/>
        </p:nvCxnSpPr>
        <p:spPr>
          <a:xfrm rot="16200000" flipH="1">
            <a:off x="16705065" y="14849117"/>
            <a:ext cx="1018399" cy="9392"/>
          </a:xfrm>
          <a:prstGeom prst="curvedConnector3">
            <a:avLst>
              <a:gd name="adj1" fmla="val 50000"/>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52" name="CaixaDeTexto 51">
            <a:extLst>
              <a:ext uri="{FF2B5EF4-FFF2-40B4-BE49-F238E27FC236}">
                <a16:creationId xmlns:a16="http://schemas.microsoft.com/office/drawing/2014/main" id="{45AEE290-5F71-4A18-9DEF-7698C7FE460F}"/>
              </a:ext>
            </a:extLst>
          </p:cNvPr>
          <p:cNvSpPr txBox="1"/>
          <p:nvPr/>
        </p:nvSpPr>
        <p:spPr>
          <a:xfrm>
            <a:off x="24941718" y="13443710"/>
            <a:ext cx="3599883" cy="3970318"/>
          </a:xfrm>
          <a:prstGeom prst="rect">
            <a:avLst/>
          </a:prstGeom>
          <a:solidFill>
            <a:schemeClr val="bg1">
              <a:lumMod val="95000"/>
            </a:schemeClr>
          </a:solidFill>
          <a:ln>
            <a:solidFill>
              <a:schemeClr val="bg1">
                <a:lumMod val="50000"/>
              </a:schemeClr>
            </a:solidFill>
          </a:ln>
        </p:spPr>
        <p:txBody>
          <a:bodyPr wrap="square" rtlCol="0">
            <a:spAutoFit/>
          </a:bodyPr>
          <a:lstStyle/>
          <a:p>
            <a:r>
              <a:rPr lang="pt-BR" b="1" dirty="0"/>
              <a:t>Mapeamento objeto-relacional: </a:t>
            </a:r>
            <a:r>
              <a:rPr lang="pt-BR" dirty="0"/>
              <a:t>um diagrama de casos de uso pode ser diretamente transformado em um MER, basta saber quais são as entidades e quais dados serão armazenados</a:t>
            </a:r>
          </a:p>
          <a:p>
            <a:endParaRPr lang="pt-BR" dirty="0"/>
          </a:p>
          <a:p>
            <a:r>
              <a:rPr lang="pt-BR" dirty="0"/>
              <a:t>Em Java o framework </a:t>
            </a:r>
            <a:r>
              <a:rPr lang="pt-BR" i="1" dirty="0" err="1"/>
              <a:t>Hibernate</a:t>
            </a:r>
            <a:r>
              <a:rPr lang="pt-BR" dirty="0"/>
              <a:t> usa a estrutura de código e anotações para criar um banco de dados relacional automaticamente</a:t>
            </a:r>
          </a:p>
          <a:p>
            <a:endParaRPr lang="pt-BR" dirty="0"/>
          </a:p>
          <a:p>
            <a:r>
              <a:rPr lang="pt-BR" dirty="0"/>
              <a:t>O mesmo acontece em C# com o </a:t>
            </a:r>
            <a:r>
              <a:rPr lang="pt-BR" i="1" dirty="0" err="1"/>
              <a:t>Entity</a:t>
            </a:r>
            <a:r>
              <a:rPr lang="pt-BR" i="1" dirty="0"/>
              <a:t> Framework</a:t>
            </a:r>
          </a:p>
        </p:txBody>
      </p:sp>
      <p:cxnSp>
        <p:nvCxnSpPr>
          <p:cNvPr id="55" name="Conector reto 54">
            <a:extLst>
              <a:ext uri="{FF2B5EF4-FFF2-40B4-BE49-F238E27FC236}">
                <a16:creationId xmlns:a16="http://schemas.microsoft.com/office/drawing/2014/main" id="{8F13EA32-FEDD-4FCA-8888-464F2E018C29}"/>
              </a:ext>
            </a:extLst>
          </p:cNvPr>
          <p:cNvCxnSpPr>
            <a:stCxn id="48" idx="3"/>
            <a:endCxn id="52" idx="1"/>
          </p:cNvCxnSpPr>
          <p:nvPr/>
        </p:nvCxnSpPr>
        <p:spPr>
          <a:xfrm flipV="1">
            <a:off x="18554142" y="15428869"/>
            <a:ext cx="6387576" cy="668651"/>
          </a:xfrm>
          <a:prstGeom prst="line">
            <a:avLst/>
          </a:prstGeom>
          <a:ln w="57150">
            <a:solidFill>
              <a:srgbClr val="A6A6A6">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7" name="CaixaDeTexto 96">
            <a:extLst>
              <a:ext uri="{FF2B5EF4-FFF2-40B4-BE49-F238E27FC236}">
                <a16:creationId xmlns:a16="http://schemas.microsoft.com/office/drawing/2014/main" id="{3F44DEE2-0FD2-477D-996D-2F3CE2D9738F}"/>
              </a:ext>
            </a:extLst>
          </p:cNvPr>
          <p:cNvSpPr txBox="1"/>
          <p:nvPr/>
        </p:nvSpPr>
        <p:spPr>
          <a:xfrm>
            <a:off x="24941717" y="7901168"/>
            <a:ext cx="3599883" cy="2031325"/>
          </a:xfrm>
          <a:prstGeom prst="rect">
            <a:avLst/>
          </a:prstGeom>
          <a:solidFill>
            <a:schemeClr val="bg1">
              <a:lumMod val="95000"/>
            </a:schemeClr>
          </a:solidFill>
          <a:ln>
            <a:solidFill>
              <a:schemeClr val="bg1">
                <a:lumMod val="50000"/>
              </a:schemeClr>
            </a:solidFill>
          </a:ln>
        </p:spPr>
        <p:txBody>
          <a:bodyPr wrap="square" rtlCol="0">
            <a:spAutoFit/>
          </a:bodyPr>
          <a:lstStyle/>
          <a:p>
            <a:r>
              <a:rPr lang="pt-BR" dirty="0"/>
              <a:t>O diagrama de estados tem como base as enumerações do diagrama de classes, quando é feito novos métodos e até estados começam a aparecer, estes devem ser incorporados ao diagrama de classes – é um processo iterativo</a:t>
            </a:r>
          </a:p>
        </p:txBody>
      </p:sp>
      <p:cxnSp>
        <p:nvCxnSpPr>
          <p:cNvPr id="103" name="Conector reto 102">
            <a:extLst>
              <a:ext uri="{FF2B5EF4-FFF2-40B4-BE49-F238E27FC236}">
                <a16:creationId xmlns:a16="http://schemas.microsoft.com/office/drawing/2014/main" id="{AC11395B-F31E-447F-9DAD-452B126B73F3}"/>
              </a:ext>
            </a:extLst>
          </p:cNvPr>
          <p:cNvCxnSpPr>
            <a:cxnSpLocks/>
            <a:stCxn id="34" idx="3"/>
            <a:endCxn id="97" idx="1"/>
          </p:cNvCxnSpPr>
          <p:nvPr/>
        </p:nvCxnSpPr>
        <p:spPr>
          <a:xfrm flipV="1">
            <a:off x="17845947" y="8916831"/>
            <a:ext cx="7095770" cy="947723"/>
          </a:xfrm>
          <a:prstGeom prst="line">
            <a:avLst/>
          </a:prstGeom>
          <a:ln w="57150">
            <a:solidFill>
              <a:srgbClr val="A6A6A6">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4" name="CaixaDeTexto 103">
            <a:extLst>
              <a:ext uri="{FF2B5EF4-FFF2-40B4-BE49-F238E27FC236}">
                <a16:creationId xmlns:a16="http://schemas.microsoft.com/office/drawing/2014/main" id="{0F829E27-E3B8-4F61-BA80-769D29A3439E}"/>
              </a:ext>
            </a:extLst>
          </p:cNvPr>
          <p:cNvSpPr txBox="1"/>
          <p:nvPr/>
        </p:nvSpPr>
        <p:spPr>
          <a:xfrm>
            <a:off x="24932915" y="3272362"/>
            <a:ext cx="3599883" cy="2031325"/>
          </a:xfrm>
          <a:prstGeom prst="rect">
            <a:avLst/>
          </a:prstGeom>
          <a:solidFill>
            <a:schemeClr val="bg1">
              <a:lumMod val="95000"/>
            </a:schemeClr>
          </a:solidFill>
          <a:ln>
            <a:solidFill>
              <a:schemeClr val="bg1">
                <a:lumMod val="50000"/>
              </a:schemeClr>
            </a:solidFill>
          </a:ln>
        </p:spPr>
        <p:txBody>
          <a:bodyPr wrap="square" rtlCol="0">
            <a:spAutoFit/>
          </a:bodyPr>
          <a:lstStyle/>
          <a:p>
            <a:r>
              <a:rPr lang="pt-BR" dirty="0"/>
              <a:t>A presença do diagrama de robustez é a principal diferença do processo </a:t>
            </a:r>
            <a:r>
              <a:rPr lang="pt-BR" dirty="0" err="1"/>
              <a:t>Iconix</a:t>
            </a:r>
            <a:r>
              <a:rPr lang="pt-BR" dirty="0"/>
              <a:t>, ele é utilizado para diminuir o gap entre o diagrama de classes e do de sequência e em última instância entre a fase de análise e de projeto</a:t>
            </a:r>
          </a:p>
        </p:txBody>
      </p:sp>
      <p:cxnSp>
        <p:nvCxnSpPr>
          <p:cNvPr id="105" name="Conector reto 104">
            <a:extLst>
              <a:ext uri="{FF2B5EF4-FFF2-40B4-BE49-F238E27FC236}">
                <a16:creationId xmlns:a16="http://schemas.microsoft.com/office/drawing/2014/main" id="{61829220-7F93-407D-B61B-7FE9A5716D67}"/>
              </a:ext>
            </a:extLst>
          </p:cNvPr>
          <p:cNvCxnSpPr>
            <a:cxnSpLocks/>
            <a:stCxn id="68" idx="0"/>
            <a:endCxn id="104" idx="1"/>
          </p:cNvCxnSpPr>
          <p:nvPr/>
        </p:nvCxnSpPr>
        <p:spPr>
          <a:xfrm flipV="1">
            <a:off x="12094588" y="4288025"/>
            <a:ext cx="12838327" cy="4724424"/>
          </a:xfrm>
          <a:prstGeom prst="line">
            <a:avLst/>
          </a:prstGeom>
          <a:ln w="57150">
            <a:solidFill>
              <a:srgbClr val="A6A6A6">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2" name="CaixaDeTexto 111">
            <a:extLst>
              <a:ext uri="{FF2B5EF4-FFF2-40B4-BE49-F238E27FC236}">
                <a16:creationId xmlns:a16="http://schemas.microsoft.com/office/drawing/2014/main" id="{23C96042-4A95-41AA-998A-E1EE94729634}"/>
              </a:ext>
            </a:extLst>
          </p:cNvPr>
          <p:cNvSpPr txBox="1"/>
          <p:nvPr/>
        </p:nvSpPr>
        <p:spPr>
          <a:xfrm>
            <a:off x="24941717" y="5960893"/>
            <a:ext cx="3599883" cy="1200329"/>
          </a:xfrm>
          <a:prstGeom prst="rect">
            <a:avLst/>
          </a:prstGeom>
          <a:solidFill>
            <a:schemeClr val="bg1">
              <a:lumMod val="95000"/>
            </a:schemeClr>
          </a:solidFill>
          <a:ln>
            <a:solidFill>
              <a:schemeClr val="bg1">
                <a:lumMod val="50000"/>
              </a:schemeClr>
            </a:solidFill>
          </a:ln>
        </p:spPr>
        <p:txBody>
          <a:bodyPr wrap="square" rtlCol="0">
            <a:spAutoFit/>
          </a:bodyPr>
          <a:lstStyle/>
          <a:p>
            <a:r>
              <a:rPr lang="pt-BR" dirty="0"/>
              <a:t>A principal função do diagrama de sequência é mostrar como os itens estáticos da solução irão interagir entre si ao longo do tempo</a:t>
            </a:r>
          </a:p>
        </p:txBody>
      </p:sp>
      <p:cxnSp>
        <p:nvCxnSpPr>
          <p:cNvPr id="113" name="Conector reto 112">
            <a:extLst>
              <a:ext uri="{FF2B5EF4-FFF2-40B4-BE49-F238E27FC236}">
                <a16:creationId xmlns:a16="http://schemas.microsoft.com/office/drawing/2014/main" id="{FD9B18B0-133C-4465-92A6-A858E2BB457C}"/>
              </a:ext>
            </a:extLst>
          </p:cNvPr>
          <p:cNvCxnSpPr>
            <a:cxnSpLocks/>
            <a:stCxn id="7" idx="3"/>
            <a:endCxn id="112" idx="1"/>
          </p:cNvCxnSpPr>
          <p:nvPr/>
        </p:nvCxnSpPr>
        <p:spPr>
          <a:xfrm flipV="1">
            <a:off x="15886994" y="6561058"/>
            <a:ext cx="9054723" cy="3188403"/>
          </a:xfrm>
          <a:prstGeom prst="line">
            <a:avLst/>
          </a:prstGeom>
          <a:ln w="57150">
            <a:solidFill>
              <a:srgbClr val="A6A6A6">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CaixaDeTexto 117">
            <a:extLst>
              <a:ext uri="{FF2B5EF4-FFF2-40B4-BE49-F238E27FC236}">
                <a16:creationId xmlns:a16="http://schemas.microsoft.com/office/drawing/2014/main" id="{FF5406B6-1A0B-407E-A3A8-692D8C0242E6}"/>
              </a:ext>
            </a:extLst>
          </p:cNvPr>
          <p:cNvSpPr txBox="1"/>
          <p:nvPr/>
        </p:nvSpPr>
        <p:spPr>
          <a:xfrm>
            <a:off x="325566" y="10710857"/>
            <a:ext cx="2214741" cy="6463308"/>
          </a:xfrm>
          <a:prstGeom prst="rect">
            <a:avLst/>
          </a:prstGeom>
          <a:solidFill>
            <a:schemeClr val="bg1">
              <a:lumMod val="95000"/>
            </a:schemeClr>
          </a:solidFill>
          <a:ln>
            <a:solidFill>
              <a:schemeClr val="bg1">
                <a:lumMod val="50000"/>
              </a:schemeClr>
            </a:solidFill>
          </a:ln>
        </p:spPr>
        <p:txBody>
          <a:bodyPr wrap="square" rtlCol="0">
            <a:spAutoFit/>
          </a:bodyPr>
          <a:lstStyle/>
          <a:p>
            <a:r>
              <a:rPr lang="pt-BR" dirty="0"/>
              <a:t>O Diagrama de classes de projeto auxilia na documentação do que foi levantado sobre o problema, é como um dicionário visual mostrando os dados manipulados e como se relacionam.</a:t>
            </a:r>
          </a:p>
          <a:p>
            <a:endParaRPr lang="pt-BR" dirty="0"/>
          </a:p>
          <a:p>
            <a:r>
              <a:rPr lang="pt-BR" dirty="0"/>
              <a:t>Não deve mostrar </a:t>
            </a:r>
            <a:r>
              <a:rPr lang="pt-BR" b="1" dirty="0"/>
              <a:t>como</a:t>
            </a:r>
            <a:r>
              <a:rPr lang="pt-BR" dirty="0"/>
              <a:t> o problema será resolvido mas sim </a:t>
            </a:r>
            <a:r>
              <a:rPr lang="pt-BR" b="1" dirty="0"/>
              <a:t>qual </a:t>
            </a:r>
            <a:r>
              <a:rPr lang="pt-BR" dirty="0"/>
              <a:t>o problema.</a:t>
            </a:r>
          </a:p>
          <a:p>
            <a:endParaRPr lang="pt-BR" dirty="0"/>
          </a:p>
          <a:p>
            <a:r>
              <a:rPr lang="pt-BR" dirty="0"/>
              <a:t>É de grande auxílio na limitação do escopo – separar o que é o ambiente analisado e o que será resolvido com software</a:t>
            </a:r>
          </a:p>
        </p:txBody>
      </p:sp>
      <p:cxnSp>
        <p:nvCxnSpPr>
          <p:cNvPr id="119" name="Conector reto 118">
            <a:extLst>
              <a:ext uri="{FF2B5EF4-FFF2-40B4-BE49-F238E27FC236}">
                <a16:creationId xmlns:a16="http://schemas.microsoft.com/office/drawing/2014/main" id="{801F9A04-31A5-4BCF-B40C-7805386456C7}"/>
              </a:ext>
            </a:extLst>
          </p:cNvPr>
          <p:cNvCxnSpPr>
            <a:cxnSpLocks/>
            <a:stCxn id="118" idx="3"/>
            <a:endCxn id="5" idx="1"/>
          </p:cNvCxnSpPr>
          <p:nvPr/>
        </p:nvCxnSpPr>
        <p:spPr>
          <a:xfrm flipV="1">
            <a:off x="2540307" y="12948414"/>
            <a:ext cx="5961189" cy="994097"/>
          </a:xfrm>
          <a:prstGeom prst="line">
            <a:avLst/>
          </a:prstGeom>
          <a:ln w="57150">
            <a:solidFill>
              <a:srgbClr val="A6A6A6">
                <a:alpha val="60000"/>
              </a:srgb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4" name="Conector: Curvo 123">
            <a:extLst>
              <a:ext uri="{FF2B5EF4-FFF2-40B4-BE49-F238E27FC236}">
                <a16:creationId xmlns:a16="http://schemas.microsoft.com/office/drawing/2014/main" id="{AEF695BE-F1D6-46D9-B5CC-5C517D3621FA}"/>
              </a:ext>
            </a:extLst>
          </p:cNvPr>
          <p:cNvCxnSpPr>
            <a:cxnSpLocks/>
            <a:stCxn id="5" idx="3"/>
            <a:endCxn id="8" idx="1"/>
          </p:cNvCxnSpPr>
          <p:nvPr/>
        </p:nvCxnSpPr>
        <p:spPr>
          <a:xfrm flipV="1">
            <a:off x="10068518" y="12947901"/>
            <a:ext cx="6337004" cy="513"/>
          </a:xfrm>
          <a:prstGeom prst="curvedConnector3">
            <a:avLst>
              <a:gd name="adj1" fmla="val 50000"/>
            </a:avLst>
          </a:prstGeom>
          <a:ln w="76200">
            <a:solidFill>
              <a:srgbClr val="3366FF"/>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7" name="Retângulo 86">
            <a:extLst>
              <a:ext uri="{FF2B5EF4-FFF2-40B4-BE49-F238E27FC236}">
                <a16:creationId xmlns:a16="http://schemas.microsoft.com/office/drawing/2014/main" id="{DAC09DB7-AA48-42BD-8A8F-7F0481893952}"/>
              </a:ext>
            </a:extLst>
          </p:cNvPr>
          <p:cNvSpPr/>
          <p:nvPr/>
        </p:nvSpPr>
        <p:spPr>
          <a:xfrm>
            <a:off x="2902634" y="17806986"/>
            <a:ext cx="4299190" cy="584775"/>
          </a:xfrm>
          <a:prstGeom prst="rect">
            <a:avLst/>
          </a:prstGeom>
        </p:spPr>
        <p:txBody>
          <a:bodyPr wrap="none">
            <a:spAutoFit/>
          </a:bodyPr>
          <a:lstStyle/>
          <a:p>
            <a:r>
              <a:rPr lang="pt-BR" sz="3200" dirty="0">
                <a:solidFill>
                  <a:srgbClr val="00B0F0"/>
                </a:solidFill>
                <a:highlight>
                  <a:srgbClr val="0000FF"/>
                </a:highlight>
                <a:latin typeface="Open Sans" panose="020B0606030504020204" pitchFamily="34" charset="0"/>
                <a:ea typeface="Open Sans" panose="020B0606030504020204" pitchFamily="34" charset="0"/>
                <a:cs typeface="Open Sans" panose="020B0606030504020204" pitchFamily="34" charset="0"/>
              </a:rPr>
              <a:t>O que será resolvido?</a:t>
            </a:r>
            <a:endParaRPr lang="pt-BR" sz="3200" dirty="0"/>
          </a:p>
        </p:txBody>
      </p:sp>
      <p:sp>
        <p:nvSpPr>
          <p:cNvPr id="88" name="Retângulo 87">
            <a:extLst>
              <a:ext uri="{FF2B5EF4-FFF2-40B4-BE49-F238E27FC236}">
                <a16:creationId xmlns:a16="http://schemas.microsoft.com/office/drawing/2014/main" id="{866CA815-6387-4E42-9CA0-C06EDF839E03}"/>
              </a:ext>
            </a:extLst>
          </p:cNvPr>
          <p:cNvSpPr/>
          <p:nvPr/>
        </p:nvSpPr>
        <p:spPr>
          <a:xfrm>
            <a:off x="19041302" y="17815224"/>
            <a:ext cx="5133057" cy="1077218"/>
          </a:xfrm>
          <a:prstGeom prst="rect">
            <a:avLst/>
          </a:prstGeom>
        </p:spPr>
        <p:txBody>
          <a:bodyPr wrap="square">
            <a:spAutoFit/>
          </a:bodyPr>
          <a:lstStyle/>
          <a:p>
            <a:pPr algn="ctr"/>
            <a:r>
              <a:rPr lang="pt-BR" sz="3200" dirty="0">
                <a:solidFill>
                  <a:srgbClr val="66FF33"/>
                </a:solidFill>
                <a:highlight>
                  <a:srgbClr val="008000"/>
                </a:highlight>
                <a:latin typeface="Open Sans" panose="020B0606030504020204" pitchFamily="34" charset="0"/>
                <a:ea typeface="Open Sans" panose="020B0606030504020204" pitchFamily="34" charset="0"/>
                <a:cs typeface="Open Sans" panose="020B0606030504020204" pitchFamily="34" charset="0"/>
              </a:rPr>
              <a:t>Colocar o plano de solução em prática</a:t>
            </a:r>
            <a:endParaRPr lang="pt-BR" sz="3200" dirty="0"/>
          </a:p>
        </p:txBody>
      </p:sp>
      <p:sp>
        <p:nvSpPr>
          <p:cNvPr id="90" name="Retângulo 89">
            <a:extLst>
              <a:ext uri="{FF2B5EF4-FFF2-40B4-BE49-F238E27FC236}">
                <a16:creationId xmlns:a16="http://schemas.microsoft.com/office/drawing/2014/main" id="{3A9C7050-FFDB-4EC5-AEAF-E75752461371}"/>
              </a:ext>
            </a:extLst>
          </p:cNvPr>
          <p:cNvSpPr/>
          <p:nvPr/>
        </p:nvSpPr>
        <p:spPr>
          <a:xfrm>
            <a:off x="7482694" y="17732706"/>
            <a:ext cx="5533527" cy="1077218"/>
          </a:xfrm>
          <a:prstGeom prst="rect">
            <a:avLst/>
          </a:prstGeom>
        </p:spPr>
        <p:txBody>
          <a:bodyPr wrap="square">
            <a:spAutoFit/>
          </a:bodyPr>
          <a:lstStyle/>
          <a:p>
            <a:pPr algn="ctr"/>
            <a:r>
              <a:rPr lang="pt-BR" sz="3200" dirty="0">
                <a:solidFill>
                  <a:srgbClr val="00B0F0"/>
                </a:solidFill>
                <a:highlight>
                  <a:srgbClr val="0000FF"/>
                </a:highlight>
                <a:latin typeface="Open Sans" panose="020B0606030504020204" pitchFamily="34" charset="0"/>
                <a:ea typeface="Open Sans" panose="020B0606030504020204" pitchFamily="34" charset="0"/>
                <a:cs typeface="Open Sans" panose="020B0606030504020204" pitchFamily="34" charset="0"/>
              </a:rPr>
              <a:t>Entender o problema </a:t>
            </a:r>
          </a:p>
          <a:p>
            <a:pPr algn="ctr"/>
            <a:r>
              <a:rPr lang="pt-BR" sz="3200" dirty="0">
                <a:solidFill>
                  <a:srgbClr val="00B0F0"/>
                </a:solidFill>
                <a:highlight>
                  <a:srgbClr val="0000FF"/>
                </a:highlight>
                <a:latin typeface="Open Sans" panose="020B0606030504020204" pitchFamily="34" charset="0"/>
                <a:ea typeface="Open Sans" panose="020B0606030504020204" pitchFamily="34" charset="0"/>
                <a:cs typeface="Open Sans" panose="020B0606030504020204" pitchFamily="34" charset="0"/>
              </a:rPr>
              <a:t>Definir o que será resolvido</a:t>
            </a:r>
            <a:endParaRPr lang="pt-BR" sz="3200" dirty="0"/>
          </a:p>
        </p:txBody>
      </p:sp>
      <p:cxnSp>
        <p:nvCxnSpPr>
          <p:cNvPr id="96" name="Conector de Seta Reta 95">
            <a:extLst>
              <a:ext uri="{FF2B5EF4-FFF2-40B4-BE49-F238E27FC236}">
                <a16:creationId xmlns:a16="http://schemas.microsoft.com/office/drawing/2014/main" id="{9DD3508E-1A3C-4850-8B96-33BEF915B658}"/>
              </a:ext>
            </a:extLst>
          </p:cNvPr>
          <p:cNvCxnSpPr>
            <a:cxnSpLocks/>
            <a:stCxn id="10" idx="3"/>
            <a:endCxn id="66" idx="1"/>
          </p:cNvCxnSpPr>
          <p:nvPr/>
        </p:nvCxnSpPr>
        <p:spPr>
          <a:xfrm flipV="1">
            <a:off x="7201824" y="22797969"/>
            <a:ext cx="12790300" cy="133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0" name="Imagem 109">
            <a:extLst>
              <a:ext uri="{FF2B5EF4-FFF2-40B4-BE49-F238E27FC236}">
                <a16:creationId xmlns:a16="http://schemas.microsoft.com/office/drawing/2014/main" id="{02A0B57A-2ADD-4688-8A9C-2831153C8F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091653" y="22043598"/>
            <a:ext cx="965694" cy="965694"/>
          </a:xfrm>
          <a:prstGeom prst="rect">
            <a:avLst/>
          </a:prstGeom>
        </p:spPr>
      </p:pic>
      <p:grpSp>
        <p:nvGrpSpPr>
          <p:cNvPr id="1035" name="Agrupar 1034">
            <a:extLst>
              <a:ext uri="{FF2B5EF4-FFF2-40B4-BE49-F238E27FC236}">
                <a16:creationId xmlns:a16="http://schemas.microsoft.com/office/drawing/2014/main" id="{853E4470-FBF2-4BD9-912F-DA9AE38C0E10}"/>
              </a:ext>
            </a:extLst>
          </p:cNvPr>
          <p:cNvGrpSpPr/>
          <p:nvPr/>
        </p:nvGrpSpPr>
        <p:grpSpPr>
          <a:xfrm>
            <a:off x="4691252" y="9352522"/>
            <a:ext cx="1424537" cy="1439252"/>
            <a:chOff x="5340184" y="9352522"/>
            <a:chExt cx="1424537" cy="1439252"/>
          </a:xfrm>
        </p:grpSpPr>
        <p:grpSp>
          <p:nvGrpSpPr>
            <p:cNvPr id="1027" name="Agrupar 1026">
              <a:extLst>
                <a:ext uri="{FF2B5EF4-FFF2-40B4-BE49-F238E27FC236}">
                  <a16:creationId xmlns:a16="http://schemas.microsoft.com/office/drawing/2014/main" id="{AF58E679-A35C-4DD0-88B3-D6917DBEFDDD}"/>
                </a:ext>
              </a:extLst>
            </p:cNvPr>
            <p:cNvGrpSpPr/>
            <p:nvPr/>
          </p:nvGrpSpPr>
          <p:grpSpPr>
            <a:xfrm>
              <a:off x="5387247" y="9486070"/>
              <a:ext cx="1377474" cy="1305704"/>
              <a:chOff x="5943621" y="6318834"/>
              <a:chExt cx="1377474" cy="1305704"/>
            </a:xfrm>
          </p:grpSpPr>
          <p:pic>
            <p:nvPicPr>
              <p:cNvPr id="1034" name="Picture 10" descr="Navigation Toolbar Left icon. The navigation toolbar left is a rectangle shape and inside the rectangle it is divided in two sides. On the left side of the rectangle there will be other buttons or selections, which are represented by tiny circles or rectangles.">
                <a:extLst>
                  <a:ext uri="{FF2B5EF4-FFF2-40B4-BE49-F238E27FC236}">
                    <a16:creationId xmlns:a16="http://schemas.microsoft.com/office/drawing/2014/main" id="{EDE2F5C1-1B62-405E-983C-341143D4DC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14740" y="6318834"/>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01B45D06-9969-4E06-AB3A-4B8DEA3BDD0E}"/>
                  </a:ext>
                </a:extLst>
              </p:cNvPr>
              <p:cNvSpPr txBox="1"/>
              <p:nvPr/>
            </p:nvSpPr>
            <p:spPr>
              <a:xfrm>
                <a:off x="5943621" y="7024374"/>
                <a:ext cx="1377474" cy="600164"/>
              </a:xfrm>
              <a:prstGeom prst="rect">
                <a:avLst/>
              </a:prstGeom>
              <a:noFill/>
            </p:spPr>
            <p:txBody>
              <a:bodyPr wrap="square" rtlCol="0">
                <a:spAutoFit/>
              </a:bodyPr>
              <a:lstStyle/>
              <a:p>
                <a:pPr algn="ctr"/>
                <a:r>
                  <a:rPr lang="pt-BR" sz="1100" dirty="0">
                    <a:latin typeface="Open Sans" panose="020B0606030504020204" pitchFamily="34" charset="0"/>
                    <a:ea typeface="Open Sans" panose="020B0606030504020204" pitchFamily="34" charset="0"/>
                    <a:cs typeface="Open Sans" panose="020B0606030504020204" pitchFamily="34" charset="0"/>
                  </a:rPr>
                  <a:t>Prototipação da interface (</a:t>
                </a:r>
                <a:r>
                  <a:rPr lang="pt-BR" sz="1100" i="1" dirty="0" err="1">
                    <a:latin typeface="Open Sans" panose="020B0606030504020204" pitchFamily="34" charset="0"/>
                    <a:ea typeface="Open Sans" panose="020B0606030504020204" pitchFamily="34" charset="0"/>
                    <a:cs typeface="Open Sans" panose="020B0606030504020204" pitchFamily="34" charset="0"/>
                  </a:rPr>
                  <a:t>storyboards</a:t>
                </a:r>
                <a:r>
                  <a:rPr lang="pt-BR" sz="1100" dirty="0">
                    <a:latin typeface="Open Sans" panose="020B0606030504020204" pitchFamily="34" charset="0"/>
                    <a:ea typeface="Open Sans" panose="020B0606030504020204" pitchFamily="34" charset="0"/>
                    <a:cs typeface="Open Sans" panose="020B0606030504020204" pitchFamily="34" charset="0"/>
                  </a:rPr>
                  <a:t>)</a:t>
                </a:r>
              </a:p>
            </p:txBody>
          </p:sp>
        </p:grpSp>
        <p:pic>
          <p:nvPicPr>
            <p:cNvPr id="115" name="Imagem 114">
              <a:extLst>
                <a:ext uri="{FF2B5EF4-FFF2-40B4-BE49-F238E27FC236}">
                  <a16:creationId xmlns:a16="http://schemas.microsoft.com/office/drawing/2014/main" id="{1E97F07F-90C1-47A3-9A9D-8AFCD23AAE2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40184" y="9352522"/>
              <a:ext cx="914528" cy="914528"/>
            </a:xfrm>
            <a:prstGeom prst="rect">
              <a:avLst/>
            </a:prstGeom>
          </p:spPr>
        </p:pic>
      </p:grpSp>
      <p:pic>
        <p:nvPicPr>
          <p:cNvPr id="117" name="Imagem 116">
            <a:extLst>
              <a:ext uri="{FF2B5EF4-FFF2-40B4-BE49-F238E27FC236}">
                <a16:creationId xmlns:a16="http://schemas.microsoft.com/office/drawing/2014/main" id="{6FC55E94-7A7B-4571-939A-690E51D3B5F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67121" y="22526445"/>
            <a:ext cx="1135513" cy="1135513"/>
          </a:xfrm>
          <a:prstGeom prst="rect">
            <a:avLst/>
          </a:prstGeom>
        </p:spPr>
      </p:pic>
      <p:pic>
        <p:nvPicPr>
          <p:cNvPr id="121" name="Imagem 120">
            <a:extLst>
              <a:ext uri="{FF2B5EF4-FFF2-40B4-BE49-F238E27FC236}">
                <a16:creationId xmlns:a16="http://schemas.microsoft.com/office/drawing/2014/main" id="{F2A80588-7E74-46BC-A78B-75E21D582AF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48185" y="22247573"/>
            <a:ext cx="914528" cy="914528"/>
          </a:xfrm>
          <a:prstGeom prst="rect">
            <a:avLst/>
          </a:prstGeom>
        </p:spPr>
      </p:pic>
      <p:pic>
        <p:nvPicPr>
          <p:cNvPr id="1042" name="Imagem 1041">
            <a:extLst>
              <a:ext uri="{FF2B5EF4-FFF2-40B4-BE49-F238E27FC236}">
                <a16:creationId xmlns:a16="http://schemas.microsoft.com/office/drawing/2014/main" id="{6EBC9D4B-321A-429E-96AD-450D6B9D37B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574500" y="22473851"/>
            <a:ext cx="914528" cy="914528"/>
          </a:xfrm>
          <a:prstGeom prst="rect">
            <a:avLst/>
          </a:prstGeom>
        </p:spPr>
      </p:pic>
      <p:pic>
        <p:nvPicPr>
          <p:cNvPr id="128" name="Imagem 127">
            <a:extLst>
              <a:ext uri="{FF2B5EF4-FFF2-40B4-BE49-F238E27FC236}">
                <a16:creationId xmlns:a16="http://schemas.microsoft.com/office/drawing/2014/main" id="{47B5E3A5-2E04-4A93-B77A-41158721CA3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963038" y="12313182"/>
            <a:ext cx="358816" cy="358816"/>
          </a:xfrm>
          <a:prstGeom prst="rect">
            <a:avLst/>
          </a:prstGeom>
        </p:spPr>
      </p:pic>
      <p:pic>
        <p:nvPicPr>
          <p:cNvPr id="133" name="Imagem 132">
            <a:extLst>
              <a:ext uri="{FF2B5EF4-FFF2-40B4-BE49-F238E27FC236}">
                <a16:creationId xmlns:a16="http://schemas.microsoft.com/office/drawing/2014/main" id="{18FDC4E9-360B-420E-B664-3D14BFC0EF6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59771" y="18988627"/>
            <a:ext cx="914528" cy="914528"/>
          </a:xfrm>
          <a:prstGeom prst="rect">
            <a:avLst/>
          </a:prstGeom>
        </p:spPr>
      </p:pic>
      <p:pic>
        <p:nvPicPr>
          <p:cNvPr id="140" name="Imagem 139">
            <a:extLst>
              <a:ext uri="{FF2B5EF4-FFF2-40B4-BE49-F238E27FC236}">
                <a16:creationId xmlns:a16="http://schemas.microsoft.com/office/drawing/2014/main" id="{AC9C5BBC-5F3D-4DEA-A6E2-6990602428D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14291" y="18988627"/>
            <a:ext cx="914528" cy="914528"/>
          </a:xfrm>
          <a:prstGeom prst="rect">
            <a:avLst/>
          </a:prstGeom>
        </p:spPr>
      </p:pic>
      <p:pic>
        <p:nvPicPr>
          <p:cNvPr id="143" name="Imagem 142">
            <a:extLst>
              <a:ext uri="{FF2B5EF4-FFF2-40B4-BE49-F238E27FC236}">
                <a16:creationId xmlns:a16="http://schemas.microsoft.com/office/drawing/2014/main" id="{2A940E06-D0D4-4AB9-AEFD-95A2D3DBAA2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737953" y="19009827"/>
            <a:ext cx="914528" cy="914528"/>
          </a:xfrm>
          <a:prstGeom prst="rect">
            <a:avLst/>
          </a:prstGeom>
        </p:spPr>
      </p:pic>
      <p:pic>
        <p:nvPicPr>
          <p:cNvPr id="145" name="Imagem 144">
            <a:extLst>
              <a:ext uri="{FF2B5EF4-FFF2-40B4-BE49-F238E27FC236}">
                <a16:creationId xmlns:a16="http://schemas.microsoft.com/office/drawing/2014/main" id="{A397E278-7796-4B42-8EB7-DC171A18331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879558" y="19619567"/>
            <a:ext cx="914528" cy="914528"/>
          </a:xfrm>
          <a:prstGeom prst="rect">
            <a:avLst/>
          </a:prstGeom>
        </p:spPr>
      </p:pic>
      <p:pic>
        <p:nvPicPr>
          <p:cNvPr id="135" name="Imagem 134">
            <a:extLst>
              <a:ext uri="{FF2B5EF4-FFF2-40B4-BE49-F238E27FC236}">
                <a16:creationId xmlns:a16="http://schemas.microsoft.com/office/drawing/2014/main" id="{86DF596D-F01A-4772-A8E4-2CDDDCA264B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639638" y="18497652"/>
            <a:ext cx="914528" cy="914528"/>
          </a:xfrm>
          <a:prstGeom prst="rect">
            <a:avLst/>
          </a:prstGeom>
        </p:spPr>
      </p:pic>
      <p:pic>
        <p:nvPicPr>
          <p:cNvPr id="137" name="Imagem 136">
            <a:extLst>
              <a:ext uri="{FF2B5EF4-FFF2-40B4-BE49-F238E27FC236}">
                <a16:creationId xmlns:a16="http://schemas.microsoft.com/office/drawing/2014/main" id="{156EE784-3E63-4928-A488-FF9F6B6E901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009194" y="18497652"/>
            <a:ext cx="914528" cy="914528"/>
          </a:xfrm>
          <a:prstGeom prst="rect">
            <a:avLst/>
          </a:prstGeom>
        </p:spPr>
      </p:pic>
      <p:pic>
        <p:nvPicPr>
          <p:cNvPr id="147" name="Imagem 146">
            <a:extLst>
              <a:ext uri="{FF2B5EF4-FFF2-40B4-BE49-F238E27FC236}">
                <a16:creationId xmlns:a16="http://schemas.microsoft.com/office/drawing/2014/main" id="{AB27545B-5F46-49F2-A401-AB8D3BFC14AD}"/>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751391" y="18991294"/>
            <a:ext cx="914528" cy="914528"/>
          </a:xfrm>
          <a:prstGeom prst="rect">
            <a:avLst/>
          </a:prstGeom>
        </p:spPr>
      </p:pic>
      <p:cxnSp>
        <p:nvCxnSpPr>
          <p:cNvPr id="149" name="Conector de Seta Reta 148">
            <a:extLst>
              <a:ext uri="{FF2B5EF4-FFF2-40B4-BE49-F238E27FC236}">
                <a16:creationId xmlns:a16="http://schemas.microsoft.com/office/drawing/2014/main" id="{F808EC6D-F179-4C19-942F-CF3240F16B6D}"/>
              </a:ext>
            </a:extLst>
          </p:cNvPr>
          <p:cNvCxnSpPr>
            <a:cxnSpLocks/>
            <a:stCxn id="145" idx="3"/>
            <a:endCxn id="140" idx="1"/>
          </p:cNvCxnSpPr>
          <p:nvPr/>
        </p:nvCxnSpPr>
        <p:spPr>
          <a:xfrm flipV="1">
            <a:off x="5794086" y="19445891"/>
            <a:ext cx="4420205" cy="6309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3" name="Conector de Seta Reta 192">
            <a:extLst>
              <a:ext uri="{FF2B5EF4-FFF2-40B4-BE49-F238E27FC236}">
                <a16:creationId xmlns:a16="http://schemas.microsoft.com/office/drawing/2014/main" id="{1F2577BC-1B2B-4D7B-AC71-29CEB057EB89}"/>
              </a:ext>
            </a:extLst>
          </p:cNvPr>
          <p:cNvCxnSpPr>
            <a:cxnSpLocks/>
            <a:stCxn id="140" idx="3"/>
            <a:endCxn id="147" idx="1"/>
          </p:cNvCxnSpPr>
          <p:nvPr/>
        </p:nvCxnSpPr>
        <p:spPr>
          <a:xfrm>
            <a:off x="11128819" y="19445891"/>
            <a:ext cx="622572" cy="266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8" name="Conector de Seta Reta 197">
            <a:extLst>
              <a:ext uri="{FF2B5EF4-FFF2-40B4-BE49-F238E27FC236}">
                <a16:creationId xmlns:a16="http://schemas.microsoft.com/office/drawing/2014/main" id="{293F4043-20C3-4616-99F1-41DD03786849}"/>
              </a:ext>
            </a:extLst>
          </p:cNvPr>
          <p:cNvCxnSpPr>
            <a:cxnSpLocks/>
            <a:stCxn id="147" idx="3"/>
            <a:endCxn id="143" idx="1"/>
          </p:cNvCxnSpPr>
          <p:nvPr/>
        </p:nvCxnSpPr>
        <p:spPr>
          <a:xfrm>
            <a:off x="12665919" y="19448558"/>
            <a:ext cx="3072034" cy="185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3" name="Conector de Seta Reta 202">
            <a:extLst>
              <a:ext uri="{FF2B5EF4-FFF2-40B4-BE49-F238E27FC236}">
                <a16:creationId xmlns:a16="http://schemas.microsoft.com/office/drawing/2014/main" id="{B5AD9D15-9F83-468E-ADF8-CA95D6215CD7}"/>
              </a:ext>
            </a:extLst>
          </p:cNvPr>
          <p:cNvCxnSpPr>
            <a:cxnSpLocks/>
            <a:stCxn id="143" idx="3"/>
            <a:endCxn id="133" idx="1"/>
          </p:cNvCxnSpPr>
          <p:nvPr/>
        </p:nvCxnSpPr>
        <p:spPr>
          <a:xfrm flipV="1">
            <a:off x="16652481" y="19445891"/>
            <a:ext cx="4407290" cy="21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7" name="Conector de Seta Reta 206">
            <a:extLst>
              <a:ext uri="{FF2B5EF4-FFF2-40B4-BE49-F238E27FC236}">
                <a16:creationId xmlns:a16="http://schemas.microsoft.com/office/drawing/2014/main" id="{8DA89941-4952-48A6-B718-25272D0BBD25}"/>
              </a:ext>
            </a:extLst>
          </p:cNvPr>
          <p:cNvCxnSpPr>
            <a:cxnSpLocks/>
            <a:stCxn id="137" idx="3"/>
            <a:endCxn id="135" idx="1"/>
          </p:cNvCxnSpPr>
          <p:nvPr/>
        </p:nvCxnSpPr>
        <p:spPr>
          <a:xfrm>
            <a:off x="4923722" y="18954916"/>
            <a:ext cx="715916" cy="0"/>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Conector de Seta Reta 211">
            <a:extLst>
              <a:ext uri="{FF2B5EF4-FFF2-40B4-BE49-F238E27FC236}">
                <a16:creationId xmlns:a16="http://schemas.microsoft.com/office/drawing/2014/main" id="{7D7E28A2-E39F-49EB-8B49-5FD0A6F95F32}"/>
              </a:ext>
            </a:extLst>
          </p:cNvPr>
          <p:cNvCxnSpPr>
            <a:cxnSpLocks/>
            <a:stCxn id="135" idx="2"/>
            <a:endCxn id="145" idx="0"/>
          </p:cNvCxnSpPr>
          <p:nvPr/>
        </p:nvCxnSpPr>
        <p:spPr>
          <a:xfrm flipH="1">
            <a:off x="5336822" y="19412180"/>
            <a:ext cx="760080" cy="207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6" name="Conector de Seta Reta 215">
            <a:extLst>
              <a:ext uri="{FF2B5EF4-FFF2-40B4-BE49-F238E27FC236}">
                <a16:creationId xmlns:a16="http://schemas.microsoft.com/office/drawing/2014/main" id="{EB3A5559-FB20-481A-A916-6C2EC825F43F}"/>
              </a:ext>
            </a:extLst>
          </p:cNvPr>
          <p:cNvCxnSpPr>
            <a:cxnSpLocks/>
            <a:stCxn id="137" idx="2"/>
            <a:endCxn id="145" idx="0"/>
          </p:cNvCxnSpPr>
          <p:nvPr/>
        </p:nvCxnSpPr>
        <p:spPr>
          <a:xfrm>
            <a:off x="4466458" y="19412180"/>
            <a:ext cx="870364" cy="2073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74" name="Imagem 1073">
            <a:extLst>
              <a:ext uri="{FF2B5EF4-FFF2-40B4-BE49-F238E27FC236}">
                <a16:creationId xmlns:a16="http://schemas.microsoft.com/office/drawing/2014/main" id="{AB185DED-2C27-49CC-BBDB-A8BE5E3D69D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7472516" y="23163611"/>
            <a:ext cx="914528" cy="914528"/>
          </a:xfrm>
          <a:prstGeom prst="rect">
            <a:avLst/>
          </a:prstGeom>
        </p:spPr>
      </p:pic>
      <p:pic>
        <p:nvPicPr>
          <p:cNvPr id="1076" name="Imagem 1075">
            <a:extLst>
              <a:ext uri="{FF2B5EF4-FFF2-40B4-BE49-F238E27FC236}">
                <a16:creationId xmlns:a16="http://schemas.microsoft.com/office/drawing/2014/main" id="{4E00763E-A436-46E6-8E90-180ADBDBD98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533742" y="23103724"/>
            <a:ext cx="914528" cy="914528"/>
          </a:xfrm>
          <a:prstGeom prst="rect">
            <a:avLst/>
          </a:prstGeom>
        </p:spPr>
      </p:pic>
    </p:spTree>
    <p:extLst>
      <p:ext uri="{BB962C8B-B14F-4D97-AF65-F5344CB8AC3E}">
        <p14:creationId xmlns:p14="http://schemas.microsoft.com/office/powerpoint/2010/main" val="333961667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2236</TotalTime>
  <Words>889</Words>
  <Application>Microsoft Office PowerPoint</Application>
  <PresentationFormat>Personalizar</PresentationFormat>
  <Paragraphs>96</Paragraphs>
  <Slides>2</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vt:i4>
      </vt:variant>
    </vt:vector>
  </HeadingPairs>
  <TitlesOfParts>
    <vt:vector size="7" baseType="lpstr">
      <vt:lpstr>Arial</vt:lpstr>
      <vt:lpstr>Calibri</vt:lpstr>
      <vt:lpstr>Calibri Light</vt:lpstr>
      <vt:lpstr>Open Sans</vt:lpstr>
      <vt:lpstr>Tema do Office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Luiz Rodrigues Estevam</dc:creator>
  <cp:lastModifiedBy>André Luiz Rodrigues Estevam</cp:lastModifiedBy>
  <cp:revision>33</cp:revision>
  <dcterms:created xsi:type="dcterms:W3CDTF">2018-08-11T02:37:59Z</dcterms:created>
  <dcterms:modified xsi:type="dcterms:W3CDTF">2018-10-26T19:50:41Z</dcterms:modified>
</cp:coreProperties>
</file>