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692000" cx="7236000"/>
  <p:notesSz cx="6858000" cy="9144000"/>
  <p:embeddedFontLst>
    <p:embeddedFont>
      <p:font typeface="Inconsolata"/>
      <p:regular r:id="rId10"/>
      <p:bold r:id="rId11"/>
    </p:embeddedFont>
    <p:embeddedFont>
      <p:font typeface="Fira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2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27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consolata-bold.fntdata"/><Relationship Id="rId10" Type="http://schemas.openxmlformats.org/officeDocument/2006/relationships/font" Target="fonts/Inconsolata-regular.fntdata"/><Relationship Id="rId13" Type="http://schemas.openxmlformats.org/officeDocument/2006/relationships/font" Target="fonts/FiraSans-bold.fntdata"/><Relationship Id="rId12" Type="http://schemas.openxmlformats.org/officeDocument/2006/relationships/font" Target="fonts/Fira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-boldItalic.fntdata"/><Relationship Id="rId14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69005" y="685800"/>
            <a:ext cx="232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1198ec5aa_0_16:notes"/>
          <p:cNvSpPr/>
          <p:nvPr>
            <p:ph idx="2" type="sldImg"/>
          </p:nvPr>
        </p:nvSpPr>
        <p:spPr>
          <a:xfrm>
            <a:off x="2269005" y="685800"/>
            <a:ext cx="232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1198ec5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198ec5aa_0_297:notes"/>
          <p:cNvSpPr/>
          <p:nvPr>
            <p:ph idx="2" type="sldImg"/>
          </p:nvPr>
        </p:nvSpPr>
        <p:spPr>
          <a:xfrm>
            <a:off x="2269005" y="685800"/>
            <a:ext cx="232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198ec5a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198ec5aa_0_600:notes"/>
          <p:cNvSpPr/>
          <p:nvPr>
            <p:ph idx="2" type="sldImg"/>
          </p:nvPr>
        </p:nvSpPr>
        <p:spPr>
          <a:xfrm>
            <a:off x="2269005" y="685800"/>
            <a:ext cx="232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198ec5a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198ec5aa_0_760:notes"/>
          <p:cNvSpPr/>
          <p:nvPr>
            <p:ph idx="2" type="sldImg"/>
          </p:nvPr>
        </p:nvSpPr>
        <p:spPr>
          <a:xfrm>
            <a:off x="2269005" y="685800"/>
            <a:ext cx="232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198ec5a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46667" y="1547778"/>
            <a:ext cx="67428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46660" y="5891409"/>
            <a:ext cx="67428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246660" y="2299346"/>
            <a:ext cx="67428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46660" y="6552657"/>
            <a:ext cx="67428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46660" y="4471058"/>
            <a:ext cx="67428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46660" y="925091"/>
            <a:ext cx="67428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6660" y="2395696"/>
            <a:ext cx="67428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46660" y="925091"/>
            <a:ext cx="67428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46660" y="2395696"/>
            <a:ext cx="31653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3824065" y="2395696"/>
            <a:ext cx="31653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46660" y="925091"/>
            <a:ext cx="67428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46660" y="1154948"/>
            <a:ext cx="22221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246660" y="2888617"/>
            <a:ext cx="22221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87954" y="935745"/>
            <a:ext cx="50391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3618000" y="-260"/>
            <a:ext cx="3618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10100" y="2563450"/>
            <a:ext cx="32010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10100" y="5826865"/>
            <a:ext cx="32010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3908817" y="1505164"/>
            <a:ext cx="30363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46660" y="8794266"/>
            <a:ext cx="47472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6660" y="925091"/>
            <a:ext cx="67428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6660" y="2395696"/>
            <a:ext cx="67428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04583" y="9693616"/>
            <a:ext cx="434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flipH="1" rot="10800000">
            <a:off x="178700" y="138200"/>
            <a:ext cx="6891300" cy="103623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LREstevam" TargetMode="External"/><Relationship Id="rId4" Type="http://schemas.openxmlformats.org/officeDocument/2006/relationships/hyperlink" Target="https://blog.osteele.com/2008/05/my-git-workflow/" TargetMode="External"/><Relationship Id="rId5" Type="http://schemas.openxmlformats.org/officeDocument/2006/relationships/hyperlink" Target="https://stackoverflow.com/a/369079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ngitgit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rwall.com/p/euwpig/a-better-git-log" TargetMode="External"/><Relationship Id="rId4" Type="http://schemas.openxmlformats.org/officeDocument/2006/relationships/hyperlink" Target="https://metring.com.br/git-desfazendo-mudancas-locais" TargetMode="External"/><Relationship Id="rId5" Type="http://schemas.openxmlformats.org/officeDocument/2006/relationships/hyperlink" Target="http://www.cheat-sheets.org/saved-copy/git-cheat-sheet.pdf" TargetMode="External"/><Relationship Id="rId6" Type="http://schemas.openxmlformats.org/officeDocument/2006/relationships/hyperlink" Target="https://git-scm.com/book/en/v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46525" y="6059738"/>
            <a:ext cx="6683400" cy="2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Nota sobre os prefixos e cores utilizados nos comandos de terminal deste arquivo</a:t>
            </a:r>
            <a:endParaRPr i="1"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1681225" y="1191060"/>
            <a:ext cx="0" cy="372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3154000" y="1190824"/>
            <a:ext cx="0" cy="37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4626775" y="1206713"/>
            <a:ext cx="0" cy="37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6312550" y="1237201"/>
            <a:ext cx="0" cy="230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4160575" y="2056325"/>
            <a:ext cx="932400" cy="344400"/>
          </a:xfrm>
          <a:prstGeom prst="roundRect">
            <a:avLst>
              <a:gd fmla="val 16667" name="adj"/>
            </a:avLst>
          </a:prstGeom>
          <a:solidFill>
            <a:srgbClr val="1290BF"/>
          </a:solidFill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30C7"/>
                </a:solidFill>
                <a:latin typeface="Fira Sans"/>
                <a:ea typeface="Fira Sans"/>
                <a:cs typeface="Fira Sans"/>
                <a:sym typeface="Fira Sans"/>
              </a:rPr>
              <a:t>Origin</a:t>
            </a:r>
            <a:endParaRPr sz="800">
              <a:solidFill>
                <a:srgbClr val="0030C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87800" y="2040425"/>
            <a:ext cx="932400" cy="344400"/>
          </a:xfrm>
          <a:prstGeom prst="roundRect">
            <a:avLst>
              <a:gd fmla="val 16667" name="adj"/>
            </a:avLst>
          </a:prstGeom>
          <a:solidFill>
            <a:srgbClr val="8FC13E"/>
          </a:solidFill>
          <a:ln cap="flat" cmpd="sng" w="381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Staging area</a:t>
            </a:r>
            <a:endParaRPr sz="8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846350" y="2056325"/>
            <a:ext cx="932400" cy="397200"/>
          </a:xfrm>
          <a:prstGeom prst="roundRect">
            <a:avLst>
              <a:gd fmla="val 16667" name="adj"/>
            </a:avLst>
          </a:prstGeom>
          <a:solidFill>
            <a:srgbClr val="FF66CC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C1130"/>
                </a:solidFill>
                <a:latin typeface="Fira Sans"/>
                <a:ea typeface="Fira Sans"/>
                <a:cs typeface="Fira Sans"/>
                <a:sym typeface="Fira Sans"/>
              </a:rPr>
              <a:t>Remote</a:t>
            </a:r>
            <a:endParaRPr sz="800">
              <a:solidFill>
                <a:srgbClr val="4C113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92125" y="2079425"/>
            <a:ext cx="8229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DCC59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init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681150" y="1317850"/>
            <a:ext cx="14811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FC13E"/>
          </a:solidFill>
          <a:ln cap="flat" cmpd="sng" w="1905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add </a:t>
            </a:r>
            <a:r>
              <a:rPr i="1" lang="pt-BR" sz="800">
                <a:latin typeface="Inconsolata"/>
                <a:ea typeface="Inconsolata"/>
                <a:cs typeface="Inconsolata"/>
                <a:sym typeface="Inconsolata"/>
              </a:rPr>
              <a:t>&lt;widlcard&gt;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626700" y="1651950"/>
            <a:ext cx="16857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push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162250" y="1317850"/>
            <a:ext cx="14640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19050">
            <a:solidFill>
              <a:srgbClr val="129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commit </a:t>
            </a:r>
            <a:r>
              <a:rPr i="1" lang="pt-BR" sz="800">
                <a:latin typeface="Inconsolata"/>
                <a:ea typeface="Inconsolata"/>
                <a:cs typeface="Inconsolata"/>
                <a:sym typeface="Inconsolata"/>
              </a:rPr>
              <a:t>-m "&lt;msg&gt;"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" name="Google Shape;67;p13"/>
          <p:cNvSpPr/>
          <p:nvPr/>
        </p:nvSpPr>
        <p:spPr>
          <a:xfrm flipH="1">
            <a:off x="1681075" y="2964100"/>
            <a:ext cx="4631400" cy="298200"/>
          </a:xfrm>
          <a:prstGeom prst="rightArrow">
            <a:avLst>
              <a:gd fmla="val 50000" name="adj1"/>
              <a:gd fmla="val 71847" name="adj2"/>
            </a:avLst>
          </a:prstGeom>
          <a:solidFill>
            <a:srgbClr val="FDCC59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pull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8" name="Google Shape;68;p13"/>
          <p:cNvSpPr/>
          <p:nvPr/>
        </p:nvSpPr>
        <p:spPr>
          <a:xfrm flipH="1">
            <a:off x="4626775" y="3262300"/>
            <a:ext cx="16857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19050">
            <a:solidFill>
              <a:srgbClr val="129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fetch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681075" y="3526400"/>
            <a:ext cx="29454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B9B"/>
          </a:solidFill>
          <a:ln cap="flat" cmpd="sng" w="19050">
            <a:solidFill>
              <a:srgbClr val="9E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reset --hard </a:t>
            </a:r>
            <a:r>
              <a:rPr i="1" lang="pt-BR" sz="800"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0" name="Google Shape;70;p13"/>
          <p:cNvSpPr/>
          <p:nvPr/>
        </p:nvSpPr>
        <p:spPr>
          <a:xfrm flipH="1">
            <a:off x="1681075" y="3965750"/>
            <a:ext cx="1481100" cy="29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B9B"/>
          </a:solidFill>
          <a:ln cap="flat" cmpd="sng" w="19050">
            <a:solidFill>
              <a:srgbClr val="9E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reset </a:t>
            </a:r>
            <a:r>
              <a:rPr i="1" lang="pt-BR" sz="800"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629029" y="4294550"/>
            <a:ext cx="104400" cy="104400"/>
          </a:xfrm>
          <a:prstGeom prst="ellipse">
            <a:avLst/>
          </a:prstGeom>
          <a:solidFill>
            <a:srgbClr val="FF5050"/>
          </a:solidFill>
          <a:ln cap="flat" cmpd="sng" w="19050">
            <a:solidFill>
              <a:srgbClr val="9E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98950" y="4263944"/>
            <a:ext cx="15357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highlight>
                  <a:srgbClr val="FF9B9B"/>
                </a:highlight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700">
                <a:highlight>
                  <a:srgbClr val="FF9B9B"/>
                </a:highlight>
                <a:latin typeface="Inconsolata"/>
                <a:ea typeface="Inconsolata"/>
                <a:cs typeface="Inconsolata"/>
                <a:sym typeface="Inconsolata"/>
              </a:rPr>
              <a:t> checkout </a:t>
            </a:r>
            <a:r>
              <a:rPr i="1" lang="pt-BR" sz="700">
                <a:highlight>
                  <a:srgbClr val="FF9B9B"/>
                </a:highlight>
                <a:latin typeface="Inconsolata"/>
                <a:ea typeface="Inconsolata"/>
                <a:cs typeface="Inconsolata"/>
                <a:sym typeface="Inconsolata"/>
              </a:rPr>
              <a:t>-- &lt;arquivo&gt;</a:t>
            </a:r>
            <a:endParaRPr i="1" sz="700">
              <a:highlight>
                <a:srgbClr val="FF9B9B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571420" y="4245200"/>
            <a:ext cx="219600" cy="203100"/>
          </a:xfrm>
          <a:prstGeom prst="mathMultiply">
            <a:avLst>
              <a:gd fmla="val 7569" name="adj1"/>
            </a:avLst>
          </a:prstGeom>
          <a:solidFill>
            <a:srgbClr val="FF5050"/>
          </a:solidFill>
          <a:ln cap="flat" cmpd="sng" w="19050">
            <a:solidFill>
              <a:srgbClr val="9E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119646" y="4288007"/>
            <a:ext cx="104400" cy="104400"/>
          </a:xfrm>
          <a:prstGeom prst="ellipse">
            <a:avLst/>
          </a:prstGeom>
          <a:solidFill>
            <a:srgbClr val="FF5050"/>
          </a:solidFill>
          <a:ln cap="flat" cmpd="sng" w="19050">
            <a:solidFill>
              <a:srgbClr val="9E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062045" y="4238650"/>
            <a:ext cx="219600" cy="203100"/>
          </a:xfrm>
          <a:prstGeom prst="mathMultiply">
            <a:avLst>
              <a:gd fmla="val 7569" name="adj1"/>
            </a:avLst>
          </a:prstGeom>
          <a:solidFill>
            <a:srgbClr val="FF5050"/>
          </a:solidFill>
          <a:ln cap="flat" cmpd="sng" w="19050">
            <a:solidFill>
              <a:srgbClr val="9E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101796" y="4647482"/>
            <a:ext cx="104400" cy="104400"/>
          </a:xfrm>
          <a:prstGeom prst="triangle">
            <a:avLst>
              <a:gd fmla="val 50000" name="adj"/>
            </a:avLst>
          </a:prstGeom>
          <a:solidFill>
            <a:srgbClr val="8FC13E"/>
          </a:solidFill>
          <a:ln cap="flat" cmpd="sng" w="1905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629029" y="4629600"/>
            <a:ext cx="104400" cy="104400"/>
          </a:xfrm>
          <a:prstGeom prst="triangle">
            <a:avLst>
              <a:gd fmla="val 50000" name="adj"/>
            </a:avLst>
          </a:prstGeom>
          <a:solidFill>
            <a:srgbClr val="FDCC59"/>
          </a:solidFill>
          <a:ln cap="flat" cmpd="sng" w="1905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1733425" y="4599898"/>
            <a:ext cx="8967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highlight>
                  <a:srgbClr val="FDCC59"/>
                </a:highlight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chemeClr val="dk1"/>
                </a:solidFill>
                <a:highlight>
                  <a:srgbClr val="FDCC59"/>
                </a:highlight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chemeClr val="dk1"/>
                </a:solidFill>
                <a:highlight>
                  <a:srgbClr val="FDCC59"/>
                </a:highlight>
                <a:latin typeface="Inconsolata"/>
                <a:ea typeface="Inconsolata"/>
                <a:cs typeface="Inconsolata"/>
                <a:sym typeface="Inconsolata"/>
              </a:rPr>
              <a:t>diff</a:t>
            </a:r>
            <a:endParaRPr i="1" sz="800">
              <a:highlight>
                <a:srgbClr val="FDCC59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153994" y="4599904"/>
            <a:ext cx="126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highlight>
                  <a:srgbClr val="8FC13E"/>
                </a:highlight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chemeClr val="dk1"/>
                </a:solidFill>
                <a:highlight>
                  <a:srgbClr val="8FC13E"/>
                </a:highlight>
                <a:latin typeface="Inconsolata"/>
                <a:ea typeface="Inconsolata"/>
                <a:cs typeface="Inconsolata"/>
                <a:sym typeface="Inconsolata"/>
              </a:rPr>
              <a:t> diff </a:t>
            </a:r>
            <a:r>
              <a:rPr i="1" lang="pt-BR" sz="800">
                <a:solidFill>
                  <a:schemeClr val="dk1"/>
                </a:solidFill>
                <a:highlight>
                  <a:srgbClr val="8FC13E"/>
                </a:highlight>
                <a:latin typeface="Inconsolata"/>
                <a:ea typeface="Inconsolata"/>
                <a:cs typeface="Inconsolata"/>
                <a:sym typeface="Inconsolata"/>
              </a:rPr>
              <a:t>--staged</a:t>
            </a:r>
            <a:endParaRPr i="1" sz="800">
              <a:highlight>
                <a:srgbClr val="8FC13E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4574571" y="4667396"/>
            <a:ext cx="104400" cy="104400"/>
          </a:xfrm>
          <a:prstGeom prst="triangle">
            <a:avLst>
              <a:gd fmla="val 50000" name="adj"/>
            </a:avLst>
          </a:prstGeom>
          <a:solidFill>
            <a:srgbClr val="1290BF"/>
          </a:solidFill>
          <a:ln cap="flat" cmpd="sng" w="19050">
            <a:solidFill>
              <a:srgbClr val="003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4678974" y="4607365"/>
            <a:ext cx="9873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  <a:highlight>
                  <a:srgbClr val="9FC5E8"/>
                </a:highlight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chemeClr val="dk1"/>
                </a:solidFill>
                <a:highlight>
                  <a:srgbClr val="9FC5E8"/>
                </a:highlight>
                <a:latin typeface="Inconsolata"/>
                <a:ea typeface="Inconsolata"/>
                <a:cs typeface="Inconsolata"/>
                <a:sym typeface="Inconsolata"/>
              </a:rPr>
              <a:t> diff </a:t>
            </a:r>
            <a:r>
              <a:rPr i="1" lang="pt-BR" sz="800">
                <a:solidFill>
                  <a:schemeClr val="dk1"/>
                </a:solidFill>
                <a:highlight>
                  <a:srgbClr val="9FC5E8"/>
                </a:highlight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endParaRPr i="1" sz="800">
              <a:highlight>
                <a:srgbClr val="9FC5E8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865425" y="4258300"/>
            <a:ext cx="15972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highlight>
                  <a:srgbClr val="FF9B9B"/>
                </a:highlight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700">
                <a:highlight>
                  <a:srgbClr val="FF9B9B"/>
                </a:highlight>
                <a:latin typeface="Inconsolata"/>
                <a:ea typeface="Inconsolata"/>
                <a:cs typeface="Inconsolata"/>
                <a:sym typeface="Inconsolata"/>
              </a:rPr>
              <a:t> checkout </a:t>
            </a:r>
            <a:r>
              <a:rPr i="1" lang="pt-BR" sz="700">
                <a:highlight>
                  <a:srgbClr val="FF9B9B"/>
                </a:highlight>
                <a:latin typeface="Inconsolata"/>
                <a:ea typeface="Inconsolata"/>
                <a:cs typeface="Inconsolata"/>
                <a:sym typeface="Inconsolata"/>
              </a:rPr>
              <a:t>-- &lt;arquivo&gt;</a:t>
            </a:r>
            <a:endParaRPr i="1" sz="700">
              <a:highlight>
                <a:srgbClr val="FF9B9B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462150" y="294350"/>
            <a:ext cx="3593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Fira Sans"/>
                <a:ea typeface="Fira Sans"/>
                <a:cs typeface="Fira Sans"/>
                <a:sym typeface="Fira Sans"/>
              </a:rPr>
              <a:t>CheatSheet - Git e GitHub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github.com/ALREstevam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62150" y="709450"/>
            <a:ext cx="3593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Fira Sans"/>
                <a:ea typeface="Fira Sans"/>
                <a:cs typeface="Fira Sans"/>
                <a:sym typeface="Fira Sans"/>
              </a:rPr>
              <a:t>Exemplo de Git Workflow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13"/>
          <p:cNvSpPr/>
          <p:nvPr/>
        </p:nvSpPr>
        <p:spPr>
          <a:xfrm flipH="1">
            <a:off x="1681075" y="2553125"/>
            <a:ext cx="4631400" cy="298200"/>
          </a:xfrm>
          <a:prstGeom prst="rightArrow">
            <a:avLst>
              <a:gd fmla="val 50000" name="adj1"/>
              <a:gd fmla="val 71847" name="adj2"/>
            </a:avLst>
          </a:prstGeom>
          <a:solidFill>
            <a:srgbClr val="FDCC59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clone &lt;remote&gt;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773190" y="7100075"/>
            <a:ext cx="3156600" cy="68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Criar um novo repositório no diretório atual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3773190" y="6863100"/>
            <a:ext cx="31566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init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847525" y="7463625"/>
            <a:ext cx="391800" cy="122700"/>
          </a:xfrm>
          <a:prstGeom prst="rect">
            <a:avLst/>
          </a:prstGeom>
          <a:solidFill>
            <a:srgbClr val="FDCC59"/>
          </a:solidFill>
          <a:ln cap="flat" cmpd="sng" w="9525">
            <a:solidFill>
              <a:srgbClr val="FD8B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LD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122827" y="7536745"/>
            <a:ext cx="391800" cy="122700"/>
          </a:xfrm>
          <a:prstGeom prst="rect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SA</a:t>
            </a:r>
            <a:endParaRPr sz="8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411698" y="7582154"/>
            <a:ext cx="391800" cy="122700"/>
          </a:xfrm>
          <a:prstGeom prst="rect">
            <a:avLst/>
          </a:prstGeom>
          <a:solidFill>
            <a:srgbClr val="1290B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30C7"/>
                </a:solidFill>
                <a:latin typeface="Fira Sans"/>
                <a:ea typeface="Fira Sans"/>
                <a:cs typeface="Fira Sans"/>
                <a:sym typeface="Fira Sans"/>
              </a:rPr>
              <a:t>ORG</a:t>
            </a:r>
            <a:endParaRPr sz="800">
              <a:solidFill>
                <a:srgbClr val="0030C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65900" y="8400539"/>
            <a:ext cx="3460200" cy="55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Adicionar a conta do GitHub ao git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65900" y="7996410"/>
            <a:ext cx="3460200" cy="4191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config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--global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user.name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"Usuário no GitHub"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config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--global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user.email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"emaildeusuario@dogithub.com"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65900" y="9527698"/>
            <a:ext cx="3460200" cy="60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Conectar origin e remote no diretório atual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65900" y="8994185"/>
            <a:ext cx="3460200" cy="5535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remote add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origin &lt;remote&gt;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Exemplo:</a:t>
            </a:r>
            <a:endParaRPr i="1"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remote add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origin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https://github.com/user/repo.git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321934" y="9875360"/>
            <a:ext cx="412500" cy="122700"/>
          </a:xfrm>
          <a:prstGeom prst="rect">
            <a:avLst/>
          </a:prstGeom>
          <a:solidFill>
            <a:srgbClr val="1290B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30C7"/>
                </a:solidFill>
                <a:latin typeface="Fira Sans"/>
                <a:ea typeface="Fira Sans"/>
                <a:cs typeface="Fira Sans"/>
                <a:sym typeface="Fira Sans"/>
              </a:rPr>
              <a:t>ORG</a:t>
            </a:r>
            <a:endParaRPr sz="800">
              <a:solidFill>
                <a:srgbClr val="0030C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6" name="Google Shape;96;p13"/>
          <p:cNvCxnSpPr>
            <a:stCxn id="95" idx="3"/>
            <a:endCxn id="97" idx="1"/>
          </p:cNvCxnSpPr>
          <p:nvPr/>
        </p:nvCxnSpPr>
        <p:spPr>
          <a:xfrm>
            <a:off x="1734434" y="9936710"/>
            <a:ext cx="295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741B4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2030234" y="9875360"/>
            <a:ext cx="412500" cy="122700"/>
          </a:xfrm>
          <a:prstGeom prst="rect">
            <a:avLst/>
          </a:prstGeom>
          <a:solidFill>
            <a:srgbClr val="FF66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C1130"/>
                </a:solidFill>
                <a:latin typeface="Fira Sans"/>
                <a:ea typeface="Fira Sans"/>
                <a:cs typeface="Fira Sans"/>
                <a:sym typeface="Fira Sans"/>
              </a:rPr>
              <a:t>REM</a:t>
            </a:r>
            <a:endParaRPr sz="800">
              <a:solidFill>
                <a:srgbClr val="4C113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80075" y="6528688"/>
            <a:ext cx="3593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Setup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65900" y="7561125"/>
            <a:ext cx="3460200" cy="39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Instalar git e o gitk (interface gráfica simples) no Linux via apt-get e conferir a instalação pedindo a versão do git e rodando o gitk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65900" y="6858100"/>
            <a:ext cx="3460200" cy="7542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sudo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apt-get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update</a:t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sudo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apt-get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install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git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-y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--version</a:t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sudo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apt-get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install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gitk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-y</a:t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gitk</a:t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777639" y="8373350"/>
            <a:ext cx="3156600" cy="92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Obter os arquivos no remote e fazer merge com as alterações locais</a:t>
            </a:r>
            <a:endParaRPr i="1"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777625" y="7863700"/>
            <a:ext cx="3156600" cy="536100"/>
          </a:xfrm>
          <a:prstGeom prst="round2SameRect">
            <a:avLst>
              <a:gd fmla="val 6374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clone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&lt;remote&gt;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Exemplo: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clone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https://github.com/user/repo.git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953447" y="8800150"/>
            <a:ext cx="412500" cy="122700"/>
          </a:xfrm>
          <a:prstGeom prst="rect">
            <a:avLst/>
          </a:prstGeom>
          <a:solidFill>
            <a:srgbClr val="FF66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C1130"/>
                </a:solidFill>
                <a:latin typeface="Fira Sans"/>
                <a:ea typeface="Fira Sans"/>
                <a:cs typeface="Fira Sans"/>
                <a:sym typeface="Fira Sans"/>
              </a:rPr>
              <a:t>REM</a:t>
            </a:r>
            <a:endParaRPr sz="800">
              <a:solidFill>
                <a:srgbClr val="4C113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04" name="Google Shape;104;p13"/>
          <p:cNvCxnSpPr>
            <a:stCxn id="103" idx="1"/>
            <a:endCxn id="105" idx="3"/>
          </p:cNvCxnSpPr>
          <p:nvPr/>
        </p:nvCxnSpPr>
        <p:spPr>
          <a:xfrm flipH="1">
            <a:off x="5347447" y="8861500"/>
            <a:ext cx="606000" cy="1602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0030C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3"/>
          <p:cNvSpPr/>
          <p:nvPr/>
        </p:nvSpPr>
        <p:spPr>
          <a:xfrm>
            <a:off x="4365300" y="8817438"/>
            <a:ext cx="391800" cy="122700"/>
          </a:xfrm>
          <a:prstGeom prst="rect">
            <a:avLst/>
          </a:prstGeom>
          <a:solidFill>
            <a:srgbClr val="FDCC59"/>
          </a:solidFill>
          <a:ln cap="flat" cmpd="sng" w="9525">
            <a:solidFill>
              <a:srgbClr val="FD8B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LD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635777" y="8876720"/>
            <a:ext cx="391800" cy="122700"/>
          </a:xfrm>
          <a:prstGeom prst="rect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SA</a:t>
            </a:r>
            <a:endParaRPr sz="8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4955573" y="8960292"/>
            <a:ext cx="391800" cy="122700"/>
          </a:xfrm>
          <a:prstGeom prst="rect">
            <a:avLst/>
          </a:prstGeom>
          <a:solidFill>
            <a:srgbClr val="1290B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30C7"/>
                </a:solidFill>
                <a:latin typeface="Fira Sans"/>
                <a:ea typeface="Fira Sans"/>
                <a:cs typeface="Fira Sans"/>
                <a:sym typeface="Fira Sans"/>
              </a:rPr>
              <a:t>ORG</a:t>
            </a:r>
            <a:endParaRPr sz="800">
              <a:solidFill>
                <a:srgbClr val="0030C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08" name="Google Shape;108;p13"/>
          <p:cNvCxnSpPr>
            <a:stCxn id="103" idx="1"/>
            <a:endCxn id="106" idx="3"/>
          </p:cNvCxnSpPr>
          <p:nvPr/>
        </p:nvCxnSpPr>
        <p:spPr>
          <a:xfrm flipH="1">
            <a:off x="4757047" y="8861500"/>
            <a:ext cx="1196400" cy="17400"/>
          </a:xfrm>
          <a:prstGeom prst="curvedConnector3">
            <a:avLst>
              <a:gd fmla="val 49908" name="adj1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3"/>
          <p:cNvSpPr txBox="1"/>
          <p:nvPr/>
        </p:nvSpPr>
        <p:spPr>
          <a:xfrm>
            <a:off x="180075" y="4928488"/>
            <a:ext cx="3593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Notação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246525" y="5294875"/>
            <a:ext cx="6683400" cy="7650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comando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ou simplesmente </a:t>
            </a: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comando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para entrada de comando no terminal como o usuário padrão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FF5050"/>
                </a:solidFill>
                <a:latin typeface="Inconsolata"/>
                <a:ea typeface="Inconsolata"/>
                <a:cs typeface="Inconsolata"/>
                <a:sym typeface="Inconsolata"/>
              </a:rPr>
              <a:t>~# comando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para entrada de comando no terminal como o usuário root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texto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para comentário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texto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ou simplesmente 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texto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para saída de um comando executado no terminal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Alguns argumentos possuem duas versões, pesquise e use a que preferir (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e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--message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, por exemplo)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505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68325" y="936000"/>
            <a:ext cx="638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Baseado em </a:t>
            </a:r>
            <a:r>
              <a:rPr lang="pt-BR" sz="7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https://blog.osteele.com/2008/05/my-git-workflow/</a:t>
            </a: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 e em </a:t>
            </a:r>
            <a:r>
              <a:rPr lang="pt-BR" sz="7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5"/>
              </a:rPr>
              <a:t>https://stackoverflow.com/a/3690796</a:t>
            </a: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  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12;p13"/>
          <p:cNvSpPr/>
          <p:nvPr/>
        </p:nvSpPr>
        <p:spPr>
          <a:xfrm flipH="1" rot="-2920606">
            <a:off x="316455" y="2664802"/>
            <a:ext cx="1177635" cy="298247"/>
          </a:xfrm>
          <a:prstGeom prst="rightArrow">
            <a:avLst>
              <a:gd fmla="val 50000" name="adj1"/>
              <a:gd fmla="val 71847" name="adj2"/>
            </a:avLst>
          </a:prstGeom>
          <a:solidFill>
            <a:srgbClr val="FDCC59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stash push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3" name="Google Shape;113;p13"/>
          <p:cNvSpPr/>
          <p:nvPr/>
        </p:nvSpPr>
        <p:spPr>
          <a:xfrm rot="-2920845">
            <a:off x="644118" y="2683629"/>
            <a:ext cx="1176365" cy="298247"/>
          </a:xfrm>
          <a:prstGeom prst="rightArrow">
            <a:avLst>
              <a:gd fmla="val 50000" name="adj1"/>
              <a:gd fmla="val 71847" name="adj2"/>
            </a:avLst>
          </a:prstGeom>
          <a:solidFill>
            <a:srgbClr val="FDCC59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latin typeface="Inconsolata"/>
                <a:ea typeface="Inconsolata"/>
                <a:cs typeface="Inconsolata"/>
                <a:sym typeface="Inconsolata"/>
              </a:rPr>
              <a:t> stash pop</a:t>
            </a:r>
            <a:endParaRPr i="1" sz="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392125" y="3280450"/>
            <a:ext cx="932400" cy="344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Stash Stack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1215025" y="2040425"/>
            <a:ext cx="932400" cy="344400"/>
          </a:xfrm>
          <a:prstGeom prst="roundRect">
            <a:avLst>
              <a:gd fmla="val 16667" name="adj"/>
            </a:avLst>
          </a:prstGeom>
          <a:solidFill>
            <a:srgbClr val="FDCC59"/>
          </a:solidFill>
          <a:ln cap="flat" cmpd="sng" w="38100">
            <a:solidFill>
              <a:srgbClr val="FD8B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Local Directory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3491850" y="5646538"/>
            <a:ext cx="3487500" cy="2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Lista dos commits até o estado atual do projeto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3492774" y="10034722"/>
            <a:ext cx="3453600" cy="396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Mostrando as alterações nos arquivos em comparação com o último commit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81125" y="3198875"/>
            <a:ext cx="6493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Mostrar informação  </a:t>
            </a:r>
            <a:r>
              <a:rPr i="1" lang="pt-BR" sz="1000">
                <a:latin typeface="Fira Sans"/>
                <a:ea typeface="Fira Sans"/>
                <a:cs typeface="Fira Sans"/>
                <a:sym typeface="Fira Sans"/>
              </a:rPr>
              <a:t>(com exemplos de possíveis saídas)</a:t>
            </a:r>
            <a:endParaRPr i="1" sz="10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latin typeface="Fira Sans"/>
                <a:ea typeface="Fira Sans"/>
                <a:cs typeface="Fira Sans"/>
                <a:sym typeface="Fira Sans"/>
              </a:rPr>
              <a:t>Obs.: para saídas muito longas navegue com as setas do teclado e saia com a tecla “q”</a:t>
            </a:r>
            <a:endParaRPr i="1" sz="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80075" y="138663"/>
            <a:ext cx="3593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Comandos de transporte de dados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308375" y="735523"/>
            <a:ext cx="1429500" cy="59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Adicionar arquivos na staging area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308363" y="498538"/>
            <a:ext cx="14295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&lt;wildcard&gt;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439775" y="1150500"/>
            <a:ext cx="412500" cy="122700"/>
          </a:xfrm>
          <a:prstGeom prst="rect">
            <a:avLst/>
          </a:prstGeom>
          <a:solidFill>
            <a:srgbClr val="FDCC59"/>
          </a:solidFill>
          <a:ln cap="flat" cmpd="sng" w="9525">
            <a:solidFill>
              <a:srgbClr val="FD8B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LD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154388" y="1150488"/>
            <a:ext cx="412500" cy="122700"/>
          </a:xfrm>
          <a:prstGeom prst="rect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SA</a:t>
            </a:r>
            <a:endParaRPr sz="8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8" name="Google Shape;128;p14"/>
          <p:cNvCxnSpPr>
            <a:stCxn id="126" idx="3"/>
            <a:endCxn id="127" idx="1"/>
          </p:cNvCxnSpPr>
          <p:nvPr/>
        </p:nvCxnSpPr>
        <p:spPr>
          <a:xfrm>
            <a:off x="852275" y="1211850"/>
            <a:ext cx="302100" cy="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00CC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4"/>
          <p:cNvSpPr/>
          <p:nvPr/>
        </p:nvSpPr>
        <p:spPr>
          <a:xfrm>
            <a:off x="1790875" y="2176688"/>
            <a:ext cx="1746300" cy="68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Commit das alterações na staging area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1790875" y="1482513"/>
            <a:ext cx="1746300" cy="6894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Título e comentário</a:t>
            </a:r>
            <a:endParaRPr b="1"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"&lt;msg&gt;"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"&lt;msg&gt;"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Título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"&lt;msg&gt;"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2339163" y="2612526"/>
            <a:ext cx="173100" cy="1731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2721620" y="2612526"/>
            <a:ext cx="173100" cy="1731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999999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3" name="Google Shape;133;p14"/>
          <p:cNvCxnSpPr>
            <a:stCxn id="131" idx="6"/>
            <a:endCxn id="132" idx="2"/>
          </p:cNvCxnSpPr>
          <p:nvPr/>
        </p:nvCxnSpPr>
        <p:spPr>
          <a:xfrm>
            <a:off x="2512263" y="2699076"/>
            <a:ext cx="2094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4"/>
          <p:cNvSpPr/>
          <p:nvPr/>
        </p:nvSpPr>
        <p:spPr>
          <a:xfrm>
            <a:off x="3974225" y="753188"/>
            <a:ext cx="1429500" cy="70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Push dos commits locais para o </a:t>
            </a:r>
            <a:r>
              <a:rPr i="1"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remote</a:t>
            </a:r>
            <a:endParaRPr i="1"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974234" y="516213"/>
            <a:ext cx="14295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push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4146359" y="1205600"/>
            <a:ext cx="412500" cy="122700"/>
          </a:xfrm>
          <a:prstGeom prst="rect">
            <a:avLst/>
          </a:prstGeom>
          <a:solidFill>
            <a:srgbClr val="1290B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30C7"/>
                </a:solidFill>
                <a:latin typeface="Fira Sans"/>
                <a:ea typeface="Fira Sans"/>
                <a:cs typeface="Fira Sans"/>
                <a:sym typeface="Fira Sans"/>
              </a:rPr>
              <a:t>ORG</a:t>
            </a:r>
            <a:endParaRPr sz="800">
              <a:solidFill>
                <a:srgbClr val="0030C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7" name="Google Shape;137;p14"/>
          <p:cNvCxnSpPr>
            <a:stCxn id="136" idx="3"/>
            <a:endCxn id="138" idx="1"/>
          </p:cNvCxnSpPr>
          <p:nvPr/>
        </p:nvCxnSpPr>
        <p:spPr>
          <a:xfrm>
            <a:off x="4558859" y="1266950"/>
            <a:ext cx="295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4"/>
          <p:cNvSpPr/>
          <p:nvPr/>
        </p:nvSpPr>
        <p:spPr>
          <a:xfrm>
            <a:off x="4854659" y="1205600"/>
            <a:ext cx="412500" cy="122700"/>
          </a:xfrm>
          <a:prstGeom prst="rect">
            <a:avLst/>
          </a:prstGeom>
          <a:solidFill>
            <a:srgbClr val="FF66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C1130"/>
                </a:solidFill>
                <a:latin typeface="Fira Sans"/>
                <a:ea typeface="Fira Sans"/>
                <a:cs typeface="Fira Sans"/>
                <a:sym typeface="Fira Sans"/>
              </a:rPr>
              <a:t>REM</a:t>
            </a:r>
            <a:endParaRPr sz="800">
              <a:solidFill>
                <a:srgbClr val="4C113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1781750" y="745313"/>
            <a:ext cx="2148600" cy="68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Adicionar arquivos na staging area e fazer um commit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781726" y="508338"/>
            <a:ext cx="21486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commit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-a 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"&lt;msg&gt;"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"&lt;msg&gt;"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2020550" y="1155350"/>
            <a:ext cx="412500" cy="122700"/>
          </a:xfrm>
          <a:prstGeom prst="rect">
            <a:avLst/>
          </a:prstGeom>
          <a:solidFill>
            <a:srgbClr val="FDCC59"/>
          </a:solidFill>
          <a:ln cap="flat" cmpd="sng" w="9525">
            <a:solidFill>
              <a:srgbClr val="FD8B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LD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63409" y="1155350"/>
            <a:ext cx="412500" cy="122700"/>
          </a:xfrm>
          <a:prstGeom prst="rect">
            <a:avLst/>
          </a:prstGeom>
          <a:solidFill>
            <a:srgbClr val="FF66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C1130"/>
                </a:solidFill>
                <a:latin typeface="Fira Sans"/>
                <a:ea typeface="Fira Sans"/>
                <a:cs typeface="Fira Sans"/>
                <a:sym typeface="Fira Sans"/>
              </a:rPr>
              <a:t>REM</a:t>
            </a:r>
            <a:endParaRPr sz="800">
              <a:solidFill>
                <a:srgbClr val="4C113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3" name="Google Shape;143;p14"/>
          <p:cNvCxnSpPr>
            <a:stCxn id="141" idx="3"/>
            <a:endCxn id="142" idx="1"/>
          </p:cNvCxnSpPr>
          <p:nvPr/>
        </p:nvCxnSpPr>
        <p:spPr>
          <a:xfrm>
            <a:off x="2433050" y="1216700"/>
            <a:ext cx="830400" cy="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741B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4"/>
          <p:cNvSpPr/>
          <p:nvPr/>
        </p:nvSpPr>
        <p:spPr>
          <a:xfrm>
            <a:off x="2641988" y="1150542"/>
            <a:ext cx="412500" cy="122700"/>
          </a:xfrm>
          <a:prstGeom prst="rect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SA</a:t>
            </a:r>
            <a:endParaRPr sz="8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308375" y="1726123"/>
            <a:ext cx="1429500" cy="59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Desfazer último commit local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308363" y="1489138"/>
            <a:ext cx="14295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~HEAD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1775" y="2085751"/>
            <a:ext cx="173100" cy="1731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8" name="Google Shape;148;p14"/>
          <p:cNvCxnSpPr>
            <a:stCxn id="147" idx="6"/>
            <a:endCxn id="149" idx="2"/>
          </p:cNvCxnSpPr>
          <p:nvPr/>
        </p:nvCxnSpPr>
        <p:spPr>
          <a:xfrm>
            <a:off x="834875" y="2172301"/>
            <a:ext cx="2127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1047425" y="2085751"/>
            <a:ext cx="173100" cy="1731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986077" y="2031413"/>
            <a:ext cx="295800" cy="267000"/>
          </a:xfrm>
          <a:prstGeom prst="mathMultiply">
            <a:avLst>
              <a:gd fmla="val 7569" name="adj1"/>
            </a:avLst>
          </a:prstGeom>
          <a:solidFill>
            <a:srgbClr val="980000"/>
          </a:solidFill>
          <a:ln cap="flat" cmpd="sng" w="19050">
            <a:solidFill>
              <a:srgbClr val="9E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308375" y="2592125"/>
            <a:ext cx="1429500" cy="592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Remover arquivos da staging area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308363" y="2355136"/>
            <a:ext cx="14295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439775" y="3007099"/>
            <a:ext cx="412500" cy="122700"/>
          </a:xfrm>
          <a:prstGeom prst="rect">
            <a:avLst/>
          </a:prstGeom>
          <a:solidFill>
            <a:srgbClr val="FDCC59"/>
          </a:solidFill>
          <a:ln cap="flat" cmpd="sng" w="9525">
            <a:solidFill>
              <a:srgbClr val="FD8B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LD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1154388" y="3007086"/>
            <a:ext cx="412500" cy="122700"/>
          </a:xfrm>
          <a:prstGeom prst="rect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SA</a:t>
            </a:r>
            <a:endParaRPr sz="8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" name="Google Shape;155;p14"/>
          <p:cNvCxnSpPr>
            <a:stCxn id="154" idx="1"/>
            <a:endCxn id="153" idx="3"/>
          </p:cNvCxnSpPr>
          <p:nvPr/>
        </p:nvCxnSpPr>
        <p:spPr>
          <a:xfrm flipH="1">
            <a:off x="852288" y="3068436"/>
            <a:ext cx="302100" cy="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4"/>
          <p:cNvSpPr/>
          <p:nvPr/>
        </p:nvSpPr>
        <p:spPr>
          <a:xfrm>
            <a:off x="5456700" y="1955750"/>
            <a:ext cx="1522800" cy="91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Desfazer alterações no diretório de trabalho ou na staging area - os arquivos ficarão como os do último commit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5456702" y="1718775"/>
            <a:ext cx="15228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checkout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5447600" y="763075"/>
            <a:ext cx="1522800" cy="92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Obter os arquivos no remote e fazer merge com as alterações locais</a:t>
            </a:r>
            <a:endParaRPr i="1"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5447610" y="526100"/>
            <a:ext cx="15228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pull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5619734" y="1291688"/>
            <a:ext cx="412500" cy="122700"/>
          </a:xfrm>
          <a:prstGeom prst="rect">
            <a:avLst/>
          </a:prstGeom>
          <a:solidFill>
            <a:srgbClr val="1290B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30C7"/>
                </a:solidFill>
                <a:latin typeface="Fira Sans"/>
                <a:ea typeface="Fira Sans"/>
                <a:cs typeface="Fira Sans"/>
                <a:sym typeface="Fira Sans"/>
              </a:rPr>
              <a:t>ORG</a:t>
            </a:r>
            <a:endParaRPr sz="800">
              <a:solidFill>
                <a:srgbClr val="0030C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6328034" y="1291688"/>
            <a:ext cx="412500" cy="122700"/>
          </a:xfrm>
          <a:prstGeom prst="rect">
            <a:avLst/>
          </a:prstGeom>
          <a:solidFill>
            <a:srgbClr val="FF66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C1130"/>
                </a:solidFill>
                <a:latin typeface="Fira Sans"/>
                <a:ea typeface="Fira Sans"/>
                <a:cs typeface="Fira Sans"/>
                <a:sym typeface="Fira Sans"/>
              </a:rPr>
              <a:t>REM</a:t>
            </a:r>
            <a:endParaRPr sz="800">
              <a:solidFill>
                <a:srgbClr val="4C113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5619700" y="1450438"/>
            <a:ext cx="412500" cy="122700"/>
          </a:xfrm>
          <a:prstGeom prst="rect">
            <a:avLst/>
          </a:prstGeom>
          <a:solidFill>
            <a:srgbClr val="FDCC59"/>
          </a:solidFill>
          <a:ln cap="flat" cmpd="sng" w="9525">
            <a:solidFill>
              <a:srgbClr val="FD8B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83F04"/>
                </a:solidFill>
                <a:latin typeface="Fira Sans"/>
                <a:ea typeface="Fira Sans"/>
                <a:cs typeface="Fira Sans"/>
                <a:sym typeface="Fira Sans"/>
              </a:rPr>
              <a:t>LD</a:t>
            </a:r>
            <a:endParaRPr sz="800">
              <a:solidFill>
                <a:srgbClr val="783F0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3" name="Google Shape;163;p14"/>
          <p:cNvCxnSpPr>
            <a:stCxn id="161" idx="1"/>
            <a:endCxn id="162" idx="3"/>
          </p:cNvCxnSpPr>
          <p:nvPr/>
        </p:nvCxnSpPr>
        <p:spPr>
          <a:xfrm flipH="1">
            <a:off x="6032234" y="1353038"/>
            <a:ext cx="295800" cy="1587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4"/>
          <p:cNvCxnSpPr>
            <a:stCxn id="161" idx="1"/>
            <a:endCxn id="160" idx="3"/>
          </p:cNvCxnSpPr>
          <p:nvPr/>
        </p:nvCxnSpPr>
        <p:spPr>
          <a:xfrm flipH="1">
            <a:off x="6032234" y="1353038"/>
            <a:ext cx="295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30C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4"/>
          <p:cNvSpPr/>
          <p:nvPr/>
        </p:nvSpPr>
        <p:spPr>
          <a:xfrm>
            <a:off x="3590175" y="1718775"/>
            <a:ext cx="1797300" cy="79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Obter os arquivos no remote mas não fazer merge com as alterações locais</a:t>
            </a:r>
            <a:endParaRPr i="1"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3590173" y="1481800"/>
            <a:ext cx="17973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fetch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3914709" y="2247375"/>
            <a:ext cx="412500" cy="122700"/>
          </a:xfrm>
          <a:prstGeom prst="rect">
            <a:avLst/>
          </a:prstGeom>
          <a:solidFill>
            <a:srgbClr val="1290BF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030C7"/>
                </a:solidFill>
                <a:latin typeface="Fira Sans"/>
                <a:ea typeface="Fira Sans"/>
                <a:cs typeface="Fira Sans"/>
                <a:sym typeface="Fira Sans"/>
              </a:rPr>
              <a:t>ORG</a:t>
            </a:r>
            <a:endParaRPr sz="800">
              <a:solidFill>
                <a:srgbClr val="0030C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23009" y="2247375"/>
            <a:ext cx="412500" cy="122700"/>
          </a:xfrm>
          <a:prstGeom prst="rect">
            <a:avLst/>
          </a:prstGeom>
          <a:solidFill>
            <a:srgbClr val="FF66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C1130"/>
                </a:solidFill>
                <a:latin typeface="Fira Sans"/>
                <a:ea typeface="Fira Sans"/>
                <a:cs typeface="Fira Sans"/>
                <a:sym typeface="Fira Sans"/>
              </a:rPr>
              <a:t>REM</a:t>
            </a:r>
            <a:endParaRPr sz="800">
              <a:solidFill>
                <a:srgbClr val="4C113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9" name="Google Shape;169;p14"/>
          <p:cNvCxnSpPr>
            <a:stCxn id="168" idx="1"/>
            <a:endCxn id="167" idx="3"/>
          </p:cNvCxnSpPr>
          <p:nvPr/>
        </p:nvCxnSpPr>
        <p:spPr>
          <a:xfrm flipH="1">
            <a:off x="4327209" y="2308725"/>
            <a:ext cx="295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30C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4"/>
          <p:cNvSpPr/>
          <p:nvPr/>
        </p:nvSpPr>
        <p:spPr>
          <a:xfrm>
            <a:off x="308375" y="6429575"/>
            <a:ext cx="3135600" cy="515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Mostra o estado atual do diretório de trabalho: arquivos na staging area, arquivos não rastreados, arquivos deletados e arquivos que estavam na staging area, mas foram deletados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308375" y="3723350"/>
            <a:ext cx="3135600" cy="2756400"/>
          </a:xfrm>
          <a:prstGeom prst="round2SameRect">
            <a:avLst>
              <a:gd fmla="val 1999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</a:t>
            </a: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status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On branch </a:t>
            </a:r>
            <a:r>
              <a:rPr lang="pt-BR" sz="800">
                <a:solidFill>
                  <a:srgbClr val="FF66CC"/>
                </a:solidFill>
                <a:latin typeface="Inconsolata"/>
                <a:ea typeface="Inconsolata"/>
                <a:cs typeface="Inconsolata"/>
                <a:sym typeface="Inconsolata"/>
              </a:rPr>
              <a:t>&lt;nome-branch&gt;</a:t>
            </a:r>
            <a:endParaRPr sz="800">
              <a:solidFill>
                <a:srgbClr val="FF66C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Changes to be committed: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 (use "git reset HEAD &lt;file&gt;..." to unstage)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  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new file:   file_on_staging_area.txt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Changes not staged for commit: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(use "git add/rm &lt;file&gt;..." to update what will be committed)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(use "git checkout -- &lt;file&gt;..." to discard changes in working directory)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  </a:t>
            </a:r>
            <a:r>
              <a:rPr lang="pt-BR" sz="800">
                <a:solidFill>
                  <a:srgbClr val="FF5050"/>
                </a:solidFill>
                <a:latin typeface="Inconsolata"/>
                <a:ea typeface="Inconsolata"/>
                <a:cs typeface="Inconsolata"/>
                <a:sym typeface="Inconsolata"/>
              </a:rPr>
              <a:t>deleted:	file_to_be_deleted_after_add_area.txt</a:t>
            </a:r>
            <a:endParaRPr sz="800">
              <a:solidFill>
                <a:srgbClr val="FF505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Untracked files: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 (use "git add &lt;file&gt;..." to include in what will be committed)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   </a:t>
            </a:r>
            <a:r>
              <a:rPr lang="pt-BR" sz="800">
                <a:solidFill>
                  <a:srgbClr val="FF5050"/>
                </a:solidFill>
                <a:latin typeface="Inconsolata"/>
                <a:ea typeface="Inconsolata"/>
                <a:cs typeface="Inconsolata"/>
                <a:sym typeface="Inconsolata"/>
              </a:rPr>
              <a:t>file_on_local_directory.txt</a:t>
            </a:r>
            <a:endParaRPr sz="800">
              <a:solidFill>
                <a:srgbClr val="FF505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</a:t>
            </a:r>
            <a:endParaRPr sz="800">
              <a:solidFill>
                <a:srgbClr val="FF505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3491900" y="3723350"/>
            <a:ext cx="3487500" cy="1995600"/>
          </a:xfrm>
          <a:prstGeom prst="round2SameRect">
            <a:avLst>
              <a:gd fmla="val 2392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log 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commit </a:t>
            </a:r>
            <a:r>
              <a:rPr b="1" i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6f6098fc0ea9cbc6545d02300426434817ba8927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HEAD -&gt;</a:t>
            </a:r>
            <a:r>
              <a:rPr lang="pt-BR" sz="800">
                <a:solidFill>
                  <a:srgbClr val="00CC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master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Author: ALREstevam &lt;a166348@dac.unicamp.br&gt;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Date:   Mon Mar 9 21:55:10 2020 -0300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	Adicionando o segundo arquivo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   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	Este é um comentário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commit </a:t>
            </a:r>
            <a:r>
              <a:rPr b="1" i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1e12c9c48ed6a58977483331ede02511fd0002cd</a:t>
            </a:r>
            <a:endParaRPr b="1"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Author: ALREstevam &lt;a166348@dac.unicamp.br&gt;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Date:   Mon Mar 9 21:53:23 2020 -0300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	adicionando o primeiro arquivo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3492775" y="6648959"/>
            <a:ext cx="3487500" cy="2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Forma rápida de listar apenas as mensagens e hashes dos commits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3491903" y="5928844"/>
            <a:ext cx="3487500" cy="772500"/>
          </a:xfrm>
          <a:prstGeom prst="round2SameRect">
            <a:avLst>
              <a:gd fmla="val 5301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log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--pretty=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oneline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b="1" i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6f6098fc0ea9cbc6545d02300426434817ba8927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(</a:t>
            </a:r>
            <a:r>
              <a:rPr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HEAD -&gt;</a:t>
            </a:r>
            <a:r>
              <a:rPr lang="pt-BR" sz="800">
                <a:solidFill>
                  <a:srgbClr val="00CC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master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) 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Adicionando o segundo arquivo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b="1" i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1e12c9c48ed6a58977483331ede02511fd0002cd</a:t>
            </a:r>
            <a:r>
              <a:rPr b="1" i="1"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adicionando o primeiro arquivo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308375" y="9140825"/>
            <a:ext cx="3135600" cy="36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Forma rápida de listar apenas as mensagens e hashes dos commits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308375" y="6975200"/>
            <a:ext cx="3135600" cy="2211300"/>
          </a:xfrm>
          <a:prstGeom prst="round2SameRect">
            <a:avLst>
              <a:gd fmla="val 254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log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-p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[...]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commit 1e12c9c48ed6a58977483331ede02511fd0002cd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Author: ALREstevam &lt;a166348@dac.unicamp.br&gt;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Date:   Mon Mar 9 21:53:23 2020 -0300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	adicionando o primeiro arquivo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diff --git a/primeiro_arquivo.txt b/primeiro_arquivo.txt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new file mode 100644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index 0000000..0b80307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--- /dev/null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+++ b/primeiro_arquivo.txt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@@ -0,0 +1 @@</a:t>
            </a:r>
            <a:endParaRPr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+adicionando uma linha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\ No newline at end of file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3492825" y="7903457"/>
            <a:ext cx="3487500" cy="2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Mostrar quem, quando e o que foi alterado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3492775" y="6927630"/>
            <a:ext cx="3487500" cy="1041000"/>
          </a:xfrm>
          <a:prstGeom prst="round2SameRect">
            <a:avLst>
              <a:gd fmla="val 254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blame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[...]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9faca74a (ALREstevam 2020-03-09 22:04:18 -0300 1) adicionando uma linha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9faca74a (ALREstevam 2020-03-09 22:04:18 -0300 2) adicionando outra linha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3492825" y="8184867"/>
            <a:ext cx="3453600" cy="1882800"/>
          </a:xfrm>
          <a:prstGeom prst="round2SameRect">
            <a:avLst>
              <a:gd fmla="val 254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use diff &lt;arquivo&gt; para especificar o arquivo</a:t>
            </a:r>
            <a:endParaRPr b="1"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diff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Arquivos não rastreados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diff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--staged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Arquivos na staging area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blame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Arquivos não rastreados e na staging area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diff --git a/primeiro_arquivo.txt b/primeiro_arquivo.txt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index 9287b54..7633552 100644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--- a/primeiro_arquivo.txt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+++ b/primeiro_arquivo.txt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@@ -1,2 +1,3 @@</a:t>
            </a:r>
            <a:endParaRPr sz="800">
              <a:solidFill>
                <a:srgbClr val="FDCC5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Apagando as linhas e trocando por outra coisa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FF5050"/>
                </a:solidFill>
                <a:latin typeface="Inconsolata"/>
                <a:ea typeface="Inconsolata"/>
                <a:cs typeface="Inconsolata"/>
                <a:sym typeface="Inconsolata"/>
              </a:rPr>
              <a:t>-Números: 1, 2, 3</a:t>
            </a:r>
            <a:endParaRPr sz="800">
              <a:solidFill>
                <a:srgbClr val="FF505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\ No newline at end of file</a:t>
            </a:r>
            <a:endParaRPr sz="800"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+Números: 1, 2, 3, 4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+Letras: A, B, C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308375" y="9781800"/>
            <a:ext cx="3135600" cy="64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Inicia a interface gráfica gitk - bastante útil para consultar informações e visualizar o commits e branches em um estrutura de árvore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308380" y="9544825"/>
            <a:ext cx="31356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gitk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/>
          <p:nvPr/>
        </p:nvSpPr>
        <p:spPr>
          <a:xfrm>
            <a:off x="371575" y="8209852"/>
            <a:ext cx="3510000" cy="285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Commit na branch errada (fora a master)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3440075" y="1369974"/>
            <a:ext cx="3548100" cy="24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Listar branches locais, no remote ou ambas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186875" y="243075"/>
            <a:ext cx="359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Branches e tags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308375" y="873925"/>
            <a:ext cx="1429500" cy="103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Criar uma branch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308375" y="636950"/>
            <a:ext cx="14295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&lt;nome-branch&gt;</a:t>
            </a:r>
            <a:endParaRPr sz="800">
              <a:solidFill>
                <a:srgbClr val="F3F3F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421000" y="1384714"/>
            <a:ext cx="173100" cy="1731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760982" y="1384714"/>
            <a:ext cx="173100" cy="1731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93" name="Google Shape;193;p15"/>
          <p:cNvCxnSpPr>
            <a:stCxn id="191" idx="6"/>
            <a:endCxn id="192" idx="2"/>
          </p:cNvCxnSpPr>
          <p:nvPr/>
        </p:nvCxnSpPr>
        <p:spPr>
          <a:xfrm>
            <a:off x="594100" y="1471264"/>
            <a:ext cx="1668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5"/>
          <p:cNvSpPr txBox="1"/>
          <p:nvPr/>
        </p:nvSpPr>
        <p:spPr>
          <a:xfrm>
            <a:off x="954150" y="1315575"/>
            <a:ext cx="614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D464C"/>
                </a:solidFill>
                <a:latin typeface="Fira Sans"/>
                <a:ea typeface="Fira Sans"/>
                <a:cs typeface="Fira Sans"/>
                <a:sym typeface="Fira Sans"/>
              </a:rPr>
              <a:t>* master</a:t>
            </a:r>
            <a:endParaRPr sz="800">
              <a:solidFill>
                <a:srgbClr val="DD464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95" name="Google Shape;195;p15"/>
          <p:cNvCxnSpPr>
            <a:stCxn id="191" idx="6"/>
            <a:endCxn id="196" idx="2"/>
          </p:cNvCxnSpPr>
          <p:nvPr/>
        </p:nvCxnSpPr>
        <p:spPr>
          <a:xfrm>
            <a:off x="594100" y="1471264"/>
            <a:ext cx="192900" cy="267000"/>
          </a:xfrm>
          <a:prstGeom prst="curvedConnector3">
            <a:avLst>
              <a:gd fmla="val 49974" name="adj1"/>
            </a:avLst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5"/>
          <p:cNvSpPr txBox="1"/>
          <p:nvPr/>
        </p:nvSpPr>
        <p:spPr>
          <a:xfrm>
            <a:off x="934075" y="1617175"/>
            <a:ext cx="8304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9900"/>
                </a:solidFill>
                <a:latin typeface="Fira Sans"/>
                <a:ea typeface="Fira Sans"/>
                <a:cs typeface="Fira Sans"/>
                <a:sym typeface="Fira Sans"/>
              </a:rPr>
              <a:t>nome</a:t>
            </a:r>
            <a:r>
              <a:rPr lang="pt-BR" sz="800">
                <a:solidFill>
                  <a:srgbClr val="009900"/>
                </a:solidFill>
                <a:latin typeface="Fira Sans"/>
                <a:ea typeface="Fira Sans"/>
                <a:cs typeface="Fira Sans"/>
                <a:sym typeface="Fira Sans"/>
              </a:rPr>
              <a:t>-branch</a:t>
            </a:r>
            <a:endParaRPr sz="800">
              <a:solidFill>
                <a:srgbClr val="0099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359575" y="1299075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695413" y="1311963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786900" y="1686169"/>
            <a:ext cx="104400" cy="104400"/>
          </a:xfrm>
          <a:prstGeom prst="ellipse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695413" y="1566163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" name="Google Shape;201;p15"/>
          <p:cNvSpPr/>
          <p:nvPr/>
        </p:nvSpPr>
        <p:spPr>
          <a:xfrm rot="10800000">
            <a:off x="799225" y="1256375"/>
            <a:ext cx="96600" cy="96300"/>
          </a:xfrm>
          <a:prstGeom prst="triangle">
            <a:avLst>
              <a:gd fmla="val 50000" name="adj"/>
            </a:avLst>
          </a:prstGeom>
          <a:solidFill>
            <a:srgbClr val="FF5050"/>
          </a:solidFill>
          <a:ln cap="flat" cmpd="sng" w="9525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95413" y="1132313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5B0F00"/>
                </a:solidFill>
                <a:latin typeface="Fira Sans"/>
                <a:ea typeface="Fira Sans"/>
                <a:cs typeface="Fira Sans"/>
                <a:sym typeface="Fira Sans"/>
              </a:rPr>
              <a:t>*</a:t>
            </a:r>
            <a:endParaRPr sz="700">
              <a:solidFill>
                <a:srgbClr val="5B0F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772075" y="873925"/>
            <a:ext cx="1633800" cy="103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Mudar branch no diretório de trabalho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1772075" y="636950"/>
            <a:ext cx="16338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checkout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&lt;nome-branch&gt;</a:t>
            </a:r>
            <a:endParaRPr sz="800">
              <a:solidFill>
                <a:srgbClr val="F3F3F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1875663" y="1309764"/>
            <a:ext cx="173100" cy="1731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2215645" y="1309764"/>
            <a:ext cx="173100" cy="1731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07" name="Google Shape;207;p15"/>
          <p:cNvCxnSpPr>
            <a:stCxn id="205" idx="6"/>
            <a:endCxn id="206" idx="2"/>
          </p:cNvCxnSpPr>
          <p:nvPr/>
        </p:nvCxnSpPr>
        <p:spPr>
          <a:xfrm>
            <a:off x="2048763" y="1396314"/>
            <a:ext cx="1668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5"/>
          <p:cNvSpPr txBox="1"/>
          <p:nvPr/>
        </p:nvSpPr>
        <p:spPr>
          <a:xfrm>
            <a:off x="2396312" y="1240625"/>
            <a:ext cx="614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D464C"/>
                </a:solidFill>
                <a:latin typeface="Fira Sans"/>
                <a:ea typeface="Fira Sans"/>
                <a:cs typeface="Fira Sans"/>
                <a:sym typeface="Fira Sans"/>
              </a:rPr>
              <a:t>master</a:t>
            </a:r>
            <a:endParaRPr sz="800">
              <a:solidFill>
                <a:srgbClr val="DD464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09" name="Google Shape;209;p15"/>
          <p:cNvCxnSpPr>
            <a:stCxn id="205" idx="6"/>
            <a:endCxn id="210" idx="2"/>
          </p:cNvCxnSpPr>
          <p:nvPr/>
        </p:nvCxnSpPr>
        <p:spPr>
          <a:xfrm>
            <a:off x="2048763" y="1396314"/>
            <a:ext cx="192900" cy="419400"/>
          </a:xfrm>
          <a:prstGeom prst="curvedConnector3">
            <a:avLst>
              <a:gd fmla="val 49974" name="adj1"/>
            </a:avLst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5"/>
          <p:cNvSpPr txBox="1"/>
          <p:nvPr/>
        </p:nvSpPr>
        <p:spPr>
          <a:xfrm>
            <a:off x="2307926" y="1681825"/>
            <a:ext cx="9186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9900"/>
                </a:solidFill>
                <a:latin typeface="Fira Sans"/>
                <a:ea typeface="Fira Sans"/>
                <a:cs typeface="Fira Sans"/>
                <a:sym typeface="Fira Sans"/>
              </a:rPr>
              <a:t>* nome-branch</a:t>
            </a:r>
            <a:endParaRPr sz="800">
              <a:solidFill>
                <a:srgbClr val="0099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1814238" y="1224125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A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2137575" y="1237013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2241562" y="1763619"/>
            <a:ext cx="104400" cy="104400"/>
          </a:xfrm>
          <a:prstGeom prst="ellipse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2137575" y="1643613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B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" name="Google Shape;215;p15"/>
          <p:cNvSpPr/>
          <p:nvPr/>
        </p:nvSpPr>
        <p:spPr>
          <a:xfrm rot="10800000">
            <a:off x="2253882" y="1628428"/>
            <a:ext cx="96600" cy="96300"/>
          </a:xfrm>
          <a:prstGeom prst="triangle">
            <a:avLst>
              <a:gd fmla="val 50000" name="adj"/>
            </a:avLst>
          </a:prstGeom>
          <a:solidFill>
            <a:srgbClr val="8FC13E"/>
          </a:solidFill>
          <a:ln cap="flat" cmpd="sng" w="9525">
            <a:solidFill>
              <a:srgbClr val="8FC1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2150100" y="1504363"/>
            <a:ext cx="3042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*</a:t>
            </a:r>
            <a:endParaRPr sz="7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3440075" y="629025"/>
            <a:ext cx="3548100" cy="7557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Branches locais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-a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`--all` todas as branches (origin e remote)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-r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`--remote` branches no remote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-av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branches locais e remotas com o título e hash do último commit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308375" y="2187675"/>
            <a:ext cx="1712100" cy="102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Deletar uma branch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308375" y="1950700"/>
            <a:ext cx="17121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-d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&lt;nome-branch&gt;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421000" y="2698471"/>
            <a:ext cx="104400" cy="1044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708029" y="2711469"/>
            <a:ext cx="91200" cy="912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2" name="Google Shape;222;p15"/>
          <p:cNvCxnSpPr>
            <a:stCxn id="220" idx="6"/>
            <a:endCxn id="221" idx="2"/>
          </p:cNvCxnSpPr>
          <p:nvPr/>
        </p:nvCxnSpPr>
        <p:spPr>
          <a:xfrm>
            <a:off x="525400" y="2750671"/>
            <a:ext cx="182700" cy="630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5"/>
          <p:cNvSpPr txBox="1"/>
          <p:nvPr/>
        </p:nvSpPr>
        <p:spPr>
          <a:xfrm>
            <a:off x="1454025" y="2607250"/>
            <a:ext cx="614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D464C"/>
                </a:solidFill>
                <a:latin typeface="Fira Sans"/>
                <a:ea typeface="Fira Sans"/>
                <a:cs typeface="Fira Sans"/>
                <a:sym typeface="Fira Sans"/>
              </a:rPr>
              <a:t>master</a:t>
            </a:r>
            <a:endParaRPr sz="800">
              <a:solidFill>
                <a:srgbClr val="DD464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4" name="Google Shape;224;p15"/>
          <p:cNvCxnSpPr>
            <a:stCxn id="220" idx="6"/>
            <a:endCxn id="225" idx="2"/>
          </p:cNvCxnSpPr>
          <p:nvPr/>
        </p:nvCxnSpPr>
        <p:spPr>
          <a:xfrm>
            <a:off x="525400" y="2750671"/>
            <a:ext cx="211800" cy="22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0D3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5"/>
          <p:cNvSpPr txBox="1"/>
          <p:nvPr/>
        </p:nvSpPr>
        <p:spPr>
          <a:xfrm>
            <a:off x="1153825" y="2832400"/>
            <a:ext cx="8304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009900"/>
                </a:solidFill>
                <a:latin typeface="Fira Sans"/>
                <a:ea typeface="Fira Sans"/>
                <a:cs typeface="Fira Sans"/>
                <a:sym typeface="Fira Sans"/>
              </a:rPr>
              <a:t>nome-branch</a:t>
            </a:r>
            <a:endParaRPr sz="800">
              <a:solidFill>
                <a:srgbClr val="0099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737200" y="2919419"/>
            <a:ext cx="104400" cy="104400"/>
          </a:xfrm>
          <a:prstGeom prst="ellipse">
            <a:avLst/>
          </a:prstGeom>
          <a:solidFill>
            <a:srgbClr val="D4DBC8"/>
          </a:solidFill>
          <a:ln cap="flat" cmpd="sng" w="9525">
            <a:solidFill>
              <a:srgbClr val="B0D3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989475" y="2919719"/>
            <a:ext cx="104400" cy="104400"/>
          </a:xfrm>
          <a:prstGeom prst="ellipse">
            <a:avLst/>
          </a:prstGeom>
          <a:solidFill>
            <a:srgbClr val="D4DBC8"/>
          </a:solidFill>
          <a:ln cap="flat" cmpd="sng" w="9525">
            <a:solidFill>
              <a:srgbClr val="B0D3B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957029" y="2711469"/>
            <a:ext cx="91200" cy="912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9" name="Google Shape;229;p15"/>
          <p:cNvCxnSpPr>
            <a:stCxn id="221" idx="6"/>
            <a:endCxn id="228" idx="2"/>
          </p:cNvCxnSpPr>
          <p:nvPr/>
        </p:nvCxnSpPr>
        <p:spPr>
          <a:xfrm>
            <a:off x="799229" y="2757069"/>
            <a:ext cx="1578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5"/>
          <p:cNvCxnSpPr>
            <a:stCxn id="225" idx="6"/>
            <a:endCxn id="227" idx="2"/>
          </p:cNvCxnSpPr>
          <p:nvPr/>
        </p:nvCxnSpPr>
        <p:spPr>
          <a:xfrm>
            <a:off x="841600" y="2971619"/>
            <a:ext cx="147900" cy="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B0D3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5"/>
          <p:cNvSpPr/>
          <p:nvPr/>
        </p:nvSpPr>
        <p:spPr>
          <a:xfrm>
            <a:off x="1205529" y="2711469"/>
            <a:ext cx="91200" cy="912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32" name="Google Shape;232;p15"/>
          <p:cNvCxnSpPr>
            <a:stCxn id="228" idx="6"/>
            <a:endCxn id="231" idx="2"/>
          </p:cNvCxnSpPr>
          <p:nvPr/>
        </p:nvCxnSpPr>
        <p:spPr>
          <a:xfrm>
            <a:off x="1048229" y="2757069"/>
            <a:ext cx="1572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15"/>
          <p:cNvSpPr/>
          <p:nvPr/>
        </p:nvSpPr>
        <p:spPr>
          <a:xfrm>
            <a:off x="1394504" y="2711469"/>
            <a:ext cx="91200" cy="912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34" name="Google Shape;234;p15"/>
          <p:cNvCxnSpPr>
            <a:stCxn id="231" idx="6"/>
            <a:endCxn id="233" idx="2"/>
          </p:cNvCxnSpPr>
          <p:nvPr/>
        </p:nvCxnSpPr>
        <p:spPr>
          <a:xfrm>
            <a:off x="1296729" y="2757069"/>
            <a:ext cx="978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5"/>
          <p:cNvCxnSpPr>
            <a:stCxn id="227" idx="6"/>
            <a:endCxn id="231" idx="2"/>
          </p:cNvCxnSpPr>
          <p:nvPr/>
        </p:nvCxnSpPr>
        <p:spPr>
          <a:xfrm flipH="1" rot="10800000">
            <a:off x="1093875" y="2757119"/>
            <a:ext cx="111600" cy="214800"/>
          </a:xfrm>
          <a:prstGeom prst="curvedConnector3">
            <a:avLst>
              <a:gd fmla="val 50024" name="adj1"/>
            </a:avLst>
          </a:prstGeom>
          <a:noFill/>
          <a:ln cap="flat" cmpd="sng" w="9525">
            <a:solidFill>
              <a:srgbClr val="B0D3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15"/>
          <p:cNvSpPr/>
          <p:nvPr/>
        </p:nvSpPr>
        <p:spPr>
          <a:xfrm>
            <a:off x="2044175" y="2187675"/>
            <a:ext cx="1361700" cy="120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Lista tags do repositório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2044175" y="1950700"/>
            <a:ext cx="13617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tag</a:t>
            </a:r>
            <a:endParaRPr sz="800">
              <a:solidFill>
                <a:srgbClr val="F3F3F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2517074" y="2717871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239" name="Google Shape;239;p15"/>
          <p:cNvCxnSpPr>
            <a:stCxn id="238" idx="6"/>
            <a:endCxn id="240" idx="2"/>
          </p:cNvCxnSpPr>
          <p:nvPr/>
        </p:nvCxnSpPr>
        <p:spPr>
          <a:xfrm>
            <a:off x="2637374" y="2778021"/>
            <a:ext cx="106200" cy="150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15"/>
          <p:cNvSpPr/>
          <p:nvPr/>
        </p:nvSpPr>
        <p:spPr>
          <a:xfrm>
            <a:off x="2989815" y="2717871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242" name="Google Shape;242;p15"/>
          <p:cNvCxnSpPr>
            <a:stCxn id="240" idx="6"/>
            <a:endCxn id="241" idx="2"/>
          </p:cNvCxnSpPr>
          <p:nvPr/>
        </p:nvCxnSpPr>
        <p:spPr>
          <a:xfrm flipH="1" rot="10800000">
            <a:off x="2863824" y="2778066"/>
            <a:ext cx="126000" cy="150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5"/>
          <p:cNvSpPr/>
          <p:nvPr/>
        </p:nvSpPr>
        <p:spPr>
          <a:xfrm>
            <a:off x="2743524" y="2719416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2508402" y="2891493"/>
            <a:ext cx="120300" cy="120300"/>
          </a:xfrm>
          <a:prstGeom prst="ellipse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2728859" y="2891493"/>
            <a:ext cx="120300" cy="120300"/>
          </a:xfrm>
          <a:prstGeom prst="ellipse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15"/>
          <p:cNvCxnSpPr>
            <a:stCxn id="243" idx="6"/>
            <a:endCxn id="244" idx="2"/>
          </p:cNvCxnSpPr>
          <p:nvPr/>
        </p:nvCxnSpPr>
        <p:spPr>
          <a:xfrm>
            <a:off x="2628702" y="2951643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5"/>
          <p:cNvCxnSpPr>
            <a:stCxn id="244" idx="6"/>
            <a:endCxn id="241" idx="2"/>
          </p:cNvCxnSpPr>
          <p:nvPr/>
        </p:nvCxnSpPr>
        <p:spPr>
          <a:xfrm flipH="1" rot="10800000">
            <a:off x="2849159" y="2777943"/>
            <a:ext cx="140700" cy="173700"/>
          </a:xfrm>
          <a:prstGeom prst="curvedConnector3">
            <a:avLst>
              <a:gd fmla="val 49985" name="adj1"/>
            </a:avLst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15"/>
          <p:cNvSpPr/>
          <p:nvPr/>
        </p:nvSpPr>
        <p:spPr>
          <a:xfrm>
            <a:off x="2262562" y="2717871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248" name="Google Shape;248;p15"/>
          <p:cNvCxnSpPr>
            <a:stCxn id="247" idx="6"/>
            <a:endCxn id="238" idx="2"/>
          </p:cNvCxnSpPr>
          <p:nvPr/>
        </p:nvCxnSpPr>
        <p:spPr>
          <a:xfrm>
            <a:off x="2382862" y="2778021"/>
            <a:ext cx="1341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5"/>
          <p:cNvCxnSpPr>
            <a:stCxn id="247" idx="6"/>
            <a:endCxn id="243" idx="2"/>
          </p:cNvCxnSpPr>
          <p:nvPr/>
        </p:nvCxnSpPr>
        <p:spPr>
          <a:xfrm>
            <a:off x="2382862" y="2778021"/>
            <a:ext cx="125400" cy="173700"/>
          </a:xfrm>
          <a:prstGeom prst="curvedConnector3">
            <a:avLst>
              <a:gd fmla="val 50056" name="adj1"/>
            </a:avLst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15"/>
          <p:cNvSpPr/>
          <p:nvPr/>
        </p:nvSpPr>
        <p:spPr>
          <a:xfrm rot="-2700000">
            <a:off x="2432751" y="2576924"/>
            <a:ext cx="78675" cy="173700"/>
          </a:xfrm>
          <a:prstGeom prst="flowChartOffpageConnector">
            <a:avLst/>
          </a:prstGeom>
          <a:solidFill>
            <a:srgbClr val="9FC5E8"/>
          </a:solidFill>
          <a:ln cap="flat" cmpd="sng" w="9525">
            <a:solidFill>
              <a:srgbClr val="129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51" name="Google Shape;251;p15"/>
          <p:cNvSpPr txBox="1"/>
          <p:nvPr/>
        </p:nvSpPr>
        <p:spPr>
          <a:xfrm rot="2700000">
            <a:off x="2365970" y="2556704"/>
            <a:ext cx="313107" cy="12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Fira Sans"/>
                <a:ea typeface="Fira Sans"/>
                <a:cs typeface="Fira Sans"/>
                <a:sym typeface="Fira Sans"/>
              </a:rPr>
              <a:t>v0.1</a:t>
            </a:r>
            <a:endParaRPr sz="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2" name="Google Shape;252;p15"/>
          <p:cNvSpPr/>
          <p:nvPr/>
        </p:nvSpPr>
        <p:spPr>
          <a:xfrm rot="-2700000">
            <a:off x="2661351" y="2576924"/>
            <a:ext cx="78675" cy="173700"/>
          </a:xfrm>
          <a:prstGeom prst="flowChartOffpageConnector">
            <a:avLst/>
          </a:prstGeom>
          <a:solidFill>
            <a:srgbClr val="9FC5E8"/>
          </a:solidFill>
          <a:ln cap="flat" cmpd="sng" w="9525">
            <a:solidFill>
              <a:srgbClr val="129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53" name="Google Shape;253;p15"/>
          <p:cNvSpPr txBox="1"/>
          <p:nvPr/>
        </p:nvSpPr>
        <p:spPr>
          <a:xfrm rot="2700000">
            <a:off x="2594570" y="2556704"/>
            <a:ext cx="313107" cy="12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Fira Sans"/>
                <a:ea typeface="Fira Sans"/>
                <a:cs typeface="Fira Sans"/>
                <a:sym typeface="Fira Sans"/>
              </a:rPr>
              <a:t>v0.2</a:t>
            </a:r>
            <a:endParaRPr sz="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p15"/>
          <p:cNvSpPr/>
          <p:nvPr/>
        </p:nvSpPr>
        <p:spPr>
          <a:xfrm rot="-7670280">
            <a:off x="2652452" y="2965297"/>
            <a:ext cx="78674" cy="323207"/>
          </a:xfrm>
          <a:prstGeom prst="flowChartOffpageConnector">
            <a:avLst/>
          </a:prstGeom>
          <a:solidFill>
            <a:srgbClr val="9FC5E8"/>
          </a:solidFill>
          <a:ln cap="flat" cmpd="sng" w="9525">
            <a:solidFill>
              <a:srgbClr val="129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55" name="Google Shape;255;p15"/>
          <p:cNvSpPr txBox="1"/>
          <p:nvPr/>
        </p:nvSpPr>
        <p:spPr>
          <a:xfrm rot="-2266368">
            <a:off x="2413118" y="3012696"/>
            <a:ext cx="472139" cy="1229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Fira Sans"/>
                <a:ea typeface="Fira Sans"/>
                <a:cs typeface="Fira Sans"/>
                <a:sym typeface="Fira Sans"/>
              </a:rPr>
              <a:t>feature A</a:t>
            </a:r>
            <a:endParaRPr sz="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3431375" y="2406650"/>
            <a:ext cx="3548100" cy="987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Adicionar uma nova tag no último commit ou em algum commit específico. “v0.0” é uma máscara comum para tags, geralmente utilizadas para indicar a versão do software naquele commit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3440075" y="1645900"/>
            <a:ext cx="3548100" cy="806400"/>
          </a:xfrm>
          <a:prstGeom prst="round2SameRect">
            <a:avLst>
              <a:gd fmla="val 5431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Commit específico (ex de hash: 9fceb02… (usar o começo dela deve bastar))</a:t>
            </a:r>
            <a:endParaRPr b="1"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tag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-a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v0.0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"&lt;comentário&gt;"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&lt;hash do commit&gt;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No último commit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tag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-a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v0.1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"&lt;comentário&gt;"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5032336" y="3052826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259" name="Google Shape;259;p15"/>
          <p:cNvCxnSpPr>
            <a:stCxn id="258" idx="6"/>
            <a:endCxn id="260" idx="2"/>
          </p:cNvCxnSpPr>
          <p:nvPr/>
        </p:nvCxnSpPr>
        <p:spPr>
          <a:xfrm>
            <a:off x="5152636" y="3112976"/>
            <a:ext cx="106200" cy="150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15"/>
          <p:cNvSpPr/>
          <p:nvPr/>
        </p:nvSpPr>
        <p:spPr>
          <a:xfrm>
            <a:off x="5505077" y="3052826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262" name="Google Shape;262;p15"/>
          <p:cNvCxnSpPr>
            <a:stCxn id="260" idx="6"/>
            <a:endCxn id="261" idx="2"/>
          </p:cNvCxnSpPr>
          <p:nvPr/>
        </p:nvCxnSpPr>
        <p:spPr>
          <a:xfrm flipH="1" rot="10800000">
            <a:off x="5379086" y="3113021"/>
            <a:ext cx="126000" cy="150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15"/>
          <p:cNvSpPr/>
          <p:nvPr/>
        </p:nvSpPr>
        <p:spPr>
          <a:xfrm>
            <a:off x="5258786" y="3054371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5023664" y="3226449"/>
            <a:ext cx="120300" cy="120300"/>
          </a:xfrm>
          <a:prstGeom prst="ellipse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5244120" y="3226449"/>
            <a:ext cx="120300" cy="120300"/>
          </a:xfrm>
          <a:prstGeom prst="ellipse">
            <a:avLst/>
          </a:prstGeom>
          <a:solidFill>
            <a:srgbClr val="8FC13E"/>
          </a:solidFill>
          <a:ln cap="flat" cmpd="sng" w="952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15"/>
          <p:cNvCxnSpPr>
            <a:stCxn id="263" idx="6"/>
            <a:endCxn id="264" idx="2"/>
          </p:cNvCxnSpPr>
          <p:nvPr/>
        </p:nvCxnSpPr>
        <p:spPr>
          <a:xfrm>
            <a:off x="5143964" y="3286599"/>
            <a:ext cx="100200" cy="0"/>
          </a:xfrm>
          <a:prstGeom prst="straightConnector1">
            <a:avLst/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15"/>
          <p:cNvCxnSpPr>
            <a:stCxn id="264" idx="6"/>
            <a:endCxn id="261" idx="2"/>
          </p:cNvCxnSpPr>
          <p:nvPr/>
        </p:nvCxnSpPr>
        <p:spPr>
          <a:xfrm flipH="1" rot="10800000">
            <a:off x="5364420" y="3112899"/>
            <a:ext cx="140700" cy="173700"/>
          </a:xfrm>
          <a:prstGeom prst="curvedConnector3">
            <a:avLst>
              <a:gd fmla="val 49985" name="adj1"/>
            </a:avLst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5"/>
          <p:cNvSpPr/>
          <p:nvPr/>
        </p:nvSpPr>
        <p:spPr>
          <a:xfrm>
            <a:off x="4777824" y="3052826"/>
            <a:ext cx="120300" cy="120300"/>
          </a:xfrm>
          <a:prstGeom prst="ellipse">
            <a:avLst/>
          </a:prstGeom>
          <a:solidFill>
            <a:srgbClr val="FF5050"/>
          </a:solidFill>
          <a:ln cap="flat" cmpd="sng" w="9525">
            <a:solidFill>
              <a:srgbClr val="DD46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268" name="Google Shape;268;p15"/>
          <p:cNvCxnSpPr>
            <a:stCxn id="267" idx="6"/>
            <a:endCxn id="258" idx="2"/>
          </p:cNvCxnSpPr>
          <p:nvPr/>
        </p:nvCxnSpPr>
        <p:spPr>
          <a:xfrm>
            <a:off x="4898124" y="3112976"/>
            <a:ext cx="134100" cy="0"/>
          </a:xfrm>
          <a:prstGeom prst="straightConnector1">
            <a:avLst/>
          </a:prstGeom>
          <a:noFill/>
          <a:ln cap="flat" cmpd="sng" w="9525">
            <a:solidFill>
              <a:srgbClr val="DD464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15"/>
          <p:cNvCxnSpPr>
            <a:stCxn id="267" idx="6"/>
            <a:endCxn id="263" idx="2"/>
          </p:cNvCxnSpPr>
          <p:nvPr/>
        </p:nvCxnSpPr>
        <p:spPr>
          <a:xfrm>
            <a:off x="4898124" y="3112976"/>
            <a:ext cx="125400" cy="173700"/>
          </a:xfrm>
          <a:prstGeom prst="curvedConnector3">
            <a:avLst>
              <a:gd fmla="val 50056" name="adj1"/>
            </a:avLst>
          </a:prstGeom>
          <a:noFill/>
          <a:ln cap="flat" cmpd="sng" w="9525">
            <a:solidFill>
              <a:srgbClr val="00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15"/>
          <p:cNvSpPr/>
          <p:nvPr/>
        </p:nvSpPr>
        <p:spPr>
          <a:xfrm rot="-2700000">
            <a:off x="4719413" y="2911879"/>
            <a:ext cx="78675" cy="173700"/>
          </a:xfrm>
          <a:prstGeom prst="flowChartOffpageConnector">
            <a:avLst/>
          </a:prstGeom>
          <a:solidFill>
            <a:srgbClr val="9FC5E8"/>
          </a:solidFill>
          <a:ln cap="flat" cmpd="sng" w="9525">
            <a:solidFill>
              <a:srgbClr val="129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71" name="Google Shape;271;p15"/>
          <p:cNvSpPr txBox="1"/>
          <p:nvPr/>
        </p:nvSpPr>
        <p:spPr>
          <a:xfrm rot="2700000">
            <a:off x="4652632" y="2891660"/>
            <a:ext cx="313107" cy="12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Fira Sans"/>
                <a:ea typeface="Fira Sans"/>
                <a:cs typeface="Fira Sans"/>
                <a:sym typeface="Fira Sans"/>
              </a:rPr>
              <a:t>v0.0</a:t>
            </a:r>
            <a:endParaRPr sz="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5652337" y="2955167"/>
            <a:ext cx="614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D464C"/>
                </a:solidFill>
                <a:latin typeface="Fira Sans"/>
                <a:ea typeface="Fira Sans"/>
                <a:cs typeface="Fira Sans"/>
                <a:sym typeface="Fira Sans"/>
              </a:rPr>
              <a:t>* master</a:t>
            </a:r>
            <a:endParaRPr sz="800">
              <a:solidFill>
                <a:srgbClr val="DD464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308375" y="3478000"/>
            <a:ext cx="1712100" cy="61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Mostra informações sobre o commit com a tag “v0.0”. Mude para a tag de escolha, use git tag para listar todas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308375" y="3241025"/>
            <a:ext cx="17121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show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v0.0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75" name="Google Shape;275;p15"/>
          <p:cNvSpPr/>
          <p:nvPr/>
        </p:nvSpPr>
        <p:spPr>
          <a:xfrm rot="-2700000">
            <a:off x="5405213" y="2911879"/>
            <a:ext cx="78675" cy="173700"/>
          </a:xfrm>
          <a:prstGeom prst="flowChartOffpageConnector">
            <a:avLst/>
          </a:prstGeom>
          <a:solidFill>
            <a:srgbClr val="9FC5E8"/>
          </a:solidFill>
          <a:ln cap="flat" cmpd="sng" w="9525">
            <a:solidFill>
              <a:srgbClr val="1290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76" name="Google Shape;276;p15"/>
          <p:cNvSpPr txBox="1"/>
          <p:nvPr/>
        </p:nvSpPr>
        <p:spPr>
          <a:xfrm rot="2700000">
            <a:off x="5338432" y="2891660"/>
            <a:ext cx="313107" cy="12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Fira Sans"/>
                <a:ea typeface="Fira Sans"/>
                <a:cs typeface="Fira Sans"/>
                <a:sym typeface="Fira Sans"/>
              </a:rPr>
              <a:t>v0.1</a:t>
            </a:r>
            <a:endParaRPr sz="5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69800" y="4503175"/>
            <a:ext cx="359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Erros comuns e suas soluções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186881" y="4721899"/>
            <a:ext cx="638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Baseado em </a:t>
            </a:r>
            <a:r>
              <a:rPr lang="pt-BR" sz="7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https://dangitgit.com/</a:t>
            </a: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  </a:t>
            </a: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359575" y="5252775"/>
            <a:ext cx="2193300" cy="131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Alterar a mensagem do último commit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highlight>
                <a:srgbClr val="FF505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34343"/>
                </a:solidFill>
                <a:highlight>
                  <a:srgbClr val="FF5050"/>
                </a:highlight>
                <a:latin typeface="Fira Sans"/>
                <a:ea typeface="Fira Sans"/>
                <a:cs typeface="Fira Sans"/>
                <a:sym typeface="Fira Sans"/>
              </a:rPr>
              <a:t>ATENÇÃO</a:t>
            </a: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: não faça amend e commits públicos (no remote) apenas nos que ainda estão locais (em origin)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359575" y="5015800"/>
            <a:ext cx="2193300" cy="2424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commit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--amend -m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"&lt;nova mensagem&gt;"</a:t>
            </a:r>
            <a:endParaRPr sz="800">
              <a:solidFill>
                <a:srgbClr val="F3F3F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2594800" y="5698651"/>
            <a:ext cx="2060100" cy="868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Fazer uma pequena alteração no último commit sem ter de fazer um novo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highlight>
                <a:srgbClr val="FF505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434343"/>
                </a:solidFill>
                <a:highlight>
                  <a:srgbClr val="FF5050"/>
                </a:highlight>
                <a:latin typeface="Fira Sans"/>
                <a:ea typeface="Fira Sans"/>
                <a:cs typeface="Fira Sans"/>
                <a:sym typeface="Fira Sans"/>
              </a:rPr>
              <a:t>ATENÇÃO</a:t>
            </a: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: não faça amend e commits públicos (no remote) apenas nos que ainda estão locais (em origin)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2594800" y="5033675"/>
            <a:ext cx="2060100" cy="680100"/>
          </a:xfrm>
          <a:prstGeom prst="round2SameRect">
            <a:avLst>
              <a:gd fmla="val 383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Fazer a alteração ...</a:t>
            </a:r>
            <a:endParaRPr b="1"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add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&lt;wildcard&gt;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commit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--amend --no-edit</a:t>
            </a:r>
            <a:endParaRPr sz="800">
              <a:solidFill>
                <a:srgbClr val="F3F3F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4687975" y="5880249"/>
            <a:ext cx="2265600" cy="68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Commit feito na master mas deveria ser em uma nova branch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4687975" y="5038050"/>
            <a:ext cx="2265600" cy="896400"/>
          </a:xfrm>
          <a:prstGeom prst="round2SameRect">
            <a:avLst>
              <a:gd fmla="val 292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Fazer a alteração ...</a:t>
            </a:r>
            <a:endParaRPr b="1"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&lt;nome-nova-branch&gt;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Remover último commit da master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HEAD~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checkout</a:t>
            </a:r>
            <a:r>
              <a:rPr i="1"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&lt;nome-nova-branch&gt;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Commit no novo branch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5" name="Google Shape;285;p15"/>
          <p:cNvSpPr/>
          <p:nvPr/>
        </p:nvSpPr>
        <p:spPr>
          <a:xfrm>
            <a:off x="371550" y="6610100"/>
            <a:ext cx="3510000" cy="1635300"/>
          </a:xfrm>
          <a:prstGeom prst="round2SameRect">
            <a:avLst>
              <a:gd fmla="val 292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desfazer o último commit mas deixar as alterações disponíveis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HEAD~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--soft</a:t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salvar as alterações temporariamente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stash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ir para a branch correta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checkout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&lt;branch-correta&gt;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recuperar as mudanças salvas temporariamente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stash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pop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marcar os arquivos para commit (colocar na staging area)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add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&lt;wildcard&gt;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commit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-m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"&lt;mensagem&gt;"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2044225" y="3895325"/>
            <a:ext cx="4942500" cy="53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Limpando o working directory sem perder as alterações na staging area e os arquivos não rastreados - útil quando você precisa mudar de branch para fazer um hotfix, por exemplo, e não quer fazer commit das alterações em seu branch atual, mas também não quer perdê-las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2044175" y="3434950"/>
            <a:ext cx="4942500" cy="5190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stash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push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Ou somente `git stash`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Checkout para outro branch, alterações commit, checkout de volta para o branch atual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stash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pop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3915300" y="7563347"/>
            <a:ext cx="3038400" cy="3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Commit feito na master mas deveria ser em uma nova branch (resolvido com cherry-pick)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3925568" y="6610100"/>
            <a:ext cx="3016200" cy="1022400"/>
          </a:xfrm>
          <a:prstGeom prst="round2SameRect">
            <a:avLst>
              <a:gd fmla="val 292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checkout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&lt;branch-correta&gt; 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Colocar o último commit da master como o último commit desta branch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cherry-pick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master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checkout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master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Remover o último commit da master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HEAD~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3910675" y="8325975"/>
            <a:ext cx="3038400" cy="3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Remover arquivos da staging area (que passaram pelo git add)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3910675" y="7975950"/>
            <a:ext cx="3038400" cy="419400"/>
          </a:xfrm>
          <a:prstGeom prst="round2SameRect">
            <a:avLst>
              <a:gd fmla="val 292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Remover todos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Remover arquivo específico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3915300" y="8952172"/>
            <a:ext cx="3038400" cy="26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Desfazer alterações não commitadas em um arquivo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3910675" y="8742321"/>
            <a:ext cx="3038400" cy="260400"/>
          </a:xfrm>
          <a:prstGeom prst="round2SameRect">
            <a:avLst>
              <a:gd fmla="val 292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checkout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381825" y="8885888"/>
            <a:ext cx="3510000" cy="38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Commit que reverte as alterações de outro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381825" y="8535863"/>
            <a:ext cx="3510000" cy="419400"/>
          </a:xfrm>
          <a:prstGeom prst="round2SameRect">
            <a:avLst>
              <a:gd fmla="val 292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log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encontre a hash do commit com problemas e.g. 9fceb02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revert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9fceb02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386450" y="9523647"/>
            <a:ext cx="3038400" cy="26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Desfazer alterações em todos os arquivos locais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381825" y="9313796"/>
            <a:ext cx="3038400" cy="260400"/>
          </a:xfrm>
          <a:prstGeom prst="round2SameRect">
            <a:avLst>
              <a:gd fmla="val 292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reset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--hard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/>
          <p:nvPr/>
        </p:nvSpPr>
        <p:spPr>
          <a:xfrm>
            <a:off x="267325" y="4789910"/>
            <a:ext cx="4089000" cy="35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Wildcards para seleção de arquivos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267325" y="2567923"/>
            <a:ext cx="1574400" cy="37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Remover um arquivo ou um diretório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1869050" y="3403001"/>
            <a:ext cx="2487300" cy="37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Copiar arquivos ou diretórios 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3160700" y="969839"/>
            <a:ext cx="13221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Entrar em um diretório a partir do atual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178525" y="213950"/>
            <a:ext cx="359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Diretórios e arquivos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267325" y="1068252"/>
            <a:ext cx="2853600" cy="29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Atalhos comuns na navegação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267325" y="585225"/>
            <a:ext cx="2853600" cy="5295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cd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..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# Entra no diretório imediatamente superior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cd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~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# Entra em /home/&lt;seu-usuário&gt;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cd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/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# Entra no diretório raiz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3160700" y="585225"/>
            <a:ext cx="1322100" cy="4761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&lt;diretório&gt;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./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&lt;diretório&gt;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4522575" y="769756"/>
            <a:ext cx="1322100" cy="5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Entrar em um diretório a partir do diretório raiz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4522575" y="585225"/>
            <a:ext cx="1322100" cy="2499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/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&lt;diretório&gt;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4919350" y="1761227"/>
            <a:ext cx="2107500" cy="45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Imprimir na tela o diretório atual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4919352" y="1411506"/>
            <a:ext cx="2107500" cy="3936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pwd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/home/andre/Documents/git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267325" y="1940460"/>
            <a:ext cx="4604100" cy="272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Imprimir arquivos e subdiretórios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267325" y="1396351"/>
            <a:ext cx="4604100" cy="617700"/>
          </a:xfrm>
          <a:prstGeom prst="round2SameRect">
            <a:avLst>
              <a:gd fmla="val 8086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 #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Imprime os arquivos e subdiretórios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-la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Imprime os arquivos e subdiretórios (ocultos inclusive) com mais informações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-alh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Imprime os arquivos e subdiretórios (ocultos inclusive) com mais informações e tamanhos legíveis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5884450" y="769753"/>
            <a:ext cx="1142400" cy="593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Criar um diretório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5884450" y="585225"/>
            <a:ext cx="1142400" cy="2499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mkdir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&lt;nome-dir&gt;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267325" y="2257193"/>
            <a:ext cx="1574400" cy="3936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rm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rm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-rf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&lt;diretório&gt;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1869050" y="3092275"/>
            <a:ext cx="2487300" cy="3936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cp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&lt;arquivo_origem&gt; &lt;arquivo_destino&gt;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rm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-r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&lt;diretório_origem&gt; &lt;diretório_destino&gt;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3470775" y="2441712"/>
            <a:ext cx="1142400" cy="6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Informações sobre um arquivo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3470775" y="2257193"/>
            <a:ext cx="1142400" cy="2499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file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4640500" y="2441710"/>
            <a:ext cx="1142400" cy="6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Imprime o conteúdo de um arquivo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4640500" y="2257193"/>
            <a:ext cx="1142400" cy="2499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more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267325" y="3161596"/>
            <a:ext cx="1574400" cy="6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Forma rápida de criar um arquivo contendo &lt;texto&gt;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267325" y="2977087"/>
            <a:ext cx="1574400" cy="2499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echo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"&lt;texto&gt;"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869050" y="2441728"/>
            <a:ext cx="1574400" cy="6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Imprimir as linhas de &lt;arquivo&gt; que contém a string &lt;texto&gt;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1869050" y="2257188"/>
            <a:ext cx="1574400" cy="2499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grep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"&lt;texto&gt;"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5810225" y="2441710"/>
            <a:ext cx="1142400" cy="61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Mostrar o histórico recente de comandos (“q” para fechar)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5810225" y="2257193"/>
            <a:ext cx="1142400" cy="2499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history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4383675" y="3581973"/>
            <a:ext cx="2568900" cy="755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Simples editor de arquivo (o vim é um editor melhor, mas mais difícil de aprender)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Se você acidentalmente sair do nano, execute-o novamente no arquivo para recuperar a edição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383675" y="3092275"/>
            <a:ext cx="2568900" cy="5295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nano</a:t>
            </a:r>
            <a:r>
              <a:rPr lang="pt-BR" sz="800">
                <a:solidFill>
                  <a:srgbClr val="F3F3F3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[ ctrl + x ]  &gt; [ n ]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Sair sem salvar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[ ctrl + o ]  &gt; [ enter ] &gt; [ ctrl + x ]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Escrever alterações e sair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178525" y="5247515"/>
            <a:ext cx="35931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200">
                <a:latin typeface="Fira Sans"/>
                <a:ea typeface="Fira Sans"/>
                <a:cs typeface="Fira Sans"/>
                <a:sym typeface="Fira Sans"/>
              </a:rPr>
              <a:t>Dicas e outros comandos úteis</a:t>
            </a:r>
            <a:endParaRPr i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267325" y="6973125"/>
            <a:ext cx="6064500" cy="29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Abrir o Visual Studio code no diretório atual ou em um arquivo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267325" y="6564225"/>
            <a:ext cx="6064500" cy="4326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code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code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267325" y="3823575"/>
            <a:ext cx="4089000" cy="10170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&lt;wildcard&gt;</a:t>
            </a: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*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Qualquer string com qualquer quantidade de caracteres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*.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c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Qualquer arquivo ou diretório com a extensão `.c`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*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maçã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*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Qualquer arquivo ou diretório que contenha a palavra `maça` em seu nome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ls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???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Qualquer arquivo ou diretório em que o nome possui exatamente três caracteres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5121125" y="5986350"/>
            <a:ext cx="1210800" cy="52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Abrir o Sublime text no diretório atual ou em um arquivo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5121125" y="5577450"/>
            <a:ext cx="1210800" cy="4326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subl</a:t>
            </a: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subl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&lt;arquivo&gt;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4019925" y="5982525"/>
            <a:ext cx="1066500" cy="52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Abrir o gedit em um arquivo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4019925" y="5573625"/>
            <a:ext cx="1066500" cy="4326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gedit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&lt;arquivo&gt;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267325" y="6124000"/>
            <a:ext cx="3717900" cy="3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Dicas para o editor Vim - fazer um commit sem a opção `-m` abrirá o Vim para que você escreva a mensagem de commit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267325" y="5577450"/>
            <a:ext cx="3717900" cy="593700"/>
          </a:xfrm>
          <a:prstGeom prst="round2SameRect">
            <a:avLst>
              <a:gd fmla="val 6275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[Esc]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Alternar entres os modos de edição e de inserção de comandos</a:t>
            </a:r>
            <a:endParaRPr sz="800">
              <a:solidFill>
                <a:srgbClr val="FD8B1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:q!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Sair do vim e não salvar nada (dica suprema)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:wq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Sair do vim e salvar as alterações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267325" y="9601525"/>
            <a:ext cx="6708000" cy="37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Um git log melhorado 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(extraído de </a:t>
            </a:r>
            <a:r>
              <a:rPr lang="pt-BR" sz="8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https://coderwall.com/p/euwpig/a-better-git-log</a:t>
            </a:r>
            <a:r>
              <a:rPr lang="pt-BR" sz="8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8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267325" y="7310700"/>
            <a:ext cx="6708000" cy="2302500"/>
          </a:xfrm>
          <a:prstGeom prst="round2SameRect">
            <a:avLst>
              <a:gd fmla="val 2307" name="adj1"/>
              <a:gd fmla="val 0" name="adj2"/>
            </a:avLst>
          </a:prstGeom>
          <a:solidFill>
            <a:srgbClr val="3229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O comando base será</a:t>
            </a:r>
            <a:endParaRPr b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log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--graph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--pretty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=format:'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%Cred%h%Creset -%C(yellow)%d%Creset %s %Cgreen(%cr) %C(bold blue)&lt;%an&gt;%Creset'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--abbrev-commit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--date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=relative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O salvaremos em um alias, assim poderemos acessá-lo apenas digitando `git lg`</a:t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9D9D9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config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--global</a:t>
            </a:r>
            <a:r>
              <a:rPr lang="pt-BR" sz="800">
                <a:solidFill>
                  <a:srgbClr val="D9D9D9"/>
                </a:solidFill>
                <a:latin typeface="Inconsolata"/>
                <a:ea typeface="Inconsolata"/>
                <a:cs typeface="Inconsolata"/>
                <a:sym typeface="Inconsolata"/>
              </a:rPr>
              <a:t> alias.lg "</a:t>
            </a:r>
            <a:r>
              <a:rPr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log --graph --pretty=format:'%Cred%h%Creset -%C(yellow)%d%Creset %s %Cgreen(%cr) %C(bold blue)&lt;%an&gt;%Creset' --abbrev-commit --date=relative"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lg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Lista de commits com hash parcial, branch, título, há quanto tempo foi o commit e quem o fez </a:t>
            </a:r>
            <a:endParaRPr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git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lg </a:t>
            </a:r>
            <a:r>
              <a:rPr lang="pt-BR" sz="800">
                <a:solidFill>
                  <a:srgbClr val="FD8B19"/>
                </a:solidFill>
                <a:latin typeface="Inconsolata"/>
                <a:ea typeface="Inconsolata"/>
                <a:cs typeface="Inconsolata"/>
                <a:sym typeface="Inconsolata"/>
              </a:rPr>
              <a:t>-p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As informações anteriores e quais linhas foram alteradas ou adicionadas</a:t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~$ git </a:t>
            </a:r>
            <a:r>
              <a:rPr lang="pt-BR" sz="800">
                <a:solidFill>
                  <a:srgbClr val="C85E7C"/>
                </a:solidFill>
                <a:latin typeface="Inconsolata"/>
                <a:ea typeface="Inconsolata"/>
                <a:cs typeface="Inconsolata"/>
                <a:sym typeface="Inconsolata"/>
              </a:rPr>
              <a:t>lg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# [...]</a:t>
            </a:r>
            <a:endParaRPr sz="800">
              <a:solidFill>
                <a:srgbClr val="C85E7C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* </a:t>
            </a:r>
            <a:r>
              <a:rPr i="1" lang="pt-BR" sz="800">
                <a:solidFill>
                  <a:srgbClr val="FF5050"/>
                </a:solidFill>
                <a:latin typeface="Inconsolata"/>
                <a:ea typeface="Inconsolata"/>
                <a:cs typeface="Inconsolata"/>
                <a:sym typeface="Inconsolata"/>
              </a:rPr>
              <a:t>9faca74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- Alterando o primeiro arquivo de exemplo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(3 hours ago)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&lt;ALREstevam&gt;</a:t>
            </a:r>
            <a:endParaRPr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* </a:t>
            </a:r>
            <a:r>
              <a:rPr i="1" lang="pt-BR" sz="800">
                <a:solidFill>
                  <a:srgbClr val="FF5050"/>
                </a:solidFill>
                <a:latin typeface="Inconsolata"/>
                <a:ea typeface="Inconsolata"/>
                <a:cs typeface="Inconsolata"/>
                <a:sym typeface="Inconsolata"/>
              </a:rPr>
              <a:t>6f6098f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- Adicionando o segundo arquivo de exemplo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(10 hours ago)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&lt;ALREstevam&gt;</a:t>
            </a:r>
            <a:endParaRPr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* </a:t>
            </a:r>
            <a:r>
              <a:rPr i="1" lang="pt-BR" sz="800">
                <a:solidFill>
                  <a:srgbClr val="FF5050"/>
                </a:solidFill>
                <a:latin typeface="Inconsolata"/>
                <a:ea typeface="Inconsolata"/>
                <a:cs typeface="Inconsolata"/>
                <a:sym typeface="Inconsolata"/>
              </a:rPr>
              <a:t>1e12c9c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- Adicionando o terceiro arquivo de exemplo </a:t>
            </a:r>
            <a:r>
              <a:rPr i="1" lang="pt-BR" sz="800">
                <a:solidFill>
                  <a:srgbClr val="8FC13E"/>
                </a:solidFill>
                <a:latin typeface="Inconsolata"/>
                <a:ea typeface="Inconsolata"/>
                <a:cs typeface="Inconsolata"/>
                <a:sym typeface="Inconsolata"/>
              </a:rPr>
              <a:t>(15 hours ago)</a:t>
            </a:r>
            <a:r>
              <a:rPr i="1" lang="pt-BR" sz="800">
                <a:solidFill>
                  <a:srgbClr val="FDCC59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i="1" lang="pt-BR" sz="800">
                <a:solidFill>
                  <a:srgbClr val="28C9C0"/>
                </a:solidFill>
                <a:latin typeface="Inconsolata"/>
                <a:ea typeface="Inconsolata"/>
                <a:cs typeface="Inconsolata"/>
                <a:sym typeface="Inconsolata"/>
              </a:rPr>
              <a:t>&lt;ALREstevam&gt;</a:t>
            </a:r>
            <a:endParaRPr i="1" sz="800">
              <a:solidFill>
                <a:srgbClr val="28C9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rgbClr val="8FC13E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267325" y="10030750"/>
            <a:ext cx="6386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latin typeface="Fira Sans"/>
                <a:ea typeface="Fira Sans"/>
                <a:cs typeface="Fira Sans"/>
                <a:sym typeface="Fira Sans"/>
              </a:rPr>
              <a:t>Outras fontes: </a:t>
            </a: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pt-BR" sz="7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https://metring.com.br/git-desfazendo-mudancas-locais</a:t>
            </a: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pt-BR" sz="7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5"/>
              </a:rPr>
              <a:t>www.cheat-sheets.org/saved-copy/git-cheat-sheet.pdf</a:t>
            </a:r>
            <a:r>
              <a:rPr lang="pt-BR" sz="700"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pt-BR" sz="7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6"/>
              </a:rPr>
              <a:t>https://git-scm.com/book/en/v2</a:t>
            </a:r>
            <a:br>
              <a:rPr lang="pt-BR" sz="700">
                <a:latin typeface="Fira Sans"/>
                <a:ea typeface="Fira Sans"/>
                <a:cs typeface="Fira Sans"/>
                <a:sym typeface="Fira Sans"/>
              </a:rPr>
            </a:br>
            <a:endParaRPr sz="7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