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4"/>
  </p:sldMasterIdLst>
  <p:notesMasterIdLst>
    <p:notesMasterId r:id="rId32"/>
  </p:notesMasterIdLst>
  <p:sldIdLst>
    <p:sldId id="256" r:id="rId5"/>
    <p:sldId id="262" r:id="rId6"/>
    <p:sldId id="263" r:id="rId7"/>
    <p:sldId id="288" r:id="rId8"/>
    <p:sldId id="264" r:id="rId9"/>
    <p:sldId id="265" r:id="rId10"/>
    <p:sldId id="267" r:id="rId11"/>
    <p:sldId id="293" r:id="rId12"/>
    <p:sldId id="268" r:id="rId13"/>
    <p:sldId id="269" r:id="rId14"/>
    <p:sldId id="302" r:id="rId15"/>
    <p:sldId id="270" r:id="rId16"/>
    <p:sldId id="303" r:id="rId17"/>
    <p:sldId id="271" r:id="rId18"/>
    <p:sldId id="273" r:id="rId19"/>
    <p:sldId id="274" r:id="rId20"/>
    <p:sldId id="278" r:id="rId21"/>
    <p:sldId id="305" r:id="rId22"/>
    <p:sldId id="306" r:id="rId23"/>
    <p:sldId id="307" r:id="rId24"/>
    <p:sldId id="309" r:id="rId25"/>
    <p:sldId id="280" r:id="rId26"/>
    <p:sldId id="282" r:id="rId27"/>
    <p:sldId id="312" r:id="rId28"/>
    <p:sldId id="310" r:id="rId29"/>
    <p:sldId id="281" r:id="rId30"/>
    <p:sldId id="277" r:id="rId31"/>
  </p:sldIdLst>
  <p:sldSz cx="9144000" cy="6858000" type="screen4x3"/>
  <p:notesSz cx="6797675" cy="992822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110">
          <p15:clr>
            <a:srgbClr val="A4A3A4"/>
          </p15:clr>
        </p15:guide>
        <p15:guide id="3" orient="horz" pos="981">
          <p15:clr>
            <a:srgbClr val="A4A3A4"/>
          </p15:clr>
        </p15:guide>
        <p15:guide id="4" orient="horz" pos="3702">
          <p15:clr>
            <a:srgbClr val="A4A3A4"/>
          </p15:clr>
        </p15:guide>
        <p15:guide id="5" pos="2880">
          <p15:clr>
            <a:srgbClr val="A4A3A4"/>
          </p15:clr>
        </p15:guide>
        <p15:guide id="6" pos="5148">
          <p15:clr>
            <a:srgbClr val="A4A3A4"/>
          </p15:clr>
        </p15:guide>
        <p15:guide id="7" pos="249">
          <p15:clr>
            <a:srgbClr val="A4A3A4"/>
          </p15:clr>
        </p15:guide>
        <p15:guide id="8" pos="551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nette Bernardi" initials="A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5D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285" autoAdjust="0"/>
  </p:normalViewPr>
  <p:slideViewPr>
    <p:cSldViewPr showGuides="1">
      <p:cViewPr>
        <p:scale>
          <a:sx n="80" d="100"/>
          <a:sy n="80" d="100"/>
        </p:scale>
        <p:origin x="446" y="-82"/>
      </p:cViewPr>
      <p:guideLst>
        <p:guide orient="horz" pos="2160"/>
        <p:guide orient="horz" pos="4110"/>
        <p:guide orient="horz" pos="981"/>
        <p:guide orient="horz" pos="3702"/>
        <p:guide pos="2880"/>
        <p:guide pos="5148"/>
        <p:guide pos="249"/>
        <p:guide pos="551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8F5C6FFB-FB79-47D1-B5D0-05648DC55AD5}" type="datetimeFigureOut">
              <a:rPr lang="fr-FR" smtClean="0"/>
              <a:pPr/>
              <a:t>06/10/2018</a:t>
            </a:fld>
            <a:endParaRPr lang="fr-FR"/>
          </a:p>
        </p:txBody>
      </p:sp>
      <p:sp>
        <p:nvSpPr>
          <p:cNvPr id="4" name="Espace réservé de l'image des diapositives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B2BEE165-B28E-43DD-AD9B-C38514D778C8}" type="slidenum">
              <a:rPr lang="fr-FR" smtClean="0"/>
              <a:pPr/>
              <a:t>‹N°›</a:t>
            </a:fld>
            <a:endParaRPr lang="fr-FR"/>
          </a:p>
        </p:txBody>
      </p:sp>
    </p:spTree>
    <p:extLst>
      <p:ext uri="{BB962C8B-B14F-4D97-AF65-F5344CB8AC3E}">
        <p14:creationId xmlns:p14="http://schemas.microsoft.com/office/powerpoint/2010/main" val="3950283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2BEE165-B28E-43DD-AD9B-C38514D778C8}" type="slidenum">
              <a:rPr lang="fr-FR" smtClean="0"/>
              <a:pPr/>
              <a:t>5</a:t>
            </a:fld>
            <a:endParaRPr lang="fr-FR"/>
          </a:p>
        </p:txBody>
      </p:sp>
    </p:spTree>
    <p:extLst>
      <p:ext uri="{BB962C8B-B14F-4D97-AF65-F5344CB8AC3E}">
        <p14:creationId xmlns:p14="http://schemas.microsoft.com/office/powerpoint/2010/main" val="672850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2BEE165-B28E-43DD-AD9B-C38514D778C8}" type="slidenum">
              <a:rPr lang="fr-FR" smtClean="0"/>
              <a:pPr/>
              <a:t>21</a:t>
            </a:fld>
            <a:endParaRPr lang="fr-FR"/>
          </a:p>
        </p:txBody>
      </p:sp>
    </p:spTree>
    <p:extLst>
      <p:ext uri="{BB962C8B-B14F-4D97-AF65-F5344CB8AC3E}">
        <p14:creationId xmlns:p14="http://schemas.microsoft.com/office/powerpoint/2010/main" val="28354405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uverture 1">
    <p:bg bwMode="auto">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539750" y="1844824"/>
            <a:ext cx="4057302" cy="1728192"/>
          </a:xfrm>
        </p:spPr>
        <p:txBody>
          <a:bodyPr lIns="36000" tIns="0" rIns="36000" bIns="0" anchor="t" anchorCtr="0">
            <a:noAutofit/>
          </a:bodyPr>
          <a:lstStyle>
            <a:lvl1pPr algn="l">
              <a:spcBef>
                <a:spcPts val="0"/>
              </a:spcBef>
              <a:defRPr sz="3400" cap="all" baseline="0">
                <a:solidFill>
                  <a:schemeClr val="accent6"/>
                </a:solidFill>
              </a:defRPr>
            </a:lvl1pPr>
          </a:lstStyle>
          <a:p>
            <a:r>
              <a:rPr lang="fr-FR" smtClean="0"/>
              <a:t>Modifiez le style du titre</a:t>
            </a:r>
            <a:endParaRPr lang="fr-FR"/>
          </a:p>
        </p:txBody>
      </p:sp>
      <p:sp>
        <p:nvSpPr>
          <p:cNvPr id="3" name="Sous-titre 2"/>
          <p:cNvSpPr>
            <a:spLocks noGrp="1"/>
          </p:cNvSpPr>
          <p:nvPr>
            <p:ph type="subTitle" idx="1"/>
          </p:nvPr>
        </p:nvSpPr>
        <p:spPr>
          <a:xfrm>
            <a:off x="539750" y="4509120"/>
            <a:ext cx="4057302" cy="576064"/>
          </a:xfrm>
        </p:spPr>
        <p:txBody>
          <a:bodyPr lIns="36000" tIns="0" rIns="36000" bIns="0">
            <a:noAutofit/>
          </a:bodyPr>
          <a:lstStyle>
            <a:lvl1pPr marL="0" indent="0" algn="l">
              <a:spcBef>
                <a:spcPts val="0"/>
              </a:spcBef>
              <a:buNone/>
              <a:defRPr sz="16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9" name="Espace réservé du texte 8"/>
          <p:cNvSpPr>
            <a:spLocks noGrp="1"/>
          </p:cNvSpPr>
          <p:nvPr>
            <p:ph type="body" sz="quarter" idx="13" hasCustomPrompt="1"/>
          </p:nvPr>
        </p:nvSpPr>
        <p:spPr>
          <a:xfrm>
            <a:off x="539750" y="5144666"/>
            <a:ext cx="4057302" cy="288007"/>
          </a:xfrm>
        </p:spPr>
        <p:txBody>
          <a:bodyPr wrap="none" lIns="36000" tIns="0" rIns="36000" bIns="0">
            <a:noAutofit/>
          </a:bodyPr>
          <a:lstStyle>
            <a:lvl1pPr marL="0" indent="0">
              <a:spcBef>
                <a:spcPts val="0"/>
              </a:spcBef>
              <a:buFontTx/>
              <a:buNone/>
              <a:defRPr sz="1200" b="0">
                <a:solidFill>
                  <a:schemeClr val="accent6"/>
                </a:solidFill>
                <a:latin typeface="Arial" pitchFamily="34" charset="0"/>
                <a:cs typeface="Arial" pitchFamily="34" charset="0"/>
              </a:defRPr>
            </a:lvl1pPr>
            <a:lvl2pPr marL="0" indent="0">
              <a:spcBef>
                <a:spcPts val="0"/>
              </a:spcBef>
              <a:buFontTx/>
              <a:buNone/>
              <a:defRPr sz="1200">
                <a:solidFill>
                  <a:schemeClr val="bg1"/>
                </a:solidFill>
                <a:latin typeface="Arial" pitchFamily="34" charset="0"/>
                <a:cs typeface="Arial" pitchFamily="34" charset="0"/>
              </a:defRPr>
            </a:lvl2pPr>
            <a:lvl3pPr marL="0" indent="0">
              <a:spcBef>
                <a:spcPts val="0"/>
              </a:spcBef>
              <a:buFontTx/>
              <a:buNone/>
              <a:defRPr sz="1200">
                <a:solidFill>
                  <a:schemeClr val="bg1"/>
                </a:solidFill>
                <a:latin typeface="Arial" pitchFamily="34" charset="0"/>
                <a:cs typeface="Arial" pitchFamily="34" charset="0"/>
              </a:defRPr>
            </a:lvl3pPr>
            <a:lvl4pPr marL="0" indent="0">
              <a:spcBef>
                <a:spcPts val="0"/>
              </a:spcBef>
              <a:buFontTx/>
              <a:buNone/>
              <a:defRPr sz="1200">
                <a:solidFill>
                  <a:schemeClr val="bg1"/>
                </a:solidFill>
                <a:latin typeface="Arial" pitchFamily="34" charset="0"/>
                <a:cs typeface="Arial" pitchFamily="34" charset="0"/>
              </a:defRPr>
            </a:lvl4pPr>
            <a:lvl5pPr marL="0" indent="0">
              <a:spcBef>
                <a:spcPts val="0"/>
              </a:spcBef>
              <a:buFontTx/>
              <a:buNone/>
              <a:defRPr sz="1200">
                <a:solidFill>
                  <a:schemeClr val="bg1"/>
                </a:solidFill>
                <a:latin typeface="Arial" pitchFamily="34" charset="0"/>
                <a:cs typeface="Arial" pitchFamily="34" charset="0"/>
              </a:defRPr>
            </a:lvl5pPr>
          </a:lstStyle>
          <a:p>
            <a:pPr lvl="0"/>
            <a:r>
              <a:rPr lang="fr-FR" smtClean="0"/>
              <a:t>Date</a:t>
            </a:r>
          </a:p>
        </p:txBody>
      </p:sp>
      <p:pic>
        <p:nvPicPr>
          <p:cNvPr id="5" name="Picture 9"/>
          <p:cNvPicPr>
            <a:picLocks noChangeAspect="1" noChangeArrowheads="1"/>
          </p:cNvPicPr>
          <p:nvPr userDrawn="1"/>
        </p:nvPicPr>
        <p:blipFill>
          <a:blip r:embed="rId2" cstate="print"/>
          <a:srcRect/>
          <a:stretch>
            <a:fillRect/>
          </a:stretch>
        </p:blipFill>
        <p:spPr bwMode="auto">
          <a:xfrm>
            <a:off x="569913" y="482600"/>
            <a:ext cx="1189037" cy="506413"/>
          </a:xfrm>
          <a:prstGeom prst="rect">
            <a:avLst/>
          </a:prstGeom>
          <a:noFill/>
          <a:ln w="9525">
            <a:noFill/>
            <a:miter lim="800000"/>
            <a:headEnd/>
            <a:tailEnd/>
          </a:ln>
          <a:effectLst/>
        </p:spPr>
      </p:pic>
      <p:pic>
        <p:nvPicPr>
          <p:cNvPr id="6" name="Espace réservé pour une image  10" descr="IMG_sommaire.JPG"/>
          <p:cNvPicPr>
            <a:picLocks noChangeAspect="1"/>
          </p:cNvPicPr>
          <p:nvPr userDrawn="1"/>
        </p:nvPicPr>
        <p:blipFill>
          <a:blip r:embed="rId3" cstate="print"/>
          <a:srcRect l="35" r="35"/>
          <a:stretch>
            <a:fillRect/>
          </a:stretch>
        </p:blipFill>
        <p:spPr bwMode="auto">
          <a:xfrm>
            <a:off x="5699125" y="0"/>
            <a:ext cx="3444875" cy="685800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lôture">
    <p:spTree>
      <p:nvGrpSpPr>
        <p:cNvPr id="1" name=""/>
        <p:cNvGrpSpPr/>
        <p:nvPr/>
      </p:nvGrpSpPr>
      <p:grpSpPr>
        <a:xfrm>
          <a:off x="0" y="0"/>
          <a:ext cx="0" cy="0"/>
          <a:chOff x="0" y="0"/>
          <a:chExt cx="0" cy="0"/>
        </a:xfrm>
      </p:grpSpPr>
      <p:pic>
        <p:nvPicPr>
          <p:cNvPr id="6" name="Picture 8" descr="logo_EDF_sommaire"/>
          <p:cNvPicPr>
            <a:picLocks noChangeAspect="1" noChangeArrowheads="1"/>
          </p:cNvPicPr>
          <p:nvPr userDrawn="1"/>
        </p:nvPicPr>
        <p:blipFill>
          <a:blip r:embed="rId2" cstate="print"/>
          <a:srcRect/>
          <a:stretch>
            <a:fillRect/>
          </a:stretch>
        </p:blipFill>
        <p:spPr bwMode="auto">
          <a:xfrm>
            <a:off x="395288" y="6291263"/>
            <a:ext cx="622300" cy="261937"/>
          </a:xfrm>
          <a:prstGeom prst="rect">
            <a:avLst/>
          </a:prstGeom>
          <a:noFill/>
          <a:ln w="9525">
            <a:noFill/>
            <a:miter lim="800000"/>
            <a:headEnd/>
            <a:tailEnd/>
          </a:ln>
        </p:spPr>
      </p:pic>
      <p:sp>
        <p:nvSpPr>
          <p:cNvPr id="8" name="Espace réservé du texte 7"/>
          <p:cNvSpPr>
            <a:spLocks noGrp="1"/>
          </p:cNvSpPr>
          <p:nvPr>
            <p:ph type="body" sz="quarter" idx="10" hasCustomPrompt="1"/>
          </p:nvPr>
        </p:nvSpPr>
        <p:spPr>
          <a:xfrm>
            <a:off x="971550" y="2060848"/>
            <a:ext cx="7200900" cy="3239740"/>
          </a:xfrm>
        </p:spPr>
        <p:txBody>
          <a:bodyPr>
            <a:noAutofit/>
          </a:bodyPr>
          <a:lstStyle>
            <a:lvl1pPr marL="0" indent="0" algn="ctr">
              <a:spcBef>
                <a:spcPts val="0"/>
              </a:spcBef>
              <a:buFontTx/>
              <a:buNone/>
              <a:defRPr sz="9000" b="1">
                <a:solidFill>
                  <a:schemeClr val="accent6"/>
                </a:solidFill>
                <a:latin typeface="+mj-lt"/>
              </a:defRPr>
            </a:lvl1pPr>
            <a:lvl2pPr marL="0" indent="0">
              <a:spcBef>
                <a:spcPts val="0"/>
              </a:spcBef>
              <a:buFontTx/>
              <a:buNone/>
              <a:defRPr/>
            </a:lvl2pPr>
            <a:lvl3pPr marL="0" indent="0">
              <a:spcBef>
                <a:spcPts val="0"/>
              </a:spcBef>
              <a:buFontTx/>
              <a:buNone/>
              <a:defRPr/>
            </a:lvl3pPr>
            <a:lvl4pPr marL="0" indent="0">
              <a:spcBef>
                <a:spcPts val="0"/>
              </a:spcBef>
              <a:buFontTx/>
              <a:buNone/>
              <a:defRPr/>
            </a:lvl4pPr>
            <a:lvl5pPr marL="0" indent="0">
              <a:spcBef>
                <a:spcPts val="0"/>
              </a:spcBef>
              <a:buFontTx/>
              <a:buNone/>
              <a:defRPr/>
            </a:lvl5pPr>
          </a:lstStyle>
          <a:p>
            <a:pPr lvl="0"/>
            <a:r>
              <a:rPr lang="fr-FR" smtClean="0"/>
              <a:t>Texte de clôture</a:t>
            </a:r>
            <a:endParaRPr lang="fr-F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re 1"/>
          <p:cNvSpPr>
            <a:spLocks noGrp="1"/>
          </p:cNvSpPr>
          <p:nvPr>
            <p:ph type="title"/>
          </p:nvPr>
        </p:nvSpPr>
        <p:spPr>
          <a:xfrm>
            <a:off x="382761" y="922710"/>
            <a:ext cx="8353425" cy="850106"/>
          </a:xfrm>
        </p:spPr>
        <p:txBody>
          <a:bodyPr/>
          <a:lstStyle>
            <a:lvl1pPr>
              <a:defRPr sz="3800"/>
            </a:lvl1pPr>
          </a:lstStyle>
          <a:p>
            <a:r>
              <a:rPr lang="fr-FR" smtClean="0"/>
              <a:t>Modifiez le style du titre</a:t>
            </a:r>
            <a:endParaRPr lang="fr-FR"/>
          </a:p>
        </p:txBody>
      </p:sp>
      <p:sp>
        <p:nvSpPr>
          <p:cNvPr id="3" name="Espace réservé du pied de page 2"/>
          <p:cNvSpPr>
            <a:spLocks noGrp="1"/>
          </p:cNvSpPr>
          <p:nvPr>
            <p:ph type="ftr" sz="quarter" idx="10"/>
          </p:nvPr>
        </p:nvSpPr>
        <p:spPr/>
        <p:txBody>
          <a:bodyPr/>
          <a:lstStyle/>
          <a:p>
            <a:r>
              <a:rPr lang="fr-FR" dirty="0" smtClean="0"/>
              <a:t>Club Utilisateurs ThermoSysPro  |  02/07/2018</a:t>
            </a:r>
            <a:endParaRPr lang="fr-FR" dirty="0"/>
          </a:p>
        </p:txBody>
      </p:sp>
      <p:sp>
        <p:nvSpPr>
          <p:cNvPr id="5" name="Espace réservé du texte 4"/>
          <p:cNvSpPr>
            <a:spLocks noGrp="1"/>
          </p:cNvSpPr>
          <p:nvPr>
            <p:ph type="body" sz="quarter" idx="11"/>
          </p:nvPr>
        </p:nvSpPr>
        <p:spPr>
          <a:xfrm>
            <a:off x="395288" y="2060575"/>
            <a:ext cx="8353425" cy="4032250"/>
          </a:xfrm>
        </p:spPr>
        <p:txBody>
          <a:bodyPr/>
          <a:lstStyle>
            <a:lvl1pPr marL="358775" indent="-358775">
              <a:buSzPct val="125000"/>
              <a:buFont typeface="+mj-lt"/>
              <a:buAutoNum type="arabicPeriod"/>
              <a:defRPr sz="1300" cap="all" baseline="0"/>
            </a:lvl1pPr>
            <a:lvl2pPr marL="360000" indent="0">
              <a:spcBef>
                <a:spcPts val="0"/>
              </a:spcBef>
              <a:buClr>
                <a:schemeClr val="bg1"/>
              </a:buClr>
              <a:buSzPct val="25000"/>
              <a:buFontTx/>
              <a:buNone/>
              <a:defRPr sz="1300" cap="all" baseline="0"/>
            </a:lvl2pPr>
            <a:lvl3pPr marL="360000" indent="0">
              <a:spcBef>
                <a:spcPts val="0"/>
              </a:spcBef>
              <a:buFontTx/>
              <a:buNone/>
              <a:defRPr sz="1300" cap="all" baseline="0"/>
            </a:lvl3pPr>
            <a:lvl4pPr marL="360000" indent="0">
              <a:spcBef>
                <a:spcPts val="0"/>
              </a:spcBef>
              <a:buFontTx/>
              <a:buNone/>
              <a:defRPr sz="1300" cap="all" baseline="0"/>
            </a:lvl4pPr>
            <a:lvl5pPr marL="360000" indent="0">
              <a:spcBef>
                <a:spcPts val="0"/>
              </a:spcBef>
              <a:buFontTx/>
              <a:buNone/>
              <a:defRPr sz="1300" cap="all" baseline="0"/>
            </a:lvl5pPr>
          </a:lstStyle>
          <a:p>
            <a:pPr lvl="0"/>
            <a:r>
              <a:rPr lang="fr-FR" smtClean="0"/>
              <a:t>Modifiez les styles du texte du masque</a:t>
            </a:r>
          </a:p>
          <a:p>
            <a:pPr lvl="1"/>
            <a:r>
              <a:rPr lang="fr-FR" smtClean="0"/>
              <a:t>Deuxième niveau</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a:xfrm>
            <a:off x="395288" y="1557338"/>
            <a:ext cx="8353424" cy="4568826"/>
          </a:xfrm>
        </p:spPr>
        <p:txBody>
          <a:bodyPr/>
          <a:lstStyle>
            <a:lvl1pPr marL="0" indent="0">
              <a:buClr>
                <a:schemeClr val="bg1"/>
              </a:buClr>
              <a:buSzPct val="25000"/>
              <a:buFontTx/>
              <a:buNone/>
              <a:defRPr sz="2200"/>
            </a:lvl1pPr>
          </a:lstStyle>
          <a:p>
            <a:pPr lvl="0"/>
            <a:r>
              <a:rPr lang="fr-FR" smtClean="0"/>
              <a:t>Modifiez les styles du texte du masque</a:t>
            </a:r>
          </a:p>
        </p:txBody>
      </p:sp>
      <p:sp>
        <p:nvSpPr>
          <p:cNvPr id="5" name="Espace réservé du pied de page 4"/>
          <p:cNvSpPr>
            <a:spLocks noGrp="1"/>
          </p:cNvSpPr>
          <p:nvPr>
            <p:ph type="ftr" sz="quarter" idx="11"/>
          </p:nvPr>
        </p:nvSpPr>
        <p:spPr/>
        <p:txBody>
          <a:bodyPr/>
          <a:lstStyle/>
          <a:p>
            <a:r>
              <a:rPr lang="fr-FR" dirty="0" smtClean="0"/>
              <a:t>Club Utilisateurs ThermoSysPro  |  02/07/2018</a:t>
            </a:r>
            <a:endParaRPr lang="fr-FR"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u 1 colonn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11"/>
          </p:nvPr>
        </p:nvSpPr>
        <p:spPr/>
        <p:txBody>
          <a:bodyPr/>
          <a:lstStyle/>
          <a:p>
            <a:r>
              <a:rPr lang="fr-FR" dirty="0" smtClean="0"/>
              <a:t>Club Utilisateurs ThermoSysPro  |  02/07/2018</a:t>
            </a:r>
            <a:endParaRPr lang="fr-FR"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u 2 colonne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a:xfrm>
            <a:off x="395287" y="1268414"/>
            <a:ext cx="3816673" cy="4857750"/>
          </a:xfrm>
        </p:spPr>
        <p:txBody>
          <a:bodyPr/>
          <a:lstStyle>
            <a:lvl1pPr>
              <a:defRPr sz="1400"/>
            </a:lvl1pPr>
            <a:lvl2pPr>
              <a:defRPr sz="1400"/>
            </a:lvl2pPr>
            <a:lvl3pPr>
              <a:defRPr sz="1200"/>
            </a:lvl3pPr>
            <a:lvl4pPr>
              <a:defRPr sz="1100"/>
            </a:lvl4pPr>
            <a:lvl5pPr>
              <a:defRPr sz="10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11"/>
          </p:nvPr>
        </p:nvSpPr>
        <p:spPr/>
        <p:txBody>
          <a:bodyPr/>
          <a:lstStyle/>
          <a:p>
            <a:r>
              <a:rPr lang="fr-FR" dirty="0" smtClean="0"/>
              <a:t>Club Utilisateurs ThermoSysPro  |  02/07/2018</a:t>
            </a:r>
            <a:endParaRPr lang="fr-FR" dirty="0"/>
          </a:p>
        </p:txBody>
      </p:sp>
      <p:sp>
        <p:nvSpPr>
          <p:cNvPr id="7" name="Espace réservé du contenu 2"/>
          <p:cNvSpPr>
            <a:spLocks noGrp="1"/>
          </p:cNvSpPr>
          <p:nvPr>
            <p:ph idx="12"/>
          </p:nvPr>
        </p:nvSpPr>
        <p:spPr>
          <a:xfrm>
            <a:off x="4932040" y="1268413"/>
            <a:ext cx="3816673" cy="4536851"/>
          </a:xfrm>
        </p:spPr>
        <p:txBody>
          <a:bodyPr/>
          <a:lstStyle>
            <a:lvl1pPr>
              <a:defRPr sz="1400"/>
            </a:lvl1pPr>
            <a:lvl2pPr>
              <a:defRPr sz="1400"/>
            </a:lvl2pPr>
            <a:lvl3pPr>
              <a:defRPr sz="1200"/>
            </a:lvl3pPr>
            <a:lvl4pPr>
              <a:defRPr sz="1100"/>
            </a:lvl4pPr>
            <a:lvl5pPr>
              <a:defRPr sz="10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Espace réservé du texte 7"/>
          <p:cNvSpPr>
            <a:spLocks noGrp="1"/>
          </p:cNvSpPr>
          <p:nvPr>
            <p:ph type="body" sz="quarter" idx="13" hasCustomPrompt="1"/>
          </p:nvPr>
        </p:nvSpPr>
        <p:spPr>
          <a:xfrm>
            <a:off x="4932040" y="5876925"/>
            <a:ext cx="3816673" cy="180425"/>
          </a:xfrm>
        </p:spPr>
        <p:txBody>
          <a:bodyPr tIns="36000" bIns="36000">
            <a:spAutoFit/>
          </a:bodyPr>
          <a:lstStyle>
            <a:lvl1pPr marL="0" indent="0" algn="r">
              <a:spcBef>
                <a:spcPts val="0"/>
              </a:spcBef>
              <a:buFontTx/>
              <a:buNone/>
              <a:defRPr sz="700" b="0" baseline="0"/>
            </a:lvl1pPr>
            <a:lvl2pPr marL="0" indent="0" algn="r">
              <a:spcBef>
                <a:spcPts val="0"/>
              </a:spcBef>
              <a:buFontTx/>
              <a:buNone/>
              <a:defRPr sz="600"/>
            </a:lvl2pPr>
            <a:lvl3pPr marL="0" indent="0" algn="r">
              <a:spcBef>
                <a:spcPts val="0"/>
              </a:spcBef>
              <a:buFontTx/>
              <a:buNone/>
              <a:defRPr sz="600"/>
            </a:lvl3pPr>
            <a:lvl4pPr marL="0" indent="0" algn="r">
              <a:spcBef>
                <a:spcPts val="0"/>
              </a:spcBef>
              <a:buFontTx/>
              <a:buNone/>
              <a:defRPr sz="600"/>
            </a:lvl4pPr>
            <a:lvl5pPr marL="0" indent="0" algn="r">
              <a:spcBef>
                <a:spcPts val="0"/>
              </a:spcBef>
              <a:buFontTx/>
              <a:buNone/>
              <a:defRPr sz="600"/>
            </a:lvl5pPr>
          </a:lstStyle>
          <a:p>
            <a:pPr lvl="0"/>
            <a:r>
              <a:rPr lang="fr-FR" smtClean="0"/>
              <a:t>Copyright ou crédit photo</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u + encadré">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a:xfrm>
            <a:off x="395287" y="1268414"/>
            <a:ext cx="4176713" cy="4857750"/>
          </a:xfrm>
        </p:spPr>
        <p:txBody>
          <a:bodyPr/>
          <a:lstStyle>
            <a:lvl1pPr>
              <a:defRPr sz="1400"/>
            </a:lvl1pPr>
            <a:lvl2pPr>
              <a:defRPr sz="1400"/>
            </a:lvl2pPr>
            <a:lvl3pPr>
              <a:defRPr sz="1200"/>
            </a:lvl3pPr>
            <a:lvl4pPr>
              <a:defRPr sz="1100"/>
            </a:lvl4pPr>
            <a:lvl5pPr>
              <a:defRPr sz="1000"/>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11"/>
          </p:nvPr>
        </p:nvSpPr>
        <p:spPr/>
        <p:txBody>
          <a:bodyPr/>
          <a:lstStyle/>
          <a:p>
            <a:r>
              <a:rPr lang="fr-FR" dirty="0" smtClean="0"/>
              <a:t>Club Utilisateurs ThermoSysPro  |  02/07/2018</a:t>
            </a:r>
            <a:endParaRPr lang="fr-FR" dirty="0"/>
          </a:p>
        </p:txBody>
      </p:sp>
      <p:sp>
        <p:nvSpPr>
          <p:cNvPr id="10" name="Espace réservé du texte 9"/>
          <p:cNvSpPr>
            <a:spLocks noGrp="1"/>
          </p:cNvSpPr>
          <p:nvPr>
            <p:ph type="body" sz="quarter" idx="12"/>
          </p:nvPr>
        </p:nvSpPr>
        <p:spPr>
          <a:xfrm>
            <a:off x="6084888" y="1268413"/>
            <a:ext cx="2663825" cy="4824883"/>
          </a:xfrm>
          <a:solidFill>
            <a:schemeClr val="accent6"/>
          </a:solidFill>
        </p:spPr>
        <p:txBody>
          <a:bodyPr lIns="72000" tIns="72000" rIns="72000" bIns="72000"/>
          <a:lstStyle>
            <a:lvl1pPr marL="0" indent="0" algn="ctr">
              <a:spcBef>
                <a:spcPts val="0"/>
              </a:spcBef>
              <a:spcAft>
                <a:spcPts val="600"/>
              </a:spcAft>
              <a:buClr>
                <a:schemeClr val="bg1"/>
              </a:buClr>
              <a:buFontTx/>
              <a:buNone/>
              <a:defRPr sz="1200" b="0" cap="all" baseline="0">
                <a:solidFill>
                  <a:schemeClr val="bg1"/>
                </a:solidFill>
              </a:defRPr>
            </a:lvl1pPr>
            <a:lvl2pPr marL="108000" indent="-108000">
              <a:buClr>
                <a:schemeClr val="bg1"/>
              </a:buClr>
              <a:buFont typeface="Wingdings" pitchFamily="2" charset="2"/>
              <a:buChar char="n"/>
              <a:defRPr sz="1200">
                <a:solidFill>
                  <a:schemeClr val="bg1"/>
                </a:solidFill>
              </a:defRPr>
            </a:lvl2pPr>
            <a:lvl3pPr marL="216000" indent="-108000">
              <a:buClr>
                <a:schemeClr val="bg1"/>
              </a:buClr>
              <a:defRPr sz="1100">
                <a:solidFill>
                  <a:schemeClr val="bg1"/>
                </a:solidFill>
              </a:defRPr>
            </a:lvl3pPr>
            <a:lvl4pPr marL="538163" indent="-174625">
              <a:defRPr sz="1000">
                <a:solidFill>
                  <a:schemeClr val="bg1"/>
                </a:solidFill>
              </a:defRPr>
            </a:lvl4pPr>
            <a:lvl5pPr marL="714375" indent="-176213">
              <a:defRPr sz="1000">
                <a:solidFill>
                  <a:schemeClr val="bg1"/>
                </a:solidFill>
              </a:defRPr>
            </a:lvl5pPr>
          </a:lstStyle>
          <a:p>
            <a:pPr lvl="0"/>
            <a:r>
              <a:rPr lang="fr-FR" smtClean="0"/>
              <a:t>Modifiez les styles du texte du masque</a:t>
            </a:r>
          </a:p>
          <a:p>
            <a:pPr lvl="1"/>
            <a:r>
              <a:rPr lang="fr-FR" smtClean="0"/>
              <a:t>Deuxième niveau</a:t>
            </a:r>
          </a:p>
          <a:p>
            <a:pPr lvl="2"/>
            <a:r>
              <a:rPr lang="fr-FR" smtClean="0"/>
              <a:t>Troisième niveau</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phiqu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pied de page 2"/>
          <p:cNvSpPr>
            <a:spLocks noGrp="1"/>
          </p:cNvSpPr>
          <p:nvPr>
            <p:ph type="ftr" sz="quarter" idx="10"/>
          </p:nvPr>
        </p:nvSpPr>
        <p:spPr/>
        <p:txBody>
          <a:bodyPr/>
          <a:lstStyle/>
          <a:p>
            <a:r>
              <a:rPr lang="fr-FR" dirty="0" smtClean="0"/>
              <a:t>Club Utilisateurs ThermoSysPro  |  02/07/2018</a:t>
            </a:r>
            <a:endParaRPr lang="fr-FR" dirty="0"/>
          </a:p>
        </p:txBody>
      </p:sp>
      <p:sp>
        <p:nvSpPr>
          <p:cNvPr id="5" name="Espace réservé du graphique 4"/>
          <p:cNvSpPr>
            <a:spLocks noGrp="1"/>
          </p:cNvSpPr>
          <p:nvPr>
            <p:ph type="chart" sz="quarter" idx="11"/>
          </p:nvPr>
        </p:nvSpPr>
        <p:spPr>
          <a:xfrm>
            <a:off x="971550" y="1557338"/>
            <a:ext cx="7200900" cy="4319587"/>
          </a:xfrm>
        </p:spPr>
        <p:txBody>
          <a:bodyPr/>
          <a:lstStyle/>
          <a:p>
            <a:r>
              <a:rPr lang="fr-FR" smtClean="0"/>
              <a:t>Cliquez sur l'icône pour ajouter un graphique</a:t>
            </a:r>
            <a:endParaRPr lang="fr-F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pied de page 2"/>
          <p:cNvSpPr>
            <a:spLocks noGrp="1"/>
          </p:cNvSpPr>
          <p:nvPr>
            <p:ph type="ftr" sz="quarter" idx="10"/>
          </p:nvPr>
        </p:nvSpPr>
        <p:spPr/>
        <p:txBody>
          <a:bodyPr/>
          <a:lstStyle/>
          <a:p>
            <a:r>
              <a:rPr lang="fr-FR" dirty="0" smtClean="0"/>
              <a:t>Club Utilisateurs ThermoSysPro  |  02/07/2018</a:t>
            </a:r>
            <a:endParaRPr lang="fr-FR" dirty="0"/>
          </a:p>
        </p:txBody>
      </p:sp>
      <p:sp>
        <p:nvSpPr>
          <p:cNvPr id="7" name="Espace réservé du tableau 6"/>
          <p:cNvSpPr>
            <a:spLocks noGrp="1"/>
          </p:cNvSpPr>
          <p:nvPr>
            <p:ph type="tbl" sz="quarter" idx="11"/>
          </p:nvPr>
        </p:nvSpPr>
        <p:spPr>
          <a:xfrm>
            <a:off x="971550" y="1557338"/>
            <a:ext cx="7200900" cy="4319587"/>
          </a:xfrm>
        </p:spPr>
        <p:txBody>
          <a:bodyPr/>
          <a:lstStyle/>
          <a:p>
            <a:r>
              <a:rPr lang="fr-FR" smtClean="0"/>
              <a:t>Cliquez sur l'icône pour ajouter un tableau</a:t>
            </a:r>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pied de page 2"/>
          <p:cNvSpPr>
            <a:spLocks noGrp="1"/>
          </p:cNvSpPr>
          <p:nvPr>
            <p:ph type="ftr" sz="quarter" idx="10"/>
          </p:nvPr>
        </p:nvSpPr>
        <p:spPr/>
        <p:txBody>
          <a:bodyPr/>
          <a:lstStyle/>
          <a:p>
            <a:r>
              <a:rPr lang="fr-FR" dirty="0" smtClean="0"/>
              <a:t>Club Utilisateurs ThermoSysPro  |  02/07/2018</a:t>
            </a:r>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95287" y="274638"/>
            <a:ext cx="8353425" cy="850106"/>
          </a:xfrm>
          <a:prstGeom prst="rect">
            <a:avLst/>
          </a:prstGeom>
        </p:spPr>
        <p:txBody>
          <a:bodyPr vert="horz" lIns="36000" tIns="0" rIns="36000" bIns="0" rtlCol="0" anchor="t" anchorCtr="0">
            <a:no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395287" y="1268414"/>
            <a:ext cx="8353425" cy="4857750"/>
          </a:xfrm>
          <a:prstGeom prst="rect">
            <a:avLst/>
          </a:prstGeom>
        </p:spPr>
        <p:txBody>
          <a:bodyPr vert="horz" lIns="36000" tIns="0" rIns="36000" bIns="0" rtlCol="0">
            <a:no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3"/>
          </p:nvPr>
        </p:nvSpPr>
        <p:spPr>
          <a:xfrm>
            <a:off x="4572000" y="6381328"/>
            <a:ext cx="3888432" cy="153888"/>
          </a:xfrm>
          <a:prstGeom prst="rect">
            <a:avLst/>
          </a:prstGeom>
        </p:spPr>
        <p:txBody>
          <a:bodyPr vert="horz" wrap="none" lIns="36000" tIns="0" rIns="36000" bIns="0" rtlCol="0" anchor="ctr" anchorCtr="0">
            <a:noAutofit/>
          </a:bodyPr>
          <a:lstStyle>
            <a:lvl1pPr algn="r">
              <a:defRPr sz="1000">
                <a:solidFill>
                  <a:schemeClr val="tx1"/>
                </a:solidFill>
              </a:defRPr>
            </a:lvl1pPr>
          </a:lstStyle>
          <a:p>
            <a:r>
              <a:rPr lang="fr-FR" dirty="0" smtClean="0"/>
              <a:t>Club Utilisateurs ThermoSysPro  |  02/07/2018</a:t>
            </a:r>
            <a:endParaRPr lang="fr-FR" dirty="0"/>
          </a:p>
        </p:txBody>
      </p:sp>
      <p:pic>
        <p:nvPicPr>
          <p:cNvPr id="7" name="Picture 8" descr="logo_EDF_sommaire"/>
          <p:cNvPicPr>
            <a:picLocks noChangeAspect="1" noChangeArrowheads="1"/>
          </p:cNvPicPr>
          <p:nvPr userDrawn="1"/>
        </p:nvPicPr>
        <p:blipFill>
          <a:blip r:embed="rId12" cstate="print"/>
          <a:srcRect/>
          <a:stretch>
            <a:fillRect/>
          </a:stretch>
        </p:blipFill>
        <p:spPr bwMode="auto">
          <a:xfrm>
            <a:off x="395288" y="6291263"/>
            <a:ext cx="622300" cy="261937"/>
          </a:xfrm>
          <a:prstGeom prst="rect">
            <a:avLst/>
          </a:prstGeom>
          <a:noFill/>
          <a:ln w="9525">
            <a:noFill/>
            <a:miter lim="800000"/>
            <a:headEnd/>
            <a:tailEnd/>
          </a:ln>
        </p:spPr>
      </p:pic>
      <p:sp>
        <p:nvSpPr>
          <p:cNvPr id="8" name="ZoneTexte 7"/>
          <p:cNvSpPr txBox="1"/>
          <p:nvPr userDrawn="1"/>
        </p:nvSpPr>
        <p:spPr>
          <a:xfrm>
            <a:off x="8460432" y="6381328"/>
            <a:ext cx="371380" cy="153888"/>
          </a:xfrm>
          <a:prstGeom prst="rect">
            <a:avLst/>
          </a:prstGeom>
          <a:noFill/>
        </p:spPr>
        <p:txBody>
          <a:bodyPr wrap="none" lIns="36000" tIns="0" rIns="0" bIns="0" rtlCol="0" anchor="ctr" anchorCtr="0">
            <a:spAutoFit/>
          </a:bodyPr>
          <a:lstStyle/>
          <a:p>
            <a:r>
              <a:rPr lang="fr-FR" sz="1000" smtClean="0"/>
              <a:t>|  </a:t>
            </a:r>
            <a:fld id="{A4A6FBFB-9464-423D-8908-BCA7DB9DC592}" type="slidenum">
              <a:rPr lang="fr-FR" sz="1000" smtClean="0">
                <a:solidFill>
                  <a:schemeClr val="tx1"/>
                </a:solidFill>
                <a:latin typeface="Arial" pitchFamily="34" charset="0"/>
                <a:cs typeface="Arial" pitchFamily="34" charset="0"/>
              </a:rPr>
              <a:pPr/>
              <a:t>‹N°›</a:t>
            </a:fld>
            <a:endParaRPr lang="fr-FR" sz="1000">
              <a:solidFill>
                <a:schemeClr val="tx1"/>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4" r:id="rId2"/>
    <p:sldLayoutId id="2147483657" r:id="rId3"/>
    <p:sldLayoutId id="2147483650" r:id="rId4"/>
    <p:sldLayoutId id="2147483656" r:id="rId5"/>
    <p:sldLayoutId id="2147483659" r:id="rId6"/>
    <p:sldLayoutId id="2147483658" r:id="rId7"/>
    <p:sldLayoutId id="2147483660" r:id="rId8"/>
    <p:sldLayoutId id="2147483655" r:id="rId9"/>
    <p:sldLayoutId id="2147483653" r:id="rId10"/>
  </p:sldLayoutIdLst>
  <p:timing>
    <p:tnLst>
      <p:par>
        <p:cTn id="1" dur="indefinite" restart="never" nodeType="tmRoot"/>
      </p:par>
    </p:tnLst>
  </p:timing>
  <p:hf sldNum="0" hdr="0" dt="0"/>
  <p:txStyles>
    <p:titleStyle>
      <a:lvl1pPr marL="0" indent="0" algn="l" defTabSz="914400" rtl="0" eaLnBrk="1" latinLnBrk="0" hangingPunct="1">
        <a:spcBef>
          <a:spcPts val="0"/>
        </a:spcBef>
        <a:buNone/>
        <a:defRPr sz="2800" kern="1200" cap="all" baseline="0">
          <a:solidFill>
            <a:schemeClr val="accent6"/>
          </a:solidFill>
          <a:latin typeface="+mj-lt"/>
          <a:ea typeface="+mj-ea"/>
          <a:cs typeface="+mj-cs"/>
        </a:defRPr>
      </a:lvl1pPr>
    </p:titleStyle>
    <p:bodyStyle>
      <a:lvl1pPr marL="179388" indent="-179388" algn="l" defTabSz="914400" rtl="0" eaLnBrk="1" latinLnBrk="0" hangingPunct="1">
        <a:spcBef>
          <a:spcPts val="1800"/>
        </a:spcBef>
        <a:buClr>
          <a:schemeClr val="accent6"/>
        </a:buClr>
        <a:buFont typeface="Wingdings" pitchFamily="2" charset="2"/>
        <a:buChar char=""/>
        <a:defRPr sz="1600" b="1" kern="1200">
          <a:solidFill>
            <a:schemeClr val="tx1"/>
          </a:solidFill>
          <a:latin typeface="+mn-lt"/>
          <a:ea typeface="+mn-ea"/>
          <a:cs typeface="+mn-cs"/>
        </a:defRPr>
      </a:lvl1pPr>
      <a:lvl2pPr marL="360000" indent="-180000" algn="l" defTabSz="914400" rtl="0" eaLnBrk="1" latinLnBrk="0" hangingPunct="1">
        <a:spcBef>
          <a:spcPts val="600"/>
        </a:spcBef>
        <a:buClr>
          <a:schemeClr val="accent6"/>
        </a:buClr>
        <a:buSzPct val="50000"/>
        <a:buFont typeface="Wingdings" pitchFamily="2" charset="2"/>
        <a:buChar char=""/>
        <a:defRPr sz="1600" kern="1200">
          <a:solidFill>
            <a:schemeClr val="tx1"/>
          </a:solidFill>
          <a:latin typeface="+mn-lt"/>
          <a:ea typeface="+mn-ea"/>
          <a:cs typeface="+mn-cs"/>
        </a:defRPr>
      </a:lvl2pPr>
      <a:lvl3pPr marL="540000" indent="-180000" algn="l" defTabSz="914400" rtl="0" eaLnBrk="1" latinLnBrk="0" hangingPunct="1">
        <a:spcBef>
          <a:spcPts val="300"/>
        </a:spcBef>
        <a:buClr>
          <a:schemeClr val="accent6"/>
        </a:buClr>
        <a:buFont typeface="Arial" pitchFamily="34" charset="0"/>
        <a:buChar char="•"/>
        <a:defRPr sz="1400" kern="1200">
          <a:solidFill>
            <a:schemeClr val="tx1"/>
          </a:solidFill>
          <a:latin typeface="+mn-lt"/>
          <a:ea typeface="+mn-ea"/>
          <a:cs typeface="+mn-cs"/>
        </a:defRPr>
      </a:lvl3pPr>
      <a:lvl4pPr marL="720000" indent="-144000" algn="l" defTabSz="914400" rtl="0" eaLnBrk="1" latinLnBrk="0" hangingPunct="1">
        <a:spcBef>
          <a:spcPts val="0"/>
        </a:spcBef>
        <a:buFont typeface="Arial" pitchFamily="34" charset="0"/>
        <a:buChar char="–"/>
        <a:defRPr sz="1200" kern="1200">
          <a:solidFill>
            <a:schemeClr val="tx1"/>
          </a:solidFill>
          <a:latin typeface="+mn-lt"/>
          <a:ea typeface="+mn-ea"/>
          <a:cs typeface="+mn-cs"/>
        </a:defRPr>
      </a:lvl4pPr>
      <a:lvl5pPr marL="864000" indent="-108000" algn="l" defTabSz="914400" rtl="0" eaLnBrk="1" latinLnBrk="0" hangingPunct="1">
        <a:spcBef>
          <a:spcPts val="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ric.joos@edf.fr" TargetMode="External"/><Relationship Id="rId2" Type="http://schemas.openxmlformats.org/officeDocument/2006/relationships/hyperlink" Target="mailto:baligh.el-hefni@edf.fr" TargetMode="Externa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8.emf"/><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5.jpeg"/><Relationship Id="rId7"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s://cordis.europa.eu/result/rcn/58752_en.html" TargetMode="Externa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hyperlink" Target="https://cordis.europa.eu/result/rcn/53969_en.html"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jpeg"/><Relationship Id="rId7" Type="http://schemas.openxmlformats.org/officeDocument/2006/relationships/image" Target="../media/image12.w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5.png"/><Relationship Id="rId4" Type="http://schemas.openxmlformats.org/officeDocument/2006/relationships/image" Target="../media/image6.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6.png"/><Relationship Id="rId7" Type="http://schemas.openxmlformats.org/officeDocument/2006/relationships/image" Target="../media/image31.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35.png"/><Relationship Id="rId5" Type="http://schemas.openxmlformats.org/officeDocument/2006/relationships/image" Target="../media/image8.png"/><Relationship Id="rId10" Type="http://schemas.openxmlformats.org/officeDocument/2006/relationships/image" Target="../media/image34.png"/><Relationship Id="rId4" Type="http://schemas.openxmlformats.org/officeDocument/2006/relationships/image" Target="../media/image7.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wmf"/><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211074" y="1407472"/>
            <a:ext cx="5256584" cy="2551331"/>
          </a:xfrm>
        </p:spPr>
        <p:txBody>
          <a:bodyPr/>
          <a:lstStyle/>
          <a:p>
            <a:pPr algn="ctr"/>
            <a:r>
              <a:rPr lang="en-US" sz="2800" cap="none" dirty="0" smtClean="0"/>
              <a:t>Evaluation of the impact of post-combustion CO</a:t>
            </a:r>
            <a:r>
              <a:rPr lang="en-US" sz="2800" cap="none" baseline="-25000" dirty="0" smtClean="0"/>
              <a:t>2</a:t>
            </a:r>
            <a:r>
              <a:rPr lang="en-US" sz="2800" cap="none" dirty="0" smtClean="0"/>
              <a:t> capture on power plant performance</a:t>
            </a:r>
            <a:endParaRPr lang="fr-FR" sz="2800" cap="none" dirty="0"/>
          </a:p>
        </p:txBody>
      </p:sp>
      <p:sp>
        <p:nvSpPr>
          <p:cNvPr id="2" name="Sous-titre 1"/>
          <p:cNvSpPr>
            <a:spLocks noGrp="1"/>
          </p:cNvSpPr>
          <p:nvPr>
            <p:ph type="subTitle" idx="1"/>
          </p:nvPr>
        </p:nvSpPr>
        <p:spPr>
          <a:xfrm>
            <a:off x="810715" y="4075928"/>
            <a:ext cx="4057302" cy="1393373"/>
          </a:xfrm>
        </p:spPr>
        <p:txBody>
          <a:bodyPr/>
          <a:lstStyle/>
          <a:p>
            <a:pPr algn="ctr"/>
            <a:r>
              <a:rPr lang="en-US" altLang="fr-FR" sz="2400" kern="0" dirty="0">
                <a:solidFill>
                  <a:srgbClr val="01060F"/>
                </a:solidFill>
              </a:rPr>
              <a:t> </a:t>
            </a:r>
            <a:r>
              <a:rPr lang="fr-FR" altLang="fr-FR" kern="0" dirty="0">
                <a:solidFill>
                  <a:srgbClr val="3116FC"/>
                </a:solidFill>
              </a:rPr>
              <a:t>Baligh El </a:t>
            </a:r>
            <a:r>
              <a:rPr lang="fr-FR" altLang="fr-FR" kern="0" dirty="0" err="1">
                <a:solidFill>
                  <a:srgbClr val="3116FC"/>
                </a:solidFill>
              </a:rPr>
              <a:t>Hefni</a:t>
            </a:r>
            <a:r>
              <a:rPr lang="fr-FR" altLang="fr-FR" kern="0" dirty="0">
                <a:solidFill>
                  <a:srgbClr val="3116FC"/>
                </a:solidFill>
              </a:rPr>
              <a:t> </a:t>
            </a:r>
            <a:endParaRPr lang="fr-FR" altLang="fr-FR" kern="0" dirty="0" smtClean="0">
              <a:solidFill>
                <a:srgbClr val="3116FC"/>
              </a:solidFill>
            </a:endParaRPr>
          </a:p>
          <a:p>
            <a:pPr algn="ctr"/>
            <a:r>
              <a:rPr lang="en-US" kern="0" dirty="0">
                <a:solidFill>
                  <a:srgbClr val="3116FC"/>
                </a:solidFill>
              </a:rPr>
              <a:t>Eric </a:t>
            </a:r>
            <a:r>
              <a:rPr lang="en-US" kern="0" dirty="0" err="1">
                <a:solidFill>
                  <a:srgbClr val="3116FC"/>
                </a:solidFill>
              </a:rPr>
              <a:t>Joos</a:t>
            </a:r>
            <a:endParaRPr lang="en-US" kern="0" dirty="0">
              <a:solidFill>
                <a:srgbClr val="3116FC"/>
              </a:solidFill>
            </a:endParaRPr>
          </a:p>
          <a:p>
            <a:pPr algn="ctr"/>
            <a:r>
              <a:rPr lang="en-US" kern="0" dirty="0">
                <a:solidFill>
                  <a:srgbClr val="3116FC"/>
                </a:solidFill>
              </a:rPr>
              <a:t>Anatole Weill</a:t>
            </a:r>
            <a:r>
              <a:rPr lang="fr-FR" altLang="fr-FR" kern="0" dirty="0">
                <a:solidFill>
                  <a:srgbClr val="3116FC"/>
                </a:solidFill>
              </a:rPr>
              <a:t> </a:t>
            </a:r>
            <a:r>
              <a:rPr lang="fr-FR" altLang="fr-FR" sz="1800" kern="0" dirty="0"/>
              <a:t/>
            </a:r>
            <a:br>
              <a:rPr lang="fr-FR" altLang="fr-FR" sz="1800" kern="0" dirty="0"/>
            </a:br>
            <a:r>
              <a:rPr lang="fr-FR" altLang="fr-FR" kern="0" dirty="0" smtClean="0">
                <a:solidFill>
                  <a:srgbClr val="CC3300"/>
                </a:solidFill>
              </a:rPr>
              <a:t>EDF/R&amp;D</a:t>
            </a:r>
            <a:r>
              <a:rPr lang="fr-FR" altLang="fr-FR" kern="0" dirty="0">
                <a:solidFill>
                  <a:srgbClr val="CC3300"/>
                </a:solidFill>
                <a:latin typeface="Times New Roman" panose="02020603050405020304" pitchFamily="18" charset="0"/>
              </a:rPr>
              <a:t/>
            </a:r>
            <a:br>
              <a:rPr lang="fr-FR" altLang="fr-FR" kern="0" dirty="0">
                <a:solidFill>
                  <a:srgbClr val="CC3300"/>
                </a:solidFill>
                <a:latin typeface="Times New Roman" panose="02020603050405020304" pitchFamily="18" charset="0"/>
              </a:rPr>
            </a:br>
            <a:r>
              <a:rPr lang="fr-FR" altLang="fr-FR" sz="1200" kern="0" dirty="0">
                <a:solidFill>
                  <a:srgbClr val="09357A"/>
                </a:solidFill>
                <a:cs typeface="Times New Roman" panose="02020603050405020304" pitchFamily="18" charset="0"/>
              </a:rPr>
              <a:t> </a:t>
            </a:r>
            <a:r>
              <a:rPr lang="fr-FR" altLang="fr-FR" sz="1200" kern="0" dirty="0" smtClean="0">
                <a:solidFill>
                  <a:schemeClr val="tx2"/>
                </a:solidFill>
                <a:cs typeface="Times New Roman" panose="02020603050405020304" pitchFamily="18" charset="0"/>
                <a:hlinkClick r:id="rId2"/>
              </a:rPr>
              <a:t>baligh.el-hefni@edf.fr</a:t>
            </a:r>
            <a:r>
              <a:rPr lang="fr-FR" altLang="fr-FR" sz="1200" kern="0" dirty="0" smtClean="0">
                <a:solidFill>
                  <a:schemeClr val="tx2"/>
                </a:solidFill>
                <a:cs typeface="Times New Roman" panose="02020603050405020304" pitchFamily="18" charset="0"/>
              </a:rPr>
              <a:t>  ; </a:t>
            </a:r>
            <a:r>
              <a:rPr lang="en-US" sz="1200" kern="0" dirty="0" smtClean="0">
                <a:solidFill>
                  <a:schemeClr val="tx2"/>
                </a:solidFill>
                <a:cs typeface="Times New Roman" panose="02020603050405020304" pitchFamily="18" charset="0"/>
                <a:hlinkClick r:id="rId3"/>
              </a:rPr>
              <a:t>eric.joos@edf.fr</a:t>
            </a:r>
            <a:endParaRPr lang="en-US" sz="1200" kern="0" dirty="0" smtClean="0">
              <a:solidFill>
                <a:schemeClr val="tx2"/>
              </a:solidFill>
              <a:cs typeface="Times New Roman" panose="02020603050405020304" pitchFamily="18" charset="0"/>
            </a:endParaRPr>
          </a:p>
          <a:p>
            <a:pPr algn="ctr"/>
            <a:r>
              <a:rPr lang="fr-FR" altLang="fr-FR" sz="1200" kern="0" dirty="0" smtClean="0">
                <a:solidFill>
                  <a:schemeClr val="tx2"/>
                </a:solidFill>
                <a:cs typeface="Times New Roman" panose="02020603050405020304" pitchFamily="18" charset="0"/>
              </a:rPr>
              <a:t> </a:t>
            </a:r>
            <a:endParaRPr lang="fr-FR" sz="1200" kern="0" dirty="0">
              <a:solidFill>
                <a:schemeClr val="tx2"/>
              </a:solidFill>
              <a:cs typeface="Times New Roman" panose="02020603050405020304" pitchFamily="18" charset="0"/>
            </a:endParaRPr>
          </a:p>
        </p:txBody>
      </p:sp>
      <p:sp>
        <p:nvSpPr>
          <p:cNvPr id="6" name="Espace réservé du texte 5"/>
          <p:cNvSpPr>
            <a:spLocks noGrp="1"/>
          </p:cNvSpPr>
          <p:nvPr>
            <p:ph type="body" sz="quarter" idx="13"/>
          </p:nvPr>
        </p:nvSpPr>
        <p:spPr>
          <a:xfrm>
            <a:off x="378886" y="6021288"/>
            <a:ext cx="4057302" cy="432048"/>
          </a:xfrm>
        </p:spPr>
        <p:txBody>
          <a:bodyPr/>
          <a:lstStyle/>
          <a:p>
            <a:r>
              <a:rPr lang="fr-FR" dirty="0" smtClean="0"/>
              <a:t>09-10 Oct., 2018</a:t>
            </a:r>
            <a:br>
              <a:rPr lang="fr-FR" dirty="0" smtClean="0"/>
            </a:br>
            <a:r>
              <a:rPr lang="fr-FR" dirty="0" smtClean="0"/>
              <a:t>Modelica USA</a:t>
            </a:r>
            <a:endParaRPr lang="fr-FR" dirty="0"/>
          </a:p>
        </p:txBody>
      </p:sp>
      <p:sp>
        <p:nvSpPr>
          <p:cNvPr id="5" name="Titre 3"/>
          <p:cNvSpPr txBox="1">
            <a:spLocks/>
          </p:cNvSpPr>
          <p:nvPr/>
        </p:nvSpPr>
        <p:spPr>
          <a:xfrm>
            <a:off x="211074" y="2991122"/>
            <a:ext cx="5256584" cy="1892403"/>
          </a:xfrm>
          <a:prstGeom prst="rect">
            <a:avLst/>
          </a:prstGeom>
        </p:spPr>
        <p:txBody>
          <a:bodyPr vert="horz" lIns="36000" tIns="0" rIns="36000" bIns="0" rtlCol="0" anchor="t" anchorCtr="0">
            <a:noAutofit/>
          </a:bodyPr>
          <a:lstStyle>
            <a:lvl1pPr marL="0" indent="0" algn="l" defTabSz="914400" rtl="0" eaLnBrk="1" latinLnBrk="0" hangingPunct="1">
              <a:spcBef>
                <a:spcPts val="0"/>
              </a:spcBef>
              <a:buNone/>
              <a:defRPr sz="3400" kern="1200" cap="all" baseline="0">
                <a:solidFill>
                  <a:schemeClr val="accent6"/>
                </a:solidFill>
                <a:latin typeface="+mj-lt"/>
                <a:ea typeface="+mj-ea"/>
                <a:cs typeface="+mj-cs"/>
              </a:defRPr>
            </a:lvl1pPr>
          </a:lstStyle>
          <a:p>
            <a:pPr algn="ctr"/>
            <a:r>
              <a:rPr lang="en-US" sz="2200" cap="none" dirty="0" smtClean="0">
                <a:solidFill>
                  <a:srgbClr val="C00000"/>
                </a:solidFill>
              </a:rPr>
              <a:t>Dynamic model of a 725 MW combined cycle gas turbine power plant with a CO</a:t>
            </a:r>
            <a:r>
              <a:rPr lang="en-US" sz="2200" cap="none" baseline="-25000" dirty="0" smtClean="0">
                <a:solidFill>
                  <a:srgbClr val="C00000"/>
                </a:solidFill>
              </a:rPr>
              <a:t>2</a:t>
            </a:r>
            <a:r>
              <a:rPr lang="en-US" sz="2200" cap="none" dirty="0" smtClean="0">
                <a:solidFill>
                  <a:srgbClr val="C00000"/>
                </a:solidFill>
              </a:rPr>
              <a:t> post-combustion capture unit</a:t>
            </a:r>
            <a:endParaRPr lang="fr-FR" sz="2200" cap="none" dirty="0">
              <a:solidFill>
                <a:srgbClr val="C00000"/>
              </a:solidFill>
            </a:endParaRPr>
          </a:p>
        </p:txBody>
      </p:sp>
      <p:pic>
        <p:nvPicPr>
          <p:cNvPr id="7" name="Image 9" descr="EDF - ThermoSysPro - Logo.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63688" y="5432673"/>
            <a:ext cx="2441912" cy="131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r>
              <a:rPr lang="fr-FR" dirty="0" smtClean="0"/>
              <a:t>Modelica USA|  09/10/2018</a:t>
            </a:r>
            <a:endParaRPr lang="fr-FR" dirty="0"/>
          </a:p>
        </p:txBody>
      </p:sp>
      <p:sp>
        <p:nvSpPr>
          <p:cNvPr id="4" name="Rectangle 7"/>
          <p:cNvSpPr>
            <a:spLocks noChangeArrowheads="1"/>
          </p:cNvSpPr>
          <p:nvPr/>
        </p:nvSpPr>
        <p:spPr bwMode="auto">
          <a:xfrm>
            <a:off x="38100" y="-12700"/>
            <a:ext cx="91059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SzPct val="115000"/>
              <a:buBlip>
                <a:blip r:embed="rId2"/>
              </a:buBlip>
              <a:defRPr sz="2200">
                <a:solidFill>
                  <a:schemeClr val="tx2"/>
                </a:solidFill>
                <a:latin typeface="Arial" panose="020B0604020202020204" pitchFamily="34" charset="0"/>
              </a:defRPr>
            </a:lvl1pPr>
            <a:lvl2pPr marL="406400" indent="-180975">
              <a:spcBef>
                <a:spcPct val="20000"/>
              </a:spcBef>
              <a:buSzPct val="70000"/>
              <a:buBlip>
                <a:blip r:embed="rId3"/>
              </a:buBlip>
              <a:defRPr sz="1600">
                <a:solidFill>
                  <a:schemeClr val="tx2"/>
                </a:solidFill>
                <a:latin typeface="Arial" panose="020B0604020202020204" pitchFamily="34" charset="0"/>
              </a:defRPr>
            </a:lvl2pPr>
            <a:lvl3pPr marL="554038" indent="-146050">
              <a:spcBef>
                <a:spcPct val="20000"/>
              </a:spcBef>
              <a:buSzPct val="70000"/>
              <a:buBlip>
                <a:blip r:embed="rId3"/>
              </a:buBlip>
              <a:defRPr sz="1300">
                <a:solidFill>
                  <a:schemeClr val="tx2"/>
                </a:solidFill>
                <a:latin typeface="Arial" panose="020B0604020202020204" pitchFamily="34" charset="0"/>
              </a:defRPr>
            </a:lvl3pPr>
            <a:lvl4pPr marL="736600" indent="-180975">
              <a:spcBef>
                <a:spcPct val="20000"/>
              </a:spcBef>
              <a:buSzPct val="45000"/>
              <a:buBlip>
                <a:blip r:embed="rId4"/>
              </a:buBlip>
              <a:defRPr sz="1400">
                <a:solidFill>
                  <a:srgbClr val="5A5A5A"/>
                </a:solidFill>
                <a:latin typeface="Arial" panose="020B0604020202020204" pitchFamily="34" charset="0"/>
              </a:defRPr>
            </a:lvl4pPr>
            <a:lvl5pPr marL="863600" indent="-125413">
              <a:spcBef>
                <a:spcPct val="20000"/>
              </a:spcBef>
              <a:buSzPct val="35000"/>
              <a:buBlip>
                <a:blip r:embed="rId5"/>
              </a:buBlip>
              <a:defRPr sz="1300">
                <a:solidFill>
                  <a:srgbClr val="828282"/>
                </a:solidFill>
                <a:latin typeface="Arial" panose="020B0604020202020204" pitchFamily="34" charset="0"/>
              </a:defRPr>
            </a:lvl5pPr>
            <a:lvl6pPr marL="13208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6pPr>
            <a:lvl7pPr marL="17780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7pPr>
            <a:lvl8pPr marL="22352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8pPr>
            <a:lvl9pPr marL="26924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9pPr>
          </a:lstStyle>
          <a:p>
            <a:pPr algn="ctr">
              <a:spcBef>
                <a:spcPct val="0"/>
              </a:spcBef>
              <a:buSzTx/>
              <a:buFontTx/>
              <a:buNone/>
            </a:pPr>
            <a:r>
              <a:rPr lang="en-US" altLang="fr-FR" sz="2800" b="1" dirty="0">
                <a:solidFill>
                  <a:schemeClr val="accent6"/>
                </a:solidFill>
                <a:latin typeface="+mj-lt"/>
                <a:ea typeface="+mj-ea"/>
                <a:cs typeface="+mj-cs"/>
              </a:rPr>
              <a:t>Dynamic  model of the Combined-Cycle Power Plant with CO</a:t>
            </a:r>
            <a:r>
              <a:rPr lang="en-US" altLang="fr-FR" sz="2800" b="1" baseline="-25000" dirty="0">
                <a:solidFill>
                  <a:schemeClr val="accent6"/>
                </a:solidFill>
                <a:latin typeface="+mj-lt"/>
                <a:ea typeface="+mj-ea"/>
                <a:cs typeface="+mj-cs"/>
              </a:rPr>
              <a:t>2</a:t>
            </a:r>
            <a:r>
              <a:rPr lang="en-US" altLang="fr-FR" sz="2800" b="1" dirty="0">
                <a:solidFill>
                  <a:schemeClr val="accent6"/>
                </a:solidFill>
                <a:latin typeface="+mj-lt"/>
                <a:ea typeface="+mj-ea"/>
                <a:cs typeface="+mj-cs"/>
              </a:rPr>
              <a:t> capture </a:t>
            </a:r>
            <a:r>
              <a:rPr lang="en-US" altLang="fr-FR" sz="2800" b="1" dirty="0" smtClean="0">
                <a:solidFill>
                  <a:schemeClr val="accent6"/>
                </a:solidFill>
                <a:latin typeface="+mj-lt"/>
                <a:ea typeface="+mj-ea"/>
                <a:cs typeface="+mj-cs"/>
              </a:rPr>
              <a:t>unit</a:t>
            </a:r>
            <a:r>
              <a:rPr lang="en-GB" altLang="fr-FR" sz="2800" b="1" dirty="0" smtClean="0">
                <a:solidFill>
                  <a:schemeClr val="accent6"/>
                </a:solidFill>
                <a:latin typeface="+mj-lt"/>
                <a:ea typeface="+mj-ea"/>
                <a:cs typeface="+mj-cs"/>
              </a:rPr>
              <a:t>: </a:t>
            </a:r>
            <a:r>
              <a:rPr lang="en-GB" altLang="fr-FR" sz="2800" b="1" dirty="0">
                <a:solidFill>
                  <a:schemeClr val="accent6"/>
                </a:solidFill>
                <a:latin typeface="+mj-lt"/>
                <a:ea typeface="+mj-ea"/>
                <a:cs typeface="+mj-cs"/>
              </a:rPr>
              <a:t>objectives</a:t>
            </a:r>
            <a:endParaRPr lang="fr-FR" altLang="fr-FR" sz="2800" b="1" dirty="0">
              <a:solidFill>
                <a:schemeClr val="accent6"/>
              </a:solidFill>
              <a:latin typeface="+mj-lt"/>
              <a:ea typeface="+mj-ea"/>
              <a:cs typeface="+mj-cs"/>
            </a:endParaRPr>
          </a:p>
        </p:txBody>
      </p:sp>
      <p:sp>
        <p:nvSpPr>
          <p:cNvPr id="5" name="Rectangle 5"/>
          <p:cNvSpPr>
            <a:spLocks noChangeArrowheads="1"/>
          </p:cNvSpPr>
          <p:nvPr/>
        </p:nvSpPr>
        <p:spPr bwMode="auto">
          <a:xfrm>
            <a:off x="166776" y="1239534"/>
            <a:ext cx="8963025"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115000"/>
              <a:buBlip>
                <a:blip r:embed="rId2"/>
              </a:buBlip>
              <a:defRPr sz="2200">
                <a:solidFill>
                  <a:schemeClr val="tx2"/>
                </a:solidFill>
                <a:latin typeface="Arial" panose="020B0604020202020204" pitchFamily="34" charset="0"/>
              </a:defRPr>
            </a:lvl1pPr>
            <a:lvl2pPr marL="406400" indent="-180975">
              <a:spcBef>
                <a:spcPct val="20000"/>
              </a:spcBef>
              <a:buSzPct val="70000"/>
              <a:buBlip>
                <a:blip r:embed="rId3"/>
              </a:buBlip>
              <a:defRPr sz="1600">
                <a:solidFill>
                  <a:schemeClr val="tx2"/>
                </a:solidFill>
                <a:latin typeface="Arial" panose="020B0604020202020204" pitchFamily="34" charset="0"/>
              </a:defRPr>
            </a:lvl2pPr>
            <a:lvl3pPr marL="554038" indent="-146050">
              <a:spcBef>
                <a:spcPct val="20000"/>
              </a:spcBef>
              <a:buSzPct val="70000"/>
              <a:buBlip>
                <a:blip r:embed="rId3"/>
              </a:buBlip>
              <a:defRPr sz="1300">
                <a:solidFill>
                  <a:schemeClr val="tx2"/>
                </a:solidFill>
                <a:latin typeface="Arial" panose="020B0604020202020204" pitchFamily="34" charset="0"/>
              </a:defRPr>
            </a:lvl3pPr>
            <a:lvl4pPr marL="736600" indent="-180975">
              <a:spcBef>
                <a:spcPct val="20000"/>
              </a:spcBef>
              <a:buSzPct val="45000"/>
              <a:buBlip>
                <a:blip r:embed="rId4"/>
              </a:buBlip>
              <a:defRPr sz="1400">
                <a:solidFill>
                  <a:srgbClr val="5A5A5A"/>
                </a:solidFill>
                <a:latin typeface="Arial" panose="020B0604020202020204" pitchFamily="34" charset="0"/>
              </a:defRPr>
            </a:lvl4pPr>
            <a:lvl5pPr marL="863600" indent="-125413">
              <a:spcBef>
                <a:spcPct val="20000"/>
              </a:spcBef>
              <a:buSzPct val="35000"/>
              <a:buBlip>
                <a:blip r:embed="rId5"/>
              </a:buBlip>
              <a:defRPr sz="1300">
                <a:solidFill>
                  <a:srgbClr val="828282"/>
                </a:solidFill>
                <a:latin typeface="Arial" panose="020B0604020202020204" pitchFamily="34" charset="0"/>
              </a:defRPr>
            </a:lvl5pPr>
            <a:lvl6pPr marL="13208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6pPr>
            <a:lvl7pPr marL="17780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7pPr>
            <a:lvl8pPr marL="22352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8pPr>
            <a:lvl9pPr marL="26924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9pPr>
          </a:lstStyle>
          <a:p>
            <a:pPr>
              <a:buFontTx/>
              <a:buNone/>
            </a:pPr>
            <a:r>
              <a:rPr lang="en-US" altLang="fr-FR" sz="2400" u="sng" dirty="0" smtClean="0">
                <a:solidFill>
                  <a:srgbClr val="C00000"/>
                </a:solidFill>
              </a:rPr>
              <a:t>The </a:t>
            </a:r>
            <a:r>
              <a:rPr lang="en-US" altLang="fr-FR" sz="2400" u="sng" dirty="0">
                <a:solidFill>
                  <a:srgbClr val="C00000"/>
                </a:solidFill>
              </a:rPr>
              <a:t>objectives of this study are:</a:t>
            </a:r>
            <a:endParaRPr lang="fr-FR" altLang="fr-FR" sz="2400" u="sng" dirty="0">
              <a:solidFill>
                <a:srgbClr val="C00000"/>
              </a:solidFill>
            </a:endParaRPr>
          </a:p>
        </p:txBody>
      </p:sp>
      <p:sp>
        <p:nvSpPr>
          <p:cNvPr id="6" name="Rectangle 6"/>
          <p:cNvSpPr>
            <a:spLocks noChangeArrowheads="1"/>
          </p:cNvSpPr>
          <p:nvPr/>
        </p:nvSpPr>
        <p:spPr bwMode="auto">
          <a:xfrm>
            <a:off x="323528" y="2072669"/>
            <a:ext cx="8280598" cy="269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7998" tIns="0" rIns="17998" bIns="0">
            <a:spAutoFit/>
          </a:bodyPr>
          <a:lstStyle>
            <a:lvl1pPr marL="342900" indent="-342900">
              <a:defRPr b="1">
                <a:solidFill>
                  <a:schemeClr val="tx1"/>
                </a:solidFill>
                <a:latin typeface="Arial" panose="020B0604020202020204" pitchFamily="34" charset="0"/>
              </a:defRPr>
            </a:lvl1pPr>
            <a:lvl2pPr marL="361950" indent="-361950">
              <a:defRPr b="1">
                <a:solidFill>
                  <a:schemeClr val="tx1"/>
                </a:solidFill>
                <a:latin typeface="Arial" panose="020B0604020202020204" pitchFamily="34" charset="0"/>
              </a:defRPr>
            </a:lvl2pPr>
            <a:lvl3pPr marL="585788"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lvl="1" algn="just">
              <a:spcBef>
                <a:spcPct val="0"/>
              </a:spcBef>
              <a:spcAft>
                <a:spcPts val="600"/>
              </a:spcAft>
              <a:buSzPct val="115000"/>
              <a:buFont typeface="Wingdings" panose="05000000000000000000" pitchFamily="2" charset="2"/>
              <a:buChar char="Ø"/>
            </a:pPr>
            <a:r>
              <a:rPr lang="en-US" altLang="fr-FR" sz="2000" b="0" dirty="0">
                <a:solidFill>
                  <a:srgbClr val="09357A"/>
                </a:solidFill>
              </a:rPr>
              <a:t>Developing a detailed dynamic model of a GCC power plant with CO</a:t>
            </a:r>
            <a:r>
              <a:rPr lang="en-US" altLang="fr-FR" sz="2000" b="0" baseline="-25000" dirty="0">
                <a:solidFill>
                  <a:srgbClr val="09357A"/>
                </a:solidFill>
              </a:rPr>
              <a:t>2</a:t>
            </a:r>
            <a:r>
              <a:rPr lang="en-US" altLang="fr-FR" sz="2000" b="0" dirty="0">
                <a:solidFill>
                  <a:srgbClr val="09357A"/>
                </a:solidFill>
              </a:rPr>
              <a:t> capture </a:t>
            </a:r>
            <a:r>
              <a:rPr lang="en-US" altLang="fr-FR" sz="2000" b="0" dirty="0" smtClean="0">
                <a:solidFill>
                  <a:srgbClr val="09357A"/>
                </a:solidFill>
              </a:rPr>
              <a:t>unit, </a:t>
            </a:r>
            <a:r>
              <a:rPr lang="en-US" altLang="fr-FR" sz="2000" b="0" dirty="0">
                <a:solidFill>
                  <a:srgbClr val="09357A"/>
                </a:solidFill>
              </a:rPr>
              <a:t>in order to simulate the power plant performance,</a:t>
            </a:r>
            <a:endParaRPr lang="fr-FR" altLang="fr-FR" sz="2000" b="0" dirty="0">
              <a:solidFill>
                <a:srgbClr val="09357A"/>
              </a:solidFill>
            </a:endParaRPr>
          </a:p>
          <a:p>
            <a:pPr lvl="1" algn="just">
              <a:spcBef>
                <a:spcPct val="0"/>
              </a:spcBef>
              <a:spcAft>
                <a:spcPts val="600"/>
              </a:spcAft>
              <a:buSzPct val="115000"/>
              <a:buFont typeface="Wingdings" panose="05000000000000000000" pitchFamily="2" charset="2"/>
              <a:buChar char="Ø"/>
            </a:pPr>
            <a:r>
              <a:rPr lang="en-US" altLang="fr-FR" sz="2000" b="0" dirty="0">
                <a:solidFill>
                  <a:srgbClr val="09357A"/>
                </a:solidFill>
              </a:rPr>
              <a:t>Evaluate the impact of the addition of a CO</a:t>
            </a:r>
            <a:r>
              <a:rPr lang="en-US" altLang="fr-FR" sz="2000" b="0" baseline="-25000" dirty="0">
                <a:solidFill>
                  <a:srgbClr val="09357A"/>
                </a:solidFill>
              </a:rPr>
              <a:t>2</a:t>
            </a:r>
            <a:r>
              <a:rPr lang="en-US" altLang="fr-FR" sz="2000" b="0" dirty="0">
                <a:solidFill>
                  <a:srgbClr val="09357A"/>
                </a:solidFill>
              </a:rPr>
              <a:t> capture </a:t>
            </a:r>
            <a:r>
              <a:rPr lang="en-US" altLang="fr-FR" sz="2000" b="0" dirty="0" smtClean="0">
                <a:solidFill>
                  <a:srgbClr val="09357A"/>
                </a:solidFill>
              </a:rPr>
              <a:t>unit, </a:t>
            </a:r>
            <a:r>
              <a:rPr lang="en-US" altLang="fr-FR" sz="2000" b="0" dirty="0">
                <a:solidFill>
                  <a:srgbClr val="09357A"/>
                </a:solidFill>
              </a:rPr>
              <a:t>on the GCC power plant dynamic </a:t>
            </a:r>
            <a:r>
              <a:rPr lang="en-US" altLang="fr-FR" sz="2000" b="0" dirty="0" smtClean="0">
                <a:solidFill>
                  <a:srgbClr val="09357A"/>
                </a:solidFill>
              </a:rPr>
              <a:t>behavior, </a:t>
            </a:r>
            <a:r>
              <a:rPr lang="en-US" altLang="fr-FR" sz="2000" b="0" dirty="0">
                <a:solidFill>
                  <a:srgbClr val="09357A"/>
                </a:solidFill>
              </a:rPr>
              <a:t>at full load and at load reduction,</a:t>
            </a:r>
          </a:p>
          <a:p>
            <a:pPr lvl="1" algn="just">
              <a:spcBef>
                <a:spcPct val="0"/>
              </a:spcBef>
              <a:spcAft>
                <a:spcPts val="600"/>
              </a:spcAft>
              <a:buSzPct val="115000"/>
              <a:buFont typeface="Wingdings" panose="05000000000000000000" pitchFamily="2" charset="2"/>
              <a:buChar char="Ø"/>
            </a:pPr>
            <a:r>
              <a:rPr lang="en-US" altLang="fr-FR" sz="2000" b="0" dirty="0">
                <a:solidFill>
                  <a:srgbClr val="09357A"/>
                </a:solidFill>
              </a:rPr>
              <a:t>Quantify the power plant performance at the part load  (plant efficiency).</a:t>
            </a:r>
            <a:endParaRPr lang="fr-FR" altLang="fr-FR" sz="2000" b="0" dirty="0">
              <a:solidFill>
                <a:srgbClr val="09357A"/>
              </a:solidFill>
            </a:endParaRPr>
          </a:p>
          <a:p>
            <a:pPr lvl="1" algn="just">
              <a:spcBef>
                <a:spcPct val="0"/>
              </a:spcBef>
              <a:spcAft>
                <a:spcPts val="600"/>
              </a:spcAft>
              <a:buSzPct val="115000"/>
              <a:buFont typeface="Wingdings" panose="05000000000000000000" pitchFamily="2" charset="2"/>
              <a:buChar char="Ø"/>
            </a:pPr>
            <a:r>
              <a:rPr lang="en-US" altLang="fr-FR" sz="2000" b="0" dirty="0" smtClean="0">
                <a:solidFill>
                  <a:srgbClr val="09357A"/>
                </a:solidFill>
              </a:rPr>
              <a:t>Compare </a:t>
            </a:r>
            <a:r>
              <a:rPr lang="en-US" altLang="fr-FR" sz="2000" b="0" dirty="0">
                <a:solidFill>
                  <a:srgbClr val="09357A"/>
                </a:solidFill>
              </a:rPr>
              <a:t>the performance provided by the ThermoSysPro model, with the performance provided by some projects and software</a:t>
            </a:r>
            <a:r>
              <a:rPr lang="en-US" sz="2000" b="0" dirty="0">
                <a:solidFill>
                  <a:srgbClr val="09357A"/>
                </a:solidFill>
              </a:rPr>
              <a:t>, </a:t>
            </a:r>
            <a:endParaRPr lang="en-US" altLang="fr-FR" sz="2000" b="0" dirty="0">
              <a:solidFill>
                <a:srgbClr val="C00000"/>
              </a:solidFill>
            </a:endParaRPr>
          </a:p>
        </p:txBody>
      </p:sp>
    </p:spTree>
    <p:extLst>
      <p:ext uri="{BB962C8B-B14F-4D97-AF65-F5344CB8AC3E}">
        <p14:creationId xmlns:p14="http://schemas.microsoft.com/office/powerpoint/2010/main" val="42496560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r>
              <a:rPr lang="fr-FR" dirty="0" smtClean="0"/>
              <a:t>Modelica USA|  09/10/2018</a:t>
            </a:r>
            <a:endParaRPr lang="fr-FR" dirty="0"/>
          </a:p>
        </p:txBody>
      </p:sp>
      <p:sp>
        <p:nvSpPr>
          <p:cNvPr id="4" name="Rectangle 7"/>
          <p:cNvSpPr>
            <a:spLocks noChangeArrowheads="1"/>
          </p:cNvSpPr>
          <p:nvPr/>
        </p:nvSpPr>
        <p:spPr bwMode="auto">
          <a:xfrm>
            <a:off x="38100" y="-12700"/>
            <a:ext cx="91059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SzPct val="115000"/>
              <a:buBlip>
                <a:blip r:embed="rId2"/>
              </a:buBlip>
              <a:defRPr sz="2200">
                <a:solidFill>
                  <a:schemeClr val="tx2"/>
                </a:solidFill>
                <a:latin typeface="Arial" panose="020B0604020202020204" pitchFamily="34" charset="0"/>
              </a:defRPr>
            </a:lvl1pPr>
            <a:lvl2pPr marL="406400" indent="-180975">
              <a:spcBef>
                <a:spcPct val="20000"/>
              </a:spcBef>
              <a:buSzPct val="70000"/>
              <a:buBlip>
                <a:blip r:embed="rId3"/>
              </a:buBlip>
              <a:defRPr sz="1600">
                <a:solidFill>
                  <a:schemeClr val="tx2"/>
                </a:solidFill>
                <a:latin typeface="Arial" panose="020B0604020202020204" pitchFamily="34" charset="0"/>
              </a:defRPr>
            </a:lvl2pPr>
            <a:lvl3pPr marL="554038" indent="-146050">
              <a:spcBef>
                <a:spcPct val="20000"/>
              </a:spcBef>
              <a:buSzPct val="70000"/>
              <a:buBlip>
                <a:blip r:embed="rId3"/>
              </a:buBlip>
              <a:defRPr sz="1300">
                <a:solidFill>
                  <a:schemeClr val="tx2"/>
                </a:solidFill>
                <a:latin typeface="Arial" panose="020B0604020202020204" pitchFamily="34" charset="0"/>
              </a:defRPr>
            </a:lvl3pPr>
            <a:lvl4pPr marL="736600" indent="-180975">
              <a:spcBef>
                <a:spcPct val="20000"/>
              </a:spcBef>
              <a:buSzPct val="45000"/>
              <a:buBlip>
                <a:blip r:embed="rId4"/>
              </a:buBlip>
              <a:defRPr sz="1400">
                <a:solidFill>
                  <a:srgbClr val="5A5A5A"/>
                </a:solidFill>
                <a:latin typeface="Arial" panose="020B0604020202020204" pitchFamily="34" charset="0"/>
              </a:defRPr>
            </a:lvl4pPr>
            <a:lvl5pPr marL="863600" indent="-125413">
              <a:spcBef>
                <a:spcPct val="20000"/>
              </a:spcBef>
              <a:buSzPct val="35000"/>
              <a:buBlip>
                <a:blip r:embed="rId5"/>
              </a:buBlip>
              <a:defRPr sz="1300">
                <a:solidFill>
                  <a:srgbClr val="828282"/>
                </a:solidFill>
                <a:latin typeface="Arial" panose="020B0604020202020204" pitchFamily="34" charset="0"/>
              </a:defRPr>
            </a:lvl5pPr>
            <a:lvl6pPr marL="13208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6pPr>
            <a:lvl7pPr marL="17780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7pPr>
            <a:lvl8pPr marL="22352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8pPr>
            <a:lvl9pPr marL="26924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9pPr>
          </a:lstStyle>
          <a:p>
            <a:pPr algn="ctr">
              <a:spcBef>
                <a:spcPct val="0"/>
              </a:spcBef>
              <a:buSzTx/>
              <a:buNone/>
            </a:pPr>
            <a:r>
              <a:rPr lang="en-US" altLang="fr-FR" sz="2800" b="1" dirty="0">
                <a:solidFill>
                  <a:schemeClr val="accent6"/>
                </a:solidFill>
              </a:rPr>
              <a:t>Dynamic  model of the Combined-Cycle Power Plant with CO</a:t>
            </a:r>
            <a:r>
              <a:rPr lang="en-US" altLang="fr-FR" sz="2800" b="1" baseline="-25000" dirty="0">
                <a:solidFill>
                  <a:schemeClr val="accent6"/>
                </a:solidFill>
              </a:rPr>
              <a:t>2</a:t>
            </a:r>
            <a:r>
              <a:rPr lang="en-US" altLang="fr-FR" sz="2800" b="1" dirty="0">
                <a:solidFill>
                  <a:schemeClr val="accent6"/>
                </a:solidFill>
              </a:rPr>
              <a:t> capture unit </a:t>
            </a:r>
            <a:r>
              <a:rPr lang="en-GB" altLang="fr-FR" sz="2800" b="1" dirty="0" smtClean="0">
                <a:solidFill>
                  <a:schemeClr val="accent6"/>
                </a:solidFill>
                <a:latin typeface="+mj-lt"/>
                <a:ea typeface="+mj-ea"/>
                <a:cs typeface="+mj-cs"/>
              </a:rPr>
              <a:t>: nominal data</a:t>
            </a:r>
            <a:endParaRPr lang="fr-FR" altLang="fr-FR" sz="2800" b="1" dirty="0">
              <a:solidFill>
                <a:schemeClr val="accent6"/>
              </a:solidFill>
              <a:latin typeface="+mj-lt"/>
              <a:ea typeface="+mj-ea"/>
              <a:cs typeface="+mj-cs"/>
            </a:endParaRPr>
          </a:p>
        </p:txBody>
      </p:sp>
      <p:sp>
        <p:nvSpPr>
          <p:cNvPr id="5" name="Rectangle 5"/>
          <p:cNvSpPr>
            <a:spLocks noChangeArrowheads="1"/>
          </p:cNvSpPr>
          <p:nvPr/>
        </p:nvSpPr>
        <p:spPr bwMode="auto">
          <a:xfrm>
            <a:off x="157163" y="1112838"/>
            <a:ext cx="8963025"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115000"/>
              <a:buBlip>
                <a:blip r:embed="rId2"/>
              </a:buBlip>
              <a:defRPr sz="2200">
                <a:solidFill>
                  <a:schemeClr val="tx2"/>
                </a:solidFill>
                <a:latin typeface="Arial" panose="020B0604020202020204" pitchFamily="34" charset="0"/>
              </a:defRPr>
            </a:lvl1pPr>
            <a:lvl2pPr marL="406400" indent="-180975">
              <a:spcBef>
                <a:spcPct val="20000"/>
              </a:spcBef>
              <a:buSzPct val="70000"/>
              <a:buBlip>
                <a:blip r:embed="rId3"/>
              </a:buBlip>
              <a:defRPr sz="1600">
                <a:solidFill>
                  <a:schemeClr val="tx2"/>
                </a:solidFill>
                <a:latin typeface="Arial" panose="020B0604020202020204" pitchFamily="34" charset="0"/>
              </a:defRPr>
            </a:lvl2pPr>
            <a:lvl3pPr marL="554038" indent="-146050">
              <a:spcBef>
                <a:spcPct val="20000"/>
              </a:spcBef>
              <a:buSzPct val="70000"/>
              <a:buBlip>
                <a:blip r:embed="rId3"/>
              </a:buBlip>
              <a:defRPr sz="1300">
                <a:solidFill>
                  <a:schemeClr val="tx2"/>
                </a:solidFill>
                <a:latin typeface="Arial" panose="020B0604020202020204" pitchFamily="34" charset="0"/>
              </a:defRPr>
            </a:lvl3pPr>
            <a:lvl4pPr marL="736600" indent="-180975">
              <a:spcBef>
                <a:spcPct val="20000"/>
              </a:spcBef>
              <a:buSzPct val="45000"/>
              <a:buBlip>
                <a:blip r:embed="rId4"/>
              </a:buBlip>
              <a:defRPr sz="1400">
                <a:solidFill>
                  <a:srgbClr val="5A5A5A"/>
                </a:solidFill>
                <a:latin typeface="Arial" panose="020B0604020202020204" pitchFamily="34" charset="0"/>
              </a:defRPr>
            </a:lvl4pPr>
            <a:lvl5pPr marL="863600" indent="-125413">
              <a:spcBef>
                <a:spcPct val="20000"/>
              </a:spcBef>
              <a:buSzPct val="35000"/>
              <a:buBlip>
                <a:blip r:embed="rId5"/>
              </a:buBlip>
              <a:defRPr sz="1300">
                <a:solidFill>
                  <a:srgbClr val="828282"/>
                </a:solidFill>
                <a:latin typeface="Arial" panose="020B0604020202020204" pitchFamily="34" charset="0"/>
              </a:defRPr>
            </a:lvl5pPr>
            <a:lvl6pPr marL="13208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6pPr>
            <a:lvl7pPr marL="17780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7pPr>
            <a:lvl8pPr marL="22352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8pPr>
            <a:lvl9pPr marL="26924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9pPr>
          </a:lstStyle>
          <a:p>
            <a:pPr>
              <a:buFontTx/>
              <a:buNone/>
            </a:pPr>
            <a:r>
              <a:rPr lang="en-US" altLang="fr-FR" sz="2400" u="sng" dirty="0">
                <a:solidFill>
                  <a:srgbClr val="C00000"/>
                </a:solidFill>
              </a:rPr>
              <a:t>Technical characteristics of the </a:t>
            </a:r>
            <a:r>
              <a:rPr lang="en-US" altLang="fr-FR" sz="2400" u="sng" dirty="0" smtClean="0">
                <a:solidFill>
                  <a:srgbClr val="C00000"/>
                </a:solidFill>
              </a:rPr>
              <a:t>Combined-Cycle Power </a:t>
            </a:r>
            <a:r>
              <a:rPr lang="en-US" altLang="fr-FR" sz="2400" u="sng" dirty="0">
                <a:solidFill>
                  <a:srgbClr val="C00000"/>
                </a:solidFill>
              </a:rPr>
              <a:t>plant:</a:t>
            </a:r>
            <a:endParaRPr lang="fr-FR" altLang="fr-FR" sz="2400" u="sng" dirty="0">
              <a:solidFill>
                <a:srgbClr val="C00000"/>
              </a:solidFill>
            </a:endParaRPr>
          </a:p>
        </p:txBody>
      </p:sp>
      <p:graphicFrame>
        <p:nvGraphicFramePr>
          <p:cNvPr id="6" name="Tableau 5"/>
          <p:cNvGraphicFramePr>
            <a:graphicFrameLocks noGrp="1"/>
          </p:cNvGraphicFramePr>
          <p:nvPr>
            <p:extLst>
              <p:ext uri="{D42A27DB-BD31-4B8C-83A1-F6EECF244321}">
                <p14:modId xmlns:p14="http://schemas.microsoft.com/office/powerpoint/2010/main" val="1947486609"/>
              </p:ext>
            </p:extLst>
          </p:nvPr>
        </p:nvGraphicFramePr>
        <p:xfrm>
          <a:off x="250825" y="1837149"/>
          <a:ext cx="8497888" cy="4117689"/>
        </p:xfrm>
        <a:graphic>
          <a:graphicData uri="http://schemas.openxmlformats.org/drawingml/2006/table">
            <a:tbl>
              <a:tblPr>
                <a:tableStyleId>{5C22544A-7EE6-4342-B048-85BDC9FD1C3A}</a:tableStyleId>
              </a:tblPr>
              <a:tblGrid>
                <a:gridCol w="4537007"/>
                <a:gridCol w="3960881"/>
              </a:tblGrid>
              <a:tr h="445344">
                <a:tc>
                  <a:txBody>
                    <a:bodyPr/>
                    <a:lstStyle/>
                    <a:p>
                      <a:pPr marL="0" algn="ctr" defTabSz="914400" rtl="0" eaLnBrk="1" latinLnBrk="0" hangingPunct="1">
                        <a:spcAft>
                          <a:spcPts val="0"/>
                        </a:spcAft>
                      </a:pPr>
                      <a:r>
                        <a:rPr lang="en-US" sz="2000" kern="1200" dirty="0">
                          <a:solidFill>
                            <a:schemeClr val="tx2"/>
                          </a:solidFill>
                          <a:effectLst/>
                          <a:latin typeface="+mn-lt"/>
                          <a:ea typeface="+mn-ea"/>
                          <a:cs typeface="+mn-cs"/>
                        </a:rPr>
                        <a:t>Configuration</a:t>
                      </a:r>
                      <a:endParaRPr lang="fr-FR" sz="2000" kern="1200" dirty="0">
                        <a:solidFill>
                          <a:schemeClr val="tx2"/>
                        </a:solidFill>
                        <a:effectLst/>
                        <a:latin typeface="+mn-lt"/>
                        <a:ea typeface="+mn-ea"/>
                        <a:cs typeface="+mn-cs"/>
                      </a:endParaRPr>
                    </a:p>
                  </a:txBody>
                  <a:tcPr marL="68588" marR="68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spcAft>
                          <a:spcPts val="0"/>
                        </a:spcAft>
                      </a:pPr>
                      <a:r>
                        <a:rPr lang="en-US" sz="2000" kern="1200" dirty="0">
                          <a:solidFill>
                            <a:schemeClr val="tx2"/>
                          </a:solidFill>
                          <a:effectLst/>
                          <a:latin typeface="+mn-lt"/>
                          <a:ea typeface="+mn-ea"/>
                          <a:cs typeface="+mn-cs"/>
                        </a:rPr>
                        <a:t>Characteristics</a:t>
                      </a:r>
                      <a:endParaRPr lang="fr-FR" sz="2000" kern="1200" dirty="0">
                        <a:solidFill>
                          <a:schemeClr val="tx2"/>
                        </a:solidFill>
                        <a:effectLst/>
                        <a:latin typeface="+mn-lt"/>
                        <a:ea typeface="+mn-ea"/>
                        <a:cs typeface="+mn-cs"/>
                      </a:endParaRPr>
                    </a:p>
                  </a:txBody>
                  <a:tcPr marL="68588" marR="68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2695">
                <a:tc>
                  <a:txBody>
                    <a:bodyPr/>
                    <a:lstStyle/>
                    <a:p>
                      <a:pPr indent="180340" algn="just">
                        <a:spcAft>
                          <a:spcPts val="0"/>
                        </a:spcAft>
                      </a:pPr>
                      <a:r>
                        <a:rPr lang="en-US" sz="1600" kern="1200" dirty="0">
                          <a:solidFill>
                            <a:srgbClr val="001A70"/>
                          </a:solidFill>
                          <a:effectLst/>
                          <a:latin typeface="+mn-lt"/>
                          <a:ea typeface="+mn-ea"/>
                          <a:cs typeface="+mn-cs"/>
                        </a:rPr>
                        <a:t>Gas Turbine:  Nominal power  </a:t>
                      </a:r>
                      <a:endParaRPr lang="fr-FR" sz="1600" kern="1200" dirty="0">
                        <a:solidFill>
                          <a:srgbClr val="001A70"/>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80340" algn="just">
                        <a:spcAft>
                          <a:spcPts val="0"/>
                        </a:spcAft>
                      </a:pPr>
                      <a:r>
                        <a:rPr lang="en-US" sz="1600" kern="1200" dirty="0">
                          <a:solidFill>
                            <a:srgbClr val="001A70"/>
                          </a:solidFill>
                          <a:effectLst/>
                          <a:latin typeface="+mn-lt"/>
                          <a:ea typeface="+mn-ea"/>
                          <a:cs typeface="+mn-cs"/>
                        </a:rPr>
                        <a:t>2*230 MW (Two Gas Turbine)</a:t>
                      </a:r>
                      <a:endParaRPr lang="fr-FR" sz="1600" kern="1200" dirty="0">
                        <a:solidFill>
                          <a:srgbClr val="001A70"/>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2695">
                <a:tc>
                  <a:txBody>
                    <a:bodyPr/>
                    <a:lstStyle/>
                    <a:p>
                      <a:pPr indent="180340" algn="just">
                        <a:spcAft>
                          <a:spcPts val="0"/>
                        </a:spcAft>
                      </a:pPr>
                      <a:r>
                        <a:rPr lang="en-US" sz="1600" kern="1200" dirty="0">
                          <a:solidFill>
                            <a:srgbClr val="001A70"/>
                          </a:solidFill>
                          <a:effectLst/>
                          <a:latin typeface="+mn-lt"/>
                          <a:ea typeface="+mn-ea"/>
                          <a:cs typeface="+mn-cs"/>
                        </a:rPr>
                        <a:t>Steam Turbine: Nominal power   </a:t>
                      </a:r>
                      <a:endParaRPr lang="fr-FR" sz="1600" kern="1200" dirty="0">
                        <a:solidFill>
                          <a:srgbClr val="001A70"/>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80340" algn="just">
                        <a:spcAft>
                          <a:spcPts val="0"/>
                        </a:spcAft>
                      </a:pPr>
                      <a:r>
                        <a:rPr lang="en-US" sz="1600" kern="1200" dirty="0">
                          <a:solidFill>
                            <a:srgbClr val="001A70"/>
                          </a:solidFill>
                          <a:effectLst/>
                          <a:latin typeface="+mn-lt"/>
                          <a:ea typeface="+mn-ea"/>
                          <a:cs typeface="+mn-cs"/>
                        </a:rPr>
                        <a:t>265 MW ( Two HRSG “two trains”)</a:t>
                      </a:r>
                      <a:endParaRPr lang="fr-FR" sz="1600" kern="1200" dirty="0">
                        <a:solidFill>
                          <a:srgbClr val="001A70"/>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2695">
                <a:tc>
                  <a:txBody>
                    <a:bodyPr/>
                    <a:lstStyle/>
                    <a:p>
                      <a:pPr indent="180340" algn="just">
                        <a:spcAft>
                          <a:spcPts val="0"/>
                        </a:spcAft>
                      </a:pPr>
                      <a:r>
                        <a:rPr lang="en-US" sz="1600" kern="1200" dirty="0">
                          <a:solidFill>
                            <a:srgbClr val="001A70"/>
                          </a:solidFill>
                          <a:effectLst/>
                          <a:latin typeface="+mn-lt"/>
                          <a:ea typeface="+mn-ea"/>
                          <a:cs typeface="+mn-cs"/>
                        </a:rPr>
                        <a:t>High pressure circuit at nominal power</a:t>
                      </a:r>
                      <a:endParaRPr lang="fr-FR" sz="1600" kern="1200" dirty="0">
                        <a:solidFill>
                          <a:srgbClr val="001A70"/>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80340" algn="just">
                        <a:spcAft>
                          <a:spcPts val="0"/>
                        </a:spcAft>
                      </a:pPr>
                      <a:r>
                        <a:rPr lang="en-US" sz="1600" kern="1200" dirty="0">
                          <a:solidFill>
                            <a:srgbClr val="001A70"/>
                          </a:solidFill>
                          <a:effectLst/>
                          <a:latin typeface="+mn-lt"/>
                          <a:ea typeface="+mn-ea"/>
                          <a:cs typeface="+mn-cs"/>
                        </a:rPr>
                        <a:t>127 bar, 567°C</a:t>
                      </a:r>
                      <a:endParaRPr lang="fr-FR" sz="1600" kern="1200" dirty="0">
                        <a:solidFill>
                          <a:srgbClr val="001A70"/>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2695">
                <a:tc>
                  <a:txBody>
                    <a:bodyPr/>
                    <a:lstStyle/>
                    <a:p>
                      <a:pPr indent="180340" algn="just">
                        <a:spcAft>
                          <a:spcPts val="0"/>
                        </a:spcAft>
                      </a:pPr>
                      <a:r>
                        <a:rPr lang="en-US" sz="1600" kern="1200" dirty="0">
                          <a:solidFill>
                            <a:srgbClr val="001A70"/>
                          </a:solidFill>
                          <a:effectLst/>
                          <a:latin typeface="+mn-lt"/>
                          <a:ea typeface="+mn-ea"/>
                          <a:cs typeface="+mn-cs"/>
                        </a:rPr>
                        <a:t>Intermediate pressure circuit at nominal power</a:t>
                      </a:r>
                      <a:endParaRPr lang="fr-FR" sz="1600" kern="1200" dirty="0">
                        <a:solidFill>
                          <a:srgbClr val="001A70"/>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01613" indent="-20638" algn="just">
                        <a:spcAft>
                          <a:spcPts val="0"/>
                        </a:spcAft>
                      </a:pPr>
                      <a:r>
                        <a:rPr lang="en-US" sz="1600" kern="1200" dirty="0">
                          <a:solidFill>
                            <a:srgbClr val="001A70"/>
                          </a:solidFill>
                          <a:effectLst/>
                          <a:latin typeface="+mn-lt"/>
                          <a:ea typeface="+mn-ea"/>
                          <a:cs typeface="+mn-cs"/>
                        </a:rPr>
                        <a:t>27 bar, 568°C</a:t>
                      </a:r>
                      <a:endParaRPr lang="fr-FR" sz="1600" kern="1200" dirty="0">
                        <a:solidFill>
                          <a:srgbClr val="001A70"/>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2695">
                <a:tc>
                  <a:txBody>
                    <a:bodyPr/>
                    <a:lstStyle/>
                    <a:p>
                      <a:pPr indent="180340" algn="just">
                        <a:spcAft>
                          <a:spcPts val="0"/>
                        </a:spcAft>
                      </a:pPr>
                      <a:r>
                        <a:rPr lang="en-US" sz="1600" kern="1200" dirty="0">
                          <a:solidFill>
                            <a:srgbClr val="001A70"/>
                          </a:solidFill>
                          <a:effectLst/>
                          <a:latin typeface="+mn-lt"/>
                          <a:ea typeface="+mn-ea"/>
                          <a:cs typeface="+mn-cs"/>
                        </a:rPr>
                        <a:t>Low pressure circuit at nominal power</a:t>
                      </a:r>
                      <a:endParaRPr lang="fr-FR" sz="1600" kern="1200" dirty="0">
                        <a:solidFill>
                          <a:srgbClr val="001A70"/>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80340" algn="just">
                        <a:spcAft>
                          <a:spcPts val="0"/>
                        </a:spcAft>
                      </a:pPr>
                      <a:r>
                        <a:rPr lang="en-US" sz="1600" kern="1200" dirty="0">
                          <a:solidFill>
                            <a:srgbClr val="001A70"/>
                          </a:solidFill>
                          <a:effectLst/>
                          <a:latin typeface="+mn-lt"/>
                          <a:ea typeface="+mn-ea"/>
                          <a:cs typeface="+mn-cs"/>
                        </a:rPr>
                        <a:t>4.9 bar, 259°C,</a:t>
                      </a:r>
                      <a:endParaRPr lang="fr-FR" sz="1600" kern="1200" dirty="0">
                        <a:solidFill>
                          <a:srgbClr val="001A70"/>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4755">
                <a:tc>
                  <a:txBody>
                    <a:bodyPr/>
                    <a:lstStyle/>
                    <a:p>
                      <a:pPr indent="180340" algn="just">
                        <a:spcAft>
                          <a:spcPts val="0"/>
                        </a:spcAft>
                      </a:pPr>
                      <a:r>
                        <a:rPr lang="en-US" sz="1600" kern="1200" dirty="0" smtClean="0">
                          <a:solidFill>
                            <a:srgbClr val="001A70"/>
                          </a:solidFill>
                          <a:effectLst/>
                          <a:latin typeface="+mn-lt"/>
                          <a:ea typeface="+mn-ea"/>
                          <a:cs typeface="+mn-cs"/>
                        </a:rPr>
                        <a:t>Condenser:</a:t>
                      </a:r>
                      <a:r>
                        <a:rPr lang="en-US" sz="1600" kern="1200" baseline="0" dirty="0" smtClean="0">
                          <a:solidFill>
                            <a:srgbClr val="001A70"/>
                          </a:solidFill>
                          <a:effectLst/>
                          <a:latin typeface="+mn-lt"/>
                          <a:ea typeface="+mn-ea"/>
                          <a:cs typeface="+mn-cs"/>
                        </a:rPr>
                        <a:t> </a:t>
                      </a:r>
                      <a:r>
                        <a:rPr lang="en-US" sz="1600" kern="1200" dirty="0" smtClean="0">
                          <a:solidFill>
                            <a:srgbClr val="001A70"/>
                          </a:solidFill>
                          <a:effectLst/>
                          <a:latin typeface="+mn-lt"/>
                          <a:ea typeface="+mn-ea"/>
                          <a:cs typeface="+mn-cs"/>
                        </a:rPr>
                        <a:t>Thermal </a:t>
                      </a:r>
                      <a:r>
                        <a:rPr lang="en-US" sz="1600" kern="1200" dirty="0">
                          <a:solidFill>
                            <a:srgbClr val="001A70"/>
                          </a:solidFill>
                          <a:effectLst/>
                          <a:latin typeface="+mn-lt"/>
                          <a:ea typeface="+mn-ea"/>
                          <a:cs typeface="+mn-cs"/>
                        </a:rPr>
                        <a:t>power</a:t>
                      </a:r>
                      <a:endParaRPr lang="fr-FR" sz="1600" kern="1200" dirty="0">
                        <a:solidFill>
                          <a:srgbClr val="001A70"/>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80340" algn="just">
                        <a:spcAft>
                          <a:spcPts val="0"/>
                        </a:spcAft>
                      </a:pPr>
                      <a:r>
                        <a:rPr lang="en-US" sz="1600" kern="1200" dirty="0">
                          <a:solidFill>
                            <a:srgbClr val="001A70"/>
                          </a:solidFill>
                          <a:effectLst/>
                          <a:latin typeface="+mn-lt"/>
                          <a:ea typeface="+mn-ea"/>
                          <a:cs typeface="+mn-cs"/>
                        </a:rPr>
                        <a:t>423 MW</a:t>
                      </a:r>
                      <a:endParaRPr lang="fr-FR" sz="1600" kern="1200" dirty="0">
                        <a:solidFill>
                          <a:srgbClr val="001A70"/>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2695">
                <a:tc>
                  <a:txBody>
                    <a:bodyPr/>
                    <a:lstStyle/>
                    <a:p>
                      <a:pPr indent="180340" algn="just">
                        <a:spcAft>
                          <a:spcPts val="0"/>
                        </a:spcAft>
                      </a:pPr>
                      <a:r>
                        <a:rPr lang="en-US" sz="1600" kern="1200">
                          <a:solidFill>
                            <a:srgbClr val="001A70"/>
                          </a:solidFill>
                          <a:effectLst/>
                          <a:latin typeface="+mn-lt"/>
                          <a:ea typeface="+mn-ea"/>
                          <a:cs typeface="+mn-cs"/>
                        </a:rPr>
                        <a:t>Condenser: Steam mass flow rate</a:t>
                      </a:r>
                      <a:endParaRPr lang="fr-FR" sz="1600" kern="1200">
                        <a:solidFill>
                          <a:srgbClr val="001A70"/>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80340" algn="just">
                        <a:spcAft>
                          <a:spcPts val="0"/>
                        </a:spcAft>
                      </a:pPr>
                      <a:r>
                        <a:rPr lang="en-US" sz="1600" kern="1200" dirty="0">
                          <a:solidFill>
                            <a:srgbClr val="001A70"/>
                          </a:solidFill>
                          <a:effectLst/>
                          <a:latin typeface="+mn-lt"/>
                          <a:ea typeface="+mn-ea"/>
                          <a:cs typeface="+mn-cs"/>
                        </a:rPr>
                        <a:t>193.4 kg/s</a:t>
                      </a:r>
                      <a:endParaRPr lang="fr-FR" sz="1600" kern="1200" dirty="0">
                        <a:solidFill>
                          <a:srgbClr val="001A70"/>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2695">
                <a:tc>
                  <a:txBody>
                    <a:bodyPr/>
                    <a:lstStyle/>
                    <a:p>
                      <a:pPr indent="180340" algn="just">
                        <a:spcAft>
                          <a:spcPts val="0"/>
                        </a:spcAft>
                      </a:pPr>
                      <a:r>
                        <a:rPr lang="en-US" sz="1600" kern="1200">
                          <a:solidFill>
                            <a:srgbClr val="001A70"/>
                          </a:solidFill>
                          <a:effectLst/>
                          <a:latin typeface="+mn-lt"/>
                          <a:ea typeface="+mn-ea"/>
                          <a:cs typeface="+mn-cs"/>
                        </a:rPr>
                        <a:t>Condenser: Vacuum pressure: </a:t>
                      </a:r>
                      <a:endParaRPr lang="fr-FR" sz="1600" kern="1200">
                        <a:solidFill>
                          <a:srgbClr val="001A70"/>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80340" algn="just">
                        <a:spcAft>
                          <a:spcPts val="0"/>
                        </a:spcAft>
                      </a:pPr>
                      <a:r>
                        <a:rPr lang="en-US" sz="1600" kern="1200" dirty="0">
                          <a:solidFill>
                            <a:srgbClr val="001A70"/>
                          </a:solidFill>
                          <a:effectLst/>
                          <a:latin typeface="+mn-lt"/>
                          <a:ea typeface="+mn-ea"/>
                          <a:cs typeface="+mn-cs"/>
                        </a:rPr>
                        <a:t>6100 Pa</a:t>
                      </a:r>
                      <a:endParaRPr lang="fr-FR" sz="1600" kern="1200" dirty="0">
                        <a:solidFill>
                          <a:srgbClr val="001A70"/>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8725">
                <a:tc>
                  <a:txBody>
                    <a:bodyPr/>
                    <a:lstStyle/>
                    <a:p>
                      <a:pPr indent="180340" algn="just">
                        <a:spcAft>
                          <a:spcPts val="0"/>
                        </a:spcAft>
                      </a:pPr>
                      <a:r>
                        <a:rPr lang="en-US" sz="1800" kern="1200" dirty="0" smtClean="0">
                          <a:solidFill>
                            <a:schemeClr val="tx2">
                              <a:lumMod val="50000"/>
                            </a:schemeClr>
                          </a:solidFill>
                          <a:effectLst/>
                          <a:latin typeface="+mn-lt"/>
                          <a:ea typeface="+mn-ea"/>
                          <a:cs typeface="+mn-cs"/>
                        </a:rPr>
                        <a:t>Compressor: Compression rate </a:t>
                      </a:r>
                      <a:endParaRPr lang="fr-FR" sz="1600" kern="1200" dirty="0">
                        <a:solidFill>
                          <a:schemeClr val="tx2">
                            <a:lumMod val="50000"/>
                          </a:schemeClr>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indent="180340" algn="just">
                        <a:spcAft>
                          <a:spcPts val="0"/>
                        </a:spcAft>
                      </a:pPr>
                      <a:r>
                        <a:rPr lang="en-US" sz="1600" kern="1200" dirty="0" smtClean="0">
                          <a:solidFill>
                            <a:srgbClr val="001A70"/>
                          </a:solidFill>
                          <a:effectLst/>
                          <a:latin typeface="+mn-lt"/>
                          <a:ea typeface="+mn-ea"/>
                          <a:cs typeface="+mn-cs"/>
                        </a:rPr>
                        <a:t>13,8</a:t>
                      </a:r>
                      <a:endParaRPr lang="fr-FR" sz="1600" kern="1200" dirty="0">
                        <a:solidFill>
                          <a:srgbClr val="001A70"/>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r>
            </a:tbl>
          </a:graphicData>
        </a:graphic>
      </p:graphicFrame>
    </p:spTree>
    <p:extLst>
      <p:ext uri="{BB962C8B-B14F-4D97-AF65-F5344CB8AC3E}">
        <p14:creationId xmlns:p14="http://schemas.microsoft.com/office/powerpoint/2010/main" val="35119583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r>
              <a:rPr lang="fr-FR" dirty="0" smtClean="0"/>
              <a:t>Modelica USA|  09/10/2018</a:t>
            </a:r>
            <a:endParaRPr lang="fr-FR" dirty="0"/>
          </a:p>
        </p:txBody>
      </p:sp>
      <p:sp>
        <p:nvSpPr>
          <p:cNvPr id="4" name="Rectangle 7"/>
          <p:cNvSpPr>
            <a:spLocks noChangeArrowheads="1"/>
          </p:cNvSpPr>
          <p:nvPr/>
        </p:nvSpPr>
        <p:spPr bwMode="auto">
          <a:xfrm>
            <a:off x="38100" y="-12700"/>
            <a:ext cx="91059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SzPct val="115000"/>
              <a:buBlip>
                <a:blip r:embed="rId2"/>
              </a:buBlip>
              <a:defRPr sz="2200">
                <a:solidFill>
                  <a:schemeClr val="tx2"/>
                </a:solidFill>
                <a:latin typeface="Arial" panose="020B0604020202020204" pitchFamily="34" charset="0"/>
              </a:defRPr>
            </a:lvl1pPr>
            <a:lvl2pPr marL="406400" indent="-180975">
              <a:spcBef>
                <a:spcPct val="20000"/>
              </a:spcBef>
              <a:buSzPct val="70000"/>
              <a:buBlip>
                <a:blip r:embed="rId3"/>
              </a:buBlip>
              <a:defRPr sz="1600">
                <a:solidFill>
                  <a:schemeClr val="tx2"/>
                </a:solidFill>
                <a:latin typeface="Arial" panose="020B0604020202020204" pitchFamily="34" charset="0"/>
              </a:defRPr>
            </a:lvl2pPr>
            <a:lvl3pPr marL="554038" indent="-146050">
              <a:spcBef>
                <a:spcPct val="20000"/>
              </a:spcBef>
              <a:buSzPct val="70000"/>
              <a:buBlip>
                <a:blip r:embed="rId3"/>
              </a:buBlip>
              <a:defRPr sz="1300">
                <a:solidFill>
                  <a:schemeClr val="tx2"/>
                </a:solidFill>
                <a:latin typeface="Arial" panose="020B0604020202020204" pitchFamily="34" charset="0"/>
              </a:defRPr>
            </a:lvl3pPr>
            <a:lvl4pPr marL="736600" indent="-180975">
              <a:spcBef>
                <a:spcPct val="20000"/>
              </a:spcBef>
              <a:buSzPct val="45000"/>
              <a:buBlip>
                <a:blip r:embed="rId4"/>
              </a:buBlip>
              <a:defRPr sz="1400">
                <a:solidFill>
                  <a:srgbClr val="5A5A5A"/>
                </a:solidFill>
                <a:latin typeface="Arial" panose="020B0604020202020204" pitchFamily="34" charset="0"/>
              </a:defRPr>
            </a:lvl4pPr>
            <a:lvl5pPr marL="863600" indent="-125413">
              <a:spcBef>
                <a:spcPct val="20000"/>
              </a:spcBef>
              <a:buSzPct val="35000"/>
              <a:buBlip>
                <a:blip r:embed="rId5"/>
              </a:buBlip>
              <a:defRPr sz="1300">
                <a:solidFill>
                  <a:srgbClr val="828282"/>
                </a:solidFill>
                <a:latin typeface="Arial" panose="020B0604020202020204" pitchFamily="34" charset="0"/>
              </a:defRPr>
            </a:lvl5pPr>
            <a:lvl6pPr marL="13208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6pPr>
            <a:lvl7pPr marL="17780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7pPr>
            <a:lvl8pPr marL="22352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8pPr>
            <a:lvl9pPr marL="26924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9pPr>
          </a:lstStyle>
          <a:p>
            <a:pPr algn="ctr">
              <a:spcBef>
                <a:spcPct val="0"/>
              </a:spcBef>
              <a:buSzTx/>
              <a:buNone/>
            </a:pPr>
            <a:r>
              <a:rPr lang="en-US" altLang="fr-FR" sz="2800" b="1" dirty="0">
                <a:solidFill>
                  <a:schemeClr val="accent6"/>
                </a:solidFill>
              </a:rPr>
              <a:t>Dynamic  model of the Combined-Cycle Power Plant with CO</a:t>
            </a:r>
            <a:r>
              <a:rPr lang="en-US" altLang="fr-FR" sz="2800" b="1" baseline="-25000" dirty="0">
                <a:solidFill>
                  <a:schemeClr val="accent6"/>
                </a:solidFill>
              </a:rPr>
              <a:t>2</a:t>
            </a:r>
            <a:r>
              <a:rPr lang="en-US" altLang="fr-FR" sz="2800" b="1" dirty="0">
                <a:solidFill>
                  <a:schemeClr val="accent6"/>
                </a:solidFill>
              </a:rPr>
              <a:t> capture </a:t>
            </a:r>
            <a:r>
              <a:rPr lang="en-US" altLang="fr-FR" sz="2800" b="1" dirty="0" smtClean="0">
                <a:solidFill>
                  <a:schemeClr val="accent6"/>
                </a:solidFill>
              </a:rPr>
              <a:t>unit</a:t>
            </a:r>
            <a:r>
              <a:rPr lang="en-GB" altLang="fr-FR" sz="2800" b="1" dirty="0" smtClean="0">
                <a:solidFill>
                  <a:schemeClr val="accent6"/>
                </a:solidFill>
                <a:latin typeface="+mj-lt"/>
                <a:ea typeface="+mj-ea"/>
                <a:cs typeface="+mj-cs"/>
              </a:rPr>
              <a:t>: data</a:t>
            </a:r>
            <a:endParaRPr lang="fr-FR" altLang="fr-FR" sz="2800" b="1" dirty="0">
              <a:solidFill>
                <a:schemeClr val="accent6"/>
              </a:solidFill>
              <a:latin typeface="+mj-lt"/>
              <a:ea typeface="+mj-ea"/>
              <a:cs typeface="+mj-cs"/>
            </a:endParaRPr>
          </a:p>
        </p:txBody>
      </p:sp>
      <p:sp>
        <p:nvSpPr>
          <p:cNvPr id="5" name="Rectangle 5"/>
          <p:cNvSpPr>
            <a:spLocks noChangeArrowheads="1"/>
          </p:cNvSpPr>
          <p:nvPr/>
        </p:nvSpPr>
        <p:spPr bwMode="auto">
          <a:xfrm>
            <a:off x="157163" y="1112838"/>
            <a:ext cx="89630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115000"/>
              <a:buBlip>
                <a:blip r:embed="rId2"/>
              </a:buBlip>
              <a:defRPr sz="2200">
                <a:solidFill>
                  <a:schemeClr val="tx2"/>
                </a:solidFill>
                <a:latin typeface="Arial" panose="020B0604020202020204" pitchFamily="34" charset="0"/>
              </a:defRPr>
            </a:lvl1pPr>
            <a:lvl2pPr marL="406400" indent="-180975">
              <a:spcBef>
                <a:spcPct val="20000"/>
              </a:spcBef>
              <a:buSzPct val="70000"/>
              <a:buBlip>
                <a:blip r:embed="rId3"/>
              </a:buBlip>
              <a:defRPr sz="1600">
                <a:solidFill>
                  <a:schemeClr val="tx2"/>
                </a:solidFill>
                <a:latin typeface="Arial" panose="020B0604020202020204" pitchFamily="34" charset="0"/>
              </a:defRPr>
            </a:lvl2pPr>
            <a:lvl3pPr marL="554038" indent="-146050">
              <a:spcBef>
                <a:spcPct val="20000"/>
              </a:spcBef>
              <a:buSzPct val="70000"/>
              <a:buBlip>
                <a:blip r:embed="rId3"/>
              </a:buBlip>
              <a:defRPr sz="1300">
                <a:solidFill>
                  <a:schemeClr val="tx2"/>
                </a:solidFill>
                <a:latin typeface="Arial" panose="020B0604020202020204" pitchFamily="34" charset="0"/>
              </a:defRPr>
            </a:lvl3pPr>
            <a:lvl4pPr marL="736600" indent="-180975">
              <a:spcBef>
                <a:spcPct val="20000"/>
              </a:spcBef>
              <a:buSzPct val="45000"/>
              <a:buBlip>
                <a:blip r:embed="rId4"/>
              </a:buBlip>
              <a:defRPr sz="1400">
                <a:solidFill>
                  <a:srgbClr val="5A5A5A"/>
                </a:solidFill>
                <a:latin typeface="Arial" panose="020B0604020202020204" pitchFamily="34" charset="0"/>
              </a:defRPr>
            </a:lvl4pPr>
            <a:lvl5pPr marL="863600" indent="-125413">
              <a:spcBef>
                <a:spcPct val="20000"/>
              </a:spcBef>
              <a:buSzPct val="35000"/>
              <a:buBlip>
                <a:blip r:embed="rId5"/>
              </a:buBlip>
              <a:defRPr sz="1300">
                <a:solidFill>
                  <a:srgbClr val="828282"/>
                </a:solidFill>
                <a:latin typeface="Arial" panose="020B0604020202020204" pitchFamily="34" charset="0"/>
              </a:defRPr>
            </a:lvl5pPr>
            <a:lvl6pPr marL="13208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6pPr>
            <a:lvl7pPr marL="17780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7pPr>
            <a:lvl8pPr marL="22352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8pPr>
            <a:lvl9pPr marL="26924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9pPr>
          </a:lstStyle>
          <a:p>
            <a:pPr>
              <a:buFontTx/>
              <a:buNone/>
            </a:pPr>
            <a:r>
              <a:rPr lang="en-US" altLang="fr-FR" sz="2400" u="sng" dirty="0">
                <a:solidFill>
                  <a:srgbClr val="C00000"/>
                </a:solidFill>
              </a:rPr>
              <a:t>Technical characteristics  </a:t>
            </a:r>
            <a:r>
              <a:rPr lang="en-US" altLang="fr-FR" sz="2400" u="sng" dirty="0" smtClean="0">
                <a:solidFill>
                  <a:srgbClr val="C00000"/>
                </a:solidFill>
              </a:rPr>
              <a:t>of </a:t>
            </a:r>
            <a:r>
              <a:rPr lang="en-US" altLang="fr-FR" sz="2400" u="sng" dirty="0">
                <a:solidFill>
                  <a:srgbClr val="C00000"/>
                </a:solidFill>
              </a:rPr>
              <a:t>the capture </a:t>
            </a:r>
            <a:r>
              <a:rPr lang="en-US" altLang="fr-FR" sz="2400" u="sng" dirty="0" smtClean="0">
                <a:solidFill>
                  <a:srgbClr val="C00000"/>
                </a:solidFill>
              </a:rPr>
              <a:t>unit</a:t>
            </a:r>
            <a:endParaRPr lang="fr-FR" altLang="fr-FR" sz="2400" u="sng" dirty="0">
              <a:solidFill>
                <a:srgbClr val="C00000"/>
              </a:solidFill>
            </a:endParaRPr>
          </a:p>
        </p:txBody>
      </p:sp>
      <p:graphicFrame>
        <p:nvGraphicFramePr>
          <p:cNvPr id="6" name="Tableau 5"/>
          <p:cNvGraphicFramePr>
            <a:graphicFrameLocks noGrp="1"/>
          </p:cNvGraphicFramePr>
          <p:nvPr>
            <p:extLst>
              <p:ext uri="{D42A27DB-BD31-4B8C-83A1-F6EECF244321}">
                <p14:modId xmlns:p14="http://schemas.microsoft.com/office/powerpoint/2010/main" val="955141927"/>
              </p:ext>
            </p:extLst>
          </p:nvPr>
        </p:nvGraphicFramePr>
        <p:xfrm>
          <a:off x="250825" y="1598613"/>
          <a:ext cx="8497888" cy="4854576"/>
        </p:xfrm>
        <a:graphic>
          <a:graphicData uri="http://schemas.openxmlformats.org/drawingml/2006/table">
            <a:tbl>
              <a:tblPr>
                <a:tableStyleId>{5C22544A-7EE6-4342-B048-85BDC9FD1C3A}</a:tableStyleId>
              </a:tblPr>
              <a:tblGrid>
                <a:gridCol w="4537007"/>
                <a:gridCol w="3960881"/>
              </a:tblGrid>
              <a:tr h="445344">
                <a:tc>
                  <a:txBody>
                    <a:bodyPr/>
                    <a:lstStyle/>
                    <a:p>
                      <a:pPr marL="0" algn="ctr" defTabSz="914400" rtl="0" eaLnBrk="1" latinLnBrk="0" hangingPunct="1">
                        <a:spcAft>
                          <a:spcPts val="0"/>
                        </a:spcAft>
                      </a:pPr>
                      <a:r>
                        <a:rPr lang="en-US" sz="2000" kern="1200" dirty="0">
                          <a:solidFill>
                            <a:schemeClr val="tx2"/>
                          </a:solidFill>
                          <a:effectLst/>
                          <a:latin typeface="+mn-lt"/>
                          <a:ea typeface="+mn-ea"/>
                          <a:cs typeface="+mn-cs"/>
                        </a:rPr>
                        <a:t>Configuration</a:t>
                      </a:r>
                      <a:endParaRPr lang="fr-FR" sz="2000" kern="1200" dirty="0">
                        <a:solidFill>
                          <a:schemeClr val="tx2"/>
                        </a:solidFill>
                        <a:effectLst/>
                        <a:latin typeface="+mn-lt"/>
                        <a:ea typeface="+mn-ea"/>
                        <a:cs typeface="+mn-cs"/>
                      </a:endParaRPr>
                    </a:p>
                  </a:txBody>
                  <a:tcPr marL="68588" marR="68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algn="ctr" defTabSz="914400" rtl="0" eaLnBrk="1" latinLnBrk="0" hangingPunct="1">
                        <a:spcAft>
                          <a:spcPts val="0"/>
                        </a:spcAft>
                      </a:pPr>
                      <a:r>
                        <a:rPr lang="en-US" sz="2000" kern="1200" dirty="0">
                          <a:solidFill>
                            <a:schemeClr val="tx2"/>
                          </a:solidFill>
                          <a:effectLst/>
                          <a:latin typeface="+mn-lt"/>
                          <a:ea typeface="+mn-ea"/>
                          <a:cs typeface="+mn-cs"/>
                        </a:rPr>
                        <a:t>Characteristics</a:t>
                      </a:r>
                      <a:endParaRPr lang="fr-FR" sz="2000" kern="1200" dirty="0">
                        <a:solidFill>
                          <a:schemeClr val="tx2"/>
                        </a:solidFill>
                        <a:effectLst/>
                        <a:latin typeface="+mn-lt"/>
                        <a:ea typeface="+mn-ea"/>
                        <a:cs typeface="+mn-cs"/>
                      </a:endParaRPr>
                    </a:p>
                  </a:txBody>
                  <a:tcPr marL="68588" marR="68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412695">
                <a:tc>
                  <a:txBody>
                    <a:bodyPr/>
                    <a:lstStyle/>
                    <a:p>
                      <a:pPr indent="180340" algn="just">
                        <a:spcAft>
                          <a:spcPts val="0"/>
                        </a:spcAft>
                      </a:pPr>
                      <a:r>
                        <a:rPr lang="en-US" sz="1600" b="1" kern="1200" dirty="0" smtClean="0">
                          <a:solidFill>
                            <a:srgbClr val="001A70"/>
                          </a:solidFill>
                          <a:effectLst/>
                          <a:latin typeface="+mn-lt"/>
                          <a:ea typeface="+mn-ea"/>
                          <a:cs typeface="+mn-cs"/>
                        </a:rPr>
                        <a:t>Absorber:</a:t>
                      </a:r>
                      <a:r>
                        <a:rPr lang="en-US" sz="1600" kern="1200" dirty="0" smtClean="0">
                          <a:solidFill>
                            <a:srgbClr val="001A70"/>
                          </a:solidFill>
                          <a:effectLst/>
                          <a:latin typeface="+mn-lt"/>
                          <a:ea typeface="+mn-ea"/>
                          <a:cs typeface="+mn-cs"/>
                        </a:rPr>
                        <a:t> </a:t>
                      </a:r>
                      <a:r>
                        <a:rPr lang="en-US" sz="1600" kern="1200" dirty="0" smtClean="0">
                          <a:solidFill>
                            <a:schemeClr val="tx2">
                              <a:lumMod val="50000"/>
                            </a:schemeClr>
                          </a:solidFill>
                          <a:effectLst/>
                          <a:latin typeface="+mn-lt"/>
                          <a:ea typeface="+mn-ea"/>
                          <a:cs typeface="+mn-cs"/>
                        </a:rPr>
                        <a:t> Diameter</a:t>
                      </a:r>
                      <a:endParaRPr lang="fr-FR" sz="1600" kern="1200" dirty="0">
                        <a:solidFill>
                          <a:schemeClr val="tx2">
                            <a:lumMod val="50000"/>
                          </a:schemeClr>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80340" algn="ctr">
                        <a:spcAft>
                          <a:spcPts val="0"/>
                        </a:spcAft>
                      </a:pPr>
                      <a:r>
                        <a:rPr lang="en-US" sz="1600" kern="1200" dirty="0" smtClean="0">
                          <a:solidFill>
                            <a:srgbClr val="001A70"/>
                          </a:solidFill>
                          <a:effectLst/>
                          <a:latin typeface="+mn-lt"/>
                          <a:ea typeface="+mn-ea"/>
                          <a:cs typeface="+mn-cs"/>
                        </a:rPr>
                        <a:t>15 m</a:t>
                      </a:r>
                      <a:endParaRPr lang="fr-FR" sz="1600" kern="1200" dirty="0">
                        <a:solidFill>
                          <a:srgbClr val="001A70"/>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2695">
                <a:tc>
                  <a:txBody>
                    <a:bodyPr/>
                    <a:lstStyle/>
                    <a:p>
                      <a:pPr indent="180340" algn="just">
                        <a:spcAft>
                          <a:spcPts val="0"/>
                        </a:spcAft>
                      </a:pPr>
                      <a:r>
                        <a:rPr lang="en-US" sz="1600" kern="1200" dirty="0" smtClean="0">
                          <a:solidFill>
                            <a:schemeClr val="tx2">
                              <a:lumMod val="50000"/>
                            </a:schemeClr>
                          </a:solidFill>
                          <a:effectLst/>
                          <a:latin typeface="+mn-lt"/>
                          <a:ea typeface="+mn-ea"/>
                          <a:cs typeface="+mn-cs"/>
                        </a:rPr>
                        <a:t>                  Packing Height</a:t>
                      </a:r>
                      <a:endParaRPr lang="fr-FR" sz="1600" kern="1200" dirty="0">
                        <a:solidFill>
                          <a:schemeClr val="tx2">
                            <a:lumMod val="50000"/>
                          </a:schemeClr>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80340" algn="ctr">
                        <a:spcAft>
                          <a:spcPts val="0"/>
                        </a:spcAft>
                      </a:pPr>
                      <a:r>
                        <a:rPr lang="en-US" sz="1600" kern="1200" dirty="0" smtClean="0">
                          <a:solidFill>
                            <a:srgbClr val="001A70"/>
                          </a:solidFill>
                          <a:effectLst/>
                          <a:latin typeface="+mn-lt"/>
                          <a:ea typeface="+mn-ea"/>
                          <a:cs typeface="+mn-cs"/>
                        </a:rPr>
                        <a:t>15 m</a:t>
                      </a:r>
                      <a:endParaRPr lang="fr-FR" sz="1600" kern="1200" dirty="0">
                        <a:solidFill>
                          <a:srgbClr val="001A70"/>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2695">
                <a:tc>
                  <a:txBody>
                    <a:bodyPr/>
                    <a:lstStyle/>
                    <a:p>
                      <a:pPr indent="180340" algn="just">
                        <a:spcAft>
                          <a:spcPts val="0"/>
                        </a:spcAft>
                      </a:pPr>
                      <a:r>
                        <a:rPr lang="en-US" sz="1600" kern="1200" dirty="0" smtClean="0">
                          <a:solidFill>
                            <a:schemeClr val="tx2">
                              <a:lumMod val="50000"/>
                            </a:schemeClr>
                          </a:solidFill>
                          <a:effectLst/>
                          <a:latin typeface="+mn-lt"/>
                          <a:ea typeface="+mn-ea"/>
                          <a:cs typeface="+mn-cs"/>
                        </a:rPr>
                        <a:t>                  Packing Type</a:t>
                      </a:r>
                      <a:endParaRPr lang="fr-FR" sz="1600" kern="1200" dirty="0">
                        <a:solidFill>
                          <a:schemeClr val="tx2">
                            <a:lumMod val="50000"/>
                          </a:schemeClr>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80340" algn="ctr">
                        <a:spcAft>
                          <a:spcPts val="0"/>
                        </a:spcAft>
                      </a:pPr>
                      <a:r>
                        <a:rPr lang="en-US" sz="1600" kern="1200" dirty="0" err="1" smtClean="0">
                          <a:solidFill>
                            <a:srgbClr val="001A70"/>
                          </a:solidFill>
                          <a:effectLst/>
                          <a:latin typeface="+mn-lt"/>
                          <a:ea typeface="+mn-ea"/>
                          <a:cs typeface="+mn-cs"/>
                        </a:rPr>
                        <a:t>Mellapak</a:t>
                      </a:r>
                      <a:r>
                        <a:rPr lang="en-US" sz="1600" kern="1200" dirty="0" smtClean="0">
                          <a:solidFill>
                            <a:srgbClr val="001A70"/>
                          </a:solidFill>
                          <a:effectLst/>
                          <a:latin typeface="+mn-lt"/>
                          <a:ea typeface="+mn-ea"/>
                          <a:cs typeface="+mn-cs"/>
                        </a:rPr>
                        <a:t> 250Y</a:t>
                      </a:r>
                      <a:endParaRPr lang="fr-FR" sz="1600" kern="1200" dirty="0">
                        <a:solidFill>
                          <a:srgbClr val="001A70"/>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2695">
                <a:tc>
                  <a:txBody>
                    <a:bodyPr/>
                    <a:lstStyle/>
                    <a:p>
                      <a:pPr indent="180340" algn="just">
                        <a:spcAft>
                          <a:spcPts val="0"/>
                        </a:spcAft>
                      </a:pPr>
                      <a:r>
                        <a:rPr lang="en-US" sz="1600" kern="1200" dirty="0" smtClean="0">
                          <a:solidFill>
                            <a:schemeClr val="tx2">
                              <a:lumMod val="50000"/>
                            </a:schemeClr>
                          </a:solidFill>
                          <a:effectLst/>
                          <a:latin typeface="+mn-lt"/>
                          <a:ea typeface="+mn-ea"/>
                          <a:cs typeface="+mn-cs"/>
                        </a:rPr>
                        <a:t>                  Inlet Cold Solvent Temperature</a:t>
                      </a:r>
                      <a:endParaRPr lang="fr-FR" sz="1600" kern="1200" dirty="0">
                        <a:solidFill>
                          <a:schemeClr val="tx2">
                            <a:lumMod val="50000"/>
                          </a:schemeClr>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01613" indent="-20638" algn="ctr">
                        <a:spcAft>
                          <a:spcPts val="0"/>
                        </a:spcAft>
                      </a:pPr>
                      <a:r>
                        <a:rPr lang="en-US" sz="1600" kern="1200" dirty="0" smtClean="0">
                          <a:solidFill>
                            <a:srgbClr val="001A70"/>
                          </a:solidFill>
                          <a:effectLst/>
                          <a:latin typeface="+mn-lt"/>
                          <a:ea typeface="+mn-ea"/>
                          <a:cs typeface="+mn-cs"/>
                        </a:rPr>
                        <a:t>40</a:t>
                      </a:r>
                      <a:r>
                        <a:rPr lang="en-US" sz="1600" kern="1200" baseline="0" dirty="0" smtClean="0">
                          <a:solidFill>
                            <a:srgbClr val="001A70"/>
                          </a:solidFill>
                          <a:effectLst/>
                          <a:latin typeface="+mn-lt"/>
                          <a:ea typeface="+mn-ea"/>
                          <a:cs typeface="+mn-cs"/>
                        </a:rPr>
                        <a:t> </a:t>
                      </a:r>
                      <a:r>
                        <a:rPr lang="en-US" sz="1600" kern="1200" dirty="0" smtClean="0">
                          <a:solidFill>
                            <a:srgbClr val="001A70"/>
                          </a:solidFill>
                          <a:effectLst/>
                          <a:latin typeface="+mn-lt"/>
                          <a:ea typeface="+mn-ea"/>
                          <a:cs typeface="+mn-cs"/>
                        </a:rPr>
                        <a:t>°C</a:t>
                      </a:r>
                      <a:endParaRPr lang="fr-FR" sz="1600" kern="1200" dirty="0">
                        <a:solidFill>
                          <a:srgbClr val="001A70"/>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2695">
                <a:tc>
                  <a:txBody>
                    <a:bodyPr/>
                    <a:lstStyle/>
                    <a:p>
                      <a:pPr indent="180340" algn="just">
                        <a:spcAft>
                          <a:spcPts val="0"/>
                        </a:spcAft>
                      </a:pPr>
                      <a:r>
                        <a:rPr lang="en-US" sz="1600" b="1" kern="1200" dirty="0" err="1" smtClean="0">
                          <a:solidFill>
                            <a:srgbClr val="001A70"/>
                          </a:solidFill>
                          <a:effectLst/>
                          <a:latin typeface="+mn-lt"/>
                          <a:ea typeface="+mn-ea"/>
                          <a:cs typeface="+mn-cs"/>
                        </a:rPr>
                        <a:t>Desorber</a:t>
                      </a:r>
                      <a:r>
                        <a:rPr lang="en-US" sz="1600" b="1" kern="1200" dirty="0" smtClean="0">
                          <a:solidFill>
                            <a:srgbClr val="001A70"/>
                          </a:solidFill>
                          <a:effectLst/>
                          <a:latin typeface="+mn-lt"/>
                          <a:ea typeface="+mn-ea"/>
                          <a:cs typeface="+mn-cs"/>
                        </a:rPr>
                        <a:t>: </a:t>
                      </a:r>
                      <a:r>
                        <a:rPr lang="en-US" sz="1600" kern="1200" dirty="0" smtClean="0">
                          <a:solidFill>
                            <a:schemeClr val="tx2">
                              <a:lumMod val="50000"/>
                            </a:schemeClr>
                          </a:solidFill>
                          <a:effectLst/>
                          <a:latin typeface="+mn-lt"/>
                          <a:ea typeface="+mn-ea"/>
                          <a:cs typeface="+mn-cs"/>
                        </a:rPr>
                        <a:t>Diameter</a:t>
                      </a:r>
                      <a:endParaRPr lang="fr-FR" sz="1600" kern="1200" dirty="0">
                        <a:solidFill>
                          <a:srgbClr val="001A70"/>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indent="180340" algn="ctr">
                        <a:spcAft>
                          <a:spcPts val="0"/>
                        </a:spcAft>
                      </a:pPr>
                      <a:r>
                        <a:rPr lang="en-US" sz="1600" kern="1200" dirty="0" smtClean="0">
                          <a:solidFill>
                            <a:srgbClr val="001A70"/>
                          </a:solidFill>
                          <a:effectLst/>
                          <a:latin typeface="+mn-lt"/>
                          <a:ea typeface="+mn-ea"/>
                          <a:cs typeface="+mn-cs"/>
                        </a:rPr>
                        <a:t>5 m</a:t>
                      </a:r>
                      <a:endParaRPr lang="fr-FR" sz="1600" kern="1200" dirty="0">
                        <a:solidFill>
                          <a:srgbClr val="001A70"/>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84755">
                <a:tc>
                  <a:txBody>
                    <a:bodyPr/>
                    <a:lstStyle/>
                    <a:p>
                      <a:pPr indent="180340" algn="just">
                        <a:spcAft>
                          <a:spcPts val="0"/>
                        </a:spcAft>
                      </a:pPr>
                      <a:r>
                        <a:rPr lang="en-US" sz="1600" kern="1200" dirty="0" smtClean="0">
                          <a:solidFill>
                            <a:schemeClr val="tx2">
                              <a:lumMod val="50000"/>
                            </a:schemeClr>
                          </a:solidFill>
                          <a:effectLst/>
                          <a:latin typeface="+mn-lt"/>
                          <a:ea typeface="+mn-ea"/>
                          <a:cs typeface="+mn-cs"/>
                        </a:rPr>
                        <a:t>                  Packing Height</a:t>
                      </a:r>
                      <a:endParaRPr lang="fr-FR" sz="1600" kern="1200" dirty="0">
                        <a:solidFill>
                          <a:schemeClr val="tx2">
                            <a:lumMod val="50000"/>
                          </a:schemeClr>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indent="180340" algn="ctr">
                        <a:spcAft>
                          <a:spcPts val="0"/>
                        </a:spcAft>
                      </a:pPr>
                      <a:r>
                        <a:rPr lang="en-US" sz="1600" kern="1200" dirty="0" smtClean="0">
                          <a:solidFill>
                            <a:srgbClr val="001A70"/>
                          </a:solidFill>
                          <a:effectLst/>
                          <a:latin typeface="+mn-lt"/>
                          <a:ea typeface="+mn-ea"/>
                          <a:cs typeface="+mn-cs"/>
                        </a:rPr>
                        <a:t>20 m</a:t>
                      </a:r>
                      <a:endParaRPr lang="fr-FR" sz="1600" kern="1200" dirty="0">
                        <a:solidFill>
                          <a:srgbClr val="001A70"/>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12695">
                <a:tc>
                  <a:txBody>
                    <a:bodyPr/>
                    <a:lstStyle/>
                    <a:p>
                      <a:pPr indent="180340" algn="just">
                        <a:spcAft>
                          <a:spcPts val="0"/>
                        </a:spcAft>
                      </a:pPr>
                      <a:r>
                        <a:rPr lang="en-US" sz="1600" kern="1200" dirty="0" smtClean="0">
                          <a:solidFill>
                            <a:schemeClr val="tx2">
                              <a:lumMod val="50000"/>
                            </a:schemeClr>
                          </a:solidFill>
                          <a:effectLst/>
                          <a:latin typeface="+mn-lt"/>
                          <a:ea typeface="+mn-ea"/>
                          <a:cs typeface="+mn-cs"/>
                        </a:rPr>
                        <a:t>                  Packing Type</a:t>
                      </a:r>
                      <a:endParaRPr lang="fr-FR" sz="1600" kern="1200" dirty="0">
                        <a:solidFill>
                          <a:schemeClr val="tx2">
                            <a:lumMod val="50000"/>
                          </a:schemeClr>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indent="180340" algn="ctr">
                        <a:spcAft>
                          <a:spcPts val="0"/>
                        </a:spcAft>
                      </a:pPr>
                      <a:r>
                        <a:rPr lang="en-US" sz="1600" kern="1200" dirty="0" err="1" smtClean="0">
                          <a:solidFill>
                            <a:srgbClr val="001A70"/>
                          </a:solidFill>
                          <a:effectLst/>
                          <a:latin typeface="+mn-lt"/>
                          <a:ea typeface="+mn-ea"/>
                          <a:cs typeface="+mn-cs"/>
                        </a:rPr>
                        <a:t>Mellapak</a:t>
                      </a:r>
                      <a:r>
                        <a:rPr lang="en-US" sz="1600" kern="1200" dirty="0" smtClean="0">
                          <a:solidFill>
                            <a:srgbClr val="001A70"/>
                          </a:solidFill>
                          <a:effectLst/>
                          <a:latin typeface="+mn-lt"/>
                          <a:ea typeface="+mn-ea"/>
                          <a:cs typeface="+mn-cs"/>
                        </a:rPr>
                        <a:t> 250Y</a:t>
                      </a:r>
                      <a:endParaRPr lang="fr-FR" sz="1600" kern="1200" dirty="0">
                        <a:solidFill>
                          <a:srgbClr val="001A70"/>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12695">
                <a:tc>
                  <a:txBody>
                    <a:bodyPr/>
                    <a:lstStyle/>
                    <a:p>
                      <a:pPr indent="180340" algn="just">
                        <a:spcAft>
                          <a:spcPts val="0"/>
                        </a:spcAft>
                      </a:pPr>
                      <a:r>
                        <a:rPr lang="en-US" sz="1600" kern="1200" dirty="0" smtClean="0">
                          <a:solidFill>
                            <a:schemeClr val="tx2">
                              <a:lumMod val="50000"/>
                            </a:schemeClr>
                          </a:solidFill>
                          <a:effectLst/>
                          <a:latin typeface="+mn-lt"/>
                          <a:ea typeface="+mn-ea"/>
                          <a:cs typeface="+mn-cs"/>
                        </a:rPr>
                        <a:t>                  Inlet Cold Solvent Temperature</a:t>
                      </a:r>
                      <a:endParaRPr lang="fr-FR" sz="1600" kern="1200" dirty="0">
                        <a:solidFill>
                          <a:schemeClr val="tx2">
                            <a:lumMod val="50000"/>
                          </a:schemeClr>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201613" indent="-20638" algn="ctr">
                        <a:spcAft>
                          <a:spcPts val="0"/>
                        </a:spcAft>
                      </a:pPr>
                      <a:r>
                        <a:rPr lang="en-US" sz="1600" kern="1200" dirty="0" smtClean="0">
                          <a:solidFill>
                            <a:srgbClr val="001A70"/>
                          </a:solidFill>
                          <a:effectLst/>
                          <a:latin typeface="+mn-lt"/>
                          <a:ea typeface="+mn-ea"/>
                          <a:cs typeface="+mn-cs"/>
                        </a:rPr>
                        <a:t>100</a:t>
                      </a:r>
                      <a:r>
                        <a:rPr lang="en-US" sz="1600" kern="1200" baseline="0" dirty="0" smtClean="0">
                          <a:solidFill>
                            <a:srgbClr val="001A70"/>
                          </a:solidFill>
                          <a:effectLst/>
                          <a:latin typeface="+mn-lt"/>
                          <a:ea typeface="+mn-ea"/>
                          <a:cs typeface="+mn-cs"/>
                        </a:rPr>
                        <a:t> </a:t>
                      </a:r>
                      <a:r>
                        <a:rPr lang="en-US" sz="1600" kern="1200" dirty="0" smtClean="0">
                          <a:solidFill>
                            <a:srgbClr val="001A70"/>
                          </a:solidFill>
                          <a:effectLst/>
                          <a:latin typeface="+mn-lt"/>
                          <a:ea typeface="+mn-ea"/>
                          <a:cs typeface="+mn-cs"/>
                        </a:rPr>
                        <a:t>°C</a:t>
                      </a:r>
                      <a:endParaRPr lang="fr-FR" sz="1600" kern="1200" dirty="0">
                        <a:solidFill>
                          <a:srgbClr val="001A70"/>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98725">
                <a:tc>
                  <a:txBody>
                    <a:bodyPr/>
                    <a:lstStyle/>
                    <a:p>
                      <a:pPr indent="180340" algn="just">
                        <a:spcAft>
                          <a:spcPts val="0"/>
                        </a:spcAft>
                      </a:pPr>
                      <a:r>
                        <a:rPr lang="en-US" sz="1600" b="1" kern="1200" dirty="0" err="1" smtClean="0">
                          <a:solidFill>
                            <a:srgbClr val="001A70"/>
                          </a:solidFill>
                          <a:effectLst/>
                          <a:latin typeface="+mn-lt"/>
                          <a:ea typeface="+mn-ea"/>
                          <a:cs typeface="+mn-cs"/>
                        </a:rPr>
                        <a:t>Reboiler</a:t>
                      </a:r>
                      <a:r>
                        <a:rPr lang="en-US" sz="1600" b="1" kern="1200" dirty="0" smtClean="0">
                          <a:solidFill>
                            <a:srgbClr val="001A70"/>
                          </a:solidFill>
                          <a:effectLst/>
                          <a:latin typeface="+mn-lt"/>
                          <a:ea typeface="+mn-ea"/>
                          <a:cs typeface="+mn-cs"/>
                        </a:rPr>
                        <a:t>:  </a:t>
                      </a:r>
                      <a:r>
                        <a:rPr lang="en-US" sz="1600" kern="1200" dirty="0" smtClean="0">
                          <a:solidFill>
                            <a:schemeClr val="tx2">
                              <a:lumMod val="50000"/>
                            </a:schemeClr>
                          </a:solidFill>
                          <a:effectLst/>
                          <a:latin typeface="+mn-lt"/>
                          <a:ea typeface="+mn-ea"/>
                          <a:cs typeface="+mn-cs"/>
                        </a:rPr>
                        <a:t>Pressure</a:t>
                      </a:r>
                      <a:endParaRPr lang="fr-FR" sz="1600" kern="1200" dirty="0">
                        <a:solidFill>
                          <a:schemeClr val="tx2">
                            <a:lumMod val="50000"/>
                          </a:schemeClr>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indent="180340" algn="ctr" defTabSz="914400" rtl="0" eaLnBrk="1" latinLnBrk="0" hangingPunct="1">
                        <a:spcAft>
                          <a:spcPts val="0"/>
                        </a:spcAft>
                      </a:pPr>
                      <a:r>
                        <a:rPr lang="en-US" sz="1600" kern="1200" dirty="0" smtClean="0">
                          <a:solidFill>
                            <a:srgbClr val="001A70"/>
                          </a:solidFill>
                          <a:effectLst/>
                          <a:latin typeface="+mn-lt"/>
                          <a:ea typeface="+mn-ea"/>
                          <a:cs typeface="+mn-cs"/>
                        </a:rPr>
                        <a:t>1,86 bar</a:t>
                      </a:r>
                      <a:endParaRPr lang="fr-FR" sz="1600" kern="1200" dirty="0">
                        <a:solidFill>
                          <a:srgbClr val="001A70"/>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360034">
                <a:tc>
                  <a:txBody>
                    <a:bodyPr/>
                    <a:lstStyle/>
                    <a:p>
                      <a:pPr indent="180340" algn="just">
                        <a:spcAft>
                          <a:spcPts val="0"/>
                        </a:spcAft>
                      </a:pPr>
                      <a:r>
                        <a:rPr lang="en-US" sz="1600" kern="1200" dirty="0" smtClean="0">
                          <a:solidFill>
                            <a:schemeClr val="tx2">
                              <a:lumMod val="50000"/>
                            </a:schemeClr>
                          </a:solidFill>
                          <a:effectLst/>
                          <a:latin typeface="+mn-lt"/>
                          <a:ea typeface="+mn-ea"/>
                          <a:cs typeface="+mn-cs"/>
                        </a:rPr>
                        <a:t>                 Temperature</a:t>
                      </a:r>
                      <a:endParaRPr lang="fr-FR" sz="1600" kern="1200" dirty="0">
                        <a:solidFill>
                          <a:srgbClr val="001A70"/>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indent="180340" algn="ctr">
                        <a:spcAft>
                          <a:spcPts val="0"/>
                        </a:spcAft>
                      </a:pPr>
                      <a:r>
                        <a:rPr lang="en-US" sz="1600" kern="1200" dirty="0" smtClean="0">
                          <a:solidFill>
                            <a:srgbClr val="001A70"/>
                          </a:solidFill>
                          <a:effectLst/>
                          <a:latin typeface="+mn-lt"/>
                          <a:ea typeface="+mn-ea"/>
                          <a:cs typeface="+mn-cs"/>
                        </a:rPr>
                        <a:t>117,9</a:t>
                      </a:r>
                      <a:r>
                        <a:rPr lang="en-US" sz="1600" kern="1200" baseline="0" dirty="0" smtClean="0">
                          <a:solidFill>
                            <a:srgbClr val="001A70"/>
                          </a:solidFill>
                          <a:effectLst/>
                          <a:latin typeface="+mn-lt"/>
                          <a:ea typeface="+mn-ea"/>
                          <a:cs typeface="+mn-cs"/>
                        </a:rPr>
                        <a:t> </a:t>
                      </a:r>
                      <a:r>
                        <a:rPr lang="en-US" sz="1600" kern="1200" dirty="0" smtClean="0">
                          <a:solidFill>
                            <a:srgbClr val="001A70"/>
                          </a:solidFill>
                          <a:effectLst/>
                          <a:latin typeface="+mn-lt"/>
                          <a:ea typeface="+mn-ea"/>
                          <a:cs typeface="+mn-cs"/>
                        </a:rPr>
                        <a:t>°C</a:t>
                      </a:r>
                      <a:endParaRPr lang="fr-FR" sz="1600" kern="1200" dirty="0">
                        <a:solidFill>
                          <a:srgbClr val="001A70"/>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376853">
                <a:tc>
                  <a:txBody>
                    <a:bodyPr/>
                    <a:lstStyle/>
                    <a:p>
                      <a:pPr indent="180340" algn="just">
                        <a:spcAft>
                          <a:spcPts val="0"/>
                        </a:spcAft>
                      </a:pPr>
                      <a:r>
                        <a:rPr lang="en-US" sz="1600" b="1" kern="1200" dirty="0" smtClean="0">
                          <a:solidFill>
                            <a:srgbClr val="001A70"/>
                          </a:solidFill>
                          <a:effectLst/>
                          <a:latin typeface="+mn-lt"/>
                          <a:ea typeface="+mn-ea"/>
                          <a:cs typeface="+mn-cs"/>
                        </a:rPr>
                        <a:t>Solvent Tank: </a:t>
                      </a:r>
                      <a:r>
                        <a:rPr lang="en-US" sz="1600" kern="1200" dirty="0" smtClean="0">
                          <a:solidFill>
                            <a:schemeClr val="tx2">
                              <a:lumMod val="50000"/>
                            </a:schemeClr>
                          </a:solidFill>
                          <a:effectLst/>
                          <a:latin typeface="+mn-lt"/>
                          <a:ea typeface="+mn-ea"/>
                          <a:cs typeface="+mn-cs"/>
                        </a:rPr>
                        <a:t>Diameter</a:t>
                      </a:r>
                      <a:endParaRPr lang="fr-FR" sz="1600" kern="1200" dirty="0">
                        <a:solidFill>
                          <a:schemeClr val="tx2">
                            <a:lumMod val="50000"/>
                          </a:schemeClr>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pPr indent="180340" algn="ctr">
                        <a:spcAft>
                          <a:spcPts val="0"/>
                        </a:spcAft>
                      </a:pPr>
                      <a:r>
                        <a:rPr lang="en-US" sz="1600" kern="1200" dirty="0" smtClean="0">
                          <a:solidFill>
                            <a:srgbClr val="001A70"/>
                          </a:solidFill>
                          <a:effectLst/>
                          <a:latin typeface="+mn-lt"/>
                          <a:ea typeface="+mn-ea"/>
                          <a:cs typeface="+mn-cs"/>
                        </a:rPr>
                        <a:t>5 m</a:t>
                      </a:r>
                      <a:endParaRPr lang="fr-FR" sz="1600" kern="1200" dirty="0">
                        <a:solidFill>
                          <a:srgbClr val="001A70"/>
                        </a:solidFill>
                        <a:effectLst/>
                        <a:latin typeface="+mn-lt"/>
                        <a:ea typeface="+mn-ea"/>
                        <a:cs typeface="+mn-cs"/>
                      </a:endParaRPr>
                    </a:p>
                  </a:txBody>
                  <a:tcPr marL="68588" marR="685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r>
            </a:tbl>
          </a:graphicData>
        </a:graphic>
      </p:graphicFrame>
    </p:spTree>
    <p:extLst>
      <p:ext uri="{BB962C8B-B14F-4D97-AF65-F5344CB8AC3E}">
        <p14:creationId xmlns:p14="http://schemas.microsoft.com/office/powerpoint/2010/main" val="232371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1992" y="1376766"/>
            <a:ext cx="7344816" cy="5131337"/>
          </a:xfrm>
          <a:prstGeom prst="rect">
            <a:avLst/>
          </a:prstGeom>
          <a:noFill/>
          <a:ln>
            <a:noFill/>
          </a:ln>
        </p:spPr>
      </p:pic>
      <p:sp>
        <p:nvSpPr>
          <p:cNvPr id="2" name="Rectangle 1"/>
          <p:cNvSpPr/>
          <p:nvPr/>
        </p:nvSpPr>
        <p:spPr>
          <a:xfrm>
            <a:off x="1932696" y="1105403"/>
            <a:ext cx="5303408" cy="461665"/>
          </a:xfrm>
          <a:prstGeom prst="rect">
            <a:avLst/>
          </a:prstGeom>
          <a:solidFill>
            <a:schemeClr val="accent3">
              <a:lumMod val="20000"/>
              <a:lumOff val="80000"/>
            </a:schemeClr>
          </a:solidFill>
        </p:spPr>
        <p:txBody>
          <a:bodyPr wrap="square">
            <a:spAutoFit/>
          </a:bodyPr>
          <a:lstStyle/>
          <a:p>
            <a:r>
              <a:rPr lang="en-US" sz="2400" b="1" dirty="0">
                <a:solidFill>
                  <a:srgbClr val="C00000"/>
                </a:solidFill>
                <a:latin typeface="Arial" panose="020B0604020202020204" pitchFamily="34" charset="0"/>
                <a:ea typeface="Times New Roman" panose="02020603050405020304" pitchFamily="18" charset="0"/>
                <a:cs typeface="Arial" panose="020B0604020202020204" pitchFamily="34" charset="0"/>
              </a:rPr>
              <a:t>D</a:t>
            </a:r>
            <a:r>
              <a:rPr lang="en-US" sz="2400" b="1" dirty="0" smtClean="0">
                <a:solidFill>
                  <a:srgbClr val="C00000"/>
                </a:solidFill>
                <a:latin typeface="Arial" panose="020B0604020202020204" pitchFamily="34" charset="0"/>
                <a:ea typeface="Times New Roman" panose="02020603050405020304" pitchFamily="18" charset="0"/>
                <a:cs typeface="Arial" panose="020B0604020202020204" pitchFamily="34" charset="0"/>
              </a:rPr>
              <a:t>iagram </a:t>
            </a:r>
            <a:r>
              <a:rPr lang="en-US" sz="2400" b="1" dirty="0">
                <a:solidFill>
                  <a:srgbClr val="C00000"/>
                </a:solidFill>
                <a:latin typeface="Arial" panose="020B0604020202020204" pitchFamily="34" charset="0"/>
                <a:ea typeface="Times New Roman" panose="02020603050405020304" pitchFamily="18" charset="0"/>
                <a:cs typeface="Arial" panose="020B0604020202020204" pitchFamily="34" charset="0"/>
              </a:rPr>
              <a:t>of CO</a:t>
            </a:r>
            <a:r>
              <a:rPr lang="en-US" sz="2400" b="1" baseline="-25000" dirty="0">
                <a:solidFill>
                  <a:srgbClr val="C00000"/>
                </a:solidFill>
                <a:latin typeface="Arial" panose="020B0604020202020204" pitchFamily="34" charset="0"/>
                <a:ea typeface="Times New Roman" panose="02020603050405020304" pitchFamily="18" charset="0"/>
                <a:cs typeface="Arial" panose="020B0604020202020204" pitchFamily="34" charset="0"/>
              </a:rPr>
              <a:t>2</a:t>
            </a:r>
            <a:r>
              <a:rPr lang="en-US" sz="2400" b="1" dirty="0">
                <a:solidFill>
                  <a:srgbClr val="C00000"/>
                </a:solidFill>
                <a:latin typeface="Arial" panose="020B0604020202020204" pitchFamily="34" charset="0"/>
                <a:ea typeface="Times New Roman" panose="02020603050405020304" pitchFamily="18" charset="0"/>
                <a:cs typeface="Arial" panose="020B0604020202020204" pitchFamily="34" charset="0"/>
              </a:rPr>
              <a:t> capture </a:t>
            </a:r>
            <a:r>
              <a:rPr lang="en-US" sz="2400" b="1" dirty="0" smtClean="0">
                <a:solidFill>
                  <a:srgbClr val="C00000"/>
                </a:solidFill>
                <a:latin typeface="Arial" panose="020B0604020202020204" pitchFamily="34" charset="0"/>
                <a:ea typeface="Times New Roman" panose="02020603050405020304" pitchFamily="18" charset="0"/>
                <a:cs typeface="Arial" panose="020B0604020202020204" pitchFamily="34" charset="0"/>
              </a:rPr>
              <a:t>model</a:t>
            </a:r>
            <a:endParaRPr lang="fr-FR" sz="2400" b="1" dirty="0">
              <a:solidFill>
                <a:srgbClr val="C00000"/>
              </a:solidFill>
              <a:latin typeface="Arial" panose="020B0604020202020204" pitchFamily="34" charset="0"/>
              <a:ea typeface="Times New Roman" panose="02020603050405020304" pitchFamily="18" charset="0"/>
              <a:cs typeface="Arial" panose="020B0604020202020204" pitchFamily="34" charset="0"/>
            </a:endParaRPr>
          </a:p>
        </p:txBody>
      </p:sp>
      <p:sp>
        <p:nvSpPr>
          <p:cNvPr id="5" name="ZoneTexte 4"/>
          <p:cNvSpPr txBox="1"/>
          <p:nvPr/>
        </p:nvSpPr>
        <p:spPr>
          <a:xfrm>
            <a:off x="721964" y="3881422"/>
            <a:ext cx="1332148" cy="553998"/>
          </a:xfrm>
          <a:prstGeom prst="rect">
            <a:avLst/>
          </a:prstGeom>
          <a:noFill/>
        </p:spPr>
        <p:txBody>
          <a:bodyPr wrap="square" lIns="36000" tIns="0" rIns="36000" bIns="0" rtlCol="0">
            <a:spAutoFit/>
          </a:bodyPr>
          <a:lstStyle/>
          <a:p>
            <a:r>
              <a:rPr lang="fr-FR" dirty="0" smtClean="0">
                <a:solidFill>
                  <a:srgbClr val="C00000"/>
                </a:solidFill>
              </a:rPr>
              <a:t>Absorber</a:t>
            </a:r>
          </a:p>
          <a:p>
            <a:r>
              <a:rPr lang="fr-FR" dirty="0" smtClean="0">
                <a:solidFill>
                  <a:srgbClr val="C00000"/>
                </a:solidFill>
              </a:rPr>
              <a:t>or scrubber</a:t>
            </a:r>
          </a:p>
        </p:txBody>
      </p:sp>
      <p:sp>
        <p:nvSpPr>
          <p:cNvPr id="6" name="ZoneTexte 5"/>
          <p:cNvSpPr txBox="1"/>
          <p:nvPr/>
        </p:nvSpPr>
        <p:spPr>
          <a:xfrm>
            <a:off x="1561058" y="1717614"/>
            <a:ext cx="1224136" cy="553998"/>
          </a:xfrm>
          <a:prstGeom prst="rect">
            <a:avLst/>
          </a:prstGeom>
          <a:noFill/>
        </p:spPr>
        <p:txBody>
          <a:bodyPr wrap="square" lIns="36000" tIns="0" rIns="36000" bIns="0" rtlCol="0">
            <a:spAutoFit/>
          </a:bodyPr>
          <a:lstStyle/>
          <a:p>
            <a:pPr algn="ctr"/>
            <a:r>
              <a:rPr lang="en-US" dirty="0" smtClean="0">
                <a:solidFill>
                  <a:srgbClr val="C00000"/>
                </a:solidFill>
              </a:rPr>
              <a:t>Control systems</a:t>
            </a:r>
          </a:p>
        </p:txBody>
      </p:sp>
      <p:sp>
        <p:nvSpPr>
          <p:cNvPr id="7" name="ZoneTexte 6"/>
          <p:cNvSpPr txBox="1"/>
          <p:nvPr/>
        </p:nvSpPr>
        <p:spPr>
          <a:xfrm>
            <a:off x="6072596" y="3942046"/>
            <a:ext cx="1224136" cy="553998"/>
          </a:xfrm>
          <a:prstGeom prst="rect">
            <a:avLst/>
          </a:prstGeom>
          <a:noFill/>
        </p:spPr>
        <p:txBody>
          <a:bodyPr wrap="square" lIns="36000" tIns="0" rIns="36000" bIns="0" rtlCol="0">
            <a:spAutoFit/>
          </a:bodyPr>
          <a:lstStyle/>
          <a:p>
            <a:r>
              <a:rPr lang="fr-FR" dirty="0" err="1" smtClean="0">
                <a:solidFill>
                  <a:srgbClr val="C00000"/>
                </a:solidFill>
              </a:rPr>
              <a:t>Desorber</a:t>
            </a:r>
            <a:endParaRPr lang="fr-FR" dirty="0" smtClean="0">
              <a:solidFill>
                <a:srgbClr val="C00000"/>
              </a:solidFill>
            </a:endParaRPr>
          </a:p>
          <a:p>
            <a:r>
              <a:rPr lang="fr-FR" dirty="0">
                <a:solidFill>
                  <a:srgbClr val="C00000"/>
                </a:solidFill>
              </a:rPr>
              <a:t>o</a:t>
            </a:r>
            <a:r>
              <a:rPr lang="fr-FR" dirty="0" smtClean="0">
                <a:solidFill>
                  <a:srgbClr val="C00000"/>
                </a:solidFill>
              </a:rPr>
              <a:t>r stripper</a:t>
            </a:r>
            <a:endParaRPr lang="fr-FR" dirty="0">
              <a:solidFill>
                <a:srgbClr val="C00000"/>
              </a:solidFill>
            </a:endParaRPr>
          </a:p>
        </p:txBody>
      </p:sp>
      <p:sp>
        <p:nvSpPr>
          <p:cNvPr id="8" name="ZoneTexte 7"/>
          <p:cNvSpPr txBox="1"/>
          <p:nvPr/>
        </p:nvSpPr>
        <p:spPr>
          <a:xfrm>
            <a:off x="6072596" y="6085930"/>
            <a:ext cx="1224136" cy="276999"/>
          </a:xfrm>
          <a:prstGeom prst="rect">
            <a:avLst/>
          </a:prstGeom>
          <a:noFill/>
        </p:spPr>
        <p:txBody>
          <a:bodyPr wrap="square" lIns="36000" tIns="0" rIns="36000" bIns="0" rtlCol="0">
            <a:spAutoFit/>
          </a:bodyPr>
          <a:lstStyle/>
          <a:p>
            <a:pPr algn="ctr"/>
            <a:r>
              <a:rPr lang="fr-FR" dirty="0" err="1">
                <a:solidFill>
                  <a:srgbClr val="C00000"/>
                </a:solidFill>
              </a:rPr>
              <a:t>Reboiler</a:t>
            </a:r>
            <a:endParaRPr lang="fr-FR" dirty="0">
              <a:solidFill>
                <a:srgbClr val="C00000"/>
              </a:solidFill>
            </a:endParaRPr>
          </a:p>
        </p:txBody>
      </p:sp>
      <p:sp>
        <p:nvSpPr>
          <p:cNvPr id="9" name="ZoneTexte 8"/>
          <p:cNvSpPr txBox="1"/>
          <p:nvPr/>
        </p:nvSpPr>
        <p:spPr>
          <a:xfrm>
            <a:off x="1173255" y="5864975"/>
            <a:ext cx="1914069" cy="830997"/>
          </a:xfrm>
          <a:prstGeom prst="rect">
            <a:avLst/>
          </a:prstGeom>
          <a:noFill/>
        </p:spPr>
        <p:txBody>
          <a:bodyPr wrap="square" lIns="36000" tIns="0" rIns="36000" bIns="0" rtlCol="0">
            <a:spAutoFit/>
          </a:bodyPr>
          <a:lstStyle/>
          <a:p>
            <a:pPr algn="ctr"/>
            <a:r>
              <a:rPr lang="en-US" dirty="0" smtClean="0">
                <a:solidFill>
                  <a:srgbClr val="002060"/>
                </a:solidFill>
              </a:rPr>
              <a:t>Flue gases from the </a:t>
            </a:r>
            <a:r>
              <a:rPr lang="en-US" dirty="0">
                <a:solidFill>
                  <a:srgbClr val="002060"/>
                </a:solidFill>
              </a:rPr>
              <a:t>GCC after </a:t>
            </a:r>
            <a:r>
              <a:rPr lang="en-US" dirty="0" smtClean="0">
                <a:solidFill>
                  <a:srgbClr val="002060"/>
                </a:solidFill>
              </a:rPr>
              <a:t>cooling</a:t>
            </a:r>
            <a:endParaRPr lang="en-US" dirty="0">
              <a:solidFill>
                <a:srgbClr val="002060"/>
              </a:solidFill>
            </a:endParaRPr>
          </a:p>
        </p:txBody>
      </p:sp>
      <p:sp>
        <p:nvSpPr>
          <p:cNvPr id="10" name="ZoneTexte 9"/>
          <p:cNvSpPr txBox="1"/>
          <p:nvPr/>
        </p:nvSpPr>
        <p:spPr>
          <a:xfrm>
            <a:off x="5856572" y="2519007"/>
            <a:ext cx="1368152" cy="276999"/>
          </a:xfrm>
          <a:prstGeom prst="rect">
            <a:avLst/>
          </a:prstGeom>
          <a:noFill/>
        </p:spPr>
        <p:txBody>
          <a:bodyPr wrap="square" lIns="36000" tIns="0" rIns="36000" bIns="0" rtlCol="0">
            <a:spAutoFit/>
          </a:bodyPr>
          <a:lstStyle/>
          <a:p>
            <a:pPr algn="ctr"/>
            <a:r>
              <a:rPr lang="fr-FR" dirty="0">
                <a:solidFill>
                  <a:srgbClr val="C00000"/>
                </a:solidFill>
              </a:rPr>
              <a:t>Condenser</a:t>
            </a:r>
          </a:p>
        </p:txBody>
      </p:sp>
      <p:sp>
        <p:nvSpPr>
          <p:cNvPr id="11" name="ZoneTexte 10"/>
          <p:cNvSpPr txBox="1"/>
          <p:nvPr/>
        </p:nvSpPr>
        <p:spPr>
          <a:xfrm>
            <a:off x="3559018" y="4717133"/>
            <a:ext cx="1440160" cy="553998"/>
          </a:xfrm>
          <a:prstGeom prst="rect">
            <a:avLst/>
          </a:prstGeom>
          <a:noFill/>
        </p:spPr>
        <p:txBody>
          <a:bodyPr wrap="square" lIns="36000" tIns="0" rIns="36000" bIns="0" rtlCol="0">
            <a:spAutoFit/>
          </a:bodyPr>
          <a:lstStyle/>
          <a:p>
            <a:pPr algn="ctr"/>
            <a:r>
              <a:rPr lang="en-US" dirty="0">
                <a:solidFill>
                  <a:srgbClr val="C00000"/>
                </a:solidFill>
              </a:rPr>
              <a:t>Heat Exchanger</a:t>
            </a:r>
          </a:p>
        </p:txBody>
      </p:sp>
      <p:sp>
        <p:nvSpPr>
          <p:cNvPr id="14" name="Rectangle 7"/>
          <p:cNvSpPr>
            <a:spLocks noChangeArrowheads="1"/>
          </p:cNvSpPr>
          <p:nvPr/>
        </p:nvSpPr>
        <p:spPr bwMode="auto">
          <a:xfrm>
            <a:off x="60615" y="-151364"/>
            <a:ext cx="91059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SzPct val="115000"/>
              <a:buBlip>
                <a:blip r:embed="rId3"/>
              </a:buBlip>
              <a:defRPr sz="2200">
                <a:solidFill>
                  <a:schemeClr val="tx2"/>
                </a:solidFill>
                <a:latin typeface="Arial" panose="020B0604020202020204" pitchFamily="34" charset="0"/>
              </a:defRPr>
            </a:lvl1pPr>
            <a:lvl2pPr marL="406400" indent="-180975">
              <a:spcBef>
                <a:spcPct val="20000"/>
              </a:spcBef>
              <a:buSzPct val="70000"/>
              <a:buBlip>
                <a:blip r:embed="rId4"/>
              </a:buBlip>
              <a:defRPr sz="1600">
                <a:solidFill>
                  <a:schemeClr val="tx2"/>
                </a:solidFill>
                <a:latin typeface="Arial" panose="020B0604020202020204" pitchFamily="34" charset="0"/>
              </a:defRPr>
            </a:lvl2pPr>
            <a:lvl3pPr marL="554038" indent="-146050">
              <a:spcBef>
                <a:spcPct val="20000"/>
              </a:spcBef>
              <a:buSzPct val="70000"/>
              <a:buBlip>
                <a:blip r:embed="rId4"/>
              </a:buBlip>
              <a:defRPr sz="1300">
                <a:solidFill>
                  <a:schemeClr val="tx2"/>
                </a:solidFill>
                <a:latin typeface="Arial" panose="020B0604020202020204" pitchFamily="34" charset="0"/>
              </a:defRPr>
            </a:lvl3pPr>
            <a:lvl4pPr marL="736600" indent="-180975">
              <a:spcBef>
                <a:spcPct val="20000"/>
              </a:spcBef>
              <a:buSzPct val="45000"/>
              <a:buBlip>
                <a:blip r:embed="rId5"/>
              </a:buBlip>
              <a:defRPr sz="1400">
                <a:solidFill>
                  <a:srgbClr val="5A5A5A"/>
                </a:solidFill>
                <a:latin typeface="Arial" panose="020B0604020202020204" pitchFamily="34" charset="0"/>
              </a:defRPr>
            </a:lvl4pPr>
            <a:lvl5pPr marL="863600" indent="-125413">
              <a:spcBef>
                <a:spcPct val="20000"/>
              </a:spcBef>
              <a:buSzPct val="35000"/>
              <a:buBlip>
                <a:blip r:embed="rId6"/>
              </a:buBlip>
              <a:defRPr sz="1300">
                <a:solidFill>
                  <a:srgbClr val="828282"/>
                </a:solidFill>
                <a:latin typeface="Arial" panose="020B0604020202020204" pitchFamily="34" charset="0"/>
              </a:defRPr>
            </a:lvl5pPr>
            <a:lvl6pPr marL="1320800" indent="-125413" eaLnBrk="0" fontAlgn="base" hangingPunct="0">
              <a:spcBef>
                <a:spcPct val="20000"/>
              </a:spcBef>
              <a:spcAft>
                <a:spcPct val="0"/>
              </a:spcAft>
              <a:buSzPct val="35000"/>
              <a:buBlip>
                <a:blip r:embed="rId6"/>
              </a:buBlip>
              <a:defRPr sz="1300">
                <a:solidFill>
                  <a:srgbClr val="828282"/>
                </a:solidFill>
                <a:latin typeface="Arial" panose="020B0604020202020204" pitchFamily="34" charset="0"/>
              </a:defRPr>
            </a:lvl6pPr>
            <a:lvl7pPr marL="1778000" indent="-125413" eaLnBrk="0" fontAlgn="base" hangingPunct="0">
              <a:spcBef>
                <a:spcPct val="20000"/>
              </a:spcBef>
              <a:spcAft>
                <a:spcPct val="0"/>
              </a:spcAft>
              <a:buSzPct val="35000"/>
              <a:buBlip>
                <a:blip r:embed="rId6"/>
              </a:buBlip>
              <a:defRPr sz="1300">
                <a:solidFill>
                  <a:srgbClr val="828282"/>
                </a:solidFill>
                <a:latin typeface="Arial" panose="020B0604020202020204" pitchFamily="34" charset="0"/>
              </a:defRPr>
            </a:lvl7pPr>
            <a:lvl8pPr marL="2235200" indent="-125413" eaLnBrk="0" fontAlgn="base" hangingPunct="0">
              <a:spcBef>
                <a:spcPct val="20000"/>
              </a:spcBef>
              <a:spcAft>
                <a:spcPct val="0"/>
              </a:spcAft>
              <a:buSzPct val="35000"/>
              <a:buBlip>
                <a:blip r:embed="rId6"/>
              </a:buBlip>
              <a:defRPr sz="1300">
                <a:solidFill>
                  <a:srgbClr val="828282"/>
                </a:solidFill>
                <a:latin typeface="Arial" panose="020B0604020202020204" pitchFamily="34" charset="0"/>
              </a:defRPr>
            </a:lvl8pPr>
            <a:lvl9pPr marL="2692400" indent="-125413" eaLnBrk="0" fontAlgn="base" hangingPunct="0">
              <a:spcBef>
                <a:spcPct val="20000"/>
              </a:spcBef>
              <a:spcAft>
                <a:spcPct val="0"/>
              </a:spcAft>
              <a:buSzPct val="35000"/>
              <a:buBlip>
                <a:blip r:embed="rId6"/>
              </a:buBlip>
              <a:defRPr sz="1300">
                <a:solidFill>
                  <a:srgbClr val="828282"/>
                </a:solidFill>
                <a:latin typeface="Arial" panose="020B0604020202020204" pitchFamily="34" charset="0"/>
              </a:defRPr>
            </a:lvl9pPr>
          </a:lstStyle>
          <a:p>
            <a:pPr algn="ctr">
              <a:spcBef>
                <a:spcPct val="0"/>
              </a:spcBef>
              <a:buSzTx/>
              <a:buNone/>
            </a:pPr>
            <a:r>
              <a:rPr lang="en-US" altLang="fr-FR" sz="2800" b="1" dirty="0">
                <a:solidFill>
                  <a:schemeClr val="accent6"/>
                </a:solidFill>
              </a:rPr>
              <a:t>Dynamic  model of the Combined-Cycle Power Plant with CO</a:t>
            </a:r>
            <a:r>
              <a:rPr lang="en-US" altLang="fr-FR" sz="2800" b="1" baseline="-25000" dirty="0">
                <a:solidFill>
                  <a:schemeClr val="accent6"/>
                </a:solidFill>
              </a:rPr>
              <a:t>2</a:t>
            </a:r>
            <a:r>
              <a:rPr lang="en-US" altLang="fr-FR" sz="2800" b="1" dirty="0">
                <a:solidFill>
                  <a:schemeClr val="accent6"/>
                </a:solidFill>
              </a:rPr>
              <a:t> capture </a:t>
            </a:r>
            <a:r>
              <a:rPr lang="en-US" altLang="fr-FR" sz="2800" b="1" dirty="0" smtClean="0">
                <a:solidFill>
                  <a:schemeClr val="accent6"/>
                </a:solidFill>
              </a:rPr>
              <a:t>unit</a:t>
            </a:r>
            <a:r>
              <a:rPr lang="en-GB" altLang="fr-FR" sz="2800" b="1" dirty="0" smtClean="0">
                <a:solidFill>
                  <a:schemeClr val="accent6"/>
                </a:solidFill>
                <a:latin typeface="+mj-lt"/>
                <a:ea typeface="+mj-ea"/>
                <a:cs typeface="+mj-cs"/>
              </a:rPr>
              <a:t>: </a:t>
            </a:r>
            <a:r>
              <a:rPr lang="en-US" altLang="fr-FR" sz="2800" b="1" dirty="0">
                <a:solidFill>
                  <a:schemeClr val="accent6"/>
                </a:solidFill>
              </a:rPr>
              <a:t>CO</a:t>
            </a:r>
            <a:r>
              <a:rPr lang="en-US" altLang="fr-FR" sz="2800" b="1" baseline="-25000" dirty="0">
                <a:solidFill>
                  <a:schemeClr val="accent6"/>
                </a:solidFill>
              </a:rPr>
              <a:t>2</a:t>
            </a:r>
            <a:r>
              <a:rPr lang="en-US" altLang="fr-FR" sz="2800" b="1" dirty="0">
                <a:solidFill>
                  <a:schemeClr val="accent6"/>
                </a:solidFill>
              </a:rPr>
              <a:t> capture </a:t>
            </a:r>
            <a:r>
              <a:rPr lang="en-US" altLang="fr-FR" sz="2800" b="1" dirty="0" smtClean="0">
                <a:solidFill>
                  <a:schemeClr val="accent6"/>
                </a:solidFill>
              </a:rPr>
              <a:t>unit model</a:t>
            </a:r>
            <a:endParaRPr lang="fr-FR" altLang="fr-FR" sz="2800" b="1" dirty="0">
              <a:solidFill>
                <a:schemeClr val="accent6"/>
              </a:solidFill>
              <a:latin typeface="+mj-lt"/>
              <a:ea typeface="+mj-ea"/>
              <a:cs typeface="+mj-cs"/>
            </a:endParaRPr>
          </a:p>
        </p:txBody>
      </p:sp>
      <p:sp>
        <p:nvSpPr>
          <p:cNvPr id="15" name="ZoneTexte 14"/>
          <p:cNvSpPr txBox="1"/>
          <p:nvPr/>
        </p:nvSpPr>
        <p:spPr>
          <a:xfrm>
            <a:off x="-27659" y="2657506"/>
            <a:ext cx="1379866" cy="553998"/>
          </a:xfrm>
          <a:prstGeom prst="rect">
            <a:avLst/>
          </a:prstGeom>
          <a:noFill/>
        </p:spPr>
        <p:txBody>
          <a:bodyPr wrap="square" lIns="36000" tIns="0" rIns="36000" bIns="0" rtlCol="0">
            <a:spAutoFit/>
          </a:bodyPr>
          <a:lstStyle/>
          <a:p>
            <a:pPr algn="ctr"/>
            <a:r>
              <a:rPr lang="fr-FR" dirty="0" err="1">
                <a:solidFill>
                  <a:srgbClr val="C00000"/>
                </a:solidFill>
              </a:rPr>
              <a:t>Boundary</a:t>
            </a:r>
            <a:r>
              <a:rPr lang="fr-FR" dirty="0">
                <a:solidFill>
                  <a:srgbClr val="C00000"/>
                </a:solidFill>
              </a:rPr>
              <a:t> conditions</a:t>
            </a:r>
          </a:p>
        </p:txBody>
      </p:sp>
      <p:sp>
        <p:nvSpPr>
          <p:cNvPr id="16" name="ZoneTexte 15"/>
          <p:cNvSpPr txBox="1"/>
          <p:nvPr/>
        </p:nvSpPr>
        <p:spPr>
          <a:xfrm>
            <a:off x="7371364" y="6079807"/>
            <a:ext cx="1914069" cy="553998"/>
          </a:xfrm>
          <a:prstGeom prst="rect">
            <a:avLst/>
          </a:prstGeom>
          <a:noFill/>
        </p:spPr>
        <p:txBody>
          <a:bodyPr wrap="square" lIns="36000" tIns="0" rIns="36000" bIns="0" rtlCol="0">
            <a:spAutoFit/>
          </a:bodyPr>
          <a:lstStyle/>
          <a:p>
            <a:pPr algn="ctr"/>
            <a:r>
              <a:rPr lang="en-US" dirty="0" smtClean="0">
                <a:solidFill>
                  <a:srgbClr val="002060"/>
                </a:solidFill>
              </a:rPr>
              <a:t>Steam from the </a:t>
            </a:r>
            <a:r>
              <a:rPr lang="en-US" dirty="0">
                <a:solidFill>
                  <a:srgbClr val="002060"/>
                </a:solidFill>
              </a:rPr>
              <a:t>GCC </a:t>
            </a:r>
          </a:p>
        </p:txBody>
      </p:sp>
      <p:sp>
        <p:nvSpPr>
          <p:cNvPr id="17" name="Flèche droite 16"/>
          <p:cNvSpPr/>
          <p:nvPr/>
        </p:nvSpPr>
        <p:spPr>
          <a:xfrm flipH="1">
            <a:off x="7779830" y="5870630"/>
            <a:ext cx="549302" cy="259294"/>
          </a:xfrm>
          <a:prstGeom prst="rightArrow">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fr-FR" sz="1600" smtClean="0"/>
          </a:p>
        </p:txBody>
      </p:sp>
      <p:sp>
        <p:nvSpPr>
          <p:cNvPr id="18" name="ZoneTexte 17"/>
          <p:cNvSpPr txBox="1"/>
          <p:nvPr/>
        </p:nvSpPr>
        <p:spPr>
          <a:xfrm>
            <a:off x="5208036" y="1567068"/>
            <a:ext cx="1914069" cy="430887"/>
          </a:xfrm>
          <a:prstGeom prst="rect">
            <a:avLst/>
          </a:prstGeom>
          <a:noFill/>
        </p:spPr>
        <p:txBody>
          <a:bodyPr wrap="square" lIns="36000" tIns="0" rIns="36000" bIns="0" rtlCol="0">
            <a:spAutoFit/>
          </a:bodyPr>
          <a:lstStyle/>
          <a:p>
            <a:pPr algn="ctr"/>
            <a:r>
              <a:rPr lang="en-US" sz="2800" dirty="0" smtClean="0">
                <a:solidFill>
                  <a:srgbClr val="002060"/>
                </a:solidFill>
              </a:rPr>
              <a:t>Outlet CO</a:t>
            </a:r>
            <a:r>
              <a:rPr lang="en-US" sz="2800" baseline="-25000" dirty="0" smtClean="0">
                <a:solidFill>
                  <a:srgbClr val="002060"/>
                </a:solidFill>
              </a:rPr>
              <a:t>2</a:t>
            </a:r>
            <a:endParaRPr lang="en-US" sz="2800" baseline="-25000" dirty="0">
              <a:solidFill>
                <a:srgbClr val="002060"/>
              </a:solidFill>
            </a:endParaRPr>
          </a:p>
        </p:txBody>
      </p:sp>
      <p:sp>
        <p:nvSpPr>
          <p:cNvPr id="19" name="Espace réservé du pied de page 2"/>
          <p:cNvSpPr txBox="1">
            <a:spLocks/>
          </p:cNvSpPr>
          <p:nvPr/>
        </p:nvSpPr>
        <p:spPr>
          <a:xfrm>
            <a:off x="4572000" y="6552778"/>
            <a:ext cx="3888432" cy="153888"/>
          </a:xfrm>
          <a:prstGeom prst="rect">
            <a:avLst/>
          </a:prstGeom>
        </p:spPr>
        <p:txBody>
          <a:bodyPr vert="horz" wrap="none" lIns="36000" tIns="0" rIns="36000" bIns="0" rtlCol="0" anchor="ctr" anchorCtr="0">
            <a:noAutofit/>
          </a:bodyPr>
          <a:lstStyle>
            <a:defPPr>
              <a:defRPr lang="fr-FR"/>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Modelica USA|  09/10/2018</a:t>
            </a:r>
            <a:endParaRPr lang="fr-FR" dirty="0"/>
          </a:p>
        </p:txBody>
      </p:sp>
      <p:sp>
        <p:nvSpPr>
          <p:cNvPr id="20" name="Flèche droite 19"/>
          <p:cNvSpPr/>
          <p:nvPr/>
        </p:nvSpPr>
        <p:spPr>
          <a:xfrm rot="5400000" flipH="1">
            <a:off x="898604" y="5915583"/>
            <a:ext cx="549302" cy="259294"/>
          </a:xfrm>
          <a:prstGeom prst="rightArrow">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fr-FR" sz="1600" smtClean="0"/>
          </a:p>
        </p:txBody>
      </p:sp>
      <p:sp>
        <p:nvSpPr>
          <p:cNvPr id="3" name="Rectangle 2"/>
          <p:cNvSpPr/>
          <p:nvPr/>
        </p:nvSpPr>
        <p:spPr>
          <a:xfrm>
            <a:off x="3124167" y="3602531"/>
            <a:ext cx="976029" cy="646331"/>
          </a:xfrm>
          <a:prstGeom prst="rect">
            <a:avLst/>
          </a:prstGeom>
        </p:spPr>
        <p:txBody>
          <a:bodyPr wrap="square">
            <a:spAutoFit/>
          </a:bodyPr>
          <a:lstStyle/>
          <a:p>
            <a:r>
              <a:rPr lang="en-US" dirty="0">
                <a:solidFill>
                  <a:srgbClr val="09357A"/>
                </a:solidFill>
                <a:latin typeface="Arial" panose="020B0604020202020204" pitchFamily="34" charset="0"/>
              </a:rPr>
              <a:t>MEA solvent </a:t>
            </a:r>
            <a:endParaRPr lang="fr-FR" dirty="0"/>
          </a:p>
        </p:txBody>
      </p:sp>
      <p:sp>
        <p:nvSpPr>
          <p:cNvPr id="21" name="Flèche droite 20"/>
          <p:cNvSpPr/>
          <p:nvPr/>
        </p:nvSpPr>
        <p:spPr>
          <a:xfrm rot="10800000" flipH="1">
            <a:off x="6675422" y="1976244"/>
            <a:ext cx="549302" cy="259294"/>
          </a:xfrm>
          <a:prstGeom prst="rightArrow">
            <a:avLst/>
          </a:prstGeom>
          <a:solidFill>
            <a:srgbClr val="C00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fr-FR" sz="1600" smtClean="0"/>
          </a:p>
        </p:txBody>
      </p:sp>
    </p:spTree>
    <p:extLst>
      <p:ext uri="{BB962C8B-B14F-4D97-AF65-F5344CB8AC3E}">
        <p14:creationId xmlns:p14="http://schemas.microsoft.com/office/powerpoint/2010/main" val="1118336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r>
              <a:rPr lang="fr-FR" dirty="0" smtClean="0"/>
              <a:t>Modelica USA|  09/10/2018</a:t>
            </a:r>
            <a:endParaRPr lang="fr-FR" dirty="0"/>
          </a:p>
        </p:txBody>
      </p:sp>
      <p:sp>
        <p:nvSpPr>
          <p:cNvPr id="5" name="Rectangle 7"/>
          <p:cNvSpPr>
            <a:spLocks noChangeArrowheads="1"/>
          </p:cNvSpPr>
          <p:nvPr/>
        </p:nvSpPr>
        <p:spPr bwMode="auto">
          <a:xfrm>
            <a:off x="38100" y="28575"/>
            <a:ext cx="91059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SzPct val="115000"/>
              <a:buBlip>
                <a:blip r:embed="rId2"/>
              </a:buBlip>
              <a:defRPr sz="2200">
                <a:solidFill>
                  <a:schemeClr val="tx2"/>
                </a:solidFill>
                <a:latin typeface="Arial" panose="020B0604020202020204" pitchFamily="34" charset="0"/>
              </a:defRPr>
            </a:lvl1pPr>
            <a:lvl2pPr marL="406400" indent="-180975">
              <a:spcBef>
                <a:spcPct val="20000"/>
              </a:spcBef>
              <a:buSzPct val="70000"/>
              <a:buBlip>
                <a:blip r:embed="rId3"/>
              </a:buBlip>
              <a:defRPr sz="1600">
                <a:solidFill>
                  <a:schemeClr val="tx2"/>
                </a:solidFill>
                <a:latin typeface="Arial" panose="020B0604020202020204" pitchFamily="34" charset="0"/>
              </a:defRPr>
            </a:lvl2pPr>
            <a:lvl3pPr marL="554038" indent="-146050">
              <a:spcBef>
                <a:spcPct val="20000"/>
              </a:spcBef>
              <a:buSzPct val="70000"/>
              <a:buBlip>
                <a:blip r:embed="rId3"/>
              </a:buBlip>
              <a:defRPr sz="1300">
                <a:solidFill>
                  <a:schemeClr val="tx2"/>
                </a:solidFill>
                <a:latin typeface="Arial" panose="020B0604020202020204" pitchFamily="34" charset="0"/>
              </a:defRPr>
            </a:lvl3pPr>
            <a:lvl4pPr marL="736600" indent="-180975">
              <a:spcBef>
                <a:spcPct val="20000"/>
              </a:spcBef>
              <a:buSzPct val="45000"/>
              <a:buBlip>
                <a:blip r:embed="rId4"/>
              </a:buBlip>
              <a:defRPr sz="1400">
                <a:solidFill>
                  <a:srgbClr val="5A5A5A"/>
                </a:solidFill>
                <a:latin typeface="Arial" panose="020B0604020202020204" pitchFamily="34" charset="0"/>
              </a:defRPr>
            </a:lvl4pPr>
            <a:lvl5pPr marL="863600" indent="-125413">
              <a:spcBef>
                <a:spcPct val="20000"/>
              </a:spcBef>
              <a:buSzPct val="35000"/>
              <a:buBlip>
                <a:blip r:embed="rId5"/>
              </a:buBlip>
              <a:defRPr sz="1300">
                <a:solidFill>
                  <a:srgbClr val="828282"/>
                </a:solidFill>
                <a:latin typeface="Arial" panose="020B0604020202020204" pitchFamily="34" charset="0"/>
              </a:defRPr>
            </a:lvl5pPr>
            <a:lvl6pPr marL="13208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6pPr>
            <a:lvl7pPr marL="17780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7pPr>
            <a:lvl8pPr marL="22352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8pPr>
            <a:lvl9pPr marL="26924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9pPr>
          </a:lstStyle>
          <a:p>
            <a:pPr algn="ctr">
              <a:spcBef>
                <a:spcPct val="0"/>
              </a:spcBef>
              <a:buSzTx/>
              <a:buNone/>
            </a:pPr>
            <a:r>
              <a:rPr lang="en-US" altLang="fr-FR" sz="2800" b="1" dirty="0">
                <a:solidFill>
                  <a:schemeClr val="accent6"/>
                </a:solidFill>
              </a:rPr>
              <a:t>Dynamic  model of the Combined-Cycle Power Plant with CO</a:t>
            </a:r>
            <a:r>
              <a:rPr lang="en-US" altLang="fr-FR" sz="2800" b="1" baseline="-25000" dirty="0">
                <a:solidFill>
                  <a:schemeClr val="accent6"/>
                </a:solidFill>
              </a:rPr>
              <a:t>2</a:t>
            </a:r>
            <a:r>
              <a:rPr lang="en-US" altLang="fr-FR" sz="2800" b="1" dirty="0">
                <a:solidFill>
                  <a:schemeClr val="accent6"/>
                </a:solidFill>
              </a:rPr>
              <a:t> capture unit</a:t>
            </a:r>
            <a:r>
              <a:rPr lang="en-GB" altLang="fr-FR" sz="2800" b="1" dirty="0">
                <a:solidFill>
                  <a:schemeClr val="accent6"/>
                </a:solidFill>
              </a:rPr>
              <a:t>: </a:t>
            </a:r>
            <a:r>
              <a:rPr lang="en-GB" altLang="fr-FR" sz="2800" b="1" dirty="0" smtClean="0">
                <a:solidFill>
                  <a:schemeClr val="accent6"/>
                </a:solidFill>
                <a:latin typeface="+mj-lt"/>
                <a:ea typeface="+mj-ea"/>
                <a:cs typeface="+mj-cs"/>
              </a:rPr>
              <a:t>(one </a:t>
            </a:r>
            <a:r>
              <a:rPr lang="en-GB" altLang="fr-FR" sz="2800" b="1" dirty="0">
                <a:solidFill>
                  <a:schemeClr val="accent6"/>
                </a:solidFill>
                <a:latin typeface="+mj-lt"/>
                <a:ea typeface="+mj-ea"/>
                <a:cs typeface="+mj-cs"/>
              </a:rPr>
              <a:t>train model)</a:t>
            </a:r>
            <a:endParaRPr lang="fr-FR" altLang="fr-FR" sz="2800" b="1" dirty="0">
              <a:solidFill>
                <a:schemeClr val="accent6"/>
              </a:solidFill>
              <a:latin typeface="+mj-lt"/>
              <a:ea typeface="+mj-ea"/>
              <a:cs typeface="+mj-cs"/>
            </a:endParaRPr>
          </a:p>
        </p:txBody>
      </p:sp>
      <p:sp>
        <p:nvSpPr>
          <p:cNvPr id="6" name="Rectangle 5"/>
          <p:cNvSpPr>
            <a:spLocks noChangeArrowheads="1"/>
          </p:cNvSpPr>
          <p:nvPr/>
        </p:nvSpPr>
        <p:spPr bwMode="auto">
          <a:xfrm>
            <a:off x="38100" y="1141964"/>
            <a:ext cx="91059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3838" indent="-223838">
              <a:spcBef>
                <a:spcPct val="20000"/>
              </a:spcBef>
              <a:buSzPct val="115000"/>
              <a:buBlip>
                <a:blip r:embed="rId2"/>
              </a:buBlip>
              <a:defRPr sz="2200">
                <a:solidFill>
                  <a:schemeClr val="tx2"/>
                </a:solidFill>
                <a:latin typeface="Arial" panose="020B0604020202020204" pitchFamily="34" charset="0"/>
              </a:defRPr>
            </a:lvl1pPr>
            <a:lvl2pPr marL="406400" indent="-180975">
              <a:spcBef>
                <a:spcPct val="20000"/>
              </a:spcBef>
              <a:buSzPct val="70000"/>
              <a:buBlip>
                <a:blip r:embed="rId3"/>
              </a:buBlip>
              <a:defRPr sz="1600">
                <a:solidFill>
                  <a:schemeClr val="tx2"/>
                </a:solidFill>
                <a:latin typeface="Arial" panose="020B0604020202020204" pitchFamily="34" charset="0"/>
              </a:defRPr>
            </a:lvl2pPr>
            <a:lvl3pPr marL="554038" indent="-146050">
              <a:spcBef>
                <a:spcPct val="20000"/>
              </a:spcBef>
              <a:buSzPct val="70000"/>
              <a:buBlip>
                <a:blip r:embed="rId3"/>
              </a:buBlip>
              <a:defRPr sz="1300">
                <a:solidFill>
                  <a:schemeClr val="tx2"/>
                </a:solidFill>
                <a:latin typeface="Arial" panose="020B0604020202020204" pitchFamily="34" charset="0"/>
              </a:defRPr>
            </a:lvl3pPr>
            <a:lvl4pPr marL="736600" indent="-180975">
              <a:spcBef>
                <a:spcPct val="20000"/>
              </a:spcBef>
              <a:buSzPct val="45000"/>
              <a:buBlip>
                <a:blip r:embed="rId4"/>
              </a:buBlip>
              <a:defRPr sz="1400">
                <a:solidFill>
                  <a:srgbClr val="5A5A5A"/>
                </a:solidFill>
                <a:latin typeface="Arial" panose="020B0604020202020204" pitchFamily="34" charset="0"/>
              </a:defRPr>
            </a:lvl4pPr>
            <a:lvl5pPr marL="863600" indent="-125413">
              <a:spcBef>
                <a:spcPct val="20000"/>
              </a:spcBef>
              <a:buSzPct val="35000"/>
              <a:buBlip>
                <a:blip r:embed="rId5"/>
              </a:buBlip>
              <a:defRPr sz="1300">
                <a:solidFill>
                  <a:srgbClr val="828282"/>
                </a:solidFill>
                <a:latin typeface="Arial" panose="020B0604020202020204" pitchFamily="34" charset="0"/>
              </a:defRPr>
            </a:lvl5pPr>
            <a:lvl6pPr marL="13208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6pPr>
            <a:lvl7pPr marL="17780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7pPr>
            <a:lvl8pPr marL="22352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8pPr>
            <a:lvl9pPr marL="26924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9pPr>
          </a:lstStyle>
          <a:p>
            <a:pPr marL="180975" indent="0">
              <a:buFontTx/>
              <a:buNone/>
            </a:pPr>
            <a:r>
              <a:rPr lang="en-US" altLang="fr-FR" sz="2000" dirty="0">
                <a:solidFill>
                  <a:srgbClr val="C00000"/>
                </a:solidFill>
              </a:rPr>
              <a:t>D</a:t>
            </a:r>
            <a:r>
              <a:rPr lang="en-US" altLang="fr-FR" sz="2000" dirty="0" smtClean="0">
                <a:solidFill>
                  <a:srgbClr val="C00000"/>
                </a:solidFill>
              </a:rPr>
              <a:t>etailed </a:t>
            </a:r>
            <a:r>
              <a:rPr lang="en-US" altLang="fr-FR" sz="2000" dirty="0">
                <a:solidFill>
                  <a:srgbClr val="C00000"/>
                </a:solidFill>
              </a:rPr>
              <a:t>dynamic model of </a:t>
            </a:r>
            <a:r>
              <a:rPr lang="en-US" altLang="fr-FR" sz="2000" dirty="0" smtClean="0">
                <a:solidFill>
                  <a:srgbClr val="C00000"/>
                </a:solidFill>
              </a:rPr>
              <a:t>the Combined-Cycle </a:t>
            </a:r>
            <a:r>
              <a:rPr lang="en-US" altLang="fr-FR" sz="2000" dirty="0">
                <a:solidFill>
                  <a:srgbClr val="C00000"/>
                </a:solidFill>
              </a:rPr>
              <a:t>Power </a:t>
            </a:r>
            <a:r>
              <a:rPr lang="en-US" altLang="fr-FR" sz="2000" dirty="0" smtClean="0">
                <a:solidFill>
                  <a:srgbClr val="C00000"/>
                </a:solidFill>
              </a:rPr>
              <a:t>Plant, </a:t>
            </a:r>
            <a:r>
              <a:rPr lang="en-US" altLang="fr-FR" sz="2000" dirty="0">
                <a:solidFill>
                  <a:srgbClr val="C00000"/>
                </a:solidFill>
              </a:rPr>
              <a:t>with </a:t>
            </a:r>
            <a:r>
              <a:rPr lang="en-US" altLang="fr-FR" sz="2000" dirty="0" smtClean="0">
                <a:solidFill>
                  <a:srgbClr val="C00000"/>
                </a:solidFill>
              </a:rPr>
              <a:t>a CO</a:t>
            </a:r>
            <a:r>
              <a:rPr lang="en-US" altLang="fr-FR" sz="2000" baseline="-25000" dirty="0" smtClean="0">
                <a:solidFill>
                  <a:srgbClr val="C00000"/>
                </a:solidFill>
              </a:rPr>
              <a:t>2</a:t>
            </a:r>
            <a:r>
              <a:rPr lang="en-US" altLang="fr-FR" sz="2000" dirty="0" smtClean="0">
                <a:solidFill>
                  <a:srgbClr val="C00000"/>
                </a:solidFill>
              </a:rPr>
              <a:t> </a:t>
            </a:r>
            <a:r>
              <a:rPr lang="en-US" altLang="fr-FR" sz="2000" dirty="0">
                <a:solidFill>
                  <a:srgbClr val="C00000"/>
                </a:solidFill>
              </a:rPr>
              <a:t>capture </a:t>
            </a:r>
            <a:r>
              <a:rPr lang="en-US" altLang="fr-FR" sz="2000" dirty="0" smtClean="0">
                <a:solidFill>
                  <a:srgbClr val="C00000"/>
                </a:solidFill>
              </a:rPr>
              <a:t>unit.</a:t>
            </a:r>
            <a:endParaRPr lang="en-GB" altLang="fr-FR" sz="2000" dirty="0">
              <a:solidFill>
                <a:srgbClr val="C00000"/>
              </a:solidFill>
            </a:endParaRPr>
          </a:p>
          <a:p>
            <a:pPr>
              <a:buFontTx/>
              <a:buNone/>
            </a:pPr>
            <a:endParaRPr lang="en-GB" altLang="fr-FR" sz="1600" dirty="0">
              <a:solidFill>
                <a:srgbClr val="183284"/>
              </a:solidFill>
            </a:endParaRPr>
          </a:p>
        </p:txBody>
      </p:sp>
      <p:sp>
        <p:nvSpPr>
          <p:cNvPr id="4" name="Rectangle 6"/>
          <p:cNvSpPr>
            <a:spLocks noChangeArrowheads="1"/>
          </p:cNvSpPr>
          <p:nvPr/>
        </p:nvSpPr>
        <p:spPr bwMode="auto">
          <a:xfrm>
            <a:off x="2330582" y="6481763"/>
            <a:ext cx="4545674" cy="376237"/>
          </a:xfrm>
          <a:prstGeom prst="rect">
            <a:avLst/>
          </a:prstGeom>
          <a:solidFill>
            <a:schemeClr val="accent3">
              <a:lumMod val="20000"/>
              <a:lumOff val="80000"/>
            </a:schemeClr>
          </a:solidFill>
          <a:ln>
            <a:noFill/>
          </a:ln>
          <a:effectLst/>
          <a:extLst/>
        </p:spPr>
        <p:txBody>
          <a:bodyPr/>
          <a:lstStyle>
            <a:lvl1pPr marL="223838" indent="-223838">
              <a:spcBef>
                <a:spcPct val="20000"/>
              </a:spcBef>
              <a:buSzPct val="115000"/>
              <a:buBlip>
                <a:blip r:embed="rId2"/>
              </a:buBlip>
              <a:defRPr sz="2200">
                <a:solidFill>
                  <a:schemeClr val="tx2"/>
                </a:solidFill>
                <a:latin typeface="Arial" panose="020B0604020202020204" pitchFamily="34" charset="0"/>
              </a:defRPr>
            </a:lvl1pPr>
            <a:lvl2pPr marL="406400" indent="-180975">
              <a:spcBef>
                <a:spcPct val="20000"/>
              </a:spcBef>
              <a:buSzPct val="70000"/>
              <a:buBlip>
                <a:blip r:embed="rId3"/>
              </a:buBlip>
              <a:defRPr sz="1600">
                <a:solidFill>
                  <a:schemeClr val="tx2"/>
                </a:solidFill>
                <a:latin typeface="Arial" panose="020B0604020202020204" pitchFamily="34" charset="0"/>
              </a:defRPr>
            </a:lvl2pPr>
            <a:lvl3pPr marL="554038" indent="-146050">
              <a:spcBef>
                <a:spcPct val="20000"/>
              </a:spcBef>
              <a:buSzPct val="70000"/>
              <a:buBlip>
                <a:blip r:embed="rId3"/>
              </a:buBlip>
              <a:defRPr sz="1300">
                <a:solidFill>
                  <a:schemeClr val="tx2"/>
                </a:solidFill>
                <a:latin typeface="Arial" panose="020B0604020202020204" pitchFamily="34" charset="0"/>
              </a:defRPr>
            </a:lvl3pPr>
            <a:lvl4pPr marL="736600" indent="-180975">
              <a:spcBef>
                <a:spcPct val="20000"/>
              </a:spcBef>
              <a:buSzPct val="45000"/>
              <a:buBlip>
                <a:blip r:embed="rId4"/>
              </a:buBlip>
              <a:defRPr sz="1400">
                <a:solidFill>
                  <a:srgbClr val="5A5A5A"/>
                </a:solidFill>
                <a:latin typeface="Arial" panose="020B0604020202020204" pitchFamily="34" charset="0"/>
              </a:defRPr>
            </a:lvl4pPr>
            <a:lvl5pPr marL="863600" indent="-125413">
              <a:spcBef>
                <a:spcPct val="20000"/>
              </a:spcBef>
              <a:buSzPct val="35000"/>
              <a:buBlip>
                <a:blip r:embed="rId5"/>
              </a:buBlip>
              <a:defRPr sz="1300">
                <a:solidFill>
                  <a:srgbClr val="828282"/>
                </a:solidFill>
                <a:latin typeface="Arial" panose="020B0604020202020204" pitchFamily="34" charset="0"/>
              </a:defRPr>
            </a:lvl5pPr>
            <a:lvl6pPr marL="13208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6pPr>
            <a:lvl7pPr marL="17780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7pPr>
            <a:lvl8pPr marL="22352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8pPr>
            <a:lvl9pPr marL="26924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9pPr>
          </a:lstStyle>
          <a:p>
            <a:pPr>
              <a:buFontTx/>
              <a:buNone/>
            </a:pPr>
            <a:r>
              <a:rPr lang="fr-FR" altLang="fr-FR" sz="2000" dirty="0" err="1">
                <a:solidFill>
                  <a:srgbClr val="FC1626"/>
                </a:solidFill>
                <a:cs typeface="Times New Roman" panose="02020603050405020304" pitchFamily="18" charset="0"/>
              </a:rPr>
              <a:t>Hydraulic</a:t>
            </a:r>
            <a:r>
              <a:rPr lang="fr-FR" altLang="fr-FR" sz="2000" dirty="0">
                <a:solidFill>
                  <a:srgbClr val="FC1626"/>
                </a:solidFill>
                <a:cs typeface="Times New Roman" panose="02020603050405020304" pitchFamily="18" charset="0"/>
              </a:rPr>
              <a:t> </a:t>
            </a:r>
            <a:r>
              <a:rPr lang="fr-FR" altLang="fr-FR" sz="2000" dirty="0" err="1">
                <a:solidFill>
                  <a:srgbClr val="FC1626"/>
                </a:solidFill>
                <a:cs typeface="Times New Roman" panose="02020603050405020304" pitchFamily="18" charset="0"/>
              </a:rPr>
              <a:t>loop</a:t>
            </a:r>
            <a:r>
              <a:rPr lang="fr-FR" altLang="fr-FR" sz="2000" dirty="0">
                <a:solidFill>
                  <a:srgbClr val="FC1626"/>
                </a:solidFill>
                <a:cs typeface="Times New Roman" panose="02020603050405020304" pitchFamily="18" charset="0"/>
              </a:rPr>
              <a:t> </a:t>
            </a:r>
            <a:r>
              <a:rPr lang="fr-FR" altLang="fr-FR" sz="2000" dirty="0" err="1">
                <a:solidFill>
                  <a:srgbClr val="FC1626"/>
                </a:solidFill>
                <a:cs typeface="Times New Roman" panose="02020603050405020304" pitchFamily="18" charset="0"/>
              </a:rPr>
              <a:t>is</a:t>
            </a:r>
            <a:r>
              <a:rPr lang="fr-FR" altLang="fr-FR" sz="2000" dirty="0">
                <a:solidFill>
                  <a:srgbClr val="FC1626"/>
                </a:solidFill>
                <a:cs typeface="Times New Roman" panose="02020603050405020304" pitchFamily="18" charset="0"/>
              </a:rPr>
              <a:t> </a:t>
            </a:r>
            <a:r>
              <a:rPr lang="fr-FR" altLang="fr-FR" sz="2000" dirty="0" err="1">
                <a:solidFill>
                  <a:srgbClr val="FC1626"/>
                </a:solidFill>
                <a:cs typeface="Times New Roman" panose="02020603050405020304" pitchFamily="18" charset="0"/>
              </a:rPr>
              <a:t>closed</a:t>
            </a:r>
            <a:r>
              <a:rPr lang="fr-FR" altLang="fr-FR" sz="2000" dirty="0">
                <a:solidFill>
                  <a:srgbClr val="FC1626"/>
                </a:solidFill>
                <a:cs typeface="Times New Roman" panose="02020603050405020304" pitchFamily="18" charset="0"/>
              </a:rPr>
              <a:t> via condenser</a:t>
            </a:r>
          </a:p>
        </p:txBody>
      </p:sp>
      <p:pic>
        <p:nvPicPr>
          <p:cNvPr id="8" name="Image 7"/>
          <p:cNvPicPr>
            <a:picLocks noChangeAspect="1"/>
          </p:cNvPicPr>
          <p:nvPr/>
        </p:nvPicPr>
        <p:blipFill>
          <a:blip r:embed="rId6"/>
          <a:stretch>
            <a:fillRect/>
          </a:stretch>
        </p:blipFill>
        <p:spPr>
          <a:xfrm>
            <a:off x="0" y="1856326"/>
            <a:ext cx="9144000" cy="4106143"/>
          </a:xfrm>
          <a:prstGeom prst="rect">
            <a:avLst/>
          </a:prstGeom>
        </p:spPr>
      </p:pic>
      <p:sp>
        <p:nvSpPr>
          <p:cNvPr id="9" name="Rectangle 2"/>
          <p:cNvSpPr txBox="1">
            <a:spLocks noChangeArrowheads="1"/>
          </p:cNvSpPr>
          <p:nvPr/>
        </p:nvSpPr>
        <p:spPr bwMode="auto">
          <a:xfrm>
            <a:off x="1190804" y="6063479"/>
            <a:ext cx="5707765" cy="481757"/>
          </a:xfrm>
          <a:prstGeom prst="rect">
            <a:avLst/>
          </a:prstGeom>
          <a:solidFill>
            <a:schemeClr val="accent4">
              <a:lumMod val="20000"/>
              <a:lumOff val="80000"/>
            </a:schemeClr>
          </a:solidFill>
          <a:ln>
            <a:noFill/>
          </a:ln>
          <a:extLst/>
        </p:spPr>
        <p:txBody>
          <a:bodyPr lIns="0" tIns="0" rIns="0" bIns="0"/>
          <a:lstStyle>
            <a:lvl1pPr marL="223838" indent="-223838" algn="l" rtl="0" eaLnBrk="0" fontAlgn="base" hangingPunct="0">
              <a:spcBef>
                <a:spcPct val="20000"/>
              </a:spcBef>
              <a:spcAft>
                <a:spcPct val="0"/>
              </a:spcAft>
              <a:buSzPct val="115000"/>
              <a:buBlip>
                <a:blip r:embed="rId2"/>
              </a:buBlip>
              <a:defRPr sz="2200">
                <a:solidFill>
                  <a:schemeClr val="tx2"/>
                </a:solidFill>
                <a:latin typeface="+mn-lt"/>
                <a:ea typeface="+mn-ea"/>
                <a:cs typeface="+mn-cs"/>
              </a:defRPr>
            </a:lvl1pPr>
            <a:lvl2pPr marL="406400" indent="-180975" algn="l" rtl="0" eaLnBrk="0" fontAlgn="base" hangingPunct="0">
              <a:spcBef>
                <a:spcPct val="20000"/>
              </a:spcBef>
              <a:spcAft>
                <a:spcPct val="0"/>
              </a:spcAft>
              <a:buSzPct val="70000"/>
              <a:buBlip>
                <a:blip r:embed="rId3"/>
              </a:buBlip>
              <a:defRPr sz="1600">
                <a:solidFill>
                  <a:schemeClr val="tx2"/>
                </a:solidFill>
                <a:latin typeface="+mn-lt"/>
              </a:defRPr>
            </a:lvl2pPr>
            <a:lvl3pPr marL="554038" indent="-146050" algn="l" rtl="0" eaLnBrk="0" fontAlgn="base" hangingPunct="0">
              <a:spcBef>
                <a:spcPct val="20000"/>
              </a:spcBef>
              <a:spcAft>
                <a:spcPct val="0"/>
              </a:spcAft>
              <a:buSzPct val="70000"/>
              <a:buBlip>
                <a:blip r:embed="rId3"/>
              </a:buBlip>
              <a:defRPr sz="1300">
                <a:solidFill>
                  <a:schemeClr val="tx2"/>
                </a:solidFill>
                <a:latin typeface="+mn-lt"/>
              </a:defRPr>
            </a:lvl3pPr>
            <a:lvl4pPr marL="736600" indent="-180975" algn="l" rtl="0" eaLnBrk="0" fontAlgn="base" hangingPunct="0">
              <a:spcBef>
                <a:spcPct val="20000"/>
              </a:spcBef>
              <a:spcAft>
                <a:spcPct val="0"/>
              </a:spcAft>
              <a:buSzPct val="45000"/>
              <a:buBlip>
                <a:blip r:embed="rId4"/>
              </a:buBlip>
              <a:defRPr sz="1400">
                <a:solidFill>
                  <a:srgbClr val="5A5A5A"/>
                </a:solidFill>
                <a:latin typeface="+mn-lt"/>
              </a:defRPr>
            </a:lvl4pPr>
            <a:lvl5pPr marL="863600" indent="-125413" algn="l" rtl="0" eaLnBrk="0" fontAlgn="base" hangingPunct="0">
              <a:spcBef>
                <a:spcPct val="20000"/>
              </a:spcBef>
              <a:spcAft>
                <a:spcPct val="0"/>
              </a:spcAft>
              <a:buSzPct val="35000"/>
              <a:buBlip>
                <a:blip r:embed="rId5"/>
              </a:buBlip>
              <a:defRPr sz="1300">
                <a:solidFill>
                  <a:srgbClr val="828282"/>
                </a:solidFill>
                <a:latin typeface="+mn-lt"/>
              </a:defRPr>
            </a:lvl5pPr>
            <a:lvl6pPr marL="1320800" indent="-125413" algn="l" rtl="0" fontAlgn="base">
              <a:spcBef>
                <a:spcPct val="20000"/>
              </a:spcBef>
              <a:spcAft>
                <a:spcPct val="0"/>
              </a:spcAft>
              <a:buSzPct val="35000"/>
              <a:buBlip>
                <a:blip r:embed="rId5"/>
              </a:buBlip>
              <a:defRPr sz="1300">
                <a:solidFill>
                  <a:srgbClr val="828282"/>
                </a:solidFill>
                <a:latin typeface="+mn-lt"/>
              </a:defRPr>
            </a:lvl6pPr>
            <a:lvl7pPr marL="1778000" indent="-125413" algn="l" rtl="0" fontAlgn="base">
              <a:spcBef>
                <a:spcPct val="20000"/>
              </a:spcBef>
              <a:spcAft>
                <a:spcPct val="0"/>
              </a:spcAft>
              <a:buSzPct val="35000"/>
              <a:buBlip>
                <a:blip r:embed="rId5"/>
              </a:buBlip>
              <a:defRPr sz="1300">
                <a:solidFill>
                  <a:srgbClr val="828282"/>
                </a:solidFill>
                <a:latin typeface="+mn-lt"/>
              </a:defRPr>
            </a:lvl7pPr>
            <a:lvl8pPr marL="2235200" indent="-125413" algn="l" rtl="0" fontAlgn="base">
              <a:spcBef>
                <a:spcPct val="20000"/>
              </a:spcBef>
              <a:spcAft>
                <a:spcPct val="0"/>
              </a:spcAft>
              <a:buSzPct val="35000"/>
              <a:buBlip>
                <a:blip r:embed="rId5"/>
              </a:buBlip>
              <a:defRPr sz="1300">
                <a:solidFill>
                  <a:srgbClr val="828282"/>
                </a:solidFill>
                <a:latin typeface="+mn-lt"/>
              </a:defRPr>
            </a:lvl8pPr>
            <a:lvl9pPr marL="2692400" indent="-125413" algn="l" rtl="0" fontAlgn="base">
              <a:spcBef>
                <a:spcPct val="20000"/>
              </a:spcBef>
              <a:spcAft>
                <a:spcPct val="0"/>
              </a:spcAft>
              <a:buSzPct val="35000"/>
              <a:buBlip>
                <a:blip r:embed="rId5"/>
              </a:buBlip>
              <a:defRPr sz="1300">
                <a:solidFill>
                  <a:srgbClr val="828282"/>
                </a:solidFill>
                <a:latin typeface="+mn-lt"/>
              </a:defRPr>
            </a:lvl9pPr>
          </a:lstStyle>
          <a:p>
            <a:pPr marL="381000" indent="-381000">
              <a:spcBef>
                <a:spcPts val="0"/>
              </a:spcBef>
              <a:buSzTx/>
              <a:buFontTx/>
              <a:buNone/>
              <a:defRPr/>
            </a:pPr>
            <a:r>
              <a:rPr lang="en-US" sz="1400" b="1" dirty="0" smtClean="0"/>
              <a:t>1771</a:t>
            </a:r>
            <a:r>
              <a:rPr lang="fr-FR" altLang="fr-FR" sz="1400" b="1" kern="0" dirty="0" smtClean="0">
                <a:cs typeface="Times New Roman" panose="02020603050405020304" pitchFamily="18" charset="0"/>
              </a:rPr>
              <a:t> 	</a:t>
            </a:r>
            <a:r>
              <a:rPr lang="en-GB" altLang="fr-FR" sz="1400" b="1" kern="0" dirty="0" smtClean="0">
                <a:cs typeface="Times New Roman" panose="02020603050405020304" pitchFamily="18" charset="0"/>
              </a:rPr>
              <a:t>Components,</a:t>
            </a:r>
            <a:r>
              <a:rPr lang="fr-FR" altLang="fr-FR" sz="1400" b="1" kern="0" dirty="0">
                <a:cs typeface="Times New Roman" panose="02020603050405020304" pitchFamily="18" charset="0"/>
              </a:rPr>
              <a:t> </a:t>
            </a:r>
            <a:r>
              <a:rPr lang="fr-FR" altLang="fr-FR" sz="1400" b="1" kern="0" dirty="0" smtClean="0">
                <a:cs typeface="Times New Roman" panose="02020603050405020304" pitchFamily="18" charset="0"/>
              </a:rPr>
              <a:t>   </a:t>
            </a:r>
            <a:r>
              <a:rPr lang="fr-FR" sz="1400" b="1" dirty="0" smtClean="0"/>
              <a:t>21683</a:t>
            </a:r>
            <a:r>
              <a:rPr lang="fr-FR" altLang="fr-FR" sz="1400" b="1" kern="0" dirty="0" smtClean="0">
                <a:cs typeface="Times New Roman" panose="02020603050405020304" pitchFamily="18" charset="0"/>
              </a:rPr>
              <a:t>  </a:t>
            </a:r>
            <a:r>
              <a:rPr lang="fr-FR" altLang="fr-FR" sz="1400" b="1" kern="0" dirty="0">
                <a:cs typeface="Times New Roman" panose="02020603050405020304" pitchFamily="18" charset="0"/>
              </a:rPr>
              <a:t>	</a:t>
            </a:r>
            <a:r>
              <a:rPr lang="fr-FR" altLang="fr-FR" sz="1400" b="1" kern="0" dirty="0" smtClean="0">
                <a:cs typeface="Times New Roman" panose="02020603050405020304" pitchFamily="18" charset="0"/>
              </a:rPr>
              <a:t>Variables,</a:t>
            </a:r>
          </a:p>
          <a:p>
            <a:pPr marL="381000" indent="-381000">
              <a:spcBef>
                <a:spcPts val="0"/>
              </a:spcBef>
              <a:buSzTx/>
              <a:buNone/>
              <a:defRPr/>
            </a:pPr>
            <a:r>
              <a:rPr lang="en-US" sz="1400" b="1" dirty="0" smtClean="0"/>
              <a:t>11586</a:t>
            </a:r>
            <a:r>
              <a:rPr lang="fr-FR" altLang="fr-FR" sz="1400" b="1" kern="0" dirty="0" smtClean="0">
                <a:cs typeface="Times New Roman" panose="02020603050405020304" pitchFamily="18" charset="0"/>
              </a:rPr>
              <a:t>     </a:t>
            </a:r>
            <a:r>
              <a:rPr lang="fr-FR" altLang="fr-FR" sz="1400" b="1" kern="0" dirty="0">
                <a:cs typeface="Times New Roman" panose="02020603050405020304" pitchFamily="18" charset="0"/>
              </a:rPr>
              <a:t>	</a:t>
            </a:r>
            <a:r>
              <a:rPr lang="fr-FR" altLang="fr-FR" sz="1400" b="1" kern="0" dirty="0" smtClean="0">
                <a:cs typeface="Times New Roman" panose="02020603050405020304" pitchFamily="18" charset="0"/>
              </a:rPr>
              <a:t>Equations,         </a:t>
            </a:r>
            <a:r>
              <a:rPr lang="en-US" sz="1400" b="1" dirty="0" smtClean="0"/>
              <a:t>700</a:t>
            </a:r>
            <a:r>
              <a:rPr lang="fr-FR" altLang="fr-FR" sz="1400" b="1" kern="0" dirty="0" smtClean="0">
                <a:cs typeface="Times New Roman" panose="02020603050405020304" pitchFamily="18" charset="0"/>
              </a:rPr>
              <a:t> 	   	</a:t>
            </a:r>
            <a:r>
              <a:rPr lang="en-GB" altLang="fr-FR" sz="1400" b="1" kern="0" dirty="0" smtClean="0">
                <a:cs typeface="Times New Roman" panose="02020603050405020304" pitchFamily="18" charset="0"/>
              </a:rPr>
              <a:t>Differentiated variables</a:t>
            </a:r>
            <a:endParaRPr lang="fr-FR" altLang="fr-FR" sz="1400" b="1" kern="0" dirty="0" smtClean="0">
              <a:cs typeface="Times New Roman" panose="02020603050405020304" pitchFamily="18" charset="0"/>
            </a:endParaRPr>
          </a:p>
          <a:p>
            <a:pPr marL="381000" indent="-381000">
              <a:spcBef>
                <a:spcPts val="0"/>
              </a:spcBef>
              <a:buSzTx/>
              <a:buFontTx/>
              <a:buNone/>
              <a:defRPr/>
            </a:pPr>
            <a:endParaRPr lang="fr-FR" altLang="fr-FR" sz="1400" kern="0" dirty="0" smtClean="0">
              <a:cs typeface="Times New Roman" panose="02020603050405020304" pitchFamily="18" charset="0"/>
            </a:endParaRPr>
          </a:p>
        </p:txBody>
      </p:sp>
      <p:sp>
        <p:nvSpPr>
          <p:cNvPr id="10" name="Rectangle 9"/>
          <p:cNvSpPr/>
          <p:nvPr/>
        </p:nvSpPr>
        <p:spPr>
          <a:xfrm>
            <a:off x="130414" y="6057789"/>
            <a:ext cx="1039067" cy="307777"/>
          </a:xfrm>
          <a:prstGeom prst="rect">
            <a:avLst/>
          </a:prstGeom>
          <a:solidFill>
            <a:schemeClr val="accent4">
              <a:lumMod val="20000"/>
              <a:lumOff val="80000"/>
            </a:schemeClr>
          </a:solidFill>
        </p:spPr>
        <p:txBody>
          <a:bodyPr wrap="none">
            <a:spAutoFit/>
          </a:bodyPr>
          <a:lstStyle/>
          <a:p>
            <a:pPr algn="ctr">
              <a:spcBef>
                <a:spcPct val="0"/>
              </a:spcBef>
              <a:buSzTx/>
              <a:buFontTx/>
              <a:buNone/>
            </a:pPr>
            <a:r>
              <a:rPr lang="en-GB" altLang="fr-FR" sz="1400" b="1" kern="0" dirty="0" smtClean="0">
                <a:solidFill>
                  <a:schemeClr val="tx2"/>
                </a:solidFill>
                <a:cs typeface="Times New Roman" panose="02020603050405020304" pitchFamily="18" charset="0"/>
              </a:rPr>
              <a:t>Statistics:</a:t>
            </a:r>
            <a:endParaRPr lang="fr-FR" altLang="fr-FR" sz="1400" b="1" kern="0" dirty="0">
              <a:solidFill>
                <a:schemeClr val="tx2"/>
              </a:solidFill>
              <a:cs typeface="Times New Roman" panose="02020603050405020304" pitchFamily="18" charset="0"/>
            </a:endParaRPr>
          </a:p>
        </p:txBody>
      </p:sp>
    </p:spTree>
    <p:extLst>
      <p:ext uri="{BB962C8B-B14F-4D97-AF65-F5344CB8AC3E}">
        <p14:creationId xmlns:p14="http://schemas.microsoft.com/office/powerpoint/2010/main" val="26838082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r>
              <a:rPr lang="fr-FR" dirty="0" smtClean="0"/>
              <a:t>Modelica USA|  09/10/2018</a:t>
            </a:r>
            <a:endParaRPr lang="fr-FR" dirty="0"/>
          </a:p>
        </p:txBody>
      </p:sp>
      <p:sp>
        <p:nvSpPr>
          <p:cNvPr id="7" name="Rectangle 3"/>
          <p:cNvSpPr>
            <a:spLocks noChangeArrowheads="1"/>
          </p:cNvSpPr>
          <p:nvPr/>
        </p:nvSpPr>
        <p:spPr bwMode="auto">
          <a:xfrm>
            <a:off x="312738" y="901700"/>
            <a:ext cx="8678862" cy="135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998" tIns="0" rIns="17998" bIns="0">
            <a:spAutoFit/>
          </a:bodyPr>
          <a:lstStyle>
            <a:lvl1pPr marL="304800" indent="-304800">
              <a:spcBef>
                <a:spcPct val="20000"/>
              </a:spcBef>
              <a:buSzPct val="115000"/>
              <a:buBlip>
                <a:blip r:embed="rId2"/>
              </a:buBlip>
              <a:defRPr sz="2200">
                <a:solidFill>
                  <a:schemeClr val="tx2"/>
                </a:solidFill>
                <a:latin typeface="Arial" panose="020B0604020202020204" pitchFamily="34" charset="0"/>
              </a:defRPr>
            </a:lvl1pPr>
            <a:lvl2pPr marL="268288" indent="-266700">
              <a:spcBef>
                <a:spcPct val="20000"/>
              </a:spcBef>
              <a:buSzPct val="70000"/>
              <a:buBlip>
                <a:blip r:embed="rId3"/>
              </a:buBlip>
              <a:defRPr sz="1600">
                <a:solidFill>
                  <a:schemeClr val="tx2"/>
                </a:solidFill>
                <a:latin typeface="Arial" panose="020B0604020202020204" pitchFamily="34" charset="0"/>
              </a:defRPr>
            </a:lvl2pPr>
            <a:lvl3pPr marL="585788" indent="-228600">
              <a:spcBef>
                <a:spcPct val="20000"/>
              </a:spcBef>
              <a:buSzPct val="70000"/>
              <a:buBlip>
                <a:blip r:embed="rId3"/>
              </a:buBlip>
              <a:defRPr sz="1300">
                <a:solidFill>
                  <a:schemeClr val="tx2"/>
                </a:solidFill>
                <a:latin typeface="Arial" panose="020B0604020202020204" pitchFamily="34" charset="0"/>
              </a:defRPr>
            </a:lvl3pPr>
            <a:lvl4pPr marL="993775" indent="-228600">
              <a:spcBef>
                <a:spcPct val="20000"/>
              </a:spcBef>
              <a:buSzPct val="45000"/>
              <a:buBlip>
                <a:blip r:embed="rId4"/>
              </a:buBlip>
              <a:defRPr sz="1400">
                <a:solidFill>
                  <a:srgbClr val="5A5A5A"/>
                </a:solidFill>
                <a:latin typeface="Arial" panose="020B0604020202020204" pitchFamily="34" charset="0"/>
              </a:defRPr>
            </a:lvl4pPr>
            <a:lvl5pPr marL="2667000" indent="-381000">
              <a:spcBef>
                <a:spcPct val="20000"/>
              </a:spcBef>
              <a:buSzPct val="35000"/>
              <a:buBlip>
                <a:blip r:embed="rId5"/>
              </a:buBlip>
              <a:defRPr sz="1300">
                <a:solidFill>
                  <a:srgbClr val="828282"/>
                </a:solidFill>
                <a:latin typeface="Arial" panose="020B0604020202020204" pitchFamily="34" charset="0"/>
              </a:defRPr>
            </a:lvl5pPr>
            <a:lvl6pPr marL="3124200" indent="-3810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6pPr>
            <a:lvl7pPr marL="3581400" indent="-3810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7pPr>
            <a:lvl8pPr marL="4038600" indent="-3810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8pPr>
            <a:lvl9pPr marL="4495800" indent="-3810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9pPr>
          </a:lstStyle>
          <a:p>
            <a:pPr eaLnBrk="0" fontAlgn="base" hangingPunct="0">
              <a:spcBef>
                <a:spcPct val="0"/>
              </a:spcBef>
              <a:spcAft>
                <a:spcPct val="0"/>
              </a:spcAft>
              <a:buFontTx/>
              <a:buNone/>
            </a:pPr>
            <a:r>
              <a:rPr lang="en-CA" altLang="fr-FR" sz="1800" b="1" dirty="0" smtClean="0">
                <a:solidFill>
                  <a:srgbClr val="3C9BD5"/>
                </a:solidFill>
                <a:cs typeface="Times New Roman" panose="02020603050405020304" pitchFamily="18" charset="0"/>
              </a:rPr>
              <a:t> </a:t>
            </a:r>
            <a:endParaRPr lang="en-CA" altLang="fr-FR" sz="3200" b="1" u="sng" dirty="0" smtClean="0">
              <a:solidFill>
                <a:srgbClr val="AD1117"/>
              </a:solidFill>
              <a:cs typeface="Times New Roman" panose="02020603050405020304" pitchFamily="18" charset="0"/>
            </a:endParaRPr>
          </a:p>
          <a:p>
            <a:pPr eaLnBrk="0" fontAlgn="base" hangingPunct="0">
              <a:spcBef>
                <a:spcPct val="30000"/>
              </a:spcBef>
              <a:spcAft>
                <a:spcPct val="0"/>
              </a:spcAft>
              <a:buFontTx/>
              <a:buNone/>
            </a:pPr>
            <a:r>
              <a:rPr lang="en-GB" altLang="fr-FR" sz="2400" b="1" dirty="0" smtClean="0">
                <a:solidFill>
                  <a:srgbClr val="183284"/>
                </a:solidFill>
                <a:cs typeface="Times New Roman" panose="02020603050405020304" pitchFamily="18" charset="0"/>
              </a:rPr>
              <a:t>A preliminary calibration of the model was made against measurement or </a:t>
            </a:r>
            <a:r>
              <a:rPr lang="en-US" altLang="fr-FR" sz="2400" b="1" dirty="0" smtClean="0">
                <a:solidFill>
                  <a:srgbClr val="183284"/>
                </a:solidFill>
                <a:cs typeface="Times New Roman" panose="02020603050405020304" pitchFamily="18" charset="0"/>
              </a:rPr>
              <a:t>design</a:t>
            </a:r>
            <a:r>
              <a:rPr lang="en-GB" altLang="fr-FR" sz="2400" b="1" dirty="0" smtClean="0">
                <a:solidFill>
                  <a:srgbClr val="183284"/>
                </a:solidFill>
                <a:cs typeface="Times New Roman" panose="02020603050405020304" pitchFamily="18" charset="0"/>
              </a:rPr>
              <a:t> data at 100% load.</a:t>
            </a:r>
            <a:r>
              <a:rPr lang="en-GB" altLang="fr-FR" sz="1800" b="1" dirty="0" smtClean="0">
                <a:solidFill>
                  <a:srgbClr val="3C9BD5"/>
                </a:solidFill>
                <a:cs typeface="Times New Roman" panose="02020603050405020304" pitchFamily="18" charset="0"/>
              </a:rPr>
              <a:t> </a:t>
            </a:r>
            <a:endParaRPr lang="en-CA" altLang="fr-FR" sz="1800" b="1" dirty="0" smtClean="0">
              <a:solidFill>
                <a:srgbClr val="3C9BD5"/>
              </a:solidFill>
              <a:cs typeface="Times New Roman" panose="02020603050405020304" pitchFamily="18" charset="0"/>
            </a:endParaRPr>
          </a:p>
          <a:p>
            <a:pPr eaLnBrk="0" fontAlgn="base" hangingPunct="0">
              <a:spcBef>
                <a:spcPct val="0"/>
              </a:spcBef>
              <a:spcAft>
                <a:spcPct val="0"/>
              </a:spcAft>
              <a:buFontTx/>
              <a:buNone/>
            </a:pPr>
            <a:endParaRPr lang="en-CA" altLang="fr-FR" sz="1500" b="1" dirty="0" smtClean="0">
              <a:solidFill>
                <a:srgbClr val="3C9BD5"/>
              </a:solidFill>
              <a:cs typeface="Times New Roman" panose="02020603050405020304" pitchFamily="18" charset="0"/>
            </a:endParaRPr>
          </a:p>
        </p:txBody>
      </p:sp>
      <p:sp>
        <p:nvSpPr>
          <p:cNvPr id="8" name="Rectangle 7"/>
          <p:cNvSpPr>
            <a:spLocks noChangeArrowheads="1"/>
          </p:cNvSpPr>
          <p:nvPr/>
        </p:nvSpPr>
        <p:spPr bwMode="auto">
          <a:xfrm>
            <a:off x="0" y="-23813"/>
            <a:ext cx="9105900" cy="110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SzPct val="115000"/>
              <a:buBlip>
                <a:blip r:embed="rId2"/>
              </a:buBlip>
              <a:defRPr sz="2200">
                <a:solidFill>
                  <a:schemeClr val="tx2"/>
                </a:solidFill>
                <a:latin typeface="Arial" panose="020B0604020202020204" pitchFamily="34" charset="0"/>
              </a:defRPr>
            </a:lvl1pPr>
            <a:lvl2pPr marL="406400" indent="-180975">
              <a:spcBef>
                <a:spcPct val="20000"/>
              </a:spcBef>
              <a:buSzPct val="70000"/>
              <a:buBlip>
                <a:blip r:embed="rId3"/>
              </a:buBlip>
              <a:defRPr sz="1600">
                <a:solidFill>
                  <a:schemeClr val="tx2"/>
                </a:solidFill>
                <a:latin typeface="Arial" panose="020B0604020202020204" pitchFamily="34" charset="0"/>
              </a:defRPr>
            </a:lvl2pPr>
            <a:lvl3pPr marL="554038" indent="-146050">
              <a:spcBef>
                <a:spcPct val="20000"/>
              </a:spcBef>
              <a:buSzPct val="70000"/>
              <a:buBlip>
                <a:blip r:embed="rId3"/>
              </a:buBlip>
              <a:defRPr sz="1300">
                <a:solidFill>
                  <a:schemeClr val="tx2"/>
                </a:solidFill>
                <a:latin typeface="Arial" panose="020B0604020202020204" pitchFamily="34" charset="0"/>
              </a:defRPr>
            </a:lvl3pPr>
            <a:lvl4pPr marL="736600" indent="-180975">
              <a:spcBef>
                <a:spcPct val="20000"/>
              </a:spcBef>
              <a:buSzPct val="45000"/>
              <a:buBlip>
                <a:blip r:embed="rId4"/>
              </a:buBlip>
              <a:defRPr sz="1400">
                <a:solidFill>
                  <a:srgbClr val="5A5A5A"/>
                </a:solidFill>
                <a:latin typeface="Arial" panose="020B0604020202020204" pitchFamily="34" charset="0"/>
              </a:defRPr>
            </a:lvl4pPr>
            <a:lvl5pPr marL="863600" indent="-125413">
              <a:spcBef>
                <a:spcPct val="20000"/>
              </a:spcBef>
              <a:buSzPct val="35000"/>
              <a:buBlip>
                <a:blip r:embed="rId5"/>
              </a:buBlip>
              <a:defRPr sz="1300">
                <a:solidFill>
                  <a:srgbClr val="828282"/>
                </a:solidFill>
                <a:latin typeface="Arial" panose="020B0604020202020204" pitchFamily="34" charset="0"/>
              </a:defRPr>
            </a:lvl5pPr>
            <a:lvl6pPr marL="13208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6pPr>
            <a:lvl7pPr marL="17780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7pPr>
            <a:lvl8pPr marL="22352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8pPr>
            <a:lvl9pPr marL="26924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9pPr>
          </a:lstStyle>
          <a:p>
            <a:pPr marR="0" lvl="0" indent="0" algn="ctr" fontAlgn="base">
              <a:lnSpc>
                <a:spcPct val="100000"/>
              </a:lnSpc>
              <a:spcBef>
                <a:spcPct val="0"/>
              </a:spcBef>
              <a:spcAft>
                <a:spcPct val="0"/>
              </a:spcAft>
              <a:buClrTx/>
              <a:buSzTx/>
              <a:buNone/>
              <a:tabLst/>
              <a:defRPr/>
            </a:pPr>
            <a:r>
              <a:rPr lang="en-US" altLang="fr-FR" sz="2800" b="1" dirty="0">
                <a:solidFill>
                  <a:schemeClr val="accent6"/>
                </a:solidFill>
              </a:rPr>
              <a:t>Dynamic  model of the Combined-Cycle Power Plant with CO</a:t>
            </a:r>
            <a:r>
              <a:rPr lang="en-US" altLang="fr-FR" sz="2800" b="1" baseline="-25000" dirty="0">
                <a:solidFill>
                  <a:schemeClr val="accent6"/>
                </a:solidFill>
              </a:rPr>
              <a:t>2</a:t>
            </a:r>
            <a:r>
              <a:rPr lang="en-US" altLang="fr-FR" sz="2800" b="1" dirty="0">
                <a:solidFill>
                  <a:schemeClr val="accent6"/>
                </a:solidFill>
              </a:rPr>
              <a:t> capture unit</a:t>
            </a:r>
            <a:r>
              <a:rPr lang="en-GB" altLang="fr-FR" sz="2800" b="1" dirty="0">
                <a:solidFill>
                  <a:schemeClr val="accent6"/>
                </a:solidFill>
              </a:rPr>
              <a:t>: </a:t>
            </a:r>
            <a:r>
              <a:rPr lang="en-GB" altLang="fr-FR" sz="2800" b="1" dirty="0" smtClean="0">
                <a:solidFill>
                  <a:schemeClr val="accent6"/>
                </a:solidFill>
                <a:latin typeface="+mj-lt"/>
                <a:ea typeface="+mj-ea"/>
                <a:cs typeface="+mj-cs"/>
              </a:rPr>
              <a:t>calibration </a:t>
            </a:r>
            <a:endParaRPr lang="fr-FR" altLang="fr-FR" sz="2800" b="1" dirty="0">
              <a:solidFill>
                <a:schemeClr val="accent6"/>
              </a:solidFill>
              <a:latin typeface="+mj-lt"/>
              <a:ea typeface="+mj-ea"/>
              <a:cs typeface="+mj-cs"/>
            </a:endParaRPr>
          </a:p>
        </p:txBody>
      </p:sp>
      <p:graphicFrame>
        <p:nvGraphicFramePr>
          <p:cNvPr id="9" name="Tableau 8"/>
          <p:cNvGraphicFramePr>
            <a:graphicFrameLocks noGrp="1"/>
          </p:cNvGraphicFramePr>
          <p:nvPr/>
        </p:nvGraphicFramePr>
        <p:xfrm>
          <a:off x="339725" y="2244725"/>
          <a:ext cx="8480426" cy="4045034"/>
        </p:xfrm>
        <a:graphic>
          <a:graphicData uri="http://schemas.openxmlformats.org/drawingml/2006/table">
            <a:tbl>
              <a:tblPr firstRow="1" bandRow="1"/>
              <a:tblGrid>
                <a:gridCol w="4240213"/>
                <a:gridCol w="4240213"/>
              </a:tblGrid>
              <a:tr h="494934">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1800" b="1" kern="1200" dirty="0" smtClean="0">
                          <a:solidFill>
                            <a:schemeClr val="lt1"/>
                          </a:solidFill>
                          <a:effectLst/>
                          <a:latin typeface="+mn-lt"/>
                          <a:ea typeface="+mn-ea"/>
                          <a:cs typeface="+mn-cs"/>
                        </a:rPr>
                        <a:t>Variables imposed in the model </a:t>
                      </a:r>
                      <a:endParaRPr lang="fr-FR" sz="1800" dirty="0"/>
                    </a:p>
                  </a:txBody>
                  <a:tcPr marL="91445" marR="91445" marT="45709" marB="45709">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5BBB"/>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1800" b="1" kern="1200" dirty="0" smtClean="0">
                          <a:solidFill>
                            <a:schemeClr val="lt1"/>
                          </a:solidFill>
                          <a:effectLst/>
                          <a:latin typeface="+mn-lt"/>
                          <a:ea typeface="+mn-ea"/>
                          <a:cs typeface="+mn-cs"/>
                        </a:rPr>
                        <a:t>Parameters computed by the model </a:t>
                      </a:r>
                      <a:endParaRPr lang="fr-FR" sz="1800" dirty="0"/>
                    </a:p>
                  </a:txBody>
                  <a:tcPr marL="91445" marR="91445" marT="45709" marB="45709">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5BBB"/>
                    </a:solidFill>
                  </a:tcPr>
                </a:tc>
              </a:tr>
              <a:tr h="494934">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800" kern="1200" dirty="0" smtClean="0">
                          <a:solidFill>
                            <a:schemeClr val="tx2"/>
                          </a:solidFill>
                          <a:effectLst/>
                          <a:latin typeface="+mn-lt"/>
                          <a:ea typeface="+mn-ea"/>
                          <a:cs typeface="+mn-cs"/>
                        </a:rPr>
                        <a:t>Pressure at the outlet of the pumps</a:t>
                      </a:r>
                      <a:endParaRPr lang="fr-FR" sz="1800" dirty="0">
                        <a:solidFill>
                          <a:schemeClr val="tx2"/>
                        </a:solidFill>
                      </a:endParaRPr>
                    </a:p>
                  </a:txBody>
                  <a:tcPr marL="91445" marR="91445" marT="45709" marB="45709">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5BBB">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800" kern="1200" dirty="0" smtClean="0">
                          <a:solidFill>
                            <a:schemeClr val="tx2"/>
                          </a:solidFill>
                          <a:effectLst/>
                          <a:latin typeface="+mn-lt"/>
                          <a:ea typeface="+mn-ea"/>
                          <a:cs typeface="+mn-cs"/>
                        </a:rPr>
                        <a:t>Characteristics of the pumps</a:t>
                      </a:r>
                      <a:endParaRPr lang="fr-FR" sz="1800" dirty="0">
                        <a:solidFill>
                          <a:schemeClr val="tx2"/>
                        </a:solidFill>
                      </a:endParaRPr>
                    </a:p>
                  </a:txBody>
                  <a:tcPr marL="91445" marR="91445" marT="45709" marB="45709">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5BBB">
                        <a:tint val="40000"/>
                      </a:srgbClr>
                    </a:solidFill>
                  </a:tcPr>
                </a:tc>
              </a:tr>
              <a:tr h="640037">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800" kern="1200" dirty="0" smtClean="0">
                          <a:solidFill>
                            <a:schemeClr val="tx2"/>
                          </a:solidFill>
                          <a:effectLst/>
                          <a:latin typeface="+mn-lt"/>
                          <a:ea typeface="+mn-ea"/>
                          <a:cs typeface="+mn-cs"/>
                        </a:rPr>
                        <a:t>Pressure at the inlet of the steam turbines</a:t>
                      </a:r>
                      <a:endParaRPr lang="fr-FR" sz="1800" dirty="0">
                        <a:solidFill>
                          <a:schemeClr val="tx2"/>
                        </a:solidFill>
                      </a:endParaRPr>
                    </a:p>
                  </a:txBody>
                  <a:tcPr marL="91445" marR="91445" marT="45709" marB="4570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BBB">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800" kern="1200" dirty="0" smtClean="0">
                          <a:solidFill>
                            <a:schemeClr val="tx2"/>
                          </a:solidFill>
                          <a:effectLst/>
                          <a:latin typeface="+mn-lt"/>
                          <a:ea typeface="+mn-ea"/>
                          <a:cs typeface="+mn-cs"/>
                        </a:rPr>
                        <a:t>Ellipse law coefficients of the steam turbines</a:t>
                      </a:r>
                      <a:endParaRPr lang="fr-FR" sz="1800" dirty="0">
                        <a:solidFill>
                          <a:schemeClr val="tx2"/>
                        </a:solidFill>
                      </a:endParaRPr>
                    </a:p>
                  </a:txBody>
                  <a:tcPr marL="91445" marR="91445" marT="45709" marB="4570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BBB">
                        <a:tint val="20000"/>
                      </a:srgbClr>
                    </a:solidFill>
                  </a:tcPr>
                </a:tc>
              </a:tr>
              <a:tr h="640037">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800" kern="1200" dirty="0" smtClean="0">
                          <a:solidFill>
                            <a:schemeClr val="tx2"/>
                          </a:solidFill>
                          <a:effectLst/>
                          <a:latin typeface="+mn-lt"/>
                          <a:ea typeface="+mn-ea"/>
                          <a:cs typeface="+mn-cs"/>
                        </a:rPr>
                        <a:t>Liquid level in drums and in condenser and pressure</a:t>
                      </a:r>
                      <a:endParaRPr lang="fr-FR" sz="1800" dirty="0">
                        <a:solidFill>
                          <a:schemeClr val="tx2"/>
                        </a:solidFill>
                      </a:endParaRPr>
                    </a:p>
                  </a:txBody>
                  <a:tcPr marL="91445" marR="91445" marT="45709" marB="4570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BBB">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2"/>
                          </a:solidFill>
                          <a:effectLst/>
                          <a:latin typeface="+mn-lt"/>
                          <a:ea typeface="+mn-ea"/>
                          <a:cs typeface="+mn-cs"/>
                        </a:rPr>
                        <a:t>CV of the valves (characteristics) and the valves positions (openings)</a:t>
                      </a:r>
                      <a:endParaRPr lang="fr-FR" sz="1800" kern="1200" dirty="0" smtClean="0">
                        <a:solidFill>
                          <a:schemeClr val="tx2"/>
                        </a:solidFill>
                        <a:effectLst/>
                        <a:latin typeface="+mn-lt"/>
                        <a:ea typeface="+mn-ea"/>
                        <a:cs typeface="+mn-cs"/>
                      </a:endParaRPr>
                    </a:p>
                  </a:txBody>
                  <a:tcPr marL="91445" marR="91445" marT="45709" marB="4570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BBB">
                        <a:tint val="40000"/>
                      </a:srgbClr>
                    </a:solidFill>
                  </a:tcPr>
                </a:tc>
              </a:tr>
              <a:tr h="494934">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800" kern="1200" dirty="0" smtClean="0">
                          <a:solidFill>
                            <a:schemeClr val="tx2"/>
                          </a:solidFill>
                          <a:effectLst/>
                          <a:latin typeface="+mn-lt"/>
                          <a:ea typeface="+mn-ea"/>
                          <a:cs typeface="+mn-cs"/>
                        </a:rPr>
                        <a:t>Overall heat exchangers coefficients</a:t>
                      </a:r>
                      <a:endParaRPr lang="fr-FR" sz="1800" dirty="0">
                        <a:solidFill>
                          <a:schemeClr val="tx2"/>
                        </a:solidFill>
                      </a:endParaRPr>
                    </a:p>
                  </a:txBody>
                  <a:tcPr marL="91445" marR="91445" marT="45709" marB="4570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BBB">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800" kern="1200" dirty="0" smtClean="0">
                          <a:solidFill>
                            <a:schemeClr val="tx2"/>
                          </a:solidFill>
                          <a:effectLst/>
                          <a:latin typeface="+mn-lt"/>
                          <a:ea typeface="+mn-ea"/>
                          <a:cs typeface="+mn-cs"/>
                        </a:rPr>
                        <a:t>Heat exchangers fouling coefficients</a:t>
                      </a:r>
                      <a:endParaRPr lang="fr-FR" sz="1800" dirty="0">
                        <a:solidFill>
                          <a:schemeClr val="tx2"/>
                        </a:solidFill>
                      </a:endParaRPr>
                    </a:p>
                  </a:txBody>
                  <a:tcPr marL="91445" marR="91445" marT="45709" marB="4570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BBB">
                        <a:tint val="20000"/>
                      </a:srgbClr>
                    </a:solidFill>
                  </a:tcPr>
                </a:tc>
              </a:tr>
              <a:tr h="640037">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800" kern="1200" dirty="0" smtClean="0">
                          <a:solidFill>
                            <a:schemeClr val="tx2"/>
                          </a:solidFill>
                          <a:effectLst/>
                          <a:latin typeface="+mn-lt"/>
                          <a:ea typeface="+mn-ea"/>
                          <a:cs typeface="+mn-cs"/>
                        </a:rPr>
                        <a:t>Isentropic efficiency of the compressor</a:t>
                      </a:r>
                      <a:endParaRPr lang="fr-FR" sz="1800" dirty="0">
                        <a:solidFill>
                          <a:schemeClr val="tx2"/>
                        </a:solidFill>
                      </a:endParaRPr>
                    </a:p>
                  </a:txBody>
                  <a:tcPr marL="91445" marR="91445" marT="45709" marB="4570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BBB">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800" kern="1200" dirty="0" smtClean="0">
                          <a:solidFill>
                            <a:schemeClr val="tx2"/>
                          </a:solidFill>
                          <a:effectLst/>
                          <a:latin typeface="+mn-lt"/>
                          <a:ea typeface="+mn-ea"/>
                          <a:cs typeface="+mn-cs"/>
                        </a:rPr>
                        <a:t>Nominal isentropic efficiency of the compressor</a:t>
                      </a:r>
                      <a:endParaRPr lang="fr-FR" sz="1800" dirty="0">
                        <a:solidFill>
                          <a:schemeClr val="tx2"/>
                        </a:solidFill>
                      </a:endParaRPr>
                    </a:p>
                  </a:txBody>
                  <a:tcPr marL="91445" marR="91445" marT="45709" marB="4570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BBB">
                        <a:tint val="40000"/>
                      </a:srgbClr>
                    </a:solidFill>
                  </a:tcPr>
                </a:tc>
              </a:tr>
              <a:tr h="640037">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800" kern="1200" dirty="0" smtClean="0">
                          <a:solidFill>
                            <a:schemeClr val="tx2"/>
                          </a:solidFill>
                          <a:effectLst/>
                          <a:latin typeface="+mn-lt"/>
                          <a:ea typeface="+mn-ea"/>
                          <a:cs typeface="+mn-cs"/>
                        </a:rPr>
                        <a:t>Exhaust temperature of the gas turbine</a:t>
                      </a:r>
                      <a:endParaRPr lang="fr-FR" sz="1800" dirty="0">
                        <a:solidFill>
                          <a:schemeClr val="tx2"/>
                        </a:solidFill>
                      </a:endParaRPr>
                    </a:p>
                  </a:txBody>
                  <a:tcPr marL="91445" marR="91445" marT="45709" marB="4570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BBB">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800" kern="1200" dirty="0" smtClean="0">
                          <a:solidFill>
                            <a:schemeClr val="tx2"/>
                          </a:solidFill>
                          <a:effectLst/>
                          <a:latin typeface="+mn-lt"/>
                          <a:ea typeface="+mn-ea"/>
                          <a:cs typeface="+mn-cs"/>
                        </a:rPr>
                        <a:t>Nominal isentropic efficiency of the turbine</a:t>
                      </a:r>
                      <a:endParaRPr lang="fr-FR" sz="1800" dirty="0">
                        <a:solidFill>
                          <a:schemeClr val="tx2"/>
                        </a:solidFill>
                      </a:endParaRPr>
                    </a:p>
                  </a:txBody>
                  <a:tcPr marL="91445" marR="91445" marT="45709" marB="4570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5BBB">
                        <a:tint val="20000"/>
                      </a:srgbClr>
                    </a:solidFill>
                  </a:tcPr>
                </a:tc>
              </a:tr>
            </a:tbl>
          </a:graphicData>
        </a:graphic>
      </p:graphicFrame>
    </p:spTree>
    <p:extLst>
      <p:ext uri="{BB962C8B-B14F-4D97-AF65-F5344CB8AC3E}">
        <p14:creationId xmlns:p14="http://schemas.microsoft.com/office/powerpoint/2010/main" val="30309348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r>
              <a:rPr lang="fr-FR" dirty="0" smtClean="0"/>
              <a:t>Modelica USA|  09/10/2018</a:t>
            </a:r>
            <a:endParaRPr lang="fr-FR" dirty="0"/>
          </a:p>
        </p:txBody>
      </p:sp>
      <p:sp>
        <p:nvSpPr>
          <p:cNvPr id="4" name="Rectangle 2"/>
          <p:cNvSpPr>
            <a:spLocks noGrp="1" noChangeArrowheads="1"/>
          </p:cNvSpPr>
          <p:nvPr>
            <p:ph type="title"/>
          </p:nvPr>
        </p:nvSpPr>
        <p:spPr>
          <a:xfrm>
            <a:off x="3635896" y="2348880"/>
            <a:ext cx="5334000" cy="3446463"/>
          </a:xfrm>
        </p:spPr>
        <p:txBody>
          <a:bodyPr/>
          <a:lstStyle/>
          <a:p>
            <a:pPr algn="ctr"/>
            <a:r>
              <a:rPr lang="en-CA" altLang="fr-FR" sz="4000" cap="none" dirty="0" smtClean="0"/>
              <a:t>Simulation Scenario and </a:t>
            </a:r>
            <a:r>
              <a:rPr lang="en-GB" altLang="fr-FR" sz="4000" cap="none" dirty="0" smtClean="0"/>
              <a:t>Results </a:t>
            </a:r>
            <a:r>
              <a:rPr lang="fr-FR" altLang="fr-FR" sz="4000" dirty="0" smtClean="0"/>
              <a:t/>
            </a:r>
            <a:br>
              <a:rPr lang="fr-FR" altLang="fr-FR" sz="4000" dirty="0" smtClean="0"/>
            </a:br>
            <a:r>
              <a:rPr lang="en-US" altLang="fr-FR" sz="3600" dirty="0" smtClean="0">
                <a:solidFill>
                  <a:srgbClr val="FF8000"/>
                </a:solidFill>
                <a:cs typeface="Arial" panose="020B0604020202020204" pitchFamily="34" charset="0"/>
              </a:rPr>
              <a:t/>
            </a:r>
            <a:br>
              <a:rPr lang="en-US" altLang="fr-FR" sz="3600" dirty="0" smtClean="0">
                <a:solidFill>
                  <a:srgbClr val="FF8000"/>
                </a:solidFill>
                <a:cs typeface="Arial" panose="020B0604020202020204" pitchFamily="34" charset="0"/>
              </a:rPr>
            </a:br>
            <a:endParaRPr lang="en-US" altLang="fr-FR" sz="3600" dirty="0" smtClean="0">
              <a:solidFill>
                <a:schemeClr val="tx2"/>
              </a:solidFill>
            </a:endParaRPr>
          </a:p>
        </p:txBody>
      </p:sp>
      <p:pic>
        <p:nvPicPr>
          <p:cNvPr id="5" name="Picture 11" descr="E:\DONNEES\dubosc-ann\MES DOCUMENTS\Pictures\Thermique\10932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5888"/>
            <a:ext cx="3170238" cy="617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05742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r>
              <a:rPr lang="fr-FR" dirty="0" smtClean="0"/>
              <a:t>Modelica USA|  09/10/2018</a:t>
            </a:r>
            <a:endParaRPr lang="fr-FR" dirty="0"/>
          </a:p>
        </p:txBody>
      </p:sp>
      <p:sp>
        <p:nvSpPr>
          <p:cNvPr id="4" name="Rectangle 7"/>
          <p:cNvSpPr>
            <a:spLocks noChangeArrowheads="1"/>
          </p:cNvSpPr>
          <p:nvPr/>
        </p:nvSpPr>
        <p:spPr bwMode="auto">
          <a:xfrm>
            <a:off x="38100" y="28575"/>
            <a:ext cx="91059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SzPct val="115000"/>
              <a:buBlip>
                <a:blip r:embed="rId2"/>
              </a:buBlip>
              <a:defRPr sz="2200">
                <a:solidFill>
                  <a:schemeClr val="tx2"/>
                </a:solidFill>
                <a:latin typeface="Arial" panose="020B0604020202020204" pitchFamily="34" charset="0"/>
              </a:defRPr>
            </a:lvl1pPr>
            <a:lvl2pPr marL="406400" indent="-180975">
              <a:spcBef>
                <a:spcPct val="20000"/>
              </a:spcBef>
              <a:buSzPct val="70000"/>
              <a:buBlip>
                <a:blip r:embed="rId3"/>
              </a:buBlip>
              <a:defRPr sz="1600">
                <a:solidFill>
                  <a:schemeClr val="tx2"/>
                </a:solidFill>
                <a:latin typeface="Arial" panose="020B0604020202020204" pitchFamily="34" charset="0"/>
              </a:defRPr>
            </a:lvl2pPr>
            <a:lvl3pPr marL="554038" indent="-146050">
              <a:spcBef>
                <a:spcPct val="20000"/>
              </a:spcBef>
              <a:buSzPct val="70000"/>
              <a:buBlip>
                <a:blip r:embed="rId3"/>
              </a:buBlip>
              <a:defRPr sz="1300">
                <a:solidFill>
                  <a:schemeClr val="tx2"/>
                </a:solidFill>
                <a:latin typeface="Arial" panose="020B0604020202020204" pitchFamily="34" charset="0"/>
              </a:defRPr>
            </a:lvl3pPr>
            <a:lvl4pPr marL="736600" indent="-180975">
              <a:spcBef>
                <a:spcPct val="20000"/>
              </a:spcBef>
              <a:buSzPct val="45000"/>
              <a:buBlip>
                <a:blip r:embed="rId4"/>
              </a:buBlip>
              <a:defRPr sz="1400">
                <a:solidFill>
                  <a:srgbClr val="5A5A5A"/>
                </a:solidFill>
                <a:latin typeface="Arial" panose="020B0604020202020204" pitchFamily="34" charset="0"/>
              </a:defRPr>
            </a:lvl4pPr>
            <a:lvl5pPr marL="863600" indent="-125413">
              <a:spcBef>
                <a:spcPct val="20000"/>
              </a:spcBef>
              <a:buSzPct val="35000"/>
              <a:buBlip>
                <a:blip r:embed="rId5"/>
              </a:buBlip>
              <a:defRPr sz="1300">
                <a:solidFill>
                  <a:srgbClr val="828282"/>
                </a:solidFill>
                <a:latin typeface="Arial" panose="020B0604020202020204" pitchFamily="34" charset="0"/>
              </a:defRPr>
            </a:lvl5pPr>
            <a:lvl6pPr marL="13208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6pPr>
            <a:lvl7pPr marL="17780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7pPr>
            <a:lvl8pPr marL="22352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8pPr>
            <a:lvl9pPr marL="26924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9pPr>
          </a:lstStyle>
          <a:p>
            <a:pPr algn="ctr">
              <a:spcBef>
                <a:spcPct val="0"/>
              </a:spcBef>
              <a:buSzTx/>
              <a:buNone/>
            </a:pPr>
            <a:r>
              <a:rPr lang="en-US" altLang="fr-FR" sz="2800" b="1" dirty="0">
                <a:solidFill>
                  <a:schemeClr val="accent6"/>
                </a:solidFill>
              </a:rPr>
              <a:t>Dynamic  model of the Combined-Cycle Power Plant with CO</a:t>
            </a:r>
            <a:r>
              <a:rPr lang="en-US" altLang="fr-FR" sz="2800" b="1" baseline="-25000" dirty="0">
                <a:solidFill>
                  <a:schemeClr val="accent6"/>
                </a:solidFill>
              </a:rPr>
              <a:t>2</a:t>
            </a:r>
            <a:r>
              <a:rPr lang="en-US" altLang="fr-FR" sz="2800" b="1" dirty="0">
                <a:solidFill>
                  <a:schemeClr val="accent6"/>
                </a:solidFill>
              </a:rPr>
              <a:t> capture unit</a:t>
            </a:r>
            <a:r>
              <a:rPr lang="en-GB" altLang="fr-FR" sz="2800" b="1" dirty="0">
                <a:solidFill>
                  <a:schemeClr val="accent6"/>
                </a:solidFill>
              </a:rPr>
              <a:t>: </a:t>
            </a:r>
            <a:r>
              <a:rPr lang="en-GB" altLang="fr-FR" sz="2800" b="1" dirty="0" smtClean="0">
                <a:solidFill>
                  <a:schemeClr val="accent6"/>
                </a:solidFill>
                <a:latin typeface="+mj-lt"/>
                <a:ea typeface="+mj-ea"/>
                <a:cs typeface="+mj-cs"/>
              </a:rPr>
              <a:t>simulation scenario</a:t>
            </a:r>
            <a:endParaRPr lang="fr-FR" altLang="fr-FR" sz="2800" b="1" dirty="0">
              <a:solidFill>
                <a:schemeClr val="accent6"/>
              </a:solidFill>
              <a:latin typeface="+mj-lt"/>
              <a:ea typeface="+mj-ea"/>
              <a:cs typeface="+mj-cs"/>
            </a:endParaRPr>
          </a:p>
        </p:txBody>
      </p:sp>
      <p:sp>
        <p:nvSpPr>
          <p:cNvPr id="5" name="Rectangle 4"/>
          <p:cNvSpPr/>
          <p:nvPr/>
        </p:nvSpPr>
        <p:spPr>
          <a:xfrm>
            <a:off x="233264" y="1729618"/>
            <a:ext cx="8677472" cy="2026196"/>
          </a:xfrm>
          <a:prstGeom prst="rect">
            <a:avLst/>
          </a:prstGeom>
        </p:spPr>
        <p:txBody>
          <a:bodyPr wrap="square">
            <a:spAutoFit/>
          </a:bodyPr>
          <a:lstStyle/>
          <a:p>
            <a:pPr marL="0" lvl="1" algn="just">
              <a:spcAft>
                <a:spcPts val="600"/>
              </a:spcAft>
              <a:tabLst>
                <a:tab pos="288290" algn="l"/>
              </a:tabLst>
            </a:pPr>
            <a:r>
              <a:rPr lang="en-US" sz="2400" u="sng" dirty="0">
                <a:solidFill>
                  <a:srgbClr val="C00000"/>
                </a:solidFill>
                <a:latin typeface="Arial" panose="020B0604020202020204" pitchFamily="34" charset="0"/>
              </a:rPr>
              <a:t>Simulation </a:t>
            </a:r>
            <a:r>
              <a:rPr lang="en-US" sz="2400" u="sng" dirty="0" smtClean="0">
                <a:solidFill>
                  <a:srgbClr val="C00000"/>
                </a:solidFill>
                <a:latin typeface="Arial" panose="020B0604020202020204" pitchFamily="34" charset="0"/>
              </a:rPr>
              <a:t>scenario</a:t>
            </a:r>
            <a:endParaRPr lang="fr-FR" sz="2400" u="sng" dirty="0" smtClean="0">
              <a:solidFill>
                <a:srgbClr val="C00000"/>
              </a:solidFill>
              <a:latin typeface="Arial" panose="020B0604020202020204" pitchFamily="34" charset="0"/>
            </a:endParaRPr>
          </a:p>
          <a:p>
            <a:pPr algn="just">
              <a:spcBef>
                <a:spcPts val="200"/>
              </a:spcBef>
              <a:spcAft>
                <a:spcPts val="600"/>
              </a:spcAft>
            </a:pPr>
            <a:r>
              <a:rPr lang="en-US" sz="2000" b="1" dirty="0" smtClean="0">
                <a:solidFill>
                  <a:schemeClr val="tx2"/>
                </a:solidFill>
                <a:latin typeface="Arial" panose="020B0604020202020204" pitchFamily="34" charset="0"/>
              </a:rPr>
              <a:t>The scenario is a power generator step reduction from 100 to 50% load:</a:t>
            </a:r>
            <a:endParaRPr lang="fr-FR" sz="2000" b="1" dirty="0" smtClean="0">
              <a:solidFill>
                <a:schemeClr val="tx2"/>
              </a:solidFill>
              <a:latin typeface="Arial" panose="020B0604020202020204" pitchFamily="34" charset="0"/>
            </a:endParaRPr>
          </a:p>
          <a:p>
            <a:pPr marL="625475" lvl="1" indent="-361950">
              <a:spcBef>
                <a:spcPct val="0"/>
              </a:spcBef>
              <a:spcAft>
                <a:spcPts val="1200"/>
              </a:spcAft>
              <a:buSzPct val="115000"/>
              <a:buFont typeface="Wingdings" panose="05000000000000000000" pitchFamily="2" charset="2"/>
              <a:buChar char="Ø"/>
              <a:tabLst>
                <a:tab pos="215900" algn="l"/>
              </a:tabLst>
            </a:pPr>
            <a:r>
              <a:rPr lang="en-US" sz="2000" dirty="0" smtClean="0">
                <a:solidFill>
                  <a:srgbClr val="09357A"/>
                </a:solidFill>
                <a:latin typeface="Arial" panose="020B0604020202020204" pitchFamily="34" charset="0"/>
              </a:rPr>
              <a:t>Initial </a:t>
            </a:r>
            <a:r>
              <a:rPr lang="en-US" sz="2000" dirty="0">
                <a:solidFill>
                  <a:srgbClr val="09357A"/>
                </a:solidFill>
                <a:latin typeface="Arial" panose="020B0604020202020204" pitchFamily="34" charset="0"/>
              </a:rPr>
              <a:t>state (combined cycle): 100 % load</a:t>
            </a:r>
            <a:endParaRPr lang="fr-FR" sz="2000" dirty="0">
              <a:solidFill>
                <a:srgbClr val="09357A"/>
              </a:solidFill>
              <a:latin typeface="Arial" panose="020B0604020202020204" pitchFamily="34" charset="0"/>
            </a:endParaRPr>
          </a:p>
          <a:p>
            <a:pPr marL="625475" lvl="1" indent="-361950">
              <a:spcBef>
                <a:spcPct val="0"/>
              </a:spcBef>
              <a:spcAft>
                <a:spcPts val="1200"/>
              </a:spcAft>
              <a:buSzPct val="115000"/>
              <a:buFont typeface="Wingdings" panose="05000000000000000000" pitchFamily="2" charset="2"/>
              <a:buChar char="Ø"/>
              <a:tabLst>
                <a:tab pos="215900" algn="l"/>
              </a:tabLst>
            </a:pPr>
            <a:r>
              <a:rPr lang="en-US" sz="2000" dirty="0">
                <a:solidFill>
                  <a:srgbClr val="09357A"/>
                </a:solidFill>
                <a:latin typeface="Arial" panose="020B0604020202020204" pitchFamily="34" charset="0"/>
              </a:rPr>
              <a:t>Final state (combined cycle): 50% load </a:t>
            </a:r>
            <a:r>
              <a:rPr lang="en-US" sz="2000" dirty="0" smtClean="0">
                <a:solidFill>
                  <a:srgbClr val="09357A"/>
                </a:solidFill>
                <a:latin typeface="Arial" panose="020B0604020202020204" pitchFamily="34" charset="0"/>
              </a:rPr>
              <a:t>(800 </a:t>
            </a:r>
            <a:r>
              <a:rPr lang="en-US" sz="2000" dirty="0">
                <a:solidFill>
                  <a:srgbClr val="09357A"/>
                </a:solidFill>
                <a:latin typeface="Arial" panose="020B0604020202020204" pitchFamily="34" charset="0"/>
              </a:rPr>
              <a:t>s slope</a:t>
            </a:r>
            <a:r>
              <a:rPr lang="en-US" sz="2000" dirty="0" smtClean="0">
                <a:solidFill>
                  <a:srgbClr val="09357A"/>
                </a:solidFill>
                <a:latin typeface="Arial" panose="020B0604020202020204" pitchFamily="34" charset="0"/>
              </a:rPr>
              <a:t>).</a:t>
            </a:r>
          </a:p>
        </p:txBody>
      </p:sp>
      <p:sp>
        <p:nvSpPr>
          <p:cNvPr id="6" name="Rectangle 5"/>
          <p:cNvSpPr txBox="1">
            <a:spLocks noChangeArrowheads="1"/>
          </p:cNvSpPr>
          <p:nvPr/>
        </p:nvSpPr>
        <p:spPr bwMode="auto">
          <a:xfrm>
            <a:off x="611560" y="4801464"/>
            <a:ext cx="7643813" cy="40481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66700" indent="-266700">
              <a:spcBef>
                <a:spcPct val="20000"/>
              </a:spcBef>
              <a:buSzPct val="115000"/>
              <a:buBlip>
                <a:blip r:embed="rId2"/>
              </a:buBlip>
              <a:defRPr sz="2200">
                <a:solidFill>
                  <a:schemeClr val="tx2"/>
                </a:solidFill>
                <a:latin typeface="Arial" panose="020B0604020202020204" pitchFamily="34" charset="0"/>
              </a:defRPr>
            </a:lvl1pPr>
            <a:lvl2pPr marL="406400" indent="-180975">
              <a:spcBef>
                <a:spcPct val="20000"/>
              </a:spcBef>
              <a:buSzPct val="70000"/>
              <a:buBlip>
                <a:blip r:embed="rId3"/>
              </a:buBlip>
              <a:defRPr sz="1600">
                <a:solidFill>
                  <a:schemeClr val="tx2"/>
                </a:solidFill>
                <a:latin typeface="Arial" panose="020B0604020202020204" pitchFamily="34" charset="0"/>
              </a:defRPr>
            </a:lvl2pPr>
            <a:lvl3pPr marL="554038" indent="-146050">
              <a:spcBef>
                <a:spcPct val="20000"/>
              </a:spcBef>
              <a:buSzPct val="70000"/>
              <a:buBlip>
                <a:blip r:embed="rId3"/>
              </a:buBlip>
              <a:defRPr sz="1300">
                <a:solidFill>
                  <a:schemeClr val="tx2"/>
                </a:solidFill>
                <a:latin typeface="Arial" panose="020B0604020202020204" pitchFamily="34" charset="0"/>
              </a:defRPr>
            </a:lvl3pPr>
            <a:lvl4pPr marL="736600" indent="-180975">
              <a:spcBef>
                <a:spcPct val="20000"/>
              </a:spcBef>
              <a:buSzPct val="45000"/>
              <a:buBlip>
                <a:blip r:embed="rId4"/>
              </a:buBlip>
              <a:defRPr sz="1400">
                <a:solidFill>
                  <a:srgbClr val="5A5A5A"/>
                </a:solidFill>
                <a:latin typeface="Arial" panose="020B0604020202020204" pitchFamily="34" charset="0"/>
              </a:defRPr>
            </a:lvl4pPr>
            <a:lvl5pPr marL="863600" indent="-125413">
              <a:spcBef>
                <a:spcPct val="20000"/>
              </a:spcBef>
              <a:buSzPct val="35000"/>
              <a:buBlip>
                <a:blip r:embed="rId5"/>
              </a:buBlip>
              <a:defRPr sz="1300">
                <a:solidFill>
                  <a:srgbClr val="828282"/>
                </a:solidFill>
                <a:latin typeface="Arial" panose="020B0604020202020204" pitchFamily="34" charset="0"/>
              </a:defRPr>
            </a:lvl5pPr>
            <a:lvl6pPr marL="13208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6pPr>
            <a:lvl7pPr marL="17780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7pPr>
            <a:lvl8pPr marL="22352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8pPr>
            <a:lvl9pPr marL="26924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9pPr>
          </a:lstStyle>
          <a:p>
            <a:pPr eaLnBrk="0" fontAlgn="base" hangingPunct="0">
              <a:lnSpc>
                <a:spcPct val="90000"/>
              </a:lnSpc>
              <a:spcAft>
                <a:spcPct val="0"/>
              </a:spcAft>
              <a:buFontTx/>
              <a:buNone/>
            </a:pPr>
            <a:r>
              <a:rPr lang="en-US" altLang="fr-FR" sz="2400" b="1" dirty="0" smtClean="0">
                <a:solidFill>
                  <a:srgbClr val="183284"/>
                </a:solidFill>
                <a:cs typeface="Times New Roman" panose="02020603050405020304" pitchFamily="18" charset="0"/>
              </a:rPr>
              <a:t>The simulation runs were done using Dymola tool</a:t>
            </a:r>
            <a:endParaRPr lang="fr-FR" altLang="fr-FR" sz="2400" b="1" dirty="0" smtClean="0">
              <a:solidFill>
                <a:srgbClr val="183284"/>
              </a:solidFill>
              <a:cs typeface="Times New Roman" panose="02020603050405020304" pitchFamily="18" charset="0"/>
            </a:endParaRPr>
          </a:p>
        </p:txBody>
      </p:sp>
    </p:spTree>
    <p:extLst>
      <p:ext uri="{BB962C8B-B14F-4D97-AF65-F5344CB8AC3E}">
        <p14:creationId xmlns:p14="http://schemas.microsoft.com/office/powerpoint/2010/main" val="239548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r>
              <a:rPr lang="fr-FR" dirty="0" smtClean="0"/>
              <a:t>Modelica USA|  09/10/2018</a:t>
            </a:r>
            <a:endParaRPr lang="fr-FR" dirty="0"/>
          </a:p>
        </p:txBody>
      </p:sp>
      <p:sp>
        <p:nvSpPr>
          <p:cNvPr id="4" name="Rectangle 7"/>
          <p:cNvSpPr>
            <a:spLocks noChangeArrowheads="1"/>
          </p:cNvSpPr>
          <p:nvPr/>
        </p:nvSpPr>
        <p:spPr bwMode="auto">
          <a:xfrm>
            <a:off x="38100" y="21382"/>
            <a:ext cx="9105900" cy="101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SzPct val="115000"/>
              <a:buBlip>
                <a:blip r:embed="rId2"/>
              </a:buBlip>
              <a:defRPr sz="2200">
                <a:solidFill>
                  <a:schemeClr val="tx2"/>
                </a:solidFill>
                <a:latin typeface="Arial" panose="020B0604020202020204" pitchFamily="34" charset="0"/>
              </a:defRPr>
            </a:lvl1pPr>
            <a:lvl2pPr marL="406400" indent="-180975">
              <a:spcBef>
                <a:spcPct val="20000"/>
              </a:spcBef>
              <a:buSzPct val="70000"/>
              <a:buBlip>
                <a:blip r:embed="rId3"/>
              </a:buBlip>
              <a:defRPr sz="1600">
                <a:solidFill>
                  <a:schemeClr val="tx2"/>
                </a:solidFill>
                <a:latin typeface="Arial" panose="020B0604020202020204" pitchFamily="34" charset="0"/>
              </a:defRPr>
            </a:lvl2pPr>
            <a:lvl3pPr marL="554038" indent="-146050">
              <a:spcBef>
                <a:spcPct val="20000"/>
              </a:spcBef>
              <a:buSzPct val="70000"/>
              <a:buBlip>
                <a:blip r:embed="rId3"/>
              </a:buBlip>
              <a:defRPr sz="1300">
                <a:solidFill>
                  <a:schemeClr val="tx2"/>
                </a:solidFill>
                <a:latin typeface="Arial" panose="020B0604020202020204" pitchFamily="34" charset="0"/>
              </a:defRPr>
            </a:lvl3pPr>
            <a:lvl4pPr marL="736600" indent="-180975">
              <a:spcBef>
                <a:spcPct val="20000"/>
              </a:spcBef>
              <a:buSzPct val="45000"/>
              <a:buBlip>
                <a:blip r:embed="rId4"/>
              </a:buBlip>
              <a:defRPr sz="1400">
                <a:solidFill>
                  <a:srgbClr val="5A5A5A"/>
                </a:solidFill>
                <a:latin typeface="Arial" panose="020B0604020202020204" pitchFamily="34" charset="0"/>
              </a:defRPr>
            </a:lvl4pPr>
            <a:lvl5pPr marL="863600" indent="-125413">
              <a:spcBef>
                <a:spcPct val="20000"/>
              </a:spcBef>
              <a:buSzPct val="35000"/>
              <a:buBlip>
                <a:blip r:embed="rId5"/>
              </a:buBlip>
              <a:defRPr sz="1300">
                <a:solidFill>
                  <a:srgbClr val="828282"/>
                </a:solidFill>
                <a:latin typeface="Arial" panose="020B0604020202020204" pitchFamily="34" charset="0"/>
              </a:defRPr>
            </a:lvl5pPr>
            <a:lvl6pPr marL="13208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6pPr>
            <a:lvl7pPr marL="17780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7pPr>
            <a:lvl8pPr marL="22352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8pPr>
            <a:lvl9pPr marL="26924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9pPr>
          </a:lstStyle>
          <a:p>
            <a:pPr algn="ctr">
              <a:spcBef>
                <a:spcPct val="0"/>
              </a:spcBef>
              <a:buSzTx/>
              <a:buNone/>
            </a:pPr>
            <a:r>
              <a:rPr lang="en-US" altLang="fr-FR" sz="2800" b="1" dirty="0">
                <a:solidFill>
                  <a:schemeClr val="accent6"/>
                </a:solidFill>
              </a:rPr>
              <a:t>Dynamic  model of the Combined-Cycle Power Plant with CO</a:t>
            </a:r>
            <a:r>
              <a:rPr lang="en-US" altLang="fr-FR" sz="2800" b="1" baseline="-25000" dirty="0">
                <a:solidFill>
                  <a:schemeClr val="accent6"/>
                </a:solidFill>
              </a:rPr>
              <a:t>2</a:t>
            </a:r>
            <a:r>
              <a:rPr lang="en-US" altLang="fr-FR" sz="2800" b="1" dirty="0">
                <a:solidFill>
                  <a:schemeClr val="accent6"/>
                </a:solidFill>
              </a:rPr>
              <a:t> capture unit</a:t>
            </a:r>
            <a:r>
              <a:rPr lang="en-GB" altLang="fr-FR" sz="2800" b="1" dirty="0">
                <a:solidFill>
                  <a:schemeClr val="accent6"/>
                </a:solidFill>
              </a:rPr>
              <a:t>: </a:t>
            </a:r>
            <a:r>
              <a:rPr lang="en-GB" altLang="fr-FR" sz="2800" b="1" dirty="0" smtClean="0">
                <a:solidFill>
                  <a:schemeClr val="accent6"/>
                </a:solidFill>
                <a:latin typeface="+mj-lt"/>
                <a:ea typeface="+mj-ea"/>
                <a:cs typeface="+mj-cs"/>
              </a:rPr>
              <a:t>simulation </a:t>
            </a:r>
            <a:r>
              <a:rPr lang="en-GB" altLang="fr-FR" sz="2800" b="1" dirty="0">
                <a:solidFill>
                  <a:schemeClr val="accent6"/>
                </a:solidFill>
                <a:latin typeface="+mj-lt"/>
                <a:ea typeface="+mj-ea"/>
                <a:cs typeface="+mj-cs"/>
              </a:rPr>
              <a:t>r</a:t>
            </a:r>
            <a:r>
              <a:rPr lang="en-GB" altLang="fr-FR" sz="2800" b="1" dirty="0" smtClean="0">
                <a:solidFill>
                  <a:schemeClr val="accent6"/>
                </a:solidFill>
                <a:latin typeface="+mj-lt"/>
                <a:ea typeface="+mj-ea"/>
                <a:cs typeface="+mj-cs"/>
              </a:rPr>
              <a:t>esults </a:t>
            </a:r>
            <a:endParaRPr lang="fr-FR" altLang="fr-FR" sz="2800" b="1" dirty="0">
              <a:solidFill>
                <a:schemeClr val="accent6"/>
              </a:solidFill>
              <a:latin typeface="+mj-lt"/>
              <a:ea typeface="+mj-ea"/>
              <a:cs typeface="+mj-cs"/>
            </a:endParaRPr>
          </a:p>
        </p:txBody>
      </p:sp>
      <p:pic>
        <p:nvPicPr>
          <p:cNvPr id="5" name="Image 4"/>
          <p:cNvPicPr/>
          <p:nvPr/>
        </p:nvPicPr>
        <p:blipFill>
          <a:blip r:embed="rId6">
            <a:extLst>
              <a:ext uri="{28A0092B-C50C-407E-A947-70E740481C1C}">
                <a14:useLocalDpi xmlns:a14="http://schemas.microsoft.com/office/drawing/2010/main" val="0"/>
              </a:ext>
            </a:extLst>
          </a:blip>
          <a:srcRect/>
          <a:stretch>
            <a:fillRect/>
          </a:stretch>
        </p:blipFill>
        <p:spPr bwMode="auto">
          <a:xfrm>
            <a:off x="107504" y="1130300"/>
            <a:ext cx="8928992" cy="4818980"/>
          </a:xfrm>
          <a:prstGeom prst="rect">
            <a:avLst/>
          </a:prstGeom>
          <a:noFill/>
          <a:ln>
            <a:solidFill>
              <a:schemeClr val="tx1"/>
            </a:solidFill>
          </a:ln>
        </p:spPr>
      </p:pic>
      <p:sp>
        <p:nvSpPr>
          <p:cNvPr id="6" name="Rectangle 5"/>
          <p:cNvSpPr>
            <a:spLocks noChangeArrowheads="1"/>
          </p:cNvSpPr>
          <p:nvPr/>
        </p:nvSpPr>
        <p:spPr bwMode="auto">
          <a:xfrm>
            <a:off x="899592" y="5949280"/>
            <a:ext cx="8206308"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115000"/>
              <a:buBlip>
                <a:blip r:embed="rId2"/>
              </a:buBlip>
              <a:defRPr sz="2200">
                <a:solidFill>
                  <a:schemeClr val="tx2"/>
                </a:solidFill>
                <a:latin typeface="Arial" panose="020B0604020202020204" pitchFamily="34" charset="0"/>
              </a:defRPr>
            </a:lvl1pPr>
            <a:lvl2pPr marL="406400" indent="-180975">
              <a:spcBef>
                <a:spcPct val="20000"/>
              </a:spcBef>
              <a:buSzPct val="70000"/>
              <a:buBlip>
                <a:blip r:embed="rId3"/>
              </a:buBlip>
              <a:defRPr sz="1600">
                <a:solidFill>
                  <a:schemeClr val="tx2"/>
                </a:solidFill>
                <a:latin typeface="Arial" panose="020B0604020202020204" pitchFamily="34" charset="0"/>
              </a:defRPr>
            </a:lvl2pPr>
            <a:lvl3pPr marL="554038" indent="-146050">
              <a:spcBef>
                <a:spcPct val="20000"/>
              </a:spcBef>
              <a:buSzPct val="70000"/>
              <a:buBlip>
                <a:blip r:embed="rId3"/>
              </a:buBlip>
              <a:defRPr sz="1300">
                <a:solidFill>
                  <a:schemeClr val="tx2"/>
                </a:solidFill>
                <a:latin typeface="Arial" panose="020B0604020202020204" pitchFamily="34" charset="0"/>
              </a:defRPr>
            </a:lvl3pPr>
            <a:lvl4pPr marL="736600" indent="-180975">
              <a:spcBef>
                <a:spcPct val="20000"/>
              </a:spcBef>
              <a:buSzPct val="45000"/>
              <a:buBlip>
                <a:blip r:embed="rId4"/>
              </a:buBlip>
              <a:defRPr sz="1400">
                <a:solidFill>
                  <a:srgbClr val="5A5A5A"/>
                </a:solidFill>
                <a:latin typeface="Arial" panose="020B0604020202020204" pitchFamily="34" charset="0"/>
              </a:defRPr>
            </a:lvl4pPr>
            <a:lvl5pPr marL="863600" indent="-125413">
              <a:spcBef>
                <a:spcPct val="20000"/>
              </a:spcBef>
              <a:buSzPct val="35000"/>
              <a:buBlip>
                <a:blip r:embed="rId5"/>
              </a:buBlip>
              <a:defRPr sz="1300">
                <a:solidFill>
                  <a:srgbClr val="828282"/>
                </a:solidFill>
                <a:latin typeface="Arial" panose="020B0604020202020204" pitchFamily="34" charset="0"/>
              </a:defRPr>
            </a:lvl5pPr>
            <a:lvl6pPr marL="13208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6pPr>
            <a:lvl7pPr marL="17780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7pPr>
            <a:lvl8pPr marL="22352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8pPr>
            <a:lvl9pPr marL="26924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9pPr>
          </a:lstStyle>
          <a:p>
            <a:pPr>
              <a:buFontTx/>
              <a:buNone/>
            </a:pPr>
            <a:r>
              <a:rPr lang="fr-FR" altLang="fr-FR" sz="1600" u="sng" dirty="0" smtClean="0">
                <a:solidFill>
                  <a:srgbClr val="C00000"/>
                </a:solidFill>
              </a:rPr>
              <a:t>(1) The </a:t>
            </a:r>
            <a:r>
              <a:rPr lang="en-US" altLang="fr-FR" sz="1600" u="sng" dirty="0">
                <a:solidFill>
                  <a:srgbClr val="C00000"/>
                </a:solidFill>
              </a:rPr>
              <a:t>n</a:t>
            </a:r>
            <a:r>
              <a:rPr lang="en-US" altLang="fr-FR" sz="1600" u="sng" dirty="0" smtClean="0">
                <a:solidFill>
                  <a:srgbClr val="C00000"/>
                </a:solidFill>
              </a:rPr>
              <a:t>atural </a:t>
            </a:r>
            <a:r>
              <a:rPr lang="en-US" altLang="fr-FR" sz="1600" u="sng" dirty="0">
                <a:solidFill>
                  <a:srgbClr val="C00000"/>
                </a:solidFill>
              </a:rPr>
              <a:t>gas mass flow rate, (2) Air mass flow rate, (3) Power generator blue (without capture) red (with capture), (4), Power plant efficiency, (5) Flue gases exhaust temperature (HRSG) at the outlet, and (6) Power evacuated by the condenser</a:t>
            </a:r>
            <a:endParaRPr lang="fr-FR" altLang="fr-FR" sz="1600" u="sng" dirty="0">
              <a:solidFill>
                <a:srgbClr val="C00000"/>
              </a:solidFill>
            </a:endParaRPr>
          </a:p>
        </p:txBody>
      </p:sp>
      <p:sp>
        <p:nvSpPr>
          <p:cNvPr id="2" name="Rectangle 1"/>
          <p:cNvSpPr/>
          <p:nvPr/>
        </p:nvSpPr>
        <p:spPr>
          <a:xfrm>
            <a:off x="4355976" y="2708920"/>
            <a:ext cx="1680268" cy="338554"/>
          </a:xfrm>
          <a:prstGeom prst="rect">
            <a:avLst/>
          </a:prstGeom>
        </p:spPr>
        <p:txBody>
          <a:bodyPr wrap="none">
            <a:spAutoFit/>
          </a:bodyPr>
          <a:lstStyle/>
          <a:p>
            <a:r>
              <a:rPr lang="en-US" sz="1600" dirty="0">
                <a:solidFill>
                  <a:srgbClr val="0070C0"/>
                </a:solidFill>
                <a:latin typeface="Arial" panose="020B0604020202020204" pitchFamily="34" charset="0"/>
              </a:rPr>
              <a:t>W</a:t>
            </a:r>
            <a:r>
              <a:rPr lang="en-US" sz="1600" dirty="0" smtClean="0">
                <a:solidFill>
                  <a:srgbClr val="0070C0"/>
                </a:solidFill>
                <a:latin typeface="Arial" panose="020B0604020202020204" pitchFamily="34" charset="0"/>
              </a:rPr>
              <a:t>ithout </a:t>
            </a:r>
            <a:r>
              <a:rPr lang="en-US" sz="1600" dirty="0">
                <a:solidFill>
                  <a:srgbClr val="0070C0"/>
                </a:solidFill>
                <a:latin typeface="Arial" panose="020B0604020202020204" pitchFamily="34" charset="0"/>
              </a:rPr>
              <a:t>capture </a:t>
            </a:r>
            <a:endParaRPr lang="fr-FR" sz="1600" dirty="0">
              <a:solidFill>
                <a:srgbClr val="0070C0"/>
              </a:solidFill>
              <a:latin typeface="Arial" panose="020B0604020202020204" pitchFamily="34" charset="0"/>
            </a:endParaRPr>
          </a:p>
        </p:txBody>
      </p:sp>
      <p:sp>
        <p:nvSpPr>
          <p:cNvPr id="7" name="Rectangle 6"/>
          <p:cNvSpPr/>
          <p:nvPr/>
        </p:nvSpPr>
        <p:spPr>
          <a:xfrm>
            <a:off x="4436588" y="4725144"/>
            <a:ext cx="1680268" cy="338554"/>
          </a:xfrm>
          <a:prstGeom prst="rect">
            <a:avLst/>
          </a:prstGeom>
        </p:spPr>
        <p:txBody>
          <a:bodyPr wrap="none">
            <a:spAutoFit/>
          </a:bodyPr>
          <a:lstStyle/>
          <a:p>
            <a:r>
              <a:rPr lang="en-US" sz="1600" dirty="0">
                <a:solidFill>
                  <a:srgbClr val="0070C0"/>
                </a:solidFill>
                <a:latin typeface="Arial" panose="020B0604020202020204" pitchFamily="34" charset="0"/>
              </a:rPr>
              <a:t>W</a:t>
            </a:r>
            <a:r>
              <a:rPr lang="en-US" sz="1600" dirty="0" smtClean="0">
                <a:solidFill>
                  <a:srgbClr val="0070C0"/>
                </a:solidFill>
                <a:latin typeface="Arial" panose="020B0604020202020204" pitchFamily="34" charset="0"/>
              </a:rPr>
              <a:t>ithout </a:t>
            </a:r>
            <a:r>
              <a:rPr lang="en-US" sz="1600" dirty="0">
                <a:solidFill>
                  <a:srgbClr val="0070C0"/>
                </a:solidFill>
                <a:latin typeface="Arial" panose="020B0604020202020204" pitchFamily="34" charset="0"/>
              </a:rPr>
              <a:t>capture </a:t>
            </a:r>
            <a:endParaRPr lang="fr-FR" sz="1600" dirty="0">
              <a:solidFill>
                <a:srgbClr val="0070C0"/>
              </a:solidFill>
              <a:latin typeface="Arial" panose="020B0604020202020204" pitchFamily="34" charset="0"/>
            </a:endParaRPr>
          </a:p>
        </p:txBody>
      </p:sp>
      <p:sp>
        <p:nvSpPr>
          <p:cNvPr id="8" name="Rectangle 7"/>
          <p:cNvSpPr/>
          <p:nvPr/>
        </p:nvSpPr>
        <p:spPr>
          <a:xfrm>
            <a:off x="7463732" y="2758445"/>
            <a:ext cx="1680268" cy="338554"/>
          </a:xfrm>
          <a:prstGeom prst="rect">
            <a:avLst/>
          </a:prstGeom>
        </p:spPr>
        <p:txBody>
          <a:bodyPr wrap="none">
            <a:spAutoFit/>
          </a:bodyPr>
          <a:lstStyle/>
          <a:p>
            <a:r>
              <a:rPr lang="en-US" sz="1600" dirty="0">
                <a:solidFill>
                  <a:srgbClr val="0070C0"/>
                </a:solidFill>
                <a:latin typeface="Arial" panose="020B0604020202020204" pitchFamily="34" charset="0"/>
              </a:rPr>
              <a:t>W</a:t>
            </a:r>
            <a:r>
              <a:rPr lang="en-US" sz="1600" dirty="0" smtClean="0">
                <a:solidFill>
                  <a:srgbClr val="0070C0"/>
                </a:solidFill>
                <a:latin typeface="Arial" panose="020B0604020202020204" pitchFamily="34" charset="0"/>
              </a:rPr>
              <a:t>ithout </a:t>
            </a:r>
            <a:r>
              <a:rPr lang="en-US" sz="1600" dirty="0">
                <a:solidFill>
                  <a:srgbClr val="0070C0"/>
                </a:solidFill>
                <a:latin typeface="Arial" panose="020B0604020202020204" pitchFamily="34" charset="0"/>
              </a:rPr>
              <a:t>capture </a:t>
            </a:r>
            <a:endParaRPr lang="fr-FR" sz="1600" dirty="0">
              <a:solidFill>
                <a:srgbClr val="0070C0"/>
              </a:solidFill>
              <a:latin typeface="Arial" panose="020B0604020202020204" pitchFamily="34" charset="0"/>
            </a:endParaRPr>
          </a:p>
        </p:txBody>
      </p:sp>
      <p:sp>
        <p:nvSpPr>
          <p:cNvPr id="9" name="Rectangle 8"/>
          <p:cNvSpPr/>
          <p:nvPr/>
        </p:nvSpPr>
        <p:spPr>
          <a:xfrm>
            <a:off x="7425632" y="5063698"/>
            <a:ext cx="1680268" cy="338554"/>
          </a:xfrm>
          <a:prstGeom prst="rect">
            <a:avLst/>
          </a:prstGeom>
        </p:spPr>
        <p:txBody>
          <a:bodyPr wrap="none">
            <a:spAutoFit/>
          </a:bodyPr>
          <a:lstStyle/>
          <a:p>
            <a:r>
              <a:rPr lang="en-US" sz="1600" dirty="0">
                <a:solidFill>
                  <a:srgbClr val="0070C0"/>
                </a:solidFill>
                <a:latin typeface="Arial" panose="020B0604020202020204" pitchFamily="34" charset="0"/>
              </a:rPr>
              <a:t>W</a:t>
            </a:r>
            <a:r>
              <a:rPr lang="en-US" sz="1600" dirty="0" smtClean="0">
                <a:solidFill>
                  <a:srgbClr val="0070C0"/>
                </a:solidFill>
                <a:latin typeface="Arial" panose="020B0604020202020204" pitchFamily="34" charset="0"/>
              </a:rPr>
              <a:t>ithout </a:t>
            </a:r>
            <a:r>
              <a:rPr lang="en-US" sz="1600" dirty="0">
                <a:solidFill>
                  <a:srgbClr val="0070C0"/>
                </a:solidFill>
                <a:latin typeface="Arial" panose="020B0604020202020204" pitchFamily="34" charset="0"/>
              </a:rPr>
              <a:t>capture </a:t>
            </a:r>
            <a:endParaRPr lang="fr-FR" sz="1600" dirty="0">
              <a:solidFill>
                <a:srgbClr val="0070C0"/>
              </a:solidFill>
              <a:latin typeface="Arial" panose="020B0604020202020204" pitchFamily="34" charset="0"/>
            </a:endParaRPr>
          </a:p>
        </p:txBody>
      </p:sp>
    </p:spTree>
    <p:extLst>
      <p:ext uri="{BB962C8B-B14F-4D97-AF65-F5344CB8AC3E}">
        <p14:creationId xmlns:p14="http://schemas.microsoft.com/office/powerpoint/2010/main" val="814979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a:xfrm>
            <a:off x="4572000" y="6704112"/>
            <a:ext cx="3888432" cy="153888"/>
          </a:xfrm>
        </p:spPr>
        <p:txBody>
          <a:bodyPr/>
          <a:lstStyle/>
          <a:p>
            <a:r>
              <a:rPr lang="fr-FR" dirty="0" smtClean="0"/>
              <a:t>Modelica USA|  09/10/2018</a:t>
            </a:r>
            <a:endParaRPr lang="fr-FR" dirty="0"/>
          </a:p>
        </p:txBody>
      </p:sp>
      <p:sp>
        <p:nvSpPr>
          <p:cNvPr id="4" name="Rectangle 7"/>
          <p:cNvSpPr>
            <a:spLocks noChangeArrowheads="1"/>
          </p:cNvSpPr>
          <p:nvPr/>
        </p:nvSpPr>
        <p:spPr bwMode="auto">
          <a:xfrm>
            <a:off x="38100" y="-16718"/>
            <a:ext cx="9105900" cy="101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SzPct val="115000"/>
              <a:buBlip>
                <a:blip r:embed="rId2"/>
              </a:buBlip>
              <a:defRPr sz="2200">
                <a:solidFill>
                  <a:schemeClr val="tx2"/>
                </a:solidFill>
                <a:latin typeface="Arial" panose="020B0604020202020204" pitchFamily="34" charset="0"/>
              </a:defRPr>
            </a:lvl1pPr>
            <a:lvl2pPr marL="406400" indent="-180975">
              <a:spcBef>
                <a:spcPct val="20000"/>
              </a:spcBef>
              <a:buSzPct val="70000"/>
              <a:buBlip>
                <a:blip r:embed="rId3"/>
              </a:buBlip>
              <a:defRPr sz="1600">
                <a:solidFill>
                  <a:schemeClr val="tx2"/>
                </a:solidFill>
                <a:latin typeface="Arial" panose="020B0604020202020204" pitchFamily="34" charset="0"/>
              </a:defRPr>
            </a:lvl2pPr>
            <a:lvl3pPr marL="554038" indent="-146050">
              <a:spcBef>
                <a:spcPct val="20000"/>
              </a:spcBef>
              <a:buSzPct val="70000"/>
              <a:buBlip>
                <a:blip r:embed="rId3"/>
              </a:buBlip>
              <a:defRPr sz="1300">
                <a:solidFill>
                  <a:schemeClr val="tx2"/>
                </a:solidFill>
                <a:latin typeface="Arial" panose="020B0604020202020204" pitchFamily="34" charset="0"/>
              </a:defRPr>
            </a:lvl3pPr>
            <a:lvl4pPr marL="736600" indent="-180975">
              <a:spcBef>
                <a:spcPct val="20000"/>
              </a:spcBef>
              <a:buSzPct val="45000"/>
              <a:buBlip>
                <a:blip r:embed="rId4"/>
              </a:buBlip>
              <a:defRPr sz="1400">
                <a:solidFill>
                  <a:srgbClr val="5A5A5A"/>
                </a:solidFill>
                <a:latin typeface="Arial" panose="020B0604020202020204" pitchFamily="34" charset="0"/>
              </a:defRPr>
            </a:lvl4pPr>
            <a:lvl5pPr marL="863600" indent="-125413">
              <a:spcBef>
                <a:spcPct val="20000"/>
              </a:spcBef>
              <a:buSzPct val="35000"/>
              <a:buBlip>
                <a:blip r:embed="rId5"/>
              </a:buBlip>
              <a:defRPr sz="1300">
                <a:solidFill>
                  <a:srgbClr val="828282"/>
                </a:solidFill>
                <a:latin typeface="Arial" panose="020B0604020202020204" pitchFamily="34" charset="0"/>
              </a:defRPr>
            </a:lvl5pPr>
            <a:lvl6pPr marL="13208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6pPr>
            <a:lvl7pPr marL="17780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7pPr>
            <a:lvl8pPr marL="22352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8pPr>
            <a:lvl9pPr marL="26924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9pPr>
          </a:lstStyle>
          <a:p>
            <a:pPr algn="ctr">
              <a:spcBef>
                <a:spcPct val="0"/>
              </a:spcBef>
              <a:buSzTx/>
              <a:buNone/>
            </a:pPr>
            <a:r>
              <a:rPr lang="en-US" altLang="fr-FR" sz="2800" b="1" dirty="0">
                <a:solidFill>
                  <a:schemeClr val="accent6"/>
                </a:solidFill>
              </a:rPr>
              <a:t>Dynamic  model of the Combined-Cycle Power Plant with CO</a:t>
            </a:r>
            <a:r>
              <a:rPr lang="en-US" altLang="fr-FR" sz="2800" b="1" baseline="-25000" dirty="0">
                <a:solidFill>
                  <a:schemeClr val="accent6"/>
                </a:solidFill>
              </a:rPr>
              <a:t>2</a:t>
            </a:r>
            <a:r>
              <a:rPr lang="en-US" altLang="fr-FR" sz="2800" b="1" dirty="0">
                <a:solidFill>
                  <a:schemeClr val="accent6"/>
                </a:solidFill>
              </a:rPr>
              <a:t> capture unit</a:t>
            </a:r>
            <a:r>
              <a:rPr lang="en-GB" altLang="fr-FR" sz="2800" b="1" dirty="0">
                <a:solidFill>
                  <a:schemeClr val="accent6"/>
                </a:solidFill>
              </a:rPr>
              <a:t>: </a:t>
            </a:r>
            <a:r>
              <a:rPr lang="en-GB" altLang="fr-FR" sz="2800" b="1" dirty="0" smtClean="0">
                <a:solidFill>
                  <a:schemeClr val="accent6"/>
                </a:solidFill>
                <a:latin typeface="+mj-lt"/>
                <a:ea typeface="+mj-ea"/>
                <a:cs typeface="+mj-cs"/>
              </a:rPr>
              <a:t>simulation </a:t>
            </a:r>
            <a:r>
              <a:rPr lang="en-GB" altLang="fr-FR" sz="2800" b="1" dirty="0">
                <a:solidFill>
                  <a:schemeClr val="accent6"/>
                </a:solidFill>
                <a:latin typeface="+mj-lt"/>
                <a:ea typeface="+mj-ea"/>
                <a:cs typeface="+mj-cs"/>
              </a:rPr>
              <a:t>r</a:t>
            </a:r>
            <a:r>
              <a:rPr lang="en-GB" altLang="fr-FR" sz="2800" b="1" dirty="0" smtClean="0">
                <a:solidFill>
                  <a:schemeClr val="accent6"/>
                </a:solidFill>
                <a:latin typeface="+mj-lt"/>
                <a:ea typeface="+mj-ea"/>
                <a:cs typeface="+mj-cs"/>
              </a:rPr>
              <a:t>esults </a:t>
            </a:r>
            <a:endParaRPr lang="fr-FR" altLang="fr-FR" sz="2800" b="1" dirty="0">
              <a:solidFill>
                <a:schemeClr val="accent6"/>
              </a:solidFill>
              <a:latin typeface="+mj-lt"/>
              <a:ea typeface="+mj-ea"/>
              <a:cs typeface="+mj-cs"/>
            </a:endParaRPr>
          </a:p>
        </p:txBody>
      </p:sp>
      <p:sp>
        <p:nvSpPr>
          <p:cNvPr id="6" name="Rectangle 5"/>
          <p:cNvSpPr>
            <a:spLocks noChangeArrowheads="1"/>
          </p:cNvSpPr>
          <p:nvPr/>
        </p:nvSpPr>
        <p:spPr bwMode="auto">
          <a:xfrm>
            <a:off x="937692" y="5961479"/>
            <a:ext cx="8206308"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115000"/>
              <a:buBlip>
                <a:blip r:embed="rId2"/>
              </a:buBlip>
              <a:defRPr sz="2200">
                <a:solidFill>
                  <a:schemeClr val="tx2"/>
                </a:solidFill>
                <a:latin typeface="Arial" panose="020B0604020202020204" pitchFamily="34" charset="0"/>
              </a:defRPr>
            </a:lvl1pPr>
            <a:lvl2pPr marL="406400" indent="-180975">
              <a:spcBef>
                <a:spcPct val="20000"/>
              </a:spcBef>
              <a:buSzPct val="70000"/>
              <a:buBlip>
                <a:blip r:embed="rId3"/>
              </a:buBlip>
              <a:defRPr sz="1600">
                <a:solidFill>
                  <a:schemeClr val="tx2"/>
                </a:solidFill>
                <a:latin typeface="Arial" panose="020B0604020202020204" pitchFamily="34" charset="0"/>
              </a:defRPr>
            </a:lvl2pPr>
            <a:lvl3pPr marL="554038" indent="-146050">
              <a:spcBef>
                <a:spcPct val="20000"/>
              </a:spcBef>
              <a:buSzPct val="70000"/>
              <a:buBlip>
                <a:blip r:embed="rId3"/>
              </a:buBlip>
              <a:defRPr sz="1300">
                <a:solidFill>
                  <a:schemeClr val="tx2"/>
                </a:solidFill>
                <a:latin typeface="Arial" panose="020B0604020202020204" pitchFamily="34" charset="0"/>
              </a:defRPr>
            </a:lvl3pPr>
            <a:lvl4pPr marL="736600" indent="-180975">
              <a:spcBef>
                <a:spcPct val="20000"/>
              </a:spcBef>
              <a:buSzPct val="45000"/>
              <a:buBlip>
                <a:blip r:embed="rId4"/>
              </a:buBlip>
              <a:defRPr sz="1400">
                <a:solidFill>
                  <a:srgbClr val="5A5A5A"/>
                </a:solidFill>
                <a:latin typeface="Arial" panose="020B0604020202020204" pitchFamily="34" charset="0"/>
              </a:defRPr>
            </a:lvl4pPr>
            <a:lvl5pPr marL="863600" indent="-125413">
              <a:spcBef>
                <a:spcPct val="20000"/>
              </a:spcBef>
              <a:buSzPct val="35000"/>
              <a:buBlip>
                <a:blip r:embed="rId5"/>
              </a:buBlip>
              <a:defRPr sz="1300">
                <a:solidFill>
                  <a:srgbClr val="828282"/>
                </a:solidFill>
                <a:latin typeface="Arial" panose="020B0604020202020204" pitchFamily="34" charset="0"/>
              </a:defRPr>
            </a:lvl5pPr>
            <a:lvl6pPr marL="13208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6pPr>
            <a:lvl7pPr marL="17780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7pPr>
            <a:lvl8pPr marL="22352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8pPr>
            <a:lvl9pPr marL="26924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9pPr>
          </a:lstStyle>
          <a:p>
            <a:pPr>
              <a:buFontTx/>
              <a:buNone/>
            </a:pPr>
            <a:r>
              <a:rPr lang="en-US" altLang="fr-FR" sz="1600" dirty="0">
                <a:solidFill>
                  <a:srgbClr val="C00000"/>
                </a:solidFill>
              </a:rPr>
              <a:t>(1) </a:t>
            </a:r>
            <a:r>
              <a:rPr lang="en-US" altLang="fr-FR" sz="1600" dirty="0" smtClean="0">
                <a:solidFill>
                  <a:srgbClr val="C00000"/>
                </a:solidFill>
              </a:rPr>
              <a:t>flue </a:t>
            </a:r>
            <a:r>
              <a:rPr lang="en-US" altLang="fr-FR" sz="1600" dirty="0">
                <a:solidFill>
                  <a:srgbClr val="C00000"/>
                </a:solidFill>
              </a:rPr>
              <a:t>gases mass flow rate, (2) CO</a:t>
            </a:r>
            <a:r>
              <a:rPr lang="en-US" altLang="fr-FR" sz="1600" baseline="-25000" dirty="0">
                <a:solidFill>
                  <a:srgbClr val="C00000"/>
                </a:solidFill>
              </a:rPr>
              <a:t>2</a:t>
            </a:r>
            <a:r>
              <a:rPr lang="en-US" altLang="fr-FR" sz="1600" dirty="0">
                <a:solidFill>
                  <a:srgbClr val="C00000"/>
                </a:solidFill>
              </a:rPr>
              <a:t> mass fraction, (3) total </a:t>
            </a:r>
            <a:r>
              <a:rPr lang="en-US" altLang="fr-FR" sz="1600" dirty="0" smtClean="0">
                <a:solidFill>
                  <a:srgbClr val="C00000"/>
                </a:solidFill>
              </a:rPr>
              <a:t>mass flow rate </a:t>
            </a:r>
            <a:r>
              <a:rPr lang="en-US" altLang="fr-FR" sz="1600" dirty="0">
                <a:solidFill>
                  <a:srgbClr val="C00000"/>
                </a:solidFill>
              </a:rPr>
              <a:t>of CO</a:t>
            </a:r>
            <a:r>
              <a:rPr lang="en-US" altLang="fr-FR" sz="1600" baseline="-25000" dirty="0">
                <a:solidFill>
                  <a:srgbClr val="C00000"/>
                </a:solidFill>
              </a:rPr>
              <a:t>2</a:t>
            </a:r>
            <a:r>
              <a:rPr lang="en-US" altLang="fr-FR" sz="1600" dirty="0">
                <a:solidFill>
                  <a:srgbClr val="C00000"/>
                </a:solidFill>
              </a:rPr>
              <a:t> captured by the two capture trains, (4) the absorber </a:t>
            </a:r>
            <a:r>
              <a:rPr lang="en-US" altLang="fr-FR" sz="1600" dirty="0" smtClean="0">
                <a:solidFill>
                  <a:srgbClr val="C00000"/>
                </a:solidFill>
              </a:rPr>
              <a:t>removal </a:t>
            </a:r>
            <a:r>
              <a:rPr lang="en-US" altLang="fr-FR" sz="1600" dirty="0">
                <a:solidFill>
                  <a:srgbClr val="C00000"/>
                </a:solidFill>
              </a:rPr>
              <a:t>rate </a:t>
            </a:r>
            <a:r>
              <a:rPr lang="en-US" altLang="fr-FR" sz="1400" dirty="0">
                <a:solidFill>
                  <a:schemeClr val="tx2">
                    <a:lumMod val="50000"/>
                  </a:schemeClr>
                </a:solidFill>
              </a:rPr>
              <a:t>(in percentage of the total inlet CO2 </a:t>
            </a:r>
            <a:r>
              <a:rPr lang="en-US" altLang="fr-FR" sz="1400" dirty="0" smtClean="0">
                <a:solidFill>
                  <a:schemeClr val="tx2">
                    <a:lumMod val="50000"/>
                  </a:schemeClr>
                </a:solidFill>
              </a:rPr>
              <a:t>flow rate</a:t>
            </a:r>
            <a:r>
              <a:rPr lang="en-US" altLang="fr-FR" sz="1400" dirty="0" smtClean="0">
                <a:solidFill>
                  <a:schemeClr val="tx2">
                    <a:lumMod val="50000"/>
                  </a:schemeClr>
                </a:solidFill>
              </a:rPr>
              <a:t>)</a:t>
            </a:r>
            <a:r>
              <a:rPr lang="en-US" altLang="fr-FR" sz="1600" dirty="0" smtClean="0">
                <a:solidFill>
                  <a:srgbClr val="C00000"/>
                </a:solidFill>
              </a:rPr>
              <a:t>, </a:t>
            </a:r>
            <a:r>
              <a:rPr lang="en-US" altLang="fr-FR" sz="1600" dirty="0">
                <a:solidFill>
                  <a:srgbClr val="C00000"/>
                </a:solidFill>
              </a:rPr>
              <a:t>(5) the solvent mass </a:t>
            </a:r>
            <a:r>
              <a:rPr lang="en-US" altLang="fr-FR" sz="1600" dirty="0" smtClean="0">
                <a:solidFill>
                  <a:srgbClr val="C00000"/>
                </a:solidFill>
              </a:rPr>
              <a:t>flow rate</a:t>
            </a:r>
            <a:r>
              <a:rPr lang="en-US" altLang="fr-FR" sz="1600" dirty="0" smtClean="0">
                <a:solidFill>
                  <a:srgbClr val="C00000"/>
                </a:solidFill>
              </a:rPr>
              <a:t>, </a:t>
            </a:r>
            <a:r>
              <a:rPr lang="en-US" altLang="fr-FR" sz="1600" dirty="0">
                <a:solidFill>
                  <a:srgbClr val="C00000"/>
                </a:solidFill>
              </a:rPr>
              <a:t>and</a:t>
            </a:r>
            <a:r>
              <a:rPr lang="en-US" altLang="fr-FR" sz="1600" dirty="0" smtClean="0">
                <a:solidFill>
                  <a:srgbClr val="C00000"/>
                </a:solidFill>
              </a:rPr>
              <a:t> </a:t>
            </a:r>
            <a:r>
              <a:rPr lang="en-US" altLang="fr-FR" sz="1600" dirty="0">
                <a:solidFill>
                  <a:srgbClr val="C00000"/>
                </a:solidFill>
              </a:rPr>
              <a:t>(6) the solvent specific </a:t>
            </a:r>
            <a:r>
              <a:rPr lang="en-US" altLang="fr-FR" sz="1600" dirty="0" smtClean="0">
                <a:solidFill>
                  <a:srgbClr val="C00000"/>
                </a:solidFill>
              </a:rPr>
              <a:t>demand</a:t>
            </a:r>
            <a:r>
              <a:rPr lang="en-US" altLang="fr-FR" sz="1600" dirty="0">
                <a:solidFill>
                  <a:srgbClr val="C00000"/>
                </a:solidFill>
              </a:rPr>
              <a:t>.</a:t>
            </a:r>
            <a:endParaRPr lang="fr-FR" altLang="fr-FR" sz="1600" dirty="0">
              <a:solidFill>
                <a:srgbClr val="C00000"/>
              </a:solidFill>
            </a:endParaRPr>
          </a:p>
        </p:txBody>
      </p:sp>
      <p:pic>
        <p:nvPicPr>
          <p:cNvPr id="10" name="Image 9"/>
          <p:cNvPicPr/>
          <p:nvPr/>
        </p:nvPicPr>
        <p:blipFill>
          <a:blip r:embed="rId6">
            <a:extLst>
              <a:ext uri="{28A0092B-C50C-407E-A947-70E740481C1C}">
                <a14:useLocalDpi xmlns:a14="http://schemas.microsoft.com/office/drawing/2010/main" val="0"/>
              </a:ext>
            </a:extLst>
          </a:blip>
          <a:srcRect/>
          <a:stretch>
            <a:fillRect/>
          </a:stretch>
        </p:blipFill>
        <p:spPr bwMode="auto">
          <a:xfrm>
            <a:off x="807157" y="940725"/>
            <a:ext cx="7529686" cy="5070209"/>
          </a:xfrm>
          <a:prstGeom prst="rect">
            <a:avLst/>
          </a:prstGeom>
          <a:noFill/>
          <a:ln>
            <a:solidFill>
              <a:schemeClr val="tx1"/>
            </a:solidFill>
          </a:ln>
        </p:spPr>
      </p:pic>
    </p:spTree>
    <p:extLst>
      <p:ext uri="{BB962C8B-B14F-4D97-AF65-F5344CB8AC3E}">
        <p14:creationId xmlns:p14="http://schemas.microsoft.com/office/powerpoint/2010/main" val="2519692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r>
              <a:rPr lang="fr-FR" dirty="0" smtClean="0"/>
              <a:t>Modelica USA|  09/10/2018</a:t>
            </a:r>
            <a:endParaRPr lang="fr-FR" dirty="0"/>
          </a:p>
        </p:txBody>
      </p:sp>
      <p:sp>
        <p:nvSpPr>
          <p:cNvPr id="7" name="Rectangle 2"/>
          <p:cNvSpPr>
            <a:spLocks noChangeArrowheads="1"/>
          </p:cNvSpPr>
          <p:nvPr/>
        </p:nvSpPr>
        <p:spPr bwMode="auto">
          <a:xfrm>
            <a:off x="4114800" y="142875"/>
            <a:ext cx="4730750" cy="1143000"/>
          </a:xfrm>
          <a:prstGeom prst="rect">
            <a:avLst/>
          </a:prstGeom>
          <a:noFill/>
          <a:ln w="9525">
            <a:noFill/>
            <a:miter lim="800000"/>
            <a:headEnd/>
            <a:tailEnd/>
          </a:ln>
        </p:spPr>
        <p:txBody>
          <a:bodyPr lIns="0" tIns="0" rIns="0" bIns="0" anchor="ctr"/>
          <a:lstStyle/>
          <a:p>
            <a:pPr>
              <a:defRPr/>
            </a:pPr>
            <a:r>
              <a:rPr lang="en-US" sz="2100" dirty="0">
                <a:solidFill>
                  <a:schemeClr val="hlink"/>
                </a:solidFill>
              </a:rPr>
              <a:t>        </a:t>
            </a:r>
            <a:r>
              <a:rPr lang="en-US" sz="2800" dirty="0">
                <a:solidFill>
                  <a:schemeClr val="accent6"/>
                </a:solidFill>
                <a:latin typeface="+mj-lt"/>
                <a:ea typeface="+mj-ea"/>
                <a:cs typeface="+mj-cs"/>
              </a:rPr>
              <a:t>Overview</a:t>
            </a:r>
          </a:p>
        </p:txBody>
      </p:sp>
      <p:sp>
        <p:nvSpPr>
          <p:cNvPr id="8" name="Rectangle 4"/>
          <p:cNvSpPr>
            <a:spLocks noChangeArrowheads="1"/>
          </p:cNvSpPr>
          <p:nvPr/>
        </p:nvSpPr>
        <p:spPr bwMode="auto">
          <a:xfrm>
            <a:off x="3286125" y="1571625"/>
            <a:ext cx="5724525" cy="445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442913" indent="-442913">
              <a:spcBef>
                <a:spcPct val="20000"/>
              </a:spcBef>
              <a:buSzPct val="115000"/>
              <a:buBlip>
                <a:blip r:embed="rId2"/>
              </a:buBlip>
              <a:defRPr sz="2200">
                <a:solidFill>
                  <a:schemeClr val="tx2"/>
                </a:solidFill>
                <a:latin typeface="Arial" panose="020B0604020202020204" pitchFamily="34" charset="0"/>
              </a:defRPr>
            </a:lvl1pPr>
            <a:lvl2pPr marL="442913" indent="-442913">
              <a:spcBef>
                <a:spcPct val="20000"/>
              </a:spcBef>
              <a:buSzPct val="70000"/>
              <a:buBlip>
                <a:blip r:embed="rId3"/>
              </a:buBlip>
              <a:defRPr sz="1600">
                <a:solidFill>
                  <a:schemeClr val="tx2"/>
                </a:solidFill>
                <a:latin typeface="Arial" panose="020B0604020202020204" pitchFamily="34" charset="0"/>
              </a:defRPr>
            </a:lvl2pPr>
            <a:lvl3pPr marL="1143000" indent="-228600">
              <a:spcBef>
                <a:spcPct val="20000"/>
              </a:spcBef>
              <a:buSzPct val="70000"/>
              <a:buBlip>
                <a:blip r:embed="rId3"/>
              </a:buBlip>
              <a:defRPr sz="1300">
                <a:solidFill>
                  <a:schemeClr val="tx2"/>
                </a:solidFill>
                <a:latin typeface="Arial" panose="020B0604020202020204" pitchFamily="34" charset="0"/>
              </a:defRPr>
            </a:lvl3pPr>
            <a:lvl4pPr marL="1600200" indent="-228600">
              <a:spcBef>
                <a:spcPct val="20000"/>
              </a:spcBef>
              <a:buSzPct val="45000"/>
              <a:buBlip>
                <a:blip r:embed="rId4"/>
              </a:buBlip>
              <a:defRPr sz="1400">
                <a:solidFill>
                  <a:srgbClr val="5A5A5A"/>
                </a:solidFill>
                <a:latin typeface="Arial" panose="020B0604020202020204" pitchFamily="34" charset="0"/>
              </a:defRPr>
            </a:lvl4pPr>
            <a:lvl5pPr marL="2057400" indent="-228600">
              <a:spcBef>
                <a:spcPct val="20000"/>
              </a:spcBef>
              <a:buSzPct val="35000"/>
              <a:buBlip>
                <a:blip r:embed="rId5"/>
              </a:buBlip>
              <a:defRPr sz="1300">
                <a:solidFill>
                  <a:srgbClr val="828282"/>
                </a:solidFill>
                <a:latin typeface="Arial" panose="020B0604020202020204" pitchFamily="34" charset="0"/>
              </a:defRPr>
            </a:lvl5pPr>
            <a:lvl6pPr marL="25146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6pPr>
            <a:lvl7pPr marL="29718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7pPr>
            <a:lvl8pPr marL="34290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8pPr>
            <a:lvl9pPr marL="38862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9pPr>
          </a:lstStyle>
          <a:p>
            <a:pPr>
              <a:spcBef>
                <a:spcPct val="30000"/>
              </a:spcBef>
              <a:spcAft>
                <a:spcPct val="30000"/>
              </a:spcAft>
              <a:buFont typeface="Wingdings" panose="05000000000000000000" pitchFamily="2" charset="2"/>
              <a:buChar char="Ø"/>
            </a:pPr>
            <a:r>
              <a:rPr lang="en-US" altLang="fr-FR" sz="2400" dirty="0" smtClean="0">
                <a:solidFill>
                  <a:srgbClr val="CD4545"/>
                </a:solidFill>
                <a:cs typeface="Times New Roman" panose="02020603050405020304" pitchFamily="18" charset="0"/>
              </a:rPr>
              <a:t>Introduction </a:t>
            </a:r>
            <a:r>
              <a:rPr lang="en-US" altLang="fr-FR" sz="2400" dirty="0">
                <a:solidFill>
                  <a:srgbClr val="CD4545"/>
                </a:solidFill>
                <a:cs typeface="Times New Roman" panose="02020603050405020304" pitchFamily="18" charset="0"/>
              </a:rPr>
              <a:t>to </a:t>
            </a:r>
            <a:r>
              <a:rPr lang="en-US" altLang="fr-FR" sz="2400" dirty="0" smtClean="0">
                <a:solidFill>
                  <a:srgbClr val="CD4545"/>
                </a:solidFill>
                <a:cs typeface="Times New Roman" panose="02020603050405020304" pitchFamily="18" charset="0"/>
              </a:rPr>
              <a:t>ThermoSysPro</a:t>
            </a:r>
          </a:p>
          <a:p>
            <a:pPr lvl="1">
              <a:spcBef>
                <a:spcPct val="30000"/>
              </a:spcBef>
              <a:spcAft>
                <a:spcPct val="30000"/>
              </a:spcAft>
              <a:buSzPct val="115000"/>
              <a:buFont typeface="Wingdings" panose="05000000000000000000" pitchFamily="2" charset="2"/>
              <a:buChar char="Ø"/>
            </a:pPr>
            <a:r>
              <a:rPr lang="en-US" altLang="fr-FR" sz="2400" dirty="0" smtClean="0">
                <a:solidFill>
                  <a:srgbClr val="CD4545"/>
                </a:solidFill>
                <a:cs typeface="Times New Roman" panose="02020603050405020304" pitchFamily="18" charset="0"/>
              </a:rPr>
              <a:t>Dynamic </a:t>
            </a:r>
            <a:r>
              <a:rPr lang="en-US" altLang="fr-FR" sz="2400" dirty="0">
                <a:solidFill>
                  <a:srgbClr val="CD4545"/>
                </a:solidFill>
                <a:cs typeface="Times New Roman" panose="02020603050405020304" pitchFamily="18" charset="0"/>
              </a:rPr>
              <a:t>model of the </a:t>
            </a:r>
            <a:r>
              <a:rPr lang="en-US" altLang="fr-FR" sz="2400" dirty="0" smtClean="0">
                <a:solidFill>
                  <a:srgbClr val="CD4545"/>
                </a:solidFill>
                <a:cs typeface="Times New Roman" panose="02020603050405020304" pitchFamily="18" charset="0"/>
              </a:rPr>
              <a:t>Combined-Cycle </a:t>
            </a:r>
            <a:r>
              <a:rPr lang="en-US" altLang="fr-FR" sz="2400" dirty="0">
                <a:solidFill>
                  <a:srgbClr val="CD4545"/>
                </a:solidFill>
                <a:cs typeface="Times New Roman" panose="02020603050405020304" pitchFamily="18" charset="0"/>
              </a:rPr>
              <a:t>Power </a:t>
            </a:r>
            <a:r>
              <a:rPr lang="en-US" altLang="fr-FR" sz="2400" dirty="0" smtClean="0">
                <a:solidFill>
                  <a:srgbClr val="CD4545"/>
                </a:solidFill>
                <a:cs typeface="Times New Roman" panose="02020603050405020304" pitchFamily="18" charset="0"/>
              </a:rPr>
              <a:t>Plant with </a:t>
            </a:r>
            <a:r>
              <a:rPr lang="en-US" altLang="fr-FR" sz="2400" dirty="0">
                <a:solidFill>
                  <a:srgbClr val="CD4545"/>
                </a:solidFill>
                <a:cs typeface="Times New Roman" panose="02020603050405020304" pitchFamily="18" charset="0"/>
              </a:rPr>
              <a:t>CO</a:t>
            </a:r>
            <a:r>
              <a:rPr lang="en-US" altLang="fr-FR" sz="2400" baseline="-25000" dirty="0">
                <a:solidFill>
                  <a:srgbClr val="CD4545"/>
                </a:solidFill>
                <a:cs typeface="Times New Roman" panose="02020603050405020304" pitchFamily="18" charset="0"/>
              </a:rPr>
              <a:t>2</a:t>
            </a:r>
            <a:r>
              <a:rPr lang="en-US" altLang="fr-FR" sz="2400" dirty="0">
                <a:solidFill>
                  <a:srgbClr val="CD4545"/>
                </a:solidFill>
                <a:cs typeface="Times New Roman" panose="02020603050405020304" pitchFamily="18" charset="0"/>
              </a:rPr>
              <a:t> capture unit</a:t>
            </a:r>
          </a:p>
          <a:p>
            <a:pPr lvl="1">
              <a:spcBef>
                <a:spcPct val="30000"/>
              </a:spcBef>
              <a:spcAft>
                <a:spcPct val="30000"/>
              </a:spcAft>
              <a:buSzPct val="115000"/>
              <a:buFont typeface="Wingdings" panose="05000000000000000000" pitchFamily="2" charset="2"/>
              <a:buChar char="Ø"/>
            </a:pPr>
            <a:r>
              <a:rPr lang="en-US" altLang="fr-FR" sz="2400" dirty="0">
                <a:solidFill>
                  <a:srgbClr val="CD4545"/>
                </a:solidFill>
                <a:cs typeface="Times New Roman" panose="02020603050405020304" pitchFamily="18" charset="0"/>
              </a:rPr>
              <a:t>Simulation scenario and results</a:t>
            </a:r>
            <a:endParaRPr lang="en-CA" altLang="fr-FR" sz="2400" dirty="0">
              <a:solidFill>
                <a:srgbClr val="CD4545"/>
              </a:solidFill>
              <a:cs typeface="Times New Roman" panose="02020603050405020304" pitchFamily="18" charset="0"/>
            </a:endParaRPr>
          </a:p>
          <a:p>
            <a:pPr>
              <a:spcBef>
                <a:spcPct val="30000"/>
              </a:spcBef>
              <a:spcAft>
                <a:spcPct val="30000"/>
              </a:spcAft>
              <a:buFont typeface="Wingdings" panose="05000000000000000000" pitchFamily="2" charset="2"/>
              <a:buChar char="Ø"/>
            </a:pPr>
            <a:r>
              <a:rPr lang="en-US" altLang="fr-FR" sz="2400" dirty="0" smtClean="0">
                <a:solidFill>
                  <a:srgbClr val="CD4545"/>
                </a:solidFill>
                <a:cs typeface="Times New Roman" panose="02020603050405020304" pitchFamily="18" charset="0"/>
              </a:rPr>
              <a:t>Conclusion </a:t>
            </a:r>
            <a:r>
              <a:rPr lang="en-US" altLang="fr-FR" sz="2400" dirty="0" smtClean="0">
                <a:solidFill>
                  <a:schemeClr val="accent1"/>
                </a:solidFill>
                <a:cs typeface="Times New Roman" panose="02020603050405020304" pitchFamily="18" charset="0"/>
              </a:rPr>
              <a:t> </a:t>
            </a:r>
            <a:endParaRPr lang="en-US" altLang="fr-FR" sz="2400" dirty="0">
              <a:solidFill>
                <a:schemeClr val="accent1"/>
              </a:solidFill>
              <a:cs typeface="Times New Roman" panose="02020603050405020304" pitchFamily="18" charset="0"/>
            </a:endParaRPr>
          </a:p>
        </p:txBody>
      </p:sp>
      <p:pic>
        <p:nvPicPr>
          <p:cNvPr id="9" name="Picture 10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28600"/>
            <a:ext cx="3055938" cy="622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317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r>
              <a:rPr lang="fr-FR" dirty="0" smtClean="0"/>
              <a:t>Modelica USA|  09/10/2018</a:t>
            </a:r>
            <a:endParaRPr lang="fr-FR" dirty="0"/>
          </a:p>
        </p:txBody>
      </p:sp>
      <p:sp>
        <p:nvSpPr>
          <p:cNvPr id="4" name="Rectangle 7"/>
          <p:cNvSpPr>
            <a:spLocks noChangeArrowheads="1"/>
          </p:cNvSpPr>
          <p:nvPr/>
        </p:nvSpPr>
        <p:spPr bwMode="auto">
          <a:xfrm>
            <a:off x="38100" y="28575"/>
            <a:ext cx="91059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SzPct val="115000"/>
              <a:buBlip>
                <a:blip r:embed="rId2"/>
              </a:buBlip>
              <a:defRPr sz="2200">
                <a:solidFill>
                  <a:schemeClr val="tx2"/>
                </a:solidFill>
                <a:latin typeface="Arial" panose="020B0604020202020204" pitchFamily="34" charset="0"/>
              </a:defRPr>
            </a:lvl1pPr>
            <a:lvl2pPr marL="406400" indent="-180975">
              <a:spcBef>
                <a:spcPct val="20000"/>
              </a:spcBef>
              <a:buSzPct val="70000"/>
              <a:buBlip>
                <a:blip r:embed="rId3"/>
              </a:buBlip>
              <a:defRPr sz="1600">
                <a:solidFill>
                  <a:schemeClr val="tx2"/>
                </a:solidFill>
                <a:latin typeface="Arial" panose="020B0604020202020204" pitchFamily="34" charset="0"/>
              </a:defRPr>
            </a:lvl2pPr>
            <a:lvl3pPr marL="554038" indent="-146050">
              <a:spcBef>
                <a:spcPct val="20000"/>
              </a:spcBef>
              <a:buSzPct val="70000"/>
              <a:buBlip>
                <a:blip r:embed="rId3"/>
              </a:buBlip>
              <a:defRPr sz="1300">
                <a:solidFill>
                  <a:schemeClr val="tx2"/>
                </a:solidFill>
                <a:latin typeface="Arial" panose="020B0604020202020204" pitchFamily="34" charset="0"/>
              </a:defRPr>
            </a:lvl3pPr>
            <a:lvl4pPr marL="736600" indent="-180975">
              <a:spcBef>
                <a:spcPct val="20000"/>
              </a:spcBef>
              <a:buSzPct val="45000"/>
              <a:buBlip>
                <a:blip r:embed="rId4"/>
              </a:buBlip>
              <a:defRPr sz="1400">
                <a:solidFill>
                  <a:srgbClr val="5A5A5A"/>
                </a:solidFill>
                <a:latin typeface="Arial" panose="020B0604020202020204" pitchFamily="34" charset="0"/>
              </a:defRPr>
            </a:lvl4pPr>
            <a:lvl5pPr marL="863600" indent="-125413">
              <a:spcBef>
                <a:spcPct val="20000"/>
              </a:spcBef>
              <a:buSzPct val="35000"/>
              <a:buBlip>
                <a:blip r:embed="rId5"/>
              </a:buBlip>
              <a:defRPr sz="1300">
                <a:solidFill>
                  <a:srgbClr val="828282"/>
                </a:solidFill>
                <a:latin typeface="Arial" panose="020B0604020202020204" pitchFamily="34" charset="0"/>
              </a:defRPr>
            </a:lvl5pPr>
            <a:lvl6pPr marL="13208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6pPr>
            <a:lvl7pPr marL="17780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7pPr>
            <a:lvl8pPr marL="22352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8pPr>
            <a:lvl9pPr marL="26924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9pPr>
          </a:lstStyle>
          <a:p>
            <a:pPr algn="ctr">
              <a:spcBef>
                <a:spcPct val="0"/>
              </a:spcBef>
              <a:buSzTx/>
              <a:buNone/>
            </a:pPr>
            <a:r>
              <a:rPr lang="en-US" altLang="fr-FR" sz="2800" b="1" dirty="0">
                <a:solidFill>
                  <a:schemeClr val="accent6"/>
                </a:solidFill>
              </a:rPr>
              <a:t>Dynamic  model of the Combined-Cycle Power Plant with CO</a:t>
            </a:r>
            <a:r>
              <a:rPr lang="en-US" altLang="fr-FR" sz="2800" b="1" baseline="-25000" dirty="0">
                <a:solidFill>
                  <a:schemeClr val="accent6"/>
                </a:solidFill>
              </a:rPr>
              <a:t>2</a:t>
            </a:r>
            <a:r>
              <a:rPr lang="en-US" altLang="fr-FR" sz="2800" b="1" dirty="0">
                <a:solidFill>
                  <a:schemeClr val="accent6"/>
                </a:solidFill>
              </a:rPr>
              <a:t> capture unit</a:t>
            </a:r>
            <a:r>
              <a:rPr lang="en-GB" altLang="fr-FR" sz="2800" b="1" dirty="0">
                <a:solidFill>
                  <a:schemeClr val="accent6"/>
                </a:solidFill>
              </a:rPr>
              <a:t>: </a:t>
            </a:r>
            <a:r>
              <a:rPr lang="en-GB" altLang="fr-FR" sz="2800" b="1" dirty="0" smtClean="0">
                <a:solidFill>
                  <a:schemeClr val="accent6"/>
                </a:solidFill>
                <a:latin typeface="+mj-lt"/>
                <a:ea typeface="+mj-ea"/>
                <a:cs typeface="+mj-cs"/>
              </a:rPr>
              <a:t>simulation </a:t>
            </a:r>
            <a:r>
              <a:rPr lang="en-GB" altLang="fr-FR" sz="2800" b="1" dirty="0">
                <a:solidFill>
                  <a:schemeClr val="accent6"/>
                </a:solidFill>
                <a:latin typeface="+mj-lt"/>
                <a:ea typeface="+mj-ea"/>
                <a:cs typeface="+mj-cs"/>
              </a:rPr>
              <a:t>r</a:t>
            </a:r>
            <a:r>
              <a:rPr lang="en-GB" altLang="fr-FR" sz="2800" b="1" dirty="0" smtClean="0">
                <a:solidFill>
                  <a:schemeClr val="accent6"/>
                </a:solidFill>
                <a:latin typeface="+mj-lt"/>
                <a:ea typeface="+mj-ea"/>
                <a:cs typeface="+mj-cs"/>
              </a:rPr>
              <a:t>esults </a:t>
            </a:r>
            <a:endParaRPr lang="fr-FR" altLang="fr-FR" sz="2800" b="1" dirty="0">
              <a:solidFill>
                <a:schemeClr val="accent6"/>
              </a:solidFill>
              <a:latin typeface="+mj-lt"/>
              <a:ea typeface="+mj-ea"/>
              <a:cs typeface="+mj-cs"/>
            </a:endParaRPr>
          </a:p>
        </p:txBody>
      </p:sp>
      <p:sp>
        <p:nvSpPr>
          <p:cNvPr id="6" name="Rectangle 5"/>
          <p:cNvSpPr>
            <a:spLocks noChangeArrowheads="1"/>
          </p:cNvSpPr>
          <p:nvPr/>
        </p:nvSpPr>
        <p:spPr bwMode="auto">
          <a:xfrm>
            <a:off x="827584" y="5666252"/>
            <a:ext cx="8206308" cy="1075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115000"/>
              <a:buBlip>
                <a:blip r:embed="rId2"/>
              </a:buBlip>
              <a:defRPr sz="2200">
                <a:solidFill>
                  <a:schemeClr val="tx2"/>
                </a:solidFill>
                <a:latin typeface="Arial" panose="020B0604020202020204" pitchFamily="34" charset="0"/>
              </a:defRPr>
            </a:lvl1pPr>
            <a:lvl2pPr marL="406400" indent="-180975">
              <a:spcBef>
                <a:spcPct val="20000"/>
              </a:spcBef>
              <a:buSzPct val="70000"/>
              <a:buBlip>
                <a:blip r:embed="rId3"/>
              </a:buBlip>
              <a:defRPr sz="1600">
                <a:solidFill>
                  <a:schemeClr val="tx2"/>
                </a:solidFill>
                <a:latin typeface="Arial" panose="020B0604020202020204" pitchFamily="34" charset="0"/>
              </a:defRPr>
            </a:lvl2pPr>
            <a:lvl3pPr marL="554038" indent="-146050">
              <a:spcBef>
                <a:spcPct val="20000"/>
              </a:spcBef>
              <a:buSzPct val="70000"/>
              <a:buBlip>
                <a:blip r:embed="rId3"/>
              </a:buBlip>
              <a:defRPr sz="1300">
                <a:solidFill>
                  <a:schemeClr val="tx2"/>
                </a:solidFill>
                <a:latin typeface="Arial" panose="020B0604020202020204" pitchFamily="34" charset="0"/>
              </a:defRPr>
            </a:lvl3pPr>
            <a:lvl4pPr marL="736600" indent="-180975">
              <a:spcBef>
                <a:spcPct val="20000"/>
              </a:spcBef>
              <a:buSzPct val="45000"/>
              <a:buBlip>
                <a:blip r:embed="rId4"/>
              </a:buBlip>
              <a:defRPr sz="1400">
                <a:solidFill>
                  <a:srgbClr val="5A5A5A"/>
                </a:solidFill>
                <a:latin typeface="Arial" panose="020B0604020202020204" pitchFamily="34" charset="0"/>
              </a:defRPr>
            </a:lvl4pPr>
            <a:lvl5pPr marL="863600" indent="-125413">
              <a:spcBef>
                <a:spcPct val="20000"/>
              </a:spcBef>
              <a:buSzPct val="35000"/>
              <a:buBlip>
                <a:blip r:embed="rId5"/>
              </a:buBlip>
              <a:defRPr sz="1300">
                <a:solidFill>
                  <a:srgbClr val="828282"/>
                </a:solidFill>
                <a:latin typeface="Arial" panose="020B0604020202020204" pitchFamily="34" charset="0"/>
              </a:defRPr>
            </a:lvl5pPr>
            <a:lvl6pPr marL="13208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6pPr>
            <a:lvl7pPr marL="17780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7pPr>
            <a:lvl8pPr marL="22352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8pPr>
            <a:lvl9pPr marL="26924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9pPr>
          </a:lstStyle>
          <a:p>
            <a:pPr>
              <a:buFontTx/>
              <a:buNone/>
            </a:pPr>
            <a:r>
              <a:rPr lang="en-US" altLang="fr-FR" sz="1600" dirty="0" smtClean="0">
                <a:solidFill>
                  <a:srgbClr val="C00000"/>
                </a:solidFill>
              </a:rPr>
              <a:t>(7</a:t>
            </a:r>
            <a:r>
              <a:rPr lang="en-US" altLang="fr-FR" sz="1600" dirty="0">
                <a:solidFill>
                  <a:srgbClr val="C00000"/>
                </a:solidFill>
              </a:rPr>
              <a:t>) </a:t>
            </a:r>
            <a:r>
              <a:rPr lang="en-US" altLang="fr-FR" sz="1600" dirty="0" smtClean="0">
                <a:solidFill>
                  <a:srgbClr val="C00000"/>
                </a:solidFill>
              </a:rPr>
              <a:t>extracted </a:t>
            </a:r>
            <a:r>
              <a:rPr lang="en-US" altLang="fr-FR" sz="1600" dirty="0">
                <a:solidFill>
                  <a:srgbClr val="C00000"/>
                </a:solidFill>
              </a:rPr>
              <a:t>steam </a:t>
            </a:r>
            <a:r>
              <a:rPr lang="en-US" altLang="fr-FR" sz="1600" dirty="0" smtClean="0">
                <a:solidFill>
                  <a:srgbClr val="C00000"/>
                </a:solidFill>
              </a:rPr>
              <a:t>mass flow rate </a:t>
            </a:r>
            <a:r>
              <a:rPr lang="en-US" altLang="fr-FR" sz="1600" dirty="0" smtClean="0">
                <a:solidFill>
                  <a:srgbClr val="C00000"/>
                </a:solidFill>
              </a:rPr>
              <a:t>for the </a:t>
            </a:r>
            <a:r>
              <a:rPr lang="en-US" altLang="fr-FR" sz="1600" dirty="0">
                <a:solidFill>
                  <a:srgbClr val="C00000"/>
                </a:solidFill>
              </a:rPr>
              <a:t>two capture trains</a:t>
            </a:r>
            <a:r>
              <a:rPr lang="en-US" altLang="fr-FR" sz="1600" dirty="0" smtClean="0">
                <a:solidFill>
                  <a:srgbClr val="C00000"/>
                </a:solidFill>
              </a:rPr>
              <a:t>, </a:t>
            </a:r>
            <a:r>
              <a:rPr lang="en-US" altLang="fr-FR" sz="1600" dirty="0">
                <a:solidFill>
                  <a:srgbClr val="C00000"/>
                </a:solidFill>
              </a:rPr>
              <a:t>(8) the </a:t>
            </a:r>
            <a:r>
              <a:rPr lang="en-US" altLang="fr-FR" sz="1600" dirty="0" err="1">
                <a:solidFill>
                  <a:srgbClr val="C00000"/>
                </a:solidFill>
              </a:rPr>
              <a:t>reboiler</a:t>
            </a:r>
            <a:r>
              <a:rPr lang="en-US" altLang="fr-FR" sz="1600" dirty="0">
                <a:solidFill>
                  <a:srgbClr val="C00000"/>
                </a:solidFill>
              </a:rPr>
              <a:t> specific </a:t>
            </a:r>
            <a:r>
              <a:rPr lang="en-US" altLang="fr-FR" sz="1600" dirty="0" smtClean="0">
                <a:solidFill>
                  <a:srgbClr val="C00000"/>
                </a:solidFill>
              </a:rPr>
              <a:t>duty, </a:t>
            </a:r>
            <a:r>
              <a:rPr lang="en-US" altLang="fr-FR" sz="1600" dirty="0">
                <a:solidFill>
                  <a:srgbClr val="C00000"/>
                </a:solidFill>
              </a:rPr>
              <a:t>(9) the variations of level for the three drums, and (10) the variations of rich and lean solvent CO</a:t>
            </a:r>
            <a:r>
              <a:rPr lang="en-US" altLang="fr-FR" sz="1600" baseline="-25000" dirty="0">
                <a:solidFill>
                  <a:srgbClr val="C00000"/>
                </a:solidFill>
              </a:rPr>
              <a:t>2</a:t>
            </a:r>
            <a:r>
              <a:rPr lang="en-US" altLang="fr-FR" sz="1600" dirty="0">
                <a:solidFill>
                  <a:srgbClr val="C00000"/>
                </a:solidFill>
              </a:rPr>
              <a:t> </a:t>
            </a:r>
            <a:r>
              <a:rPr lang="en-US" altLang="fr-FR" sz="1600" dirty="0" smtClean="0">
                <a:solidFill>
                  <a:srgbClr val="C00000"/>
                </a:solidFill>
              </a:rPr>
              <a:t>loadings (</a:t>
            </a:r>
            <a:r>
              <a:rPr lang="en-US" altLang="fr-FR" sz="1600" dirty="0" smtClean="0">
                <a:solidFill>
                  <a:schemeClr val="tx2">
                    <a:lumMod val="50000"/>
                  </a:schemeClr>
                </a:solidFill>
              </a:rPr>
              <a:t>the </a:t>
            </a:r>
            <a:r>
              <a:rPr lang="en-US" altLang="fr-FR" sz="1600" dirty="0">
                <a:solidFill>
                  <a:schemeClr val="tx2">
                    <a:lumMod val="50000"/>
                  </a:schemeClr>
                </a:solidFill>
              </a:rPr>
              <a:t>variation of natural gas </a:t>
            </a:r>
            <a:r>
              <a:rPr lang="en-US" altLang="fr-FR" sz="1600" dirty="0" smtClean="0">
                <a:solidFill>
                  <a:schemeClr val="tx2">
                    <a:lumMod val="50000"/>
                  </a:schemeClr>
                </a:solidFill>
              </a:rPr>
              <a:t>mass flow rate </a:t>
            </a:r>
            <a:r>
              <a:rPr lang="en-US" altLang="fr-FR" sz="1600" dirty="0">
                <a:solidFill>
                  <a:schemeClr val="tx2">
                    <a:lumMod val="50000"/>
                  </a:schemeClr>
                </a:solidFill>
              </a:rPr>
              <a:t>is represented with a dashed green </a:t>
            </a:r>
            <a:r>
              <a:rPr lang="en-US" altLang="fr-FR" sz="1600" dirty="0" smtClean="0">
                <a:solidFill>
                  <a:schemeClr val="tx2">
                    <a:lumMod val="50000"/>
                  </a:schemeClr>
                </a:solidFill>
              </a:rPr>
              <a:t>line),</a:t>
            </a:r>
            <a:endParaRPr lang="fr-FR" altLang="fr-FR" sz="1600" dirty="0">
              <a:solidFill>
                <a:schemeClr val="tx2">
                  <a:lumMod val="50000"/>
                </a:schemeClr>
              </a:solidFill>
            </a:endParaRPr>
          </a:p>
        </p:txBody>
      </p:sp>
      <p:pic>
        <p:nvPicPr>
          <p:cNvPr id="7" name="Image 6"/>
          <p:cNvPicPr/>
          <p:nvPr/>
        </p:nvPicPr>
        <p:blipFill>
          <a:blip r:embed="rId6">
            <a:extLst>
              <a:ext uri="{28A0092B-C50C-407E-A947-70E740481C1C}">
                <a14:useLocalDpi xmlns:a14="http://schemas.microsoft.com/office/drawing/2010/main" val="0"/>
              </a:ext>
            </a:extLst>
          </a:blip>
          <a:srcRect/>
          <a:stretch>
            <a:fillRect/>
          </a:stretch>
        </p:blipFill>
        <p:spPr bwMode="auto">
          <a:xfrm>
            <a:off x="359532" y="1285612"/>
            <a:ext cx="8424936" cy="4320480"/>
          </a:xfrm>
          <a:prstGeom prst="rect">
            <a:avLst/>
          </a:prstGeom>
          <a:noFill/>
          <a:ln>
            <a:solidFill>
              <a:schemeClr val="tx1"/>
            </a:solidFill>
          </a:ln>
        </p:spPr>
      </p:pic>
    </p:spTree>
    <p:extLst>
      <p:ext uri="{BB962C8B-B14F-4D97-AF65-F5344CB8AC3E}">
        <p14:creationId xmlns:p14="http://schemas.microsoft.com/office/powerpoint/2010/main" val="34475942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r>
              <a:rPr lang="fr-FR" dirty="0" smtClean="0"/>
              <a:t>Modelica USA|  09/10/2018</a:t>
            </a:r>
            <a:endParaRPr lang="fr-FR" dirty="0"/>
          </a:p>
        </p:txBody>
      </p:sp>
      <p:sp>
        <p:nvSpPr>
          <p:cNvPr id="7" name="Rectangle 7"/>
          <p:cNvSpPr>
            <a:spLocks noChangeArrowheads="1"/>
          </p:cNvSpPr>
          <p:nvPr/>
        </p:nvSpPr>
        <p:spPr bwMode="auto">
          <a:xfrm>
            <a:off x="47301" y="11049"/>
            <a:ext cx="9105900" cy="101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SzPct val="115000"/>
              <a:buBlip>
                <a:blip r:embed="rId3"/>
              </a:buBlip>
              <a:defRPr sz="2200">
                <a:solidFill>
                  <a:schemeClr val="tx2"/>
                </a:solidFill>
                <a:latin typeface="Arial" panose="020B0604020202020204" pitchFamily="34" charset="0"/>
              </a:defRPr>
            </a:lvl1pPr>
            <a:lvl2pPr marL="406400" indent="-180975">
              <a:spcBef>
                <a:spcPct val="20000"/>
              </a:spcBef>
              <a:buSzPct val="70000"/>
              <a:buBlip>
                <a:blip r:embed="rId4"/>
              </a:buBlip>
              <a:defRPr sz="1600">
                <a:solidFill>
                  <a:schemeClr val="tx2"/>
                </a:solidFill>
                <a:latin typeface="Arial" panose="020B0604020202020204" pitchFamily="34" charset="0"/>
              </a:defRPr>
            </a:lvl2pPr>
            <a:lvl3pPr marL="554038" indent="-146050">
              <a:spcBef>
                <a:spcPct val="20000"/>
              </a:spcBef>
              <a:buSzPct val="70000"/>
              <a:buBlip>
                <a:blip r:embed="rId4"/>
              </a:buBlip>
              <a:defRPr sz="1300">
                <a:solidFill>
                  <a:schemeClr val="tx2"/>
                </a:solidFill>
                <a:latin typeface="Arial" panose="020B0604020202020204" pitchFamily="34" charset="0"/>
              </a:defRPr>
            </a:lvl3pPr>
            <a:lvl4pPr marL="736600" indent="-180975">
              <a:spcBef>
                <a:spcPct val="20000"/>
              </a:spcBef>
              <a:buSzPct val="45000"/>
              <a:buBlip>
                <a:blip r:embed="rId5"/>
              </a:buBlip>
              <a:defRPr sz="1400">
                <a:solidFill>
                  <a:srgbClr val="5A5A5A"/>
                </a:solidFill>
                <a:latin typeface="Arial" panose="020B0604020202020204" pitchFamily="34" charset="0"/>
              </a:defRPr>
            </a:lvl4pPr>
            <a:lvl5pPr marL="863600" indent="-125413">
              <a:spcBef>
                <a:spcPct val="20000"/>
              </a:spcBef>
              <a:buSzPct val="35000"/>
              <a:buBlip>
                <a:blip r:embed="rId6"/>
              </a:buBlip>
              <a:defRPr sz="1300">
                <a:solidFill>
                  <a:srgbClr val="828282"/>
                </a:solidFill>
                <a:latin typeface="Arial" panose="020B0604020202020204" pitchFamily="34" charset="0"/>
              </a:defRPr>
            </a:lvl5pPr>
            <a:lvl6pPr marL="1320800" indent="-125413" eaLnBrk="0" fontAlgn="base" hangingPunct="0">
              <a:spcBef>
                <a:spcPct val="20000"/>
              </a:spcBef>
              <a:spcAft>
                <a:spcPct val="0"/>
              </a:spcAft>
              <a:buSzPct val="35000"/>
              <a:buBlip>
                <a:blip r:embed="rId6"/>
              </a:buBlip>
              <a:defRPr sz="1300">
                <a:solidFill>
                  <a:srgbClr val="828282"/>
                </a:solidFill>
                <a:latin typeface="Arial" panose="020B0604020202020204" pitchFamily="34" charset="0"/>
              </a:defRPr>
            </a:lvl6pPr>
            <a:lvl7pPr marL="1778000" indent="-125413" eaLnBrk="0" fontAlgn="base" hangingPunct="0">
              <a:spcBef>
                <a:spcPct val="20000"/>
              </a:spcBef>
              <a:spcAft>
                <a:spcPct val="0"/>
              </a:spcAft>
              <a:buSzPct val="35000"/>
              <a:buBlip>
                <a:blip r:embed="rId6"/>
              </a:buBlip>
              <a:defRPr sz="1300">
                <a:solidFill>
                  <a:srgbClr val="828282"/>
                </a:solidFill>
                <a:latin typeface="Arial" panose="020B0604020202020204" pitchFamily="34" charset="0"/>
              </a:defRPr>
            </a:lvl7pPr>
            <a:lvl8pPr marL="2235200" indent="-125413" eaLnBrk="0" fontAlgn="base" hangingPunct="0">
              <a:spcBef>
                <a:spcPct val="20000"/>
              </a:spcBef>
              <a:spcAft>
                <a:spcPct val="0"/>
              </a:spcAft>
              <a:buSzPct val="35000"/>
              <a:buBlip>
                <a:blip r:embed="rId6"/>
              </a:buBlip>
              <a:defRPr sz="1300">
                <a:solidFill>
                  <a:srgbClr val="828282"/>
                </a:solidFill>
                <a:latin typeface="Arial" panose="020B0604020202020204" pitchFamily="34" charset="0"/>
              </a:defRPr>
            </a:lvl8pPr>
            <a:lvl9pPr marL="2692400" indent="-125413" eaLnBrk="0" fontAlgn="base" hangingPunct="0">
              <a:spcBef>
                <a:spcPct val="20000"/>
              </a:spcBef>
              <a:spcAft>
                <a:spcPct val="0"/>
              </a:spcAft>
              <a:buSzPct val="35000"/>
              <a:buBlip>
                <a:blip r:embed="rId6"/>
              </a:buBlip>
              <a:defRPr sz="1300">
                <a:solidFill>
                  <a:srgbClr val="828282"/>
                </a:solidFill>
                <a:latin typeface="Arial" panose="020B0604020202020204" pitchFamily="34" charset="0"/>
              </a:defRPr>
            </a:lvl9pPr>
          </a:lstStyle>
          <a:p>
            <a:pPr algn="ctr">
              <a:spcBef>
                <a:spcPct val="0"/>
              </a:spcBef>
              <a:buSzTx/>
              <a:buNone/>
            </a:pPr>
            <a:r>
              <a:rPr lang="en-US" altLang="fr-FR" sz="2800" b="1" dirty="0">
                <a:solidFill>
                  <a:schemeClr val="accent6"/>
                </a:solidFill>
              </a:rPr>
              <a:t>Dynamic  model of the Combined-Cycle Power Plant with CO</a:t>
            </a:r>
            <a:r>
              <a:rPr lang="en-US" altLang="fr-FR" sz="2800" b="1" baseline="-25000" dirty="0">
                <a:solidFill>
                  <a:schemeClr val="accent6"/>
                </a:solidFill>
              </a:rPr>
              <a:t>2</a:t>
            </a:r>
            <a:r>
              <a:rPr lang="en-US" altLang="fr-FR" sz="2800" b="1" dirty="0">
                <a:solidFill>
                  <a:schemeClr val="accent6"/>
                </a:solidFill>
              </a:rPr>
              <a:t> capture unit</a:t>
            </a:r>
            <a:r>
              <a:rPr lang="en-GB" altLang="fr-FR" sz="2800" b="1" dirty="0">
                <a:solidFill>
                  <a:schemeClr val="accent6"/>
                </a:solidFill>
              </a:rPr>
              <a:t>: </a:t>
            </a:r>
            <a:r>
              <a:rPr lang="en-GB" altLang="fr-FR" sz="2800" b="1" dirty="0" smtClean="0">
                <a:solidFill>
                  <a:schemeClr val="accent6"/>
                </a:solidFill>
                <a:latin typeface="+mj-lt"/>
                <a:ea typeface="+mj-ea"/>
                <a:cs typeface="+mj-cs"/>
              </a:rPr>
              <a:t>simulation </a:t>
            </a:r>
            <a:r>
              <a:rPr lang="en-GB" altLang="fr-FR" sz="2800" b="1" dirty="0">
                <a:solidFill>
                  <a:schemeClr val="accent6"/>
                </a:solidFill>
                <a:latin typeface="+mj-lt"/>
                <a:ea typeface="+mj-ea"/>
                <a:cs typeface="+mj-cs"/>
              </a:rPr>
              <a:t>r</a:t>
            </a:r>
            <a:r>
              <a:rPr lang="en-GB" altLang="fr-FR" sz="2800" b="1" dirty="0" smtClean="0">
                <a:solidFill>
                  <a:schemeClr val="accent6"/>
                </a:solidFill>
                <a:latin typeface="+mj-lt"/>
                <a:ea typeface="+mj-ea"/>
                <a:cs typeface="+mj-cs"/>
              </a:rPr>
              <a:t>esults </a:t>
            </a:r>
            <a:endParaRPr lang="fr-FR" altLang="fr-FR" sz="2800" b="1" dirty="0">
              <a:solidFill>
                <a:schemeClr val="accent6"/>
              </a:solidFill>
              <a:latin typeface="+mj-lt"/>
              <a:ea typeface="+mj-ea"/>
              <a:cs typeface="+mj-cs"/>
            </a:endParaRPr>
          </a:p>
        </p:txBody>
      </p:sp>
      <p:sp>
        <p:nvSpPr>
          <p:cNvPr id="9" name="Rectangle 3"/>
          <p:cNvSpPr>
            <a:spLocks noChangeArrowheads="1"/>
          </p:cNvSpPr>
          <p:nvPr/>
        </p:nvSpPr>
        <p:spPr bwMode="auto">
          <a:xfrm>
            <a:off x="96258" y="1041671"/>
            <a:ext cx="9047742" cy="784830"/>
          </a:xfrm>
          <a:prstGeom prst="rect">
            <a:avLst/>
          </a:prstGeom>
          <a:solidFill>
            <a:schemeClr val="bg1">
              <a:lumMod val="95000"/>
            </a:schemeClr>
          </a:solidFill>
          <a:ln>
            <a:noFill/>
          </a:ln>
          <a:effectLst/>
          <a:extLst/>
        </p:spPr>
        <p:txBody>
          <a:bodyPr wrap="square" lIns="17998" tIns="0" rIns="17998" bIns="0">
            <a:spAutoFit/>
          </a:bodyPr>
          <a:lstStyle>
            <a:lvl1pPr marL="304800" indent="-304800">
              <a:spcBef>
                <a:spcPct val="20000"/>
              </a:spcBef>
              <a:buSzPct val="115000"/>
              <a:buBlip>
                <a:blip r:embed="rId3"/>
              </a:buBlip>
              <a:defRPr sz="2200">
                <a:solidFill>
                  <a:schemeClr val="tx2"/>
                </a:solidFill>
                <a:latin typeface="Arial" panose="020B0604020202020204" pitchFamily="34" charset="0"/>
              </a:defRPr>
            </a:lvl1pPr>
            <a:lvl2pPr marL="268288" indent="-266700">
              <a:spcBef>
                <a:spcPct val="20000"/>
              </a:spcBef>
              <a:buSzPct val="70000"/>
              <a:buBlip>
                <a:blip r:embed="rId4"/>
              </a:buBlip>
              <a:defRPr sz="1600">
                <a:solidFill>
                  <a:schemeClr val="tx2"/>
                </a:solidFill>
                <a:latin typeface="Arial" panose="020B0604020202020204" pitchFamily="34" charset="0"/>
              </a:defRPr>
            </a:lvl2pPr>
            <a:lvl3pPr marL="585788" indent="-228600">
              <a:spcBef>
                <a:spcPct val="20000"/>
              </a:spcBef>
              <a:buSzPct val="70000"/>
              <a:buBlip>
                <a:blip r:embed="rId4"/>
              </a:buBlip>
              <a:defRPr sz="1300">
                <a:solidFill>
                  <a:schemeClr val="tx2"/>
                </a:solidFill>
                <a:latin typeface="Arial" panose="020B0604020202020204" pitchFamily="34" charset="0"/>
              </a:defRPr>
            </a:lvl3pPr>
            <a:lvl4pPr marL="993775" indent="-228600">
              <a:spcBef>
                <a:spcPct val="20000"/>
              </a:spcBef>
              <a:buSzPct val="45000"/>
              <a:buBlip>
                <a:blip r:embed="rId5"/>
              </a:buBlip>
              <a:defRPr sz="1400">
                <a:solidFill>
                  <a:srgbClr val="5A5A5A"/>
                </a:solidFill>
                <a:latin typeface="Arial" panose="020B0604020202020204" pitchFamily="34" charset="0"/>
              </a:defRPr>
            </a:lvl4pPr>
            <a:lvl5pPr marL="2667000" indent="-381000">
              <a:spcBef>
                <a:spcPct val="20000"/>
              </a:spcBef>
              <a:buSzPct val="35000"/>
              <a:buBlip>
                <a:blip r:embed="rId6"/>
              </a:buBlip>
              <a:defRPr sz="1300">
                <a:solidFill>
                  <a:srgbClr val="828282"/>
                </a:solidFill>
                <a:latin typeface="Arial" panose="020B0604020202020204" pitchFamily="34" charset="0"/>
              </a:defRPr>
            </a:lvl5pPr>
            <a:lvl6pPr marL="3124200" indent="-381000" eaLnBrk="0" fontAlgn="base" hangingPunct="0">
              <a:spcBef>
                <a:spcPct val="20000"/>
              </a:spcBef>
              <a:spcAft>
                <a:spcPct val="0"/>
              </a:spcAft>
              <a:buSzPct val="35000"/>
              <a:buBlip>
                <a:blip r:embed="rId6"/>
              </a:buBlip>
              <a:defRPr sz="1300">
                <a:solidFill>
                  <a:srgbClr val="828282"/>
                </a:solidFill>
                <a:latin typeface="Arial" panose="020B0604020202020204" pitchFamily="34" charset="0"/>
              </a:defRPr>
            </a:lvl6pPr>
            <a:lvl7pPr marL="3581400" indent="-381000" eaLnBrk="0" fontAlgn="base" hangingPunct="0">
              <a:spcBef>
                <a:spcPct val="20000"/>
              </a:spcBef>
              <a:spcAft>
                <a:spcPct val="0"/>
              </a:spcAft>
              <a:buSzPct val="35000"/>
              <a:buBlip>
                <a:blip r:embed="rId6"/>
              </a:buBlip>
              <a:defRPr sz="1300">
                <a:solidFill>
                  <a:srgbClr val="828282"/>
                </a:solidFill>
                <a:latin typeface="Arial" panose="020B0604020202020204" pitchFamily="34" charset="0"/>
              </a:defRPr>
            </a:lvl7pPr>
            <a:lvl8pPr marL="4038600" indent="-381000" eaLnBrk="0" fontAlgn="base" hangingPunct="0">
              <a:spcBef>
                <a:spcPct val="20000"/>
              </a:spcBef>
              <a:spcAft>
                <a:spcPct val="0"/>
              </a:spcAft>
              <a:buSzPct val="35000"/>
              <a:buBlip>
                <a:blip r:embed="rId6"/>
              </a:buBlip>
              <a:defRPr sz="1300">
                <a:solidFill>
                  <a:srgbClr val="828282"/>
                </a:solidFill>
                <a:latin typeface="Arial" panose="020B0604020202020204" pitchFamily="34" charset="0"/>
              </a:defRPr>
            </a:lvl8pPr>
            <a:lvl9pPr marL="4495800" indent="-381000" eaLnBrk="0" fontAlgn="base" hangingPunct="0">
              <a:spcBef>
                <a:spcPct val="20000"/>
              </a:spcBef>
              <a:spcAft>
                <a:spcPct val="0"/>
              </a:spcAft>
              <a:buSzPct val="35000"/>
              <a:buBlip>
                <a:blip r:embed="rId6"/>
              </a:buBlip>
              <a:defRPr sz="1300">
                <a:solidFill>
                  <a:srgbClr val="828282"/>
                </a:solidFill>
                <a:latin typeface="Arial" panose="020B0604020202020204" pitchFamily="34" charset="0"/>
              </a:defRPr>
            </a:lvl9pPr>
          </a:lstStyle>
          <a:p>
            <a:pPr marL="0" indent="0" eaLnBrk="0" fontAlgn="base" hangingPunct="0">
              <a:spcBef>
                <a:spcPct val="0"/>
              </a:spcBef>
              <a:spcAft>
                <a:spcPct val="0"/>
              </a:spcAft>
              <a:buFontTx/>
              <a:buNone/>
            </a:pPr>
            <a:r>
              <a:rPr lang="en-GB" altLang="fr-FR" sz="1800" b="1" dirty="0">
                <a:solidFill>
                  <a:srgbClr val="C00000"/>
                </a:solidFill>
                <a:cs typeface="Times New Roman" panose="02020603050405020304" pitchFamily="18" charset="0"/>
              </a:rPr>
              <a:t>T</a:t>
            </a:r>
            <a:r>
              <a:rPr lang="en-US" altLang="fr-FR" sz="1800" b="1" dirty="0" smtClean="0">
                <a:solidFill>
                  <a:srgbClr val="C00000"/>
                </a:solidFill>
                <a:cs typeface="Times New Roman" panose="02020603050405020304" pitchFamily="18" charset="0"/>
              </a:rPr>
              <a:t>he </a:t>
            </a:r>
            <a:r>
              <a:rPr lang="en-US" altLang="fr-FR" sz="1800" b="1" dirty="0">
                <a:solidFill>
                  <a:srgbClr val="C00000"/>
                </a:solidFill>
                <a:cs typeface="Times New Roman" panose="02020603050405020304" pitchFamily="18" charset="0"/>
              </a:rPr>
              <a:t>model results has been compared with </a:t>
            </a:r>
            <a:r>
              <a:rPr lang="en-US" altLang="fr-FR" sz="1800" b="1" dirty="0" smtClean="0">
                <a:solidFill>
                  <a:srgbClr val="C00000"/>
                </a:solidFill>
                <a:cs typeface="Times New Roman" panose="02020603050405020304" pitchFamily="18" charset="0"/>
              </a:rPr>
              <a:t>CAESAR </a:t>
            </a:r>
            <a:r>
              <a:rPr lang="en-US" altLang="fr-FR" sz="1800" b="1" dirty="0">
                <a:solidFill>
                  <a:srgbClr val="C00000"/>
                </a:solidFill>
                <a:cs typeface="Times New Roman" panose="02020603050405020304" pitchFamily="18" charset="0"/>
              </a:rPr>
              <a:t>project and with simulation results </a:t>
            </a:r>
            <a:r>
              <a:rPr lang="en-US" altLang="fr-FR" sz="1800" b="1" dirty="0" smtClean="0">
                <a:solidFill>
                  <a:srgbClr val="C00000"/>
                </a:solidFill>
                <a:cs typeface="Times New Roman" panose="02020603050405020304" pitchFamily="18" charset="0"/>
              </a:rPr>
              <a:t>of the </a:t>
            </a:r>
            <a:r>
              <a:rPr lang="en-US" altLang="fr-FR" sz="1800" b="1" dirty="0" smtClean="0">
                <a:solidFill>
                  <a:srgbClr val="C00000"/>
                </a:solidFill>
                <a:cs typeface="Times New Roman" panose="02020603050405020304" pitchFamily="18" charset="0"/>
              </a:rPr>
              <a:t>PSE’s </a:t>
            </a:r>
            <a:r>
              <a:rPr lang="en-US" altLang="fr-FR" sz="1800" b="1" dirty="0" err="1">
                <a:solidFill>
                  <a:srgbClr val="C00000"/>
                </a:solidFill>
                <a:cs typeface="Times New Roman" panose="02020603050405020304" pitchFamily="18" charset="0"/>
              </a:rPr>
              <a:t>gCCS</a:t>
            </a:r>
            <a:r>
              <a:rPr lang="en-US" altLang="fr-FR" sz="1800" b="1" dirty="0">
                <a:solidFill>
                  <a:srgbClr val="C00000"/>
                </a:solidFill>
                <a:cs typeface="Times New Roman" panose="02020603050405020304" pitchFamily="18" charset="0"/>
              </a:rPr>
              <a:t> model </a:t>
            </a:r>
            <a:r>
              <a:rPr lang="en-US" altLang="fr-FR" sz="1800" b="1" dirty="0" smtClean="0">
                <a:solidFill>
                  <a:srgbClr val="C00000"/>
                </a:solidFill>
                <a:cs typeface="Times New Roman" panose="02020603050405020304" pitchFamily="18" charset="0"/>
              </a:rPr>
              <a:t>(gPROMS</a:t>
            </a:r>
            <a:r>
              <a:rPr lang="en-US" altLang="fr-FR" sz="1800" b="1" dirty="0">
                <a:solidFill>
                  <a:srgbClr val="C00000"/>
                </a:solidFill>
                <a:cs typeface="Times New Roman" panose="02020603050405020304" pitchFamily="18" charset="0"/>
              </a:rPr>
              <a:t>) </a:t>
            </a:r>
            <a:r>
              <a:rPr lang="en-US" altLang="fr-FR" sz="1800" b="1" dirty="0" smtClean="0">
                <a:solidFill>
                  <a:srgbClr val="C00000"/>
                </a:solidFill>
                <a:cs typeface="Times New Roman" panose="02020603050405020304" pitchFamily="18" charset="0"/>
              </a:rPr>
              <a:t>(at 100 % load). </a:t>
            </a:r>
            <a:endParaRPr lang="en-CA" altLang="fr-FR" sz="1800" b="1" dirty="0" smtClean="0">
              <a:solidFill>
                <a:srgbClr val="C00000"/>
              </a:solidFill>
              <a:cs typeface="Times New Roman" panose="02020603050405020304" pitchFamily="18" charset="0"/>
            </a:endParaRPr>
          </a:p>
          <a:p>
            <a:pPr eaLnBrk="0" fontAlgn="base" hangingPunct="0">
              <a:spcBef>
                <a:spcPct val="0"/>
              </a:spcBef>
              <a:spcAft>
                <a:spcPct val="0"/>
              </a:spcAft>
              <a:buFontTx/>
              <a:buNone/>
            </a:pPr>
            <a:endParaRPr lang="en-CA" altLang="fr-FR" sz="1500" b="1" dirty="0" smtClean="0">
              <a:solidFill>
                <a:srgbClr val="3C9BD5"/>
              </a:solidFill>
              <a:cs typeface="Times New Roman" panose="02020603050405020304" pitchFamily="18" charset="0"/>
            </a:endParaRPr>
          </a:p>
        </p:txBody>
      </p:sp>
      <p:pic>
        <p:nvPicPr>
          <p:cNvPr id="2" name="Image 1"/>
          <p:cNvPicPr>
            <a:picLocks noChangeAspect="1"/>
          </p:cNvPicPr>
          <p:nvPr/>
        </p:nvPicPr>
        <p:blipFill>
          <a:blip r:embed="rId7"/>
          <a:stretch>
            <a:fillRect/>
          </a:stretch>
        </p:blipFill>
        <p:spPr>
          <a:xfrm>
            <a:off x="1009341" y="1980986"/>
            <a:ext cx="7125317" cy="1676545"/>
          </a:xfrm>
          <a:prstGeom prst="rect">
            <a:avLst/>
          </a:prstGeom>
        </p:spPr>
      </p:pic>
      <p:pic>
        <p:nvPicPr>
          <p:cNvPr id="8" name="Image 7"/>
          <p:cNvPicPr>
            <a:picLocks noChangeAspect="1"/>
          </p:cNvPicPr>
          <p:nvPr/>
        </p:nvPicPr>
        <p:blipFill>
          <a:blip r:embed="rId8"/>
          <a:stretch>
            <a:fillRect/>
          </a:stretch>
        </p:blipFill>
        <p:spPr>
          <a:xfrm>
            <a:off x="992607" y="3640290"/>
            <a:ext cx="7178662" cy="2880610"/>
          </a:xfrm>
          <a:prstGeom prst="rect">
            <a:avLst/>
          </a:prstGeom>
        </p:spPr>
      </p:pic>
      <p:sp>
        <p:nvSpPr>
          <p:cNvPr id="10" name="Rectangle 9"/>
          <p:cNvSpPr/>
          <p:nvPr/>
        </p:nvSpPr>
        <p:spPr>
          <a:xfrm>
            <a:off x="539552" y="6586961"/>
            <a:ext cx="8485139" cy="271869"/>
          </a:xfrm>
          <a:prstGeom prst="rect">
            <a:avLst/>
          </a:prstGeom>
        </p:spPr>
        <p:txBody>
          <a:bodyPr wrap="square">
            <a:spAutoFit/>
          </a:bodyPr>
          <a:lstStyle/>
          <a:p>
            <a:pPr>
              <a:lnSpc>
                <a:spcPts val="1350"/>
              </a:lnSpc>
              <a:spcBef>
                <a:spcPts val="600"/>
              </a:spcBef>
            </a:pPr>
            <a:r>
              <a:rPr lang="en-GB" baseline="30000"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b</a:t>
            </a:r>
            <a:r>
              <a:rPr lang="en-GB" dirty="0" smtClean="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GB" sz="1400" dirty="0">
                <a:solidFill>
                  <a:srgbClr val="000000"/>
                </a:solidFill>
                <a:latin typeface="Arial" panose="020B0604020202020204" pitchFamily="34" charset="0"/>
                <a:ea typeface="Times New Roman" panose="02020603050405020304" pitchFamily="18" charset="0"/>
                <a:cs typeface="Arial" panose="020B0604020202020204" pitchFamily="34" charset="0"/>
              </a:rPr>
              <a:t>: For one train </a:t>
            </a:r>
            <a:r>
              <a:rPr lang="en-GB" sz="14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only</a:t>
            </a:r>
            <a:r>
              <a:rPr lang="fr-FR" dirty="0" smtClean="0">
                <a:latin typeface="Arial" panose="020B0604020202020204" pitchFamily="34" charset="0"/>
                <a:ea typeface="Times New Roman" panose="02020603050405020304" pitchFamily="18" charset="0"/>
                <a:cs typeface="Times New Roman" panose="02020603050405020304" pitchFamily="18" charset="0"/>
              </a:rPr>
              <a:t>; </a:t>
            </a:r>
            <a:r>
              <a:rPr lang="en-GB" baseline="30000" dirty="0" smtClean="0">
                <a:solidFill>
                  <a:srgbClr val="000000"/>
                </a:solidFill>
                <a:latin typeface="Calibri" panose="020F0502020204030204" pitchFamily="34" charset="0"/>
                <a:ea typeface="Times New Roman" panose="02020603050405020304" pitchFamily="18" charset="0"/>
              </a:rPr>
              <a:t>c</a:t>
            </a:r>
            <a:r>
              <a:rPr lang="en-GB" dirty="0" smtClean="0">
                <a:solidFill>
                  <a:srgbClr val="000000"/>
                </a:solidFill>
                <a:latin typeface="Calibri" panose="020F0502020204030204" pitchFamily="34" charset="0"/>
                <a:ea typeface="Times New Roman" panose="02020603050405020304" pitchFamily="18" charset="0"/>
              </a:rPr>
              <a:t> </a:t>
            </a:r>
            <a:r>
              <a:rPr lang="en-GB" sz="1400" dirty="0">
                <a:solidFill>
                  <a:srgbClr val="000000"/>
                </a:solidFill>
                <a:latin typeface="Arial" panose="020B0604020202020204" pitchFamily="34" charset="0"/>
                <a:ea typeface="Times New Roman" panose="02020603050405020304" pitchFamily="18" charset="0"/>
                <a:cs typeface="Arial" panose="020B0604020202020204" pitchFamily="34" charset="0"/>
              </a:rPr>
              <a:t>: These values only take into account the steam cycle auxiliary electric losses, </a:t>
            </a:r>
            <a:endParaRPr lang="fr-FR" sz="1400" dirty="0">
              <a:latin typeface="Arial" panose="020B0604020202020204" pitchFamily="34" charset="0"/>
              <a:cs typeface="Arial" panose="020B0604020202020204" pitchFamily="34" charset="0"/>
            </a:endParaRPr>
          </a:p>
        </p:txBody>
      </p:sp>
      <p:sp>
        <p:nvSpPr>
          <p:cNvPr id="4" name="Rectangle 3"/>
          <p:cNvSpPr/>
          <p:nvPr/>
        </p:nvSpPr>
        <p:spPr>
          <a:xfrm>
            <a:off x="4860032" y="1980986"/>
            <a:ext cx="504056" cy="45399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fr-FR" sz="1600" smtClean="0"/>
          </a:p>
        </p:txBody>
      </p:sp>
      <p:sp>
        <p:nvSpPr>
          <p:cNvPr id="5" name="Rectangle 4"/>
          <p:cNvSpPr/>
          <p:nvPr/>
        </p:nvSpPr>
        <p:spPr>
          <a:xfrm>
            <a:off x="4211960" y="1980986"/>
            <a:ext cx="648072" cy="453991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fr-FR" sz="1600" smtClean="0"/>
          </a:p>
        </p:txBody>
      </p:sp>
      <p:sp>
        <p:nvSpPr>
          <p:cNvPr id="6" name="ZoneTexte 5"/>
          <p:cNvSpPr txBox="1"/>
          <p:nvPr/>
        </p:nvSpPr>
        <p:spPr>
          <a:xfrm>
            <a:off x="6012160" y="2204864"/>
            <a:ext cx="720080" cy="184666"/>
          </a:xfrm>
          <a:prstGeom prst="rect">
            <a:avLst/>
          </a:prstGeom>
          <a:solidFill>
            <a:schemeClr val="bg1">
              <a:lumMod val="95000"/>
            </a:schemeClr>
          </a:solidFill>
        </p:spPr>
        <p:txBody>
          <a:bodyPr wrap="square" lIns="36000" tIns="0" rIns="36000" bIns="0" rtlCol="0">
            <a:spAutoFit/>
          </a:bodyPr>
          <a:lstStyle/>
          <a:p>
            <a:r>
              <a:rPr lang="fr-FR" sz="1200" dirty="0" smtClean="0">
                <a:solidFill>
                  <a:srgbClr val="FF0000"/>
                </a:solidFill>
              </a:rPr>
              <a:t>  13.3 %</a:t>
            </a:r>
            <a:endParaRPr lang="fr-FR" sz="1200" dirty="0" smtClean="0">
              <a:solidFill>
                <a:srgbClr val="FF0000"/>
              </a:solidFill>
            </a:endParaRPr>
          </a:p>
        </p:txBody>
      </p:sp>
      <p:sp>
        <p:nvSpPr>
          <p:cNvPr id="11" name="ZoneTexte 10"/>
          <p:cNvSpPr txBox="1"/>
          <p:nvPr/>
        </p:nvSpPr>
        <p:spPr>
          <a:xfrm>
            <a:off x="6023965" y="2379582"/>
            <a:ext cx="720080" cy="184666"/>
          </a:xfrm>
          <a:prstGeom prst="rect">
            <a:avLst/>
          </a:prstGeom>
          <a:solidFill>
            <a:schemeClr val="bg1">
              <a:lumMod val="95000"/>
            </a:schemeClr>
          </a:solidFill>
        </p:spPr>
        <p:txBody>
          <a:bodyPr wrap="square" lIns="36000" tIns="0" rIns="36000" bIns="0" rtlCol="0">
            <a:spAutoFit/>
          </a:bodyPr>
          <a:lstStyle/>
          <a:p>
            <a:r>
              <a:rPr lang="fr-FR" sz="1200" dirty="0" smtClean="0">
                <a:solidFill>
                  <a:srgbClr val="FF0000"/>
                </a:solidFill>
              </a:rPr>
              <a:t>   14 %</a:t>
            </a:r>
            <a:endParaRPr lang="fr-FR" sz="1200" dirty="0" smtClean="0">
              <a:solidFill>
                <a:srgbClr val="FF0000"/>
              </a:solidFill>
            </a:endParaRPr>
          </a:p>
        </p:txBody>
      </p:sp>
      <p:sp>
        <p:nvSpPr>
          <p:cNvPr id="12" name="ZoneTexte 11"/>
          <p:cNvSpPr txBox="1"/>
          <p:nvPr/>
        </p:nvSpPr>
        <p:spPr>
          <a:xfrm>
            <a:off x="6023965" y="2923297"/>
            <a:ext cx="720080" cy="184666"/>
          </a:xfrm>
          <a:prstGeom prst="rect">
            <a:avLst/>
          </a:prstGeom>
          <a:solidFill>
            <a:schemeClr val="bg1">
              <a:lumMod val="95000"/>
            </a:schemeClr>
          </a:solidFill>
        </p:spPr>
        <p:txBody>
          <a:bodyPr wrap="square" lIns="36000" tIns="0" rIns="36000" bIns="0" rtlCol="0">
            <a:spAutoFit/>
          </a:bodyPr>
          <a:lstStyle/>
          <a:p>
            <a:r>
              <a:rPr lang="fr-FR" sz="1200" dirty="0" smtClean="0">
                <a:solidFill>
                  <a:srgbClr val="FF0000"/>
                </a:solidFill>
              </a:rPr>
              <a:t>    2,9 %</a:t>
            </a:r>
            <a:endParaRPr lang="fr-FR" sz="1200" dirty="0" smtClean="0">
              <a:solidFill>
                <a:srgbClr val="FF0000"/>
              </a:solidFill>
            </a:endParaRPr>
          </a:p>
        </p:txBody>
      </p:sp>
      <p:sp>
        <p:nvSpPr>
          <p:cNvPr id="13" name="ZoneTexte 12"/>
          <p:cNvSpPr txBox="1"/>
          <p:nvPr/>
        </p:nvSpPr>
        <p:spPr>
          <a:xfrm>
            <a:off x="6023965" y="3097127"/>
            <a:ext cx="720080" cy="184666"/>
          </a:xfrm>
          <a:prstGeom prst="rect">
            <a:avLst/>
          </a:prstGeom>
          <a:solidFill>
            <a:schemeClr val="bg1">
              <a:lumMod val="95000"/>
            </a:schemeClr>
          </a:solidFill>
        </p:spPr>
        <p:txBody>
          <a:bodyPr wrap="square" lIns="36000" tIns="0" rIns="36000" bIns="0" rtlCol="0">
            <a:spAutoFit/>
          </a:bodyPr>
          <a:lstStyle/>
          <a:p>
            <a:r>
              <a:rPr lang="fr-FR" sz="1200" dirty="0" smtClean="0">
                <a:solidFill>
                  <a:srgbClr val="FF0000"/>
                </a:solidFill>
              </a:rPr>
              <a:t>    3.6 %</a:t>
            </a:r>
            <a:endParaRPr lang="fr-FR" sz="1200" dirty="0" smtClean="0">
              <a:solidFill>
                <a:srgbClr val="FF0000"/>
              </a:solidFill>
            </a:endParaRPr>
          </a:p>
        </p:txBody>
      </p:sp>
    </p:spTree>
    <p:extLst>
      <p:ext uri="{BB962C8B-B14F-4D97-AF65-F5344CB8AC3E}">
        <p14:creationId xmlns:p14="http://schemas.microsoft.com/office/powerpoint/2010/main" val="6040993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r>
              <a:rPr lang="fr-FR" dirty="0" smtClean="0"/>
              <a:t>Modelica USA|  09/10/2018</a:t>
            </a:r>
            <a:endParaRPr lang="fr-FR" dirty="0"/>
          </a:p>
        </p:txBody>
      </p:sp>
      <p:sp>
        <p:nvSpPr>
          <p:cNvPr id="4" name="Rectangle 2"/>
          <p:cNvSpPr>
            <a:spLocks noGrp="1" noChangeArrowheads="1"/>
          </p:cNvSpPr>
          <p:nvPr>
            <p:ph type="title"/>
          </p:nvPr>
        </p:nvSpPr>
        <p:spPr>
          <a:xfrm>
            <a:off x="3671888" y="2997200"/>
            <a:ext cx="5334000" cy="971550"/>
          </a:xfrm>
        </p:spPr>
        <p:txBody>
          <a:bodyPr/>
          <a:lstStyle/>
          <a:p>
            <a:pPr algn="ctr"/>
            <a:r>
              <a:rPr lang="en-US" altLang="fr-FR" sz="4000" cap="none" dirty="0"/>
              <a:t>Conclusion</a:t>
            </a:r>
            <a:br>
              <a:rPr lang="en-US" altLang="fr-FR" sz="4000" cap="none" dirty="0"/>
            </a:br>
            <a:endParaRPr lang="en-US" altLang="fr-FR" sz="4000" cap="none"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0"/>
            <a:ext cx="3683000" cy="609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88682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r>
              <a:rPr lang="fr-FR" dirty="0" smtClean="0"/>
              <a:t>Modelica USA|  09/10/2018</a:t>
            </a:r>
            <a:endParaRPr lang="fr-FR" dirty="0"/>
          </a:p>
        </p:txBody>
      </p:sp>
      <p:sp>
        <p:nvSpPr>
          <p:cNvPr id="4" name="Rectangle 7"/>
          <p:cNvSpPr>
            <a:spLocks noChangeArrowheads="1"/>
          </p:cNvSpPr>
          <p:nvPr/>
        </p:nvSpPr>
        <p:spPr bwMode="auto">
          <a:xfrm>
            <a:off x="38100" y="28575"/>
            <a:ext cx="91059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SzPct val="115000"/>
              <a:buBlip>
                <a:blip r:embed="rId2"/>
              </a:buBlip>
              <a:defRPr sz="2200">
                <a:solidFill>
                  <a:schemeClr val="tx2"/>
                </a:solidFill>
                <a:latin typeface="Arial" panose="020B0604020202020204" pitchFamily="34" charset="0"/>
              </a:defRPr>
            </a:lvl1pPr>
            <a:lvl2pPr marL="406400" indent="-180975">
              <a:spcBef>
                <a:spcPct val="20000"/>
              </a:spcBef>
              <a:buSzPct val="70000"/>
              <a:buBlip>
                <a:blip r:embed="rId3"/>
              </a:buBlip>
              <a:defRPr sz="1600">
                <a:solidFill>
                  <a:schemeClr val="tx2"/>
                </a:solidFill>
                <a:latin typeface="Arial" panose="020B0604020202020204" pitchFamily="34" charset="0"/>
              </a:defRPr>
            </a:lvl2pPr>
            <a:lvl3pPr marL="554038" indent="-146050">
              <a:spcBef>
                <a:spcPct val="20000"/>
              </a:spcBef>
              <a:buSzPct val="70000"/>
              <a:buBlip>
                <a:blip r:embed="rId3"/>
              </a:buBlip>
              <a:defRPr sz="1300">
                <a:solidFill>
                  <a:schemeClr val="tx2"/>
                </a:solidFill>
                <a:latin typeface="Arial" panose="020B0604020202020204" pitchFamily="34" charset="0"/>
              </a:defRPr>
            </a:lvl3pPr>
            <a:lvl4pPr marL="736600" indent="-180975">
              <a:spcBef>
                <a:spcPct val="20000"/>
              </a:spcBef>
              <a:buSzPct val="45000"/>
              <a:buBlip>
                <a:blip r:embed="rId4"/>
              </a:buBlip>
              <a:defRPr sz="1400">
                <a:solidFill>
                  <a:srgbClr val="5A5A5A"/>
                </a:solidFill>
                <a:latin typeface="Arial" panose="020B0604020202020204" pitchFamily="34" charset="0"/>
              </a:defRPr>
            </a:lvl4pPr>
            <a:lvl5pPr marL="863600" indent="-125413">
              <a:spcBef>
                <a:spcPct val="20000"/>
              </a:spcBef>
              <a:buSzPct val="35000"/>
              <a:buBlip>
                <a:blip r:embed="rId5"/>
              </a:buBlip>
              <a:defRPr sz="1300">
                <a:solidFill>
                  <a:srgbClr val="828282"/>
                </a:solidFill>
                <a:latin typeface="Arial" panose="020B0604020202020204" pitchFamily="34" charset="0"/>
              </a:defRPr>
            </a:lvl5pPr>
            <a:lvl6pPr marL="13208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6pPr>
            <a:lvl7pPr marL="17780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7pPr>
            <a:lvl8pPr marL="22352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8pPr>
            <a:lvl9pPr marL="26924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9pPr>
          </a:lstStyle>
          <a:p>
            <a:pPr algn="ctr">
              <a:spcBef>
                <a:spcPct val="0"/>
              </a:spcBef>
              <a:buSzTx/>
              <a:buNone/>
            </a:pPr>
            <a:r>
              <a:rPr lang="en-US" altLang="fr-FR" sz="2800" b="1" dirty="0">
                <a:solidFill>
                  <a:schemeClr val="accent6"/>
                </a:solidFill>
              </a:rPr>
              <a:t>Dynamic  model of the Combined-Cycle Power Plant with CO</a:t>
            </a:r>
            <a:r>
              <a:rPr lang="en-US" altLang="fr-FR" sz="2800" b="1" baseline="-25000" dirty="0">
                <a:solidFill>
                  <a:schemeClr val="accent6"/>
                </a:solidFill>
              </a:rPr>
              <a:t>2</a:t>
            </a:r>
            <a:r>
              <a:rPr lang="en-US" altLang="fr-FR" sz="2800" b="1" dirty="0">
                <a:solidFill>
                  <a:schemeClr val="accent6"/>
                </a:solidFill>
              </a:rPr>
              <a:t> capture unit</a:t>
            </a:r>
            <a:r>
              <a:rPr lang="en-GB" altLang="fr-FR" sz="2800" b="1" dirty="0">
                <a:solidFill>
                  <a:schemeClr val="accent6"/>
                </a:solidFill>
              </a:rPr>
              <a:t>: </a:t>
            </a:r>
            <a:r>
              <a:rPr lang="en-GB" altLang="fr-FR" sz="2800" b="1" dirty="0" smtClean="0">
                <a:solidFill>
                  <a:schemeClr val="accent6"/>
                </a:solidFill>
              </a:rPr>
              <a:t>Conclusion</a:t>
            </a:r>
            <a:endParaRPr lang="fr-FR" altLang="fr-FR" sz="2800" b="1" dirty="0">
              <a:solidFill>
                <a:schemeClr val="accent6"/>
              </a:solidFill>
            </a:endParaRPr>
          </a:p>
        </p:txBody>
      </p:sp>
      <p:sp>
        <p:nvSpPr>
          <p:cNvPr id="5" name="Rectangle 3"/>
          <p:cNvSpPr txBox="1">
            <a:spLocks noChangeArrowheads="1"/>
          </p:cNvSpPr>
          <p:nvPr/>
        </p:nvSpPr>
        <p:spPr bwMode="auto">
          <a:xfrm>
            <a:off x="264318" y="1284376"/>
            <a:ext cx="8772177" cy="5155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23838" indent="-223838" algn="l" rtl="0" eaLnBrk="0" fontAlgn="base" hangingPunct="0">
              <a:spcBef>
                <a:spcPct val="20000"/>
              </a:spcBef>
              <a:spcAft>
                <a:spcPct val="0"/>
              </a:spcAft>
              <a:buSzPct val="115000"/>
              <a:buBlip>
                <a:blip r:embed="rId2"/>
              </a:buBlip>
              <a:defRPr sz="2200">
                <a:solidFill>
                  <a:schemeClr val="tx2"/>
                </a:solidFill>
                <a:latin typeface="+mn-lt"/>
                <a:ea typeface="+mn-ea"/>
                <a:cs typeface="+mn-cs"/>
              </a:defRPr>
            </a:lvl1pPr>
            <a:lvl2pPr marL="406400" indent="-180975" algn="l" rtl="0" eaLnBrk="0" fontAlgn="base" hangingPunct="0">
              <a:spcBef>
                <a:spcPct val="20000"/>
              </a:spcBef>
              <a:spcAft>
                <a:spcPct val="0"/>
              </a:spcAft>
              <a:buSzPct val="70000"/>
              <a:buBlip>
                <a:blip r:embed="rId3"/>
              </a:buBlip>
              <a:defRPr sz="1600">
                <a:solidFill>
                  <a:schemeClr val="tx2"/>
                </a:solidFill>
                <a:latin typeface="+mn-lt"/>
              </a:defRPr>
            </a:lvl2pPr>
            <a:lvl3pPr marL="554038" indent="-146050" algn="l" rtl="0" eaLnBrk="0" fontAlgn="base" hangingPunct="0">
              <a:spcBef>
                <a:spcPct val="20000"/>
              </a:spcBef>
              <a:spcAft>
                <a:spcPct val="0"/>
              </a:spcAft>
              <a:buSzPct val="70000"/>
              <a:buBlip>
                <a:blip r:embed="rId3"/>
              </a:buBlip>
              <a:defRPr sz="1300">
                <a:solidFill>
                  <a:schemeClr val="tx2"/>
                </a:solidFill>
                <a:latin typeface="+mn-lt"/>
              </a:defRPr>
            </a:lvl3pPr>
            <a:lvl4pPr marL="736600" indent="-180975" algn="l" rtl="0" eaLnBrk="0" fontAlgn="base" hangingPunct="0">
              <a:spcBef>
                <a:spcPct val="20000"/>
              </a:spcBef>
              <a:spcAft>
                <a:spcPct val="0"/>
              </a:spcAft>
              <a:buSzPct val="45000"/>
              <a:buBlip>
                <a:blip r:embed="rId4"/>
              </a:buBlip>
              <a:defRPr sz="1400">
                <a:solidFill>
                  <a:srgbClr val="5A5A5A"/>
                </a:solidFill>
                <a:latin typeface="+mn-lt"/>
              </a:defRPr>
            </a:lvl4pPr>
            <a:lvl5pPr marL="863600" indent="-125413" algn="l" rtl="0" eaLnBrk="0" fontAlgn="base" hangingPunct="0">
              <a:spcBef>
                <a:spcPct val="20000"/>
              </a:spcBef>
              <a:spcAft>
                <a:spcPct val="0"/>
              </a:spcAft>
              <a:buSzPct val="35000"/>
              <a:buBlip>
                <a:blip r:embed="rId5"/>
              </a:buBlip>
              <a:defRPr sz="1300">
                <a:solidFill>
                  <a:srgbClr val="828282"/>
                </a:solidFill>
                <a:latin typeface="+mn-lt"/>
              </a:defRPr>
            </a:lvl5pPr>
            <a:lvl6pPr marL="1320800" indent="-125413" algn="l" rtl="0" fontAlgn="base">
              <a:spcBef>
                <a:spcPct val="20000"/>
              </a:spcBef>
              <a:spcAft>
                <a:spcPct val="0"/>
              </a:spcAft>
              <a:buSzPct val="35000"/>
              <a:buBlip>
                <a:blip r:embed="rId5"/>
              </a:buBlip>
              <a:defRPr sz="1300">
                <a:solidFill>
                  <a:srgbClr val="828282"/>
                </a:solidFill>
                <a:latin typeface="+mn-lt"/>
              </a:defRPr>
            </a:lvl6pPr>
            <a:lvl7pPr marL="1778000" indent="-125413" algn="l" rtl="0" fontAlgn="base">
              <a:spcBef>
                <a:spcPct val="20000"/>
              </a:spcBef>
              <a:spcAft>
                <a:spcPct val="0"/>
              </a:spcAft>
              <a:buSzPct val="35000"/>
              <a:buBlip>
                <a:blip r:embed="rId5"/>
              </a:buBlip>
              <a:defRPr sz="1300">
                <a:solidFill>
                  <a:srgbClr val="828282"/>
                </a:solidFill>
                <a:latin typeface="+mn-lt"/>
              </a:defRPr>
            </a:lvl7pPr>
            <a:lvl8pPr marL="2235200" indent="-125413" algn="l" rtl="0" fontAlgn="base">
              <a:spcBef>
                <a:spcPct val="20000"/>
              </a:spcBef>
              <a:spcAft>
                <a:spcPct val="0"/>
              </a:spcAft>
              <a:buSzPct val="35000"/>
              <a:buBlip>
                <a:blip r:embed="rId5"/>
              </a:buBlip>
              <a:defRPr sz="1300">
                <a:solidFill>
                  <a:srgbClr val="828282"/>
                </a:solidFill>
                <a:latin typeface="+mn-lt"/>
              </a:defRPr>
            </a:lvl8pPr>
            <a:lvl9pPr marL="2692400" indent="-125413" algn="l" rtl="0" fontAlgn="base">
              <a:spcBef>
                <a:spcPct val="20000"/>
              </a:spcBef>
              <a:spcAft>
                <a:spcPct val="0"/>
              </a:spcAft>
              <a:buSzPct val="35000"/>
              <a:buBlip>
                <a:blip r:embed="rId5"/>
              </a:buBlip>
              <a:defRPr sz="1300">
                <a:solidFill>
                  <a:srgbClr val="828282"/>
                </a:solidFill>
                <a:latin typeface="+mn-lt"/>
              </a:defRPr>
            </a:lvl9pPr>
          </a:lstStyle>
          <a:p>
            <a:pPr marL="361950" indent="-361950" algn="just">
              <a:spcAft>
                <a:spcPts val="1200"/>
              </a:spcAft>
              <a:buFont typeface="Wingdings" pitchFamily="2" charset="2"/>
              <a:buChar char="Ø"/>
              <a:defRPr/>
            </a:pPr>
            <a:r>
              <a:rPr lang="en-US" sz="2000" dirty="0">
                <a:latin typeface="+mj-lt"/>
              </a:rPr>
              <a:t>A detailed dynamic model of a combined cycle power plant with a CO</a:t>
            </a:r>
            <a:r>
              <a:rPr lang="en-US" sz="2000" baseline="-25000" dirty="0">
                <a:latin typeface="+mj-lt"/>
              </a:rPr>
              <a:t>2</a:t>
            </a:r>
            <a:r>
              <a:rPr lang="en-US" sz="2000" dirty="0">
                <a:latin typeface="+mj-lt"/>
              </a:rPr>
              <a:t> post-combustion capture </a:t>
            </a:r>
            <a:r>
              <a:rPr lang="en-US" sz="2000" dirty="0" smtClean="0">
                <a:latin typeface="+mj-lt"/>
              </a:rPr>
              <a:t>unit, </a:t>
            </a:r>
            <a:r>
              <a:rPr lang="en-US" sz="2000" dirty="0">
                <a:latin typeface="+mj-lt"/>
              </a:rPr>
              <a:t>has been developed </a:t>
            </a:r>
            <a:r>
              <a:rPr lang="en-US" sz="2000" dirty="0" smtClean="0">
                <a:latin typeface="+mj-lt"/>
              </a:rPr>
              <a:t>and validated,</a:t>
            </a:r>
            <a:endParaRPr lang="en-US" sz="2000" dirty="0" smtClean="0">
              <a:solidFill>
                <a:srgbClr val="01060F"/>
              </a:solidFill>
              <a:latin typeface="+mj-lt"/>
              <a:cs typeface="Times New Roman" pitchFamily="18" charset="0"/>
            </a:endParaRPr>
          </a:p>
          <a:p>
            <a:pPr marL="361950" indent="-361950" algn="just">
              <a:spcAft>
                <a:spcPts val="600"/>
              </a:spcAft>
              <a:buFont typeface="Wingdings" pitchFamily="2" charset="2"/>
              <a:buChar char="Ø"/>
              <a:defRPr/>
            </a:pPr>
            <a:r>
              <a:rPr lang="en-US" sz="2000" dirty="0" smtClean="0">
                <a:solidFill>
                  <a:srgbClr val="01060F"/>
                </a:solidFill>
                <a:latin typeface="+mj-lt"/>
                <a:cs typeface="Times New Roman" pitchFamily="18" charset="0"/>
              </a:rPr>
              <a:t>Most </a:t>
            </a:r>
            <a:r>
              <a:rPr lang="en-US" sz="2000" dirty="0">
                <a:solidFill>
                  <a:srgbClr val="01060F"/>
                </a:solidFill>
                <a:latin typeface="+mj-lt"/>
                <a:cs typeface="Times New Roman" pitchFamily="18" charset="0"/>
              </a:rPr>
              <a:t>of the </a:t>
            </a:r>
            <a:r>
              <a:rPr lang="en-US" sz="2000" dirty="0" smtClean="0">
                <a:solidFill>
                  <a:srgbClr val="01060F"/>
                </a:solidFill>
                <a:latin typeface="+mj-lt"/>
                <a:cs typeface="Times New Roman" pitchFamily="18" charset="0"/>
              </a:rPr>
              <a:t>ThermoSysPro model values </a:t>
            </a:r>
            <a:r>
              <a:rPr lang="en-US" sz="2000" dirty="0">
                <a:solidFill>
                  <a:srgbClr val="01060F"/>
                </a:solidFill>
                <a:latin typeface="+mj-lt"/>
                <a:cs typeface="Times New Roman" pitchFamily="18" charset="0"/>
              </a:rPr>
              <a:t>are in consistent with </a:t>
            </a:r>
            <a:r>
              <a:rPr lang="en-US" sz="2000" dirty="0" smtClean="0">
                <a:solidFill>
                  <a:srgbClr val="01060F"/>
                </a:solidFill>
                <a:latin typeface="+mj-lt"/>
                <a:cs typeface="Times New Roman" pitchFamily="18" charset="0"/>
              </a:rPr>
              <a:t>the </a:t>
            </a:r>
            <a:r>
              <a:rPr lang="en-US" sz="2000" dirty="0">
                <a:solidFill>
                  <a:srgbClr val="01060F"/>
                </a:solidFill>
                <a:latin typeface="+mj-lt"/>
                <a:cs typeface="Times New Roman" pitchFamily="18" charset="0"/>
              </a:rPr>
              <a:t>CAESAR project </a:t>
            </a:r>
            <a:r>
              <a:rPr lang="en-US" sz="2000" dirty="0" smtClean="0">
                <a:solidFill>
                  <a:srgbClr val="01060F"/>
                </a:solidFill>
                <a:latin typeface="+mj-lt"/>
                <a:cs typeface="Times New Roman" pitchFamily="18" charset="0"/>
              </a:rPr>
              <a:t>results. </a:t>
            </a:r>
            <a:r>
              <a:rPr lang="en-US" sz="2000" dirty="0">
                <a:solidFill>
                  <a:srgbClr val="01060F"/>
                </a:solidFill>
                <a:latin typeface="+mj-lt"/>
                <a:cs typeface="Times New Roman" pitchFamily="18" charset="0"/>
              </a:rPr>
              <a:t>However, </a:t>
            </a:r>
            <a:r>
              <a:rPr lang="en-US" sz="2000" dirty="0" smtClean="0">
                <a:solidFill>
                  <a:srgbClr val="01060F"/>
                </a:solidFill>
                <a:latin typeface="+mj-lt"/>
                <a:cs typeface="Times New Roman" pitchFamily="18" charset="0"/>
              </a:rPr>
              <a:t>several differences are observed, due in the </a:t>
            </a:r>
            <a:r>
              <a:rPr lang="en-US" sz="2000" dirty="0" smtClean="0">
                <a:solidFill>
                  <a:srgbClr val="01060F"/>
                </a:solidFill>
                <a:cs typeface="Times New Roman" pitchFamily="18" charset="0"/>
              </a:rPr>
              <a:t>difference in the power plants characteristics</a:t>
            </a:r>
            <a:r>
              <a:rPr lang="en-US" sz="2000" dirty="0" smtClean="0">
                <a:solidFill>
                  <a:srgbClr val="01060F"/>
                </a:solidFill>
                <a:latin typeface="+mj-lt"/>
                <a:cs typeface="Times New Roman" pitchFamily="18" charset="0"/>
              </a:rPr>
              <a:t>:</a:t>
            </a:r>
            <a:endParaRPr lang="en-US" sz="2000" dirty="0" smtClean="0">
              <a:solidFill>
                <a:srgbClr val="01060F"/>
              </a:solidFill>
              <a:latin typeface="+mj-lt"/>
              <a:cs typeface="Times New Roman" pitchFamily="18" charset="0"/>
            </a:endParaRPr>
          </a:p>
          <a:p>
            <a:pPr marL="895350" algn="just">
              <a:buFont typeface="Arial" panose="020B0604020202020204" pitchFamily="34" charset="0"/>
              <a:buChar char="•"/>
              <a:defRPr/>
            </a:pPr>
            <a:r>
              <a:rPr lang="en-US" sz="1800" dirty="0" smtClean="0">
                <a:solidFill>
                  <a:schemeClr val="accent5"/>
                </a:solidFill>
                <a:latin typeface="+mj-lt"/>
                <a:cs typeface="Times New Roman" pitchFamily="18" charset="0"/>
              </a:rPr>
              <a:t>The </a:t>
            </a:r>
            <a:r>
              <a:rPr lang="en-US" sz="1800" dirty="0">
                <a:solidFill>
                  <a:schemeClr val="accent5"/>
                </a:solidFill>
                <a:latin typeface="+mj-lt"/>
                <a:cs typeface="Times New Roman" pitchFamily="18" charset="0"/>
              </a:rPr>
              <a:t>solvent specific demand is </a:t>
            </a:r>
            <a:r>
              <a:rPr lang="en-US" sz="1800" dirty="0" smtClean="0">
                <a:solidFill>
                  <a:schemeClr val="accent5"/>
                </a:solidFill>
                <a:latin typeface="+mj-lt"/>
                <a:cs typeface="Times New Roman" pitchFamily="18" charset="0"/>
              </a:rPr>
              <a:t>8% </a:t>
            </a:r>
            <a:r>
              <a:rPr lang="en-US" sz="1800" dirty="0">
                <a:solidFill>
                  <a:schemeClr val="accent5"/>
                </a:solidFill>
                <a:latin typeface="+mj-lt"/>
                <a:cs typeface="Times New Roman" pitchFamily="18" charset="0"/>
              </a:rPr>
              <a:t>lower compare to CAESAR,</a:t>
            </a:r>
          </a:p>
          <a:p>
            <a:pPr marL="895350" algn="just">
              <a:buFont typeface="Arial" panose="020B0604020202020204" pitchFamily="34" charset="0"/>
              <a:buChar char="•"/>
              <a:defRPr/>
            </a:pPr>
            <a:r>
              <a:rPr lang="en-US" sz="1800" dirty="0" smtClean="0">
                <a:solidFill>
                  <a:schemeClr val="accent5"/>
                </a:solidFill>
                <a:latin typeface="+mj-lt"/>
                <a:cs typeface="Times New Roman" pitchFamily="18" charset="0"/>
              </a:rPr>
              <a:t>The </a:t>
            </a:r>
            <a:r>
              <a:rPr lang="en-US" sz="1800" dirty="0">
                <a:solidFill>
                  <a:schemeClr val="accent5"/>
                </a:solidFill>
                <a:latin typeface="+mj-lt"/>
                <a:cs typeface="Times New Roman" pitchFamily="18" charset="0"/>
              </a:rPr>
              <a:t>total flow of CO2 captured is 11.4% lower, due to the differences in the power plants characteristics (lower flue gases flow rate, etc.),</a:t>
            </a:r>
          </a:p>
          <a:p>
            <a:pPr marL="895350" algn="just">
              <a:spcAft>
                <a:spcPts val="1200"/>
              </a:spcAft>
              <a:buFont typeface="Arial" panose="020B0604020202020204" pitchFamily="34" charset="0"/>
              <a:buChar char="•"/>
              <a:defRPr/>
            </a:pPr>
            <a:r>
              <a:rPr lang="en-US" sz="1800" dirty="0" smtClean="0">
                <a:solidFill>
                  <a:schemeClr val="accent5"/>
                </a:solidFill>
                <a:latin typeface="+mj-lt"/>
                <a:cs typeface="Times New Roman" pitchFamily="18" charset="0"/>
              </a:rPr>
              <a:t>The </a:t>
            </a:r>
            <a:r>
              <a:rPr lang="en-US" sz="1800" dirty="0">
                <a:solidFill>
                  <a:schemeClr val="accent5"/>
                </a:solidFill>
                <a:latin typeface="+mj-lt"/>
                <a:cs typeface="Times New Roman" pitchFamily="18" charset="0"/>
              </a:rPr>
              <a:t>solvent </a:t>
            </a:r>
            <a:r>
              <a:rPr lang="en-US" sz="1800" dirty="0" smtClean="0">
                <a:solidFill>
                  <a:schemeClr val="accent5"/>
                </a:solidFill>
                <a:latin typeface="+mj-lt"/>
                <a:cs typeface="Times New Roman" pitchFamily="18" charset="0"/>
              </a:rPr>
              <a:t>flow rate is </a:t>
            </a:r>
            <a:r>
              <a:rPr lang="en-US" sz="1800" dirty="0">
                <a:solidFill>
                  <a:schemeClr val="accent5"/>
                </a:solidFill>
                <a:latin typeface="+mj-lt"/>
                <a:cs typeface="Times New Roman" pitchFamily="18" charset="0"/>
              </a:rPr>
              <a:t>18.6% </a:t>
            </a:r>
            <a:r>
              <a:rPr lang="en-US" sz="1800" dirty="0" smtClean="0">
                <a:solidFill>
                  <a:schemeClr val="accent5"/>
                </a:solidFill>
                <a:latin typeface="+mj-lt"/>
                <a:cs typeface="Times New Roman" pitchFamily="18" charset="0"/>
              </a:rPr>
              <a:t>lower,</a:t>
            </a:r>
            <a:endParaRPr lang="fr-FR" sz="1800" dirty="0">
              <a:solidFill>
                <a:schemeClr val="accent5"/>
              </a:solidFill>
              <a:latin typeface="+mj-lt"/>
              <a:cs typeface="Times New Roman" pitchFamily="18" charset="0"/>
            </a:endParaRPr>
          </a:p>
          <a:p>
            <a:pPr marL="361950" indent="-361950" algn="just">
              <a:spcAft>
                <a:spcPts val="1200"/>
              </a:spcAft>
              <a:buFont typeface="Wingdings" pitchFamily="2" charset="2"/>
              <a:buChar char="Ø"/>
              <a:defRPr/>
            </a:pPr>
            <a:r>
              <a:rPr lang="en-US" sz="2000" dirty="0" smtClean="0">
                <a:solidFill>
                  <a:srgbClr val="01060F"/>
                </a:solidFill>
                <a:latin typeface="+mj-lt"/>
                <a:cs typeface="Times New Roman" pitchFamily="18" charset="0"/>
              </a:rPr>
              <a:t>Also, the </a:t>
            </a:r>
            <a:r>
              <a:rPr lang="en-US" sz="2000" dirty="0">
                <a:solidFill>
                  <a:srgbClr val="01060F"/>
                </a:solidFill>
                <a:latin typeface="+mj-lt"/>
                <a:cs typeface="Times New Roman" pitchFamily="18" charset="0"/>
              </a:rPr>
              <a:t>model results has been compared with PSE’s </a:t>
            </a:r>
            <a:r>
              <a:rPr lang="en-US" sz="2000" dirty="0" smtClean="0">
                <a:solidFill>
                  <a:srgbClr val="01060F"/>
                </a:solidFill>
                <a:latin typeface="+mj-lt"/>
                <a:cs typeface="Times New Roman" pitchFamily="18" charset="0"/>
              </a:rPr>
              <a:t>model </a:t>
            </a:r>
            <a:r>
              <a:rPr lang="en-US" sz="2000" dirty="0">
                <a:solidFill>
                  <a:srgbClr val="01060F"/>
                </a:solidFill>
                <a:latin typeface="+mj-lt"/>
                <a:cs typeface="Times New Roman" pitchFamily="18" charset="0"/>
              </a:rPr>
              <a:t>(gPROMS). The results are in quite good agreement, for most key performance indicators (under 1%), except solvent specific demand is 6% higher</a:t>
            </a:r>
            <a:r>
              <a:rPr lang="en-US" sz="2000" dirty="0" smtClean="0">
                <a:solidFill>
                  <a:srgbClr val="01060F"/>
                </a:solidFill>
                <a:latin typeface="+mj-lt"/>
                <a:cs typeface="Times New Roman" pitchFamily="18" charset="0"/>
              </a:rPr>
              <a:t>,</a:t>
            </a:r>
          </a:p>
          <a:p>
            <a:pPr marL="361950" indent="-361950" algn="just">
              <a:buFont typeface="Wingdings" pitchFamily="2" charset="2"/>
              <a:buChar char="Ø"/>
              <a:defRPr/>
            </a:pPr>
            <a:r>
              <a:rPr lang="fr-FR" sz="2000" dirty="0" smtClean="0">
                <a:solidFill>
                  <a:srgbClr val="01060F"/>
                </a:solidFill>
                <a:latin typeface="+mj-lt"/>
                <a:cs typeface="Times New Roman" pitchFamily="18" charset="0"/>
              </a:rPr>
              <a:t>The </a:t>
            </a:r>
            <a:r>
              <a:rPr lang="en-CA" sz="2000" dirty="0">
                <a:solidFill>
                  <a:srgbClr val="01060F"/>
                </a:solidFill>
                <a:latin typeface="+mj-lt"/>
                <a:cs typeface="Times New Roman" pitchFamily="18" charset="0"/>
              </a:rPr>
              <a:t>numerical robustness </a:t>
            </a:r>
            <a:r>
              <a:rPr lang="fr-FR" sz="2000" dirty="0">
                <a:solidFill>
                  <a:srgbClr val="01060F"/>
                </a:solidFill>
                <a:latin typeface="+mj-lt"/>
                <a:cs typeface="Times New Roman" pitchFamily="18" charset="0"/>
              </a:rPr>
              <a:t>of </a:t>
            </a:r>
            <a:r>
              <a:rPr lang="fr-FR" sz="2000" dirty="0" smtClean="0">
                <a:solidFill>
                  <a:srgbClr val="01060F"/>
                </a:solidFill>
                <a:latin typeface="+mj-lt"/>
                <a:cs typeface="Times New Roman" pitchFamily="18" charset="0"/>
              </a:rPr>
              <a:t>the model </a:t>
            </a:r>
            <a:r>
              <a:rPr lang="fr-FR" sz="2000" dirty="0">
                <a:solidFill>
                  <a:srgbClr val="01060F"/>
                </a:solidFill>
                <a:latin typeface="+mj-lt"/>
                <a:cs typeface="Times New Roman" pitchFamily="18" charset="0"/>
              </a:rPr>
              <a:t>has </a:t>
            </a:r>
            <a:r>
              <a:rPr lang="fr-FR" sz="2000" dirty="0" smtClean="0">
                <a:solidFill>
                  <a:srgbClr val="01060F"/>
                </a:solidFill>
                <a:latin typeface="+mj-lt"/>
                <a:cs typeface="Times New Roman" pitchFamily="18" charset="0"/>
              </a:rPr>
              <a:t>been</a:t>
            </a:r>
            <a:r>
              <a:rPr lang="en-US" sz="2000" dirty="0" smtClean="0">
                <a:solidFill>
                  <a:srgbClr val="01060F"/>
                </a:solidFill>
                <a:latin typeface="+mj-lt"/>
                <a:cs typeface="Times New Roman" pitchFamily="18" charset="0"/>
              </a:rPr>
              <a:t> verified</a:t>
            </a:r>
            <a:r>
              <a:rPr lang="fr-FR" sz="2000" dirty="0">
                <a:solidFill>
                  <a:srgbClr val="01060F"/>
                </a:solidFill>
                <a:latin typeface="+mj-lt"/>
                <a:cs typeface="Times New Roman" pitchFamily="18" charset="0"/>
              </a:rPr>
              <a:t>.</a:t>
            </a:r>
            <a:r>
              <a:rPr lang="fr-FR" sz="2000" dirty="0" smtClean="0">
                <a:solidFill>
                  <a:srgbClr val="01060F"/>
                </a:solidFill>
                <a:latin typeface="+mj-lt"/>
                <a:cs typeface="Times New Roman" pitchFamily="18" charset="0"/>
              </a:rPr>
              <a:t> </a:t>
            </a:r>
            <a:endParaRPr lang="en-US" altLang="fr-FR" sz="2000" b="0" kern="0" dirty="0" smtClean="0">
              <a:latin typeface="+mj-lt"/>
            </a:endParaRPr>
          </a:p>
        </p:txBody>
      </p:sp>
    </p:spTree>
    <p:extLst>
      <p:ext uri="{BB962C8B-B14F-4D97-AF65-F5344CB8AC3E}">
        <p14:creationId xmlns:p14="http://schemas.microsoft.com/office/powerpoint/2010/main" val="38649246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r>
              <a:rPr lang="fr-FR" dirty="0" smtClean="0"/>
              <a:t>Modelica USA|  09/10/2018</a:t>
            </a:r>
            <a:endParaRPr lang="fr-FR" dirty="0"/>
          </a:p>
        </p:txBody>
      </p:sp>
      <p:sp>
        <p:nvSpPr>
          <p:cNvPr id="4" name="Rectangle 2"/>
          <p:cNvSpPr>
            <a:spLocks noGrp="1" noChangeArrowheads="1"/>
          </p:cNvSpPr>
          <p:nvPr>
            <p:ph type="title"/>
          </p:nvPr>
        </p:nvSpPr>
        <p:spPr>
          <a:xfrm>
            <a:off x="3563888" y="2780928"/>
            <a:ext cx="5334000" cy="3446463"/>
          </a:xfrm>
        </p:spPr>
        <p:txBody>
          <a:bodyPr/>
          <a:lstStyle/>
          <a:p>
            <a:pPr lvl="0" algn="ctr"/>
            <a:r>
              <a:rPr lang="en-US" altLang="fr-FR" sz="4400" cap="none" dirty="0">
                <a:solidFill>
                  <a:srgbClr val="FF8000"/>
                </a:solidFill>
                <a:ea typeface="+mn-ea"/>
                <a:cs typeface="Arial" panose="020B0604020202020204" pitchFamily="34" charset="0"/>
              </a:rPr>
              <a:t>References</a:t>
            </a:r>
            <a:r>
              <a:rPr lang="en-US" altLang="fr-FR" sz="3200" cap="none" dirty="0">
                <a:solidFill>
                  <a:srgbClr val="7F7F7F"/>
                </a:solidFill>
                <a:ea typeface="+mn-ea"/>
                <a:cs typeface="+mn-cs"/>
              </a:rPr>
              <a:t/>
            </a:r>
            <a:br>
              <a:rPr lang="en-US" altLang="fr-FR" sz="3200" cap="none" dirty="0">
                <a:solidFill>
                  <a:srgbClr val="7F7F7F"/>
                </a:solidFill>
                <a:ea typeface="+mn-ea"/>
                <a:cs typeface="+mn-cs"/>
              </a:rPr>
            </a:br>
            <a:r>
              <a:rPr lang="fr-FR" altLang="fr-FR" sz="4000" dirty="0" smtClean="0"/>
              <a:t/>
            </a:r>
            <a:br>
              <a:rPr lang="fr-FR" altLang="fr-FR" sz="4000" dirty="0" smtClean="0"/>
            </a:br>
            <a:r>
              <a:rPr lang="en-US" altLang="fr-FR" sz="3600" dirty="0" smtClean="0">
                <a:solidFill>
                  <a:srgbClr val="FF8000"/>
                </a:solidFill>
                <a:cs typeface="Arial" panose="020B0604020202020204" pitchFamily="34" charset="0"/>
              </a:rPr>
              <a:t/>
            </a:r>
            <a:br>
              <a:rPr lang="en-US" altLang="fr-FR" sz="3600" dirty="0" smtClean="0">
                <a:solidFill>
                  <a:srgbClr val="FF8000"/>
                </a:solidFill>
                <a:cs typeface="Arial" panose="020B0604020202020204" pitchFamily="34" charset="0"/>
              </a:rPr>
            </a:br>
            <a:endParaRPr lang="en-US" altLang="fr-FR" sz="3600" dirty="0" smtClean="0">
              <a:solidFill>
                <a:schemeClr val="tx2"/>
              </a:solidFill>
            </a:endParaRPr>
          </a:p>
        </p:txBody>
      </p:sp>
      <p:pic>
        <p:nvPicPr>
          <p:cNvPr id="5" name="Picture 11" descr="E:\DONNEES\dubosc-ann\MES DOCUMENTS\Pictures\Thermique\10932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5888"/>
            <a:ext cx="3170238" cy="617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7293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r>
              <a:rPr lang="fr-FR" dirty="0" smtClean="0"/>
              <a:t>Modelica USA|  09/10/2018</a:t>
            </a:r>
            <a:endParaRPr lang="fr-FR" dirty="0"/>
          </a:p>
        </p:txBody>
      </p:sp>
      <p:sp>
        <p:nvSpPr>
          <p:cNvPr id="4" name="Rectangle 7"/>
          <p:cNvSpPr>
            <a:spLocks noChangeArrowheads="1"/>
          </p:cNvSpPr>
          <p:nvPr/>
        </p:nvSpPr>
        <p:spPr bwMode="auto">
          <a:xfrm>
            <a:off x="38100" y="28575"/>
            <a:ext cx="91059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SzPct val="115000"/>
              <a:buBlip>
                <a:blip r:embed="rId2"/>
              </a:buBlip>
              <a:defRPr sz="2200">
                <a:solidFill>
                  <a:schemeClr val="tx2"/>
                </a:solidFill>
                <a:latin typeface="Arial" panose="020B0604020202020204" pitchFamily="34" charset="0"/>
              </a:defRPr>
            </a:lvl1pPr>
            <a:lvl2pPr marL="406400" indent="-180975">
              <a:spcBef>
                <a:spcPct val="20000"/>
              </a:spcBef>
              <a:buSzPct val="70000"/>
              <a:buBlip>
                <a:blip r:embed="rId3"/>
              </a:buBlip>
              <a:defRPr sz="1600">
                <a:solidFill>
                  <a:schemeClr val="tx2"/>
                </a:solidFill>
                <a:latin typeface="Arial" panose="020B0604020202020204" pitchFamily="34" charset="0"/>
              </a:defRPr>
            </a:lvl2pPr>
            <a:lvl3pPr marL="554038" indent="-146050">
              <a:spcBef>
                <a:spcPct val="20000"/>
              </a:spcBef>
              <a:buSzPct val="70000"/>
              <a:buBlip>
                <a:blip r:embed="rId3"/>
              </a:buBlip>
              <a:defRPr sz="1300">
                <a:solidFill>
                  <a:schemeClr val="tx2"/>
                </a:solidFill>
                <a:latin typeface="Arial" panose="020B0604020202020204" pitchFamily="34" charset="0"/>
              </a:defRPr>
            </a:lvl3pPr>
            <a:lvl4pPr marL="736600" indent="-180975">
              <a:spcBef>
                <a:spcPct val="20000"/>
              </a:spcBef>
              <a:buSzPct val="45000"/>
              <a:buBlip>
                <a:blip r:embed="rId4"/>
              </a:buBlip>
              <a:defRPr sz="1400">
                <a:solidFill>
                  <a:srgbClr val="5A5A5A"/>
                </a:solidFill>
                <a:latin typeface="Arial" panose="020B0604020202020204" pitchFamily="34" charset="0"/>
              </a:defRPr>
            </a:lvl4pPr>
            <a:lvl5pPr marL="863600" indent="-125413">
              <a:spcBef>
                <a:spcPct val="20000"/>
              </a:spcBef>
              <a:buSzPct val="35000"/>
              <a:buBlip>
                <a:blip r:embed="rId5"/>
              </a:buBlip>
              <a:defRPr sz="1300">
                <a:solidFill>
                  <a:srgbClr val="828282"/>
                </a:solidFill>
                <a:latin typeface="Arial" panose="020B0604020202020204" pitchFamily="34" charset="0"/>
              </a:defRPr>
            </a:lvl5pPr>
            <a:lvl6pPr marL="13208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6pPr>
            <a:lvl7pPr marL="17780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7pPr>
            <a:lvl8pPr marL="22352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8pPr>
            <a:lvl9pPr marL="2692400" indent="-125413"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9pPr>
          </a:lstStyle>
          <a:p>
            <a:pPr algn="ctr">
              <a:spcBef>
                <a:spcPct val="0"/>
              </a:spcBef>
              <a:buSzTx/>
              <a:buNone/>
            </a:pPr>
            <a:r>
              <a:rPr lang="en-US" altLang="fr-FR" sz="2800" b="1" dirty="0">
                <a:solidFill>
                  <a:schemeClr val="accent6"/>
                </a:solidFill>
              </a:rPr>
              <a:t>Dynamic  model of the Combined-Cycle Power Plant with CO</a:t>
            </a:r>
            <a:r>
              <a:rPr lang="en-US" altLang="fr-FR" sz="2800" b="1" baseline="-25000" dirty="0">
                <a:solidFill>
                  <a:schemeClr val="accent6"/>
                </a:solidFill>
              </a:rPr>
              <a:t>2</a:t>
            </a:r>
            <a:r>
              <a:rPr lang="en-US" altLang="fr-FR" sz="2800" b="1" dirty="0">
                <a:solidFill>
                  <a:schemeClr val="accent6"/>
                </a:solidFill>
              </a:rPr>
              <a:t> capture unit</a:t>
            </a:r>
            <a:r>
              <a:rPr lang="en-GB" altLang="fr-FR" sz="2800" b="1" dirty="0">
                <a:solidFill>
                  <a:schemeClr val="accent6"/>
                </a:solidFill>
              </a:rPr>
              <a:t>: References</a:t>
            </a:r>
            <a:endParaRPr lang="fr-FR" altLang="fr-FR" sz="2800" b="1" dirty="0">
              <a:solidFill>
                <a:schemeClr val="accent6"/>
              </a:solidFill>
            </a:endParaRPr>
          </a:p>
        </p:txBody>
      </p:sp>
      <p:sp>
        <p:nvSpPr>
          <p:cNvPr id="5" name="Rectangle 3"/>
          <p:cNvSpPr txBox="1">
            <a:spLocks noChangeArrowheads="1"/>
          </p:cNvSpPr>
          <p:nvPr/>
        </p:nvSpPr>
        <p:spPr bwMode="auto">
          <a:xfrm>
            <a:off x="235079" y="1130300"/>
            <a:ext cx="8908921" cy="5798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23838" indent="-223838" algn="l" rtl="0" eaLnBrk="0" fontAlgn="base" hangingPunct="0">
              <a:spcBef>
                <a:spcPct val="20000"/>
              </a:spcBef>
              <a:spcAft>
                <a:spcPct val="0"/>
              </a:spcAft>
              <a:buSzPct val="115000"/>
              <a:buBlip>
                <a:blip r:embed="rId2"/>
              </a:buBlip>
              <a:defRPr sz="2200">
                <a:solidFill>
                  <a:schemeClr val="tx2"/>
                </a:solidFill>
                <a:latin typeface="+mn-lt"/>
                <a:ea typeface="+mn-ea"/>
                <a:cs typeface="+mn-cs"/>
              </a:defRPr>
            </a:lvl1pPr>
            <a:lvl2pPr marL="406400" indent="-180975" algn="l" rtl="0" eaLnBrk="0" fontAlgn="base" hangingPunct="0">
              <a:spcBef>
                <a:spcPct val="20000"/>
              </a:spcBef>
              <a:spcAft>
                <a:spcPct val="0"/>
              </a:spcAft>
              <a:buSzPct val="70000"/>
              <a:buBlip>
                <a:blip r:embed="rId3"/>
              </a:buBlip>
              <a:defRPr sz="1600">
                <a:solidFill>
                  <a:schemeClr val="tx2"/>
                </a:solidFill>
                <a:latin typeface="+mn-lt"/>
              </a:defRPr>
            </a:lvl2pPr>
            <a:lvl3pPr marL="554038" indent="-146050" algn="l" rtl="0" eaLnBrk="0" fontAlgn="base" hangingPunct="0">
              <a:spcBef>
                <a:spcPct val="20000"/>
              </a:spcBef>
              <a:spcAft>
                <a:spcPct val="0"/>
              </a:spcAft>
              <a:buSzPct val="70000"/>
              <a:buBlip>
                <a:blip r:embed="rId3"/>
              </a:buBlip>
              <a:defRPr sz="1300">
                <a:solidFill>
                  <a:schemeClr val="tx2"/>
                </a:solidFill>
                <a:latin typeface="+mn-lt"/>
              </a:defRPr>
            </a:lvl3pPr>
            <a:lvl4pPr marL="736600" indent="-180975" algn="l" rtl="0" eaLnBrk="0" fontAlgn="base" hangingPunct="0">
              <a:spcBef>
                <a:spcPct val="20000"/>
              </a:spcBef>
              <a:spcAft>
                <a:spcPct val="0"/>
              </a:spcAft>
              <a:buSzPct val="45000"/>
              <a:buBlip>
                <a:blip r:embed="rId4"/>
              </a:buBlip>
              <a:defRPr sz="1400">
                <a:solidFill>
                  <a:srgbClr val="5A5A5A"/>
                </a:solidFill>
                <a:latin typeface="+mn-lt"/>
              </a:defRPr>
            </a:lvl4pPr>
            <a:lvl5pPr marL="863600" indent="-125413" algn="l" rtl="0" eaLnBrk="0" fontAlgn="base" hangingPunct="0">
              <a:spcBef>
                <a:spcPct val="20000"/>
              </a:spcBef>
              <a:spcAft>
                <a:spcPct val="0"/>
              </a:spcAft>
              <a:buSzPct val="35000"/>
              <a:buBlip>
                <a:blip r:embed="rId5"/>
              </a:buBlip>
              <a:defRPr sz="1300">
                <a:solidFill>
                  <a:srgbClr val="828282"/>
                </a:solidFill>
                <a:latin typeface="+mn-lt"/>
              </a:defRPr>
            </a:lvl5pPr>
            <a:lvl6pPr marL="1320800" indent="-125413" algn="l" rtl="0" fontAlgn="base">
              <a:spcBef>
                <a:spcPct val="20000"/>
              </a:spcBef>
              <a:spcAft>
                <a:spcPct val="0"/>
              </a:spcAft>
              <a:buSzPct val="35000"/>
              <a:buBlip>
                <a:blip r:embed="rId5"/>
              </a:buBlip>
              <a:defRPr sz="1300">
                <a:solidFill>
                  <a:srgbClr val="828282"/>
                </a:solidFill>
                <a:latin typeface="+mn-lt"/>
              </a:defRPr>
            </a:lvl6pPr>
            <a:lvl7pPr marL="1778000" indent="-125413" algn="l" rtl="0" fontAlgn="base">
              <a:spcBef>
                <a:spcPct val="20000"/>
              </a:spcBef>
              <a:spcAft>
                <a:spcPct val="0"/>
              </a:spcAft>
              <a:buSzPct val="35000"/>
              <a:buBlip>
                <a:blip r:embed="rId5"/>
              </a:buBlip>
              <a:defRPr sz="1300">
                <a:solidFill>
                  <a:srgbClr val="828282"/>
                </a:solidFill>
                <a:latin typeface="+mn-lt"/>
              </a:defRPr>
            </a:lvl7pPr>
            <a:lvl8pPr marL="2235200" indent="-125413" algn="l" rtl="0" fontAlgn="base">
              <a:spcBef>
                <a:spcPct val="20000"/>
              </a:spcBef>
              <a:spcAft>
                <a:spcPct val="0"/>
              </a:spcAft>
              <a:buSzPct val="35000"/>
              <a:buBlip>
                <a:blip r:embed="rId5"/>
              </a:buBlip>
              <a:defRPr sz="1300">
                <a:solidFill>
                  <a:srgbClr val="828282"/>
                </a:solidFill>
                <a:latin typeface="+mn-lt"/>
              </a:defRPr>
            </a:lvl8pPr>
            <a:lvl9pPr marL="2692400" indent="-125413" algn="l" rtl="0" fontAlgn="base">
              <a:spcBef>
                <a:spcPct val="20000"/>
              </a:spcBef>
              <a:spcAft>
                <a:spcPct val="0"/>
              </a:spcAft>
              <a:buSzPct val="35000"/>
              <a:buBlip>
                <a:blip r:embed="rId5"/>
              </a:buBlip>
              <a:defRPr sz="1300">
                <a:solidFill>
                  <a:srgbClr val="828282"/>
                </a:solidFill>
                <a:latin typeface="+mn-lt"/>
              </a:defRPr>
            </a:lvl9pPr>
          </a:lstStyle>
          <a:p>
            <a:pPr marL="0" indent="0">
              <a:buNone/>
            </a:pPr>
            <a:r>
              <a:rPr lang="en-US" sz="2000" dirty="0"/>
              <a:t>[</a:t>
            </a:r>
            <a:r>
              <a:rPr lang="en-US" sz="1800" dirty="0"/>
              <a:t>1] </a:t>
            </a:r>
            <a:r>
              <a:rPr lang="en-US" sz="1800" u="sng" dirty="0">
                <a:hlinkClick r:id="rId6"/>
              </a:rPr>
              <a:t>https://cordis.europa.eu/result/rcn/53969_en.html</a:t>
            </a:r>
            <a:endParaRPr lang="fr-FR" sz="1800" dirty="0"/>
          </a:p>
          <a:p>
            <a:pPr marL="0" indent="0">
              <a:buNone/>
            </a:pPr>
            <a:r>
              <a:rPr lang="en-US" sz="1800" dirty="0"/>
              <a:t>[2] </a:t>
            </a:r>
            <a:r>
              <a:rPr lang="en-US" sz="1800" u="sng" dirty="0">
                <a:hlinkClick r:id="rId7"/>
              </a:rPr>
              <a:t>https://cordis.europa.eu/result/rcn/58752_en.html</a:t>
            </a:r>
            <a:endParaRPr lang="fr-FR" sz="1800" dirty="0"/>
          </a:p>
          <a:p>
            <a:pPr marL="0" indent="0">
              <a:buNone/>
            </a:pPr>
            <a:r>
              <a:rPr lang="en-US" sz="1800" dirty="0"/>
              <a:t>[3] Anatole Weill. Milestone 20 WP5 Internal Deliverables 5.3.5b, Modelica post-combustion CO2 capture models description and validation” Revision 1.1, March 2014.</a:t>
            </a:r>
            <a:endParaRPr lang="fr-FR" sz="1800" dirty="0"/>
          </a:p>
          <a:p>
            <a:pPr marL="0" indent="0">
              <a:buNone/>
            </a:pPr>
            <a:r>
              <a:rPr lang="en-US" sz="1800" dirty="0"/>
              <a:t>[4] Milestone 18 – WP5 Deliverable 5.1.4F, Final Case Study 1 Report, PSE-gCCS-R-ETI-WP5-MS18-20130918, Revision 1.0, 25 October 2013.</a:t>
            </a:r>
            <a:endParaRPr lang="fr-FR" sz="1800" dirty="0"/>
          </a:p>
          <a:p>
            <a:pPr marL="0" indent="0">
              <a:buNone/>
            </a:pPr>
            <a:r>
              <a:rPr lang="en-US" sz="1800" dirty="0"/>
              <a:t>[5] Milestone 18 – WP5 Internal Deliverables 5.3.1, Case Study 3 Definitions, Revision 2.0, 14 October 2013. </a:t>
            </a:r>
            <a:endParaRPr lang="fr-FR" sz="1800" dirty="0"/>
          </a:p>
          <a:p>
            <a:pPr marL="0" indent="0">
              <a:buNone/>
            </a:pPr>
            <a:r>
              <a:rPr lang="en-US" sz="1800" dirty="0"/>
              <a:t>[6] “Milestone 19 – WP5 Internal Deliverables 5.3.2, Case Study 3 Interim Modelling Report” Revision 2.0, 6 January 2014. </a:t>
            </a:r>
            <a:endParaRPr lang="fr-FR" sz="1800" dirty="0"/>
          </a:p>
          <a:p>
            <a:pPr marL="0" indent="0">
              <a:buNone/>
            </a:pPr>
            <a:r>
              <a:rPr lang="en-US" sz="1800" dirty="0"/>
              <a:t>[7] </a:t>
            </a:r>
            <a:r>
              <a:rPr lang="en-US" sz="1800" dirty="0" err="1"/>
              <a:t>Sipocz</a:t>
            </a:r>
            <a:r>
              <a:rPr lang="en-US" sz="1800" dirty="0"/>
              <a:t> N. et al. Natural gas combined cycle power plants with CO2 capture – Opportunities to reduce cost, </a:t>
            </a:r>
            <a:r>
              <a:rPr lang="en-US" sz="1800" dirty="0" err="1"/>
              <a:t>Internation</a:t>
            </a:r>
            <a:r>
              <a:rPr lang="en-US" sz="1800" dirty="0"/>
              <a:t> Journal of Greenhouse Gas Control 7, pp 98-106, 2012.</a:t>
            </a:r>
            <a:endParaRPr lang="fr-FR" sz="1800" dirty="0"/>
          </a:p>
          <a:p>
            <a:pPr marL="0" indent="0">
              <a:buNone/>
            </a:pPr>
            <a:r>
              <a:rPr lang="en-US" sz="1800" dirty="0"/>
              <a:t>[8] European Best Practice Guidelines for Assessment of CO2 Capture Technologies, CESAR Project, Deliverable D2.4.3, March 2011. </a:t>
            </a:r>
            <a:endParaRPr lang="fr-FR" sz="1800" dirty="0"/>
          </a:p>
          <a:p>
            <a:pPr marL="0" indent="0">
              <a:buNone/>
            </a:pPr>
            <a:r>
              <a:rPr lang="en-US" sz="1800" dirty="0"/>
              <a:t>[9] Anatole Weill. Milestone 20 – WP5 Internal Deliverables 5.3.1-4 Case Study 3 Modelling and Simulation Report; ETI CCS Project Report 2014.</a:t>
            </a:r>
            <a:endParaRPr lang="fr-FR" sz="1800" dirty="0"/>
          </a:p>
          <a:p>
            <a:pPr marL="622300" lvl="1" indent="-176213">
              <a:lnSpc>
                <a:spcPct val="90000"/>
              </a:lnSpc>
              <a:spcBef>
                <a:spcPct val="35000"/>
              </a:spcBef>
              <a:buFontTx/>
              <a:buNone/>
              <a:defRPr/>
            </a:pPr>
            <a:endParaRPr lang="en-US" altLang="fr-FR" sz="1800" b="0" kern="0" dirty="0" smtClean="0">
              <a:solidFill>
                <a:srgbClr val="CD4545"/>
              </a:solidFill>
            </a:endParaRPr>
          </a:p>
        </p:txBody>
      </p:sp>
    </p:spTree>
    <p:extLst>
      <p:ext uri="{BB962C8B-B14F-4D97-AF65-F5344CB8AC3E}">
        <p14:creationId xmlns:p14="http://schemas.microsoft.com/office/powerpoint/2010/main" val="30762874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r>
              <a:rPr lang="fr-FR" dirty="0" smtClean="0"/>
              <a:t>Modelica USA|  09/10/2018</a:t>
            </a:r>
            <a:endParaRPr lang="fr-FR" dirty="0"/>
          </a:p>
        </p:txBody>
      </p:sp>
      <p:sp>
        <p:nvSpPr>
          <p:cNvPr id="4" name="Rectangle 2"/>
          <p:cNvSpPr>
            <a:spLocks noChangeArrowheads="1"/>
          </p:cNvSpPr>
          <p:nvPr/>
        </p:nvSpPr>
        <p:spPr bwMode="auto">
          <a:xfrm>
            <a:off x="3067050" y="2781300"/>
            <a:ext cx="59436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a:spcBef>
                <a:spcPct val="20000"/>
              </a:spcBef>
              <a:buSzPct val="115000"/>
              <a:buBlip>
                <a:blip r:embed="rId2"/>
              </a:buBlip>
              <a:defRPr sz="2200">
                <a:solidFill>
                  <a:schemeClr val="tx2"/>
                </a:solidFill>
                <a:latin typeface="Arial" panose="020B0604020202020204" pitchFamily="34" charset="0"/>
              </a:defRPr>
            </a:lvl1pPr>
            <a:lvl2pPr marL="742950" indent="-285750">
              <a:spcBef>
                <a:spcPct val="20000"/>
              </a:spcBef>
              <a:buSzPct val="70000"/>
              <a:buBlip>
                <a:blip r:embed="rId3"/>
              </a:buBlip>
              <a:defRPr sz="1600">
                <a:solidFill>
                  <a:schemeClr val="tx2"/>
                </a:solidFill>
                <a:latin typeface="Arial" panose="020B0604020202020204" pitchFamily="34" charset="0"/>
              </a:defRPr>
            </a:lvl2pPr>
            <a:lvl3pPr marL="1143000" indent="-228600">
              <a:spcBef>
                <a:spcPct val="20000"/>
              </a:spcBef>
              <a:buSzPct val="70000"/>
              <a:buBlip>
                <a:blip r:embed="rId3"/>
              </a:buBlip>
              <a:defRPr sz="1300">
                <a:solidFill>
                  <a:schemeClr val="tx2"/>
                </a:solidFill>
                <a:latin typeface="Arial" panose="020B0604020202020204" pitchFamily="34" charset="0"/>
              </a:defRPr>
            </a:lvl3pPr>
            <a:lvl4pPr marL="1600200" indent="-228600">
              <a:spcBef>
                <a:spcPct val="20000"/>
              </a:spcBef>
              <a:buSzPct val="45000"/>
              <a:buBlip>
                <a:blip r:embed="rId4"/>
              </a:buBlip>
              <a:defRPr sz="1400">
                <a:solidFill>
                  <a:srgbClr val="5A5A5A"/>
                </a:solidFill>
                <a:latin typeface="Arial" panose="020B0604020202020204" pitchFamily="34" charset="0"/>
              </a:defRPr>
            </a:lvl4pPr>
            <a:lvl5pPr marL="2057400" indent="-228600">
              <a:spcBef>
                <a:spcPct val="20000"/>
              </a:spcBef>
              <a:buSzPct val="35000"/>
              <a:buBlip>
                <a:blip r:embed="rId5"/>
              </a:buBlip>
              <a:defRPr sz="1300">
                <a:solidFill>
                  <a:srgbClr val="828282"/>
                </a:solidFill>
                <a:latin typeface="Arial" panose="020B0604020202020204" pitchFamily="34" charset="0"/>
              </a:defRPr>
            </a:lvl5pPr>
            <a:lvl6pPr marL="25146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6pPr>
            <a:lvl7pPr marL="29718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7pPr>
            <a:lvl8pPr marL="34290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8pPr>
            <a:lvl9pPr marL="38862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9pPr>
          </a:lstStyle>
          <a:p>
            <a:pPr algn="ctr">
              <a:buFontTx/>
              <a:buNone/>
            </a:pPr>
            <a:r>
              <a:rPr lang="en-US" altLang="fr-FR" sz="4400" dirty="0">
                <a:solidFill>
                  <a:srgbClr val="FF8000"/>
                </a:solidFill>
                <a:cs typeface="Arial" panose="020B0604020202020204" pitchFamily="34" charset="0"/>
              </a:rPr>
              <a:t>Thank you for your attention</a:t>
            </a:r>
            <a:r>
              <a:rPr lang="en-US" altLang="fr-FR" sz="3200" dirty="0"/>
              <a:t> </a:t>
            </a:r>
          </a:p>
          <a:p>
            <a:pPr algn="ctr">
              <a:buFontTx/>
              <a:buNone/>
            </a:pPr>
            <a:endParaRPr lang="en-US" altLang="fr-FR" sz="3200" dirty="0"/>
          </a:p>
          <a:p>
            <a:pPr algn="ctr">
              <a:buFontTx/>
              <a:buNone/>
            </a:pPr>
            <a:r>
              <a:rPr lang="en-US" altLang="fr-FR" sz="3200" dirty="0"/>
              <a:t> </a:t>
            </a:r>
            <a:endParaRPr lang="fr-FR" altLang="fr-FR" sz="3200" dirty="0"/>
          </a:p>
        </p:txBody>
      </p:sp>
      <p:pic>
        <p:nvPicPr>
          <p:cNvPr id="5" name="Picture 3" descr="P:\MES DOCUMENTS\0. ILLUSTRATIONS\PowerPoint\illustration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28600"/>
            <a:ext cx="3062288" cy="617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90170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r>
              <a:rPr lang="fr-FR" dirty="0" smtClean="0"/>
              <a:t>Modelica USA|  09/10/2018</a:t>
            </a:r>
            <a:endParaRPr lang="fr-FR" dirty="0"/>
          </a:p>
        </p:txBody>
      </p:sp>
      <p:pic>
        <p:nvPicPr>
          <p:cNvPr id="5" name="Picture 11" descr="E:\DONNEES\dubosc-ann\MES DOCUMENTS\Pictures\Thermique\10932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5888"/>
            <a:ext cx="3170238" cy="617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4499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r>
              <a:rPr lang="fr-FR" dirty="0" smtClean="0"/>
              <a:t>Modelica USA|  09/10/2018</a:t>
            </a:r>
            <a:endParaRPr lang="fr-FR" dirty="0"/>
          </a:p>
        </p:txBody>
      </p:sp>
      <p:pic>
        <p:nvPicPr>
          <p:cNvPr id="4" name="Espace réservé pour une image  10" descr="IMG_sommaire.JPG"/>
          <p:cNvPicPr>
            <a:picLocks noChangeAspect="1"/>
          </p:cNvPicPr>
          <p:nvPr/>
        </p:nvPicPr>
        <p:blipFill>
          <a:blip r:embed="rId2">
            <a:extLst>
              <a:ext uri="{28A0092B-C50C-407E-A947-70E740481C1C}">
                <a14:useLocalDpi xmlns:a14="http://schemas.microsoft.com/office/drawing/2010/main" val="0"/>
              </a:ext>
            </a:extLst>
          </a:blip>
          <a:srcRect l="35" r="35"/>
          <a:stretch>
            <a:fillRect/>
          </a:stretch>
        </p:blipFill>
        <p:spPr bwMode="auto">
          <a:xfrm>
            <a:off x="0" y="0"/>
            <a:ext cx="34448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ChangeArrowheads="1"/>
          </p:cNvSpPr>
          <p:nvPr/>
        </p:nvSpPr>
        <p:spPr bwMode="auto">
          <a:xfrm>
            <a:off x="3635896" y="1844824"/>
            <a:ext cx="5400675" cy="387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a:spcBef>
                <a:spcPct val="20000"/>
              </a:spcBef>
              <a:buSzPct val="115000"/>
              <a:buBlip>
                <a:blip r:embed="rId3"/>
              </a:buBlip>
              <a:defRPr sz="2200">
                <a:solidFill>
                  <a:schemeClr val="tx2"/>
                </a:solidFill>
                <a:latin typeface="Arial" panose="020B0604020202020204" pitchFamily="34" charset="0"/>
              </a:defRPr>
            </a:lvl1pPr>
            <a:lvl2pPr marL="742950" indent="-285750">
              <a:spcBef>
                <a:spcPct val="20000"/>
              </a:spcBef>
              <a:buSzPct val="70000"/>
              <a:buBlip>
                <a:blip r:embed="rId4"/>
              </a:buBlip>
              <a:defRPr sz="1600">
                <a:solidFill>
                  <a:schemeClr val="tx2"/>
                </a:solidFill>
                <a:latin typeface="Arial" panose="020B0604020202020204" pitchFamily="34" charset="0"/>
              </a:defRPr>
            </a:lvl2pPr>
            <a:lvl3pPr marL="1143000" indent="-228600">
              <a:spcBef>
                <a:spcPct val="20000"/>
              </a:spcBef>
              <a:buSzPct val="70000"/>
              <a:buBlip>
                <a:blip r:embed="rId4"/>
              </a:buBlip>
              <a:defRPr sz="1300">
                <a:solidFill>
                  <a:schemeClr val="tx2"/>
                </a:solidFill>
                <a:latin typeface="Arial" panose="020B0604020202020204" pitchFamily="34" charset="0"/>
              </a:defRPr>
            </a:lvl3pPr>
            <a:lvl4pPr marL="1600200" indent="-228600">
              <a:spcBef>
                <a:spcPct val="20000"/>
              </a:spcBef>
              <a:buSzPct val="45000"/>
              <a:buBlip>
                <a:blip r:embed="rId5"/>
              </a:buBlip>
              <a:defRPr sz="1400">
                <a:solidFill>
                  <a:srgbClr val="5A5A5A"/>
                </a:solidFill>
                <a:latin typeface="Arial" panose="020B0604020202020204" pitchFamily="34" charset="0"/>
              </a:defRPr>
            </a:lvl4pPr>
            <a:lvl5pPr marL="2057400" indent="-228600">
              <a:spcBef>
                <a:spcPct val="20000"/>
              </a:spcBef>
              <a:buSzPct val="35000"/>
              <a:buBlip>
                <a:blip r:embed="rId6"/>
              </a:buBlip>
              <a:defRPr sz="1300">
                <a:solidFill>
                  <a:srgbClr val="828282"/>
                </a:solidFill>
                <a:latin typeface="Arial" panose="020B0604020202020204" pitchFamily="34" charset="0"/>
              </a:defRPr>
            </a:lvl5pPr>
            <a:lvl6pPr marL="2514600" indent="-228600" eaLnBrk="0" fontAlgn="base" hangingPunct="0">
              <a:spcBef>
                <a:spcPct val="20000"/>
              </a:spcBef>
              <a:spcAft>
                <a:spcPct val="0"/>
              </a:spcAft>
              <a:buSzPct val="35000"/>
              <a:buBlip>
                <a:blip r:embed="rId6"/>
              </a:buBlip>
              <a:defRPr sz="1300">
                <a:solidFill>
                  <a:srgbClr val="828282"/>
                </a:solidFill>
                <a:latin typeface="Arial" panose="020B0604020202020204" pitchFamily="34" charset="0"/>
              </a:defRPr>
            </a:lvl6pPr>
            <a:lvl7pPr marL="2971800" indent="-228600" eaLnBrk="0" fontAlgn="base" hangingPunct="0">
              <a:spcBef>
                <a:spcPct val="20000"/>
              </a:spcBef>
              <a:spcAft>
                <a:spcPct val="0"/>
              </a:spcAft>
              <a:buSzPct val="35000"/>
              <a:buBlip>
                <a:blip r:embed="rId6"/>
              </a:buBlip>
              <a:defRPr sz="1300">
                <a:solidFill>
                  <a:srgbClr val="828282"/>
                </a:solidFill>
                <a:latin typeface="Arial" panose="020B0604020202020204" pitchFamily="34" charset="0"/>
              </a:defRPr>
            </a:lvl7pPr>
            <a:lvl8pPr marL="3429000" indent="-228600" eaLnBrk="0" fontAlgn="base" hangingPunct="0">
              <a:spcBef>
                <a:spcPct val="20000"/>
              </a:spcBef>
              <a:spcAft>
                <a:spcPct val="0"/>
              </a:spcAft>
              <a:buSzPct val="35000"/>
              <a:buBlip>
                <a:blip r:embed="rId6"/>
              </a:buBlip>
              <a:defRPr sz="1300">
                <a:solidFill>
                  <a:srgbClr val="828282"/>
                </a:solidFill>
                <a:latin typeface="Arial" panose="020B0604020202020204" pitchFamily="34" charset="0"/>
              </a:defRPr>
            </a:lvl8pPr>
            <a:lvl9pPr marL="3886200" indent="-228600" eaLnBrk="0" fontAlgn="base" hangingPunct="0">
              <a:spcBef>
                <a:spcPct val="20000"/>
              </a:spcBef>
              <a:spcAft>
                <a:spcPct val="0"/>
              </a:spcAft>
              <a:buSzPct val="35000"/>
              <a:buBlip>
                <a:blip r:embed="rId6"/>
              </a:buBlip>
              <a:defRPr sz="1300">
                <a:solidFill>
                  <a:srgbClr val="828282"/>
                </a:solidFill>
                <a:latin typeface="Arial" panose="020B0604020202020204" pitchFamily="34" charset="0"/>
              </a:defRPr>
            </a:lvl9pPr>
          </a:lstStyle>
          <a:p>
            <a:pPr algn="ctr">
              <a:buFontTx/>
              <a:buNone/>
            </a:pPr>
            <a:endParaRPr lang="fr-FR" altLang="fr-FR" sz="3200" dirty="0"/>
          </a:p>
          <a:p>
            <a:pPr marL="0" indent="0" algn="ctr">
              <a:spcBef>
                <a:spcPts val="1200"/>
              </a:spcBef>
              <a:buNone/>
              <a:defRPr/>
            </a:pPr>
            <a:r>
              <a:rPr lang="fr-FR" altLang="fr-FR" sz="4000" dirty="0">
                <a:solidFill>
                  <a:schemeClr val="accent6"/>
                </a:solidFill>
                <a:latin typeface="+mj-lt"/>
                <a:ea typeface="+mj-ea"/>
                <a:cs typeface="+mj-cs"/>
              </a:rPr>
              <a:t>Introduction </a:t>
            </a:r>
          </a:p>
          <a:p>
            <a:pPr marL="0" indent="0" algn="ctr">
              <a:spcBef>
                <a:spcPts val="1200"/>
              </a:spcBef>
              <a:buNone/>
              <a:defRPr/>
            </a:pPr>
            <a:r>
              <a:rPr lang="fr-FR" altLang="fr-FR" sz="4000" dirty="0">
                <a:solidFill>
                  <a:schemeClr val="accent6"/>
                </a:solidFill>
                <a:latin typeface="+mj-lt"/>
                <a:ea typeface="+mj-ea"/>
                <a:cs typeface="+mj-cs"/>
              </a:rPr>
              <a:t>to ThermoSysPro</a:t>
            </a:r>
          </a:p>
          <a:p>
            <a:pPr algn="ctr">
              <a:buFontTx/>
              <a:buNone/>
            </a:pPr>
            <a:r>
              <a:rPr lang="fr-FR" altLang="fr-FR" sz="2800" dirty="0">
                <a:solidFill>
                  <a:srgbClr val="FF0000"/>
                </a:solidFill>
                <a:cs typeface="Arial" panose="020B0604020202020204" pitchFamily="34" charset="0"/>
              </a:rPr>
              <a:t>EDF Modelica Library</a:t>
            </a:r>
          </a:p>
        </p:txBody>
      </p:sp>
    </p:spTree>
    <p:extLst>
      <p:ext uri="{BB962C8B-B14F-4D97-AF65-F5344CB8AC3E}">
        <p14:creationId xmlns:p14="http://schemas.microsoft.com/office/powerpoint/2010/main" val="1842772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r>
              <a:rPr lang="fr-FR" dirty="0" smtClean="0"/>
              <a:t>Modelica USA|  09/10/2018</a:t>
            </a:r>
            <a:endParaRPr lang="fr-FR" dirty="0"/>
          </a:p>
        </p:txBody>
      </p:sp>
      <p:sp>
        <p:nvSpPr>
          <p:cNvPr id="4" name="Rectangle 3"/>
          <p:cNvSpPr txBox="1">
            <a:spLocks noChangeArrowheads="1"/>
          </p:cNvSpPr>
          <p:nvPr/>
        </p:nvSpPr>
        <p:spPr bwMode="auto">
          <a:xfrm>
            <a:off x="304800" y="-4763"/>
            <a:ext cx="8534400" cy="977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l" rtl="0" eaLnBrk="0" fontAlgn="base" hangingPunct="0">
              <a:spcBef>
                <a:spcPct val="0"/>
              </a:spcBef>
              <a:spcAft>
                <a:spcPct val="0"/>
              </a:spcAft>
              <a:defRPr sz="2900" b="1">
                <a:solidFill>
                  <a:schemeClr val="hlink"/>
                </a:solidFill>
                <a:latin typeface="+mj-lt"/>
                <a:ea typeface="+mj-ea"/>
                <a:cs typeface="+mj-cs"/>
              </a:defRPr>
            </a:lvl1pPr>
            <a:lvl2pPr algn="l" rtl="0" eaLnBrk="0" fontAlgn="base" hangingPunct="0">
              <a:spcBef>
                <a:spcPct val="0"/>
              </a:spcBef>
              <a:spcAft>
                <a:spcPct val="0"/>
              </a:spcAft>
              <a:defRPr sz="2900" b="1">
                <a:solidFill>
                  <a:schemeClr val="hlink"/>
                </a:solidFill>
                <a:latin typeface="Arial" charset="0"/>
              </a:defRPr>
            </a:lvl2pPr>
            <a:lvl3pPr algn="l" rtl="0" eaLnBrk="0" fontAlgn="base" hangingPunct="0">
              <a:spcBef>
                <a:spcPct val="0"/>
              </a:spcBef>
              <a:spcAft>
                <a:spcPct val="0"/>
              </a:spcAft>
              <a:defRPr sz="2900" b="1">
                <a:solidFill>
                  <a:schemeClr val="hlink"/>
                </a:solidFill>
                <a:latin typeface="Arial" charset="0"/>
              </a:defRPr>
            </a:lvl3pPr>
            <a:lvl4pPr algn="l" rtl="0" eaLnBrk="0" fontAlgn="base" hangingPunct="0">
              <a:spcBef>
                <a:spcPct val="0"/>
              </a:spcBef>
              <a:spcAft>
                <a:spcPct val="0"/>
              </a:spcAft>
              <a:defRPr sz="2900" b="1">
                <a:solidFill>
                  <a:schemeClr val="hlink"/>
                </a:solidFill>
                <a:latin typeface="Arial" charset="0"/>
              </a:defRPr>
            </a:lvl4pPr>
            <a:lvl5pPr algn="l" rtl="0" eaLnBrk="0" fontAlgn="base" hangingPunct="0">
              <a:spcBef>
                <a:spcPct val="0"/>
              </a:spcBef>
              <a:spcAft>
                <a:spcPct val="0"/>
              </a:spcAft>
              <a:defRPr sz="2900" b="1">
                <a:solidFill>
                  <a:schemeClr val="hlink"/>
                </a:solidFill>
                <a:latin typeface="Arial" charset="0"/>
              </a:defRPr>
            </a:lvl5pPr>
            <a:lvl6pPr marL="457200" algn="l" rtl="0" fontAlgn="base">
              <a:spcBef>
                <a:spcPct val="0"/>
              </a:spcBef>
              <a:spcAft>
                <a:spcPct val="0"/>
              </a:spcAft>
              <a:defRPr sz="2900" b="1">
                <a:solidFill>
                  <a:schemeClr val="hlink"/>
                </a:solidFill>
                <a:latin typeface="Arial" charset="0"/>
              </a:defRPr>
            </a:lvl6pPr>
            <a:lvl7pPr marL="914400" algn="l" rtl="0" fontAlgn="base">
              <a:spcBef>
                <a:spcPct val="0"/>
              </a:spcBef>
              <a:spcAft>
                <a:spcPct val="0"/>
              </a:spcAft>
              <a:defRPr sz="2900" b="1">
                <a:solidFill>
                  <a:schemeClr val="hlink"/>
                </a:solidFill>
                <a:latin typeface="Arial" charset="0"/>
              </a:defRPr>
            </a:lvl7pPr>
            <a:lvl8pPr marL="1371600" algn="l" rtl="0" fontAlgn="base">
              <a:spcBef>
                <a:spcPct val="0"/>
              </a:spcBef>
              <a:spcAft>
                <a:spcPct val="0"/>
              </a:spcAft>
              <a:defRPr sz="2900" b="1">
                <a:solidFill>
                  <a:schemeClr val="hlink"/>
                </a:solidFill>
                <a:latin typeface="Arial" charset="0"/>
              </a:defRPr>
            </a:lvl8pPr>
            <a:lvl9pPr marL="1828800" algn="l" rtl="0" fontAlgn="base">
              <a:spcBef>
                <a:spcPct val="0"/>
              </a:spcBef>
              <a:spcAft>
                <a:spcPct val="0"/>
              </a:spcAft>
              <a:defRPr sz="2900" b="1">
                <a:solidFill>
                  <a:schemeClr val="hlink"/>
                </a:solidFill>
                <a:latin typeface="Arial" charset="0"/>
              </a:defRPr>
            </a:lvl9pPr>
          </a:lstStyle>
          <a:p>
            <a:pPr algn="ctr" eaLnBrk="1" hangingPunct="1">
              <a:defRPr/>
            </a:pPr>
            <a:r>
              <a:rPr lang="en-US" altLang="fr-FR" sz="2800" dirty="0">
                <a:solidFill>
                  <a:schemeClr val="accent6"/>
                </a:solidFill>
              </a:rPr>
              <a:t>ThermoSysPro: </a:t>
            </a:r>
            <a:r>
              <a:rPr lang="en-US" altLang="fr-FR" sz="2800" dirty="0" smtClean="0">
                <a:solidFill>
                  <a:schemeClr val="accent6"/>
                </a:solidFill>
              </a:rPr>
              <a:t>General </a:t>
            </a:r>
            <a:r>
              <a:rPr lang="en-US" altLang="fr-FR" sz="2800" dirty="0">
                <a:solidFill>
                  <a:schemeClr val="accent6"/>
                </a:solidFill>
              </a:rPr>
              <a:t>principles</a:t>
            </a:r>
            <a:endParaRPr lang="fr-FR" altLang="fr-FR" sz="2800" dirty="0">
              <a:solidFill>
                <a:schemeClr val="accent6"/>
              </a:solidFill>
            </a:endParaRPr>
          </a:p>
        </p:txBody>
      </p:sp>
      <p:sp>
        <p:nvSpPr>
          <p:cNvPr id="5" name="Rectangle 2"/>
          <p:cNvSpPr>
            <a:spLocks noChangeArrowheads="1"/>
          </p:cNvSpPr>
          <p:nvPr/>
        </p:nvSpPr>
        <p:spPr bwMode="auto">
          <a:xfrm>
            <a:off x="884793" y="1748542"/>
            <a:ext cx="756084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7998" tIns="0" rIns="17998" bIns="0">
            <a:spAutoFit/>
          </a:bodyPr>
          <a:lstStyle>
            <a:lvl1pPr marL="381000" indent="-285750">
              <a:spcBef>
                <a:spcPct val="20000"/>
              </a:spcBef>
              <a:buSzPct val="115000"/>
              <a:buBlip>
                <a:blip r:embed="rId2"/>
              </a:buBlip>
              <a:defRPr sz="2200">
                <a:solidFill>
                  <a:schemeClr val="tx2"/>
                </a:solidFill>
                <a:latin typeface="Arial" panose="020B0604020202020204" pitchFamily="34" charset="0"/>
              </a:defRPr>
            </a:lvl1pPr>
            <a:lvl2pPr marL="361950" indent="-361950">
              <a:spcBef>
                <a:spcPct val="20000"/>
              </a:spcBef>
              <a:buSzPct val="70000"/>
              <a:buBlip>
                <a:blip r:embed="rId3"/>
              </a:buBlip>
              <a:defRPr sz="1600">
                <a:solidFill>
                  <a:schemeClr val="tx2"/>
                </a:solidFill>
                <a:latin typeface="Arial" panose="020B0604020202020204" pitchFamily="34" charset="0"/>
              </a:defRPr>
            </a:lvl2pPr>
            <a:lvl3pPr marL="1143000" indent="-228600">
              <a:spcBef>
                <a:spcPct val="20000"/>
              </a:spcBef>
              <a:buSzPct val="70000"/>
              <a:buBlip>
                <a:blip r:embed="rId3"/>
              </a:buBlip>
              <a:defRPr sz="1300">
                <a:solidFill>
                  <a:schemeClr val="tx2"/>
                </a:solidFill>
                <a:latin typeface="Arial" panose="020B0604020202020204" pitchFamily="34" charset="0"/>
              </a:defRPr>
            </a:lvl3pPr>
            <a:lvl4pPr marL="1600200" indent="-228600">
              <a:spcBef>
                <a:spcPct val="20000"/>
              </a:spcBef>
              <a:buSzPct val="45000"/>
              <a:buBlip>
                <a:blip r:embed="rId4"/>
              </a:buBlip>
              <a:defRPr sz="1400">
                <a:solidFill>
                  <a:srgbClr val="5A5A5A"/>
                </a:solidFill>
                <a:latin typeface="Arial" panose="020B0604020202020204" pitchFamily="34" charset="0"/>
              </a:defRPr>
            </a:lvl4pPr>
            <a:lvl5pPr marL="2057400" indent="-228600">
              <a:spcBef>
                <a:spcPct val="20000"/>
              </a:spcBef>
              <a:buSzPct val="35000"/>
              <a:buBlip>
                <a:blip r:embed="rId5"/>
              </a:buBlip>
              <a:defRPr sz="1300">
                <a:solidFill>
                  <a:srgbClr val="828282"/>
                </a:solidFill>
                <a:latin typeface="Arial" panose="020B0604020202020204" pitchFamily="34" charset="0"/>
              </a:defRPr>
            </a:lvl5pPr>
            <a:lvl6pPr marL="25146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6pPr>
            <a:lvl7pPr marL="29718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7pPr>
            <a:lvl8pPr marL="34290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8pPr>
            <a:lvl9pPr marL="38862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9pPr>
          </a:lstStyle>
          <a:p>
            <a:pPr lvl="1">
              <a:spcBef>
                <a:spcPct val="0"/>
              </a:spcBef>
              <a:spcAft>
                <a:spcPts val="1200"/>
              </a:spcAft>
              <a:buSzPct val="115000"/>
              <a:buFont typeface="Wingdings" panose="05000000000000000000" pitchFamily="2" charset="2"/>
              <a:buChar char="Ø"/>
            </a:pPr>
            <a:r>
              <a:rPr lang="en-US" altLang="fr-FR" sz="2000" dirty="0">
                <a:solidFill>
                  <a:srgbClr val="09357A"/>
                </a:solidFill>
              </a:rPr>
              <a:t>Multi-domain modelling: </a:t>
            </a:r>
            <a:r>
              <a:rPr lang="en-US" altLang="fr-FR" sz="2000" dirty="0" smtClean="0">
                <a:solidFill>
                  <a:srgbClr val="09357A"/>
                </a:solidFill>
              </a:rPr>
              <a:t>thermal-hydraulics </a:t>
            </a:r>
            <a:r>
              <a:rPr lang="en-US" altLang="fr-FR" sz="2000" dirty="0">
                <a:solidFill>
                  <a:srgbClr val="09357A"/>
                </a:solidFill>
              </a:rPr>
              <a:t>(water/steam and flue gases), combustion, </a:t>
            </a:r>
            <a:r>
              <a:rPr lang="en-US" altLang="fr-FR" sz="2000" dirty="0" smtClean="0">
                <a:solidFill>
                  <a:srgbClr val="09357A"/>
                </a:solidFill>
              </a:rPr>
              <a:t>solar</a:t>
            </a:r>
            <a:r>
              <a:rPr lang="en-US" altLang="fr-FR" sz="2000" dirty="0">
                <a:solidFill>
                  <a:srgbClr val="09357A"/>
                </a:solidFill>
              </a:rPr>
              <a:t>, </a:t>
            </a:r>
            <a:r>
              <a:rPr lang="en-US" altLang="fr-FR" sz="2000" dirty="0" err="1" smtClean="0">
                <a:solidFill>
                  <a:srgbClr val="09357A"/>
                </a:solidFill>
              </a:rPr>
              <a:t>neutronic</a:t>
            </a:r>
            <a:r>
              <a:rPr lang="en-US" altLang="fr-FR" sz="2000" dirty="0" smtClean="0">
                <a:solidFill>
                  <a:srgbClr val="09357A"/>
                </a:solidFill>
              </a:rPr>
              <a:t>, control, …</a:t>
            </a:r>
            <a:endParaRPr lang="en-US" altLang="fr-FR" sz="2000" dirty="0">
              <a:solidFill>
                <a:srgbClr val="09357A"/>
              </a:solidFill>
            </a:endParaRPr>
          </a:p>
          <a:p>
            <a:pPr lvl="1">
              <a:spcBef>
                <a:spcPct val="0"/>
              </a:spcBef>
              <a:spcAft>
                <a:spcPts val="1200"/>
              </a:spcAft>
              <a:buSzPct val="115000"/>
              <a:buFont typeface="Wingdings" panose="05000000000000000000" pitchFamily="2" charset="2"/>
              <a:buChar char="Ø"/>
            </a:pPr>
            <a:r>
              <a:rPr lang="en-US" altLang="fr-FR" sz="2000" dirty="0">
                <a:solidFill>
                  <a:srgbClr val="09357A"/>
                </a:solidFill>
              </a:rPr>
              <a:t>The level of detail of the models is flexible</a:t>
            </a:r>
          </a:p>
          <a:p>
            <a:pPr lvl="1">
              <a:spcBef>
                <a:spcPct val="0"/>
              </a:spcBef>
              <a:spcAft>
                <a:spcPts val="1200"/>
              </a:spcAft>
              <a:buSzPct val="115000"/>
              <a:buFont typeface="Wingdings" panose="05000000000000000000" pitchFamily="2" charset="2"/>
              <a:buChar char="Ø"/>
            </a:pPr>
            <a:r>
              <a:rPr lang="en-US" altLang="fr-FR" sz="2000" dirty="0">
                <a:solidFill>
                  <a:srgbClr val="09357A"/>
                </a:solidFill>
              </a:rPr>
              <a:t>Steady-state and dynamic modelling </a:t>
            </a:r>
          </a:p>
          <a:p>
            <a:pPr lvl="1">
              <a:spcBef>
                <a:spcPct val="0"/>
              </a:spcBef>
              <a:spcAft>
                <a:spcPts val="1200"/>
              </a:spcAft>
              <a:buSzPct val="115000"/>
              <a:buFont typeface="Wingdings" panose="05000000000000000000" pitchFamily="2" charset="2"/>
              <a:buChar char="Ø"/>
            </a:pPr>
            <a:r>
              <a:rPr lang="en-US" altLang="fr-FR" sz="2000" dirty="0">
                <a:solidFill>
                  <a:srgbClr val="09357A"/>
                </a:solidFill>
              </a:rPr>
              <a:t>Based on first physical principles:  mass, energy, and momentum conservation equations</a:t>
            </a:r>
          </a:p>
          <a:p>
            <a:pPr lvl="1">
              <a:spcBef>
                <a:spcPct val="0"/>
              </a:spcBef>
              <a:spcAft>
                <a:spcPts val="1200"/>
              </a:spcAft>
              <a:buSzPct val="115000"/>
              <a:buFont typeface="Wingdings" panose="05000000000000000000" pitchFamily="2" charset="2"/>
              <a:buChar char="Ø"/>
            </a:pPr>
            <a:r>
              <a:rPr lang="en-US" altLang="fr-FR" sz="2000" dirty="0">
                <a:solidFill>
                  <a:srgbClr val="09357A"/>
                </a:solidFill>
              </a:rPr>
              <a:t>One and two-phase flow</a:t>
            </a:r>
          </a:p>
          <a:p>
            <a:pPr lvl="1">
              <a:spcBef>
                <a:spcPct val="0"/>
              </a:spcBef>
              <a:spcAft>
                <a:spcPts val="1200"/>
              </a:spcAft>
              <a:buSzPct val="115000"/>
              <a:buFont typeface="Wingdings" panose="05000000000000000000" pitchFamily="2" charset="2"/>
              <a:buChar char="Ø"/>
            </a:pPr>
            <a:r>
              <a:rPr lang="en-US" altLang="fr-FR" sz="2000" dirty="0">
                <a:solidFill>
                  <a:srgbClr val="09357A"/>
                </a:solidFill>
              </a:rPr>
              <a:t>State-of-the-art correlations for two-phase flow</a:t>
            </a:r>
          </a:p>
          <a:p>
            <a:pPr lvl="1">
              <a:spcBef>
                <a:spcPct val="0"/>
              </a:spcBef>
              <a:spcAft>
                <a:spcPts val="1200"/>
              </a:spcAft>
              <a:buSzPct val="115000"/>
              <a:buFont typeface="Wingdings" panose="05000000000000000000" pitchFamily="2" charset="2"/>
              <a:buChar char="Ø"/>
            </a:pPr>
            <a:r>
              <a:rPr lang="en-US" altLang="fr-FR" sz="2000" dirty="0">
                <a:solidFill>
                  <a:srgbClr val="09357A"/>
                </a:solidFill>
              </a:rPr>
              <a:t>Incompressible and compressible flow</a:t>
            </a:r>
          </a:p>
          <a:p>
            <a:pPr lvl="1">
              <a:spcBef>
                <a:spcPct val="0"/>
              </a:spcBef>
              <a:spcAft>
                <a:spcPts val="1200"/>
              </a:spcAft>
              <a:buSzPct val="115000"/>
              <a:buFont typeface="Wingdings" panose="05000000000000000000" pitchFamily="2" charset="2"/>
              <a:buChar char="Ø"/>
            </a:pPr>
            <a:r>
              <a:rPr lang="en-US" altLang="fr-FR" sz="2000" dirty="0">
                <a:solidFill>
                  <a:srgbClr val="09357A"/>
                </a:solidFill>
              </a:rPr>
              <a:t>Handling of flow reversal</a:t>
            </a:r>
          </a:p>
        </p:txBody>
      </p:sp>
      <p:pic>
        <p:nvPicPr>
          <p:cNvPr id="6" name="Picture 8"/>
          <p:cNvPicPr>
            <a:picLocks noChangeAspect="1" noChangeArrowheads="1"/>
          </p:cNvPicPr>
          <p:nvPr/>
        </p:nvPicPr>
        <p:blipFill>
          <a:blip r:embed="rId6" cstate="print"/>
          <a:srcRect l="46735" t="14688" r="43250" b="14542"/>
          <a:stretch>
            <a:fillRect/>
          </a:stretch>
        </p:blipFill>
        <p:spPr bwMode="auto">
          <a:xfrm>
            <a:off x="8064371" y="2537598"/>
            <a:ext cx="863600" cy="3816350"/>
          </a:xfrm>
          <a:prstGeom prst="rect">
            <a:avLst/>
          </a:prstGeom>
          <a:noFill/>
          <a:ln w="9525">
            <a:noFill/>
            <a:miter lim="800000"/>
            <a:headEnd/>
            <a:tailEnd/>
          </a:ln>
        </p:spPr>
      </p:pic>
      <p:pic>
        <p:nvPicPr>
          <p:cNvPr id="7" name="Picture 3"/>
          <p:cNvPicPr>
            <a:picLocks noChangeAspect="1" noChangeArrowheads="1"/>
          </p:cNvPicPr>
          <p:nvPr/>
        </p:nvPicPr>
        <p:blipFill>
          <a:blip r:embed="rId7" cstate="print"/>
          <a:srcRect l="14495" t="17985" r="57502" b="11607"/>
          <a:stretch>
            <a:fillRect/>
          </a:stretch>
        </p:blipFill>
        <p:spPr bwMode="auto">
          <a:xfrm>
            <a:off x="6182771" y="4939626"/>
            <a:ext cx="1872208" cy="1471021"/>
          </a:xfrm>
          <a:prstGeom prst="rect">
            <a:avLst/>
          </a:prstGeom>
          <a:noFill/>
          <a:ln w="9525">
            <a:noFill/>
            <a:miter lim="800000"/>
            <a:headEnd/>
            <a:tailEnd/>
          </a:ln>
        </p:spPr>
      </p:pic>
      <p:sp>
        <p:nvSpPr>
          <p:cNvPr id="8" name="Text Box 9"/>
          <p:cNvSpPr txBox="1">
            <a:spLocks noChangeArrowheads="1"/>
          </p:cNvSpPr>
          <p:nvPr/>
        </p:nvSpPr>
        <p:spPr bwMode="auto">
          <a:xfrm>
            <a:off x="467544" y="857250"/>
            <a:ext cx="852405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15000"/>
              <a:buBlip>
                <a:blip r:embed="rId2"/>
              </a:buBlip>
              <a:defRPr sz="2200">
                <a:solidFill>
                  <a:schemeClr val="tx2"/>
                </a:solidFill>
                <a:latin typeface="Arial" panose="020B0604020202020204" pitchFamily="34" charset="0"/>
              </a:defRPr>
            </a:lvl1pPr>
            <a:lvl2pPr marL="742950" indent="-285750">
              <a:spcBef>
                <a:spcPct val="20000"/>
              </a:spcBef>
              <a:buSzPct val="70000"/>
              <a:buBlip>
                <a:blip r:embed="rId3"/>
              </a:buBlip>
              <a:defRPr sz="1600">
                <a:solidFill>
                  <a:schemeClr val="tx2"/>
                </a:solidFill>
                <a:latin typeface="Arial" panose="020B0604020202020204" pitchFamily="34" charset="0"/>
              </a:defRPr>
            </a:lvl2pPr>
            <a:lvl3pPr marL="1143000" indent="-228600">
              <a:spcBef>
                <a:spcPct val="20000"/>
              </a:spcBef>
              <a:buSzPct val="70000"/>
              <a:buBlip>
                <a:blip r:embed="rId3"/>
              </a:buBlip>
              <a:defRPr sz="1300">
                <a:solidFill>
                  <a:schemeClr val="tx2"/>
                </a:solidFill>
                <a:latin typeface="Arial" panose="020B0604020202020204" pitchFamily="34" charset="0"/>
              </a:defRPr>
            </a:lvl3pPr>
            <a:lvl4pPr marL="1600200" indent="-228600">
              <a:spcBef>
                <a:spcPct val="20000"/>
              </a:spcBef>
              <a:buSzPct val="45000"/>
              <a:buBlip>
                <a:blip r:embed="rId4"/>
              </a:buBlip>
              <a:defRPr sz="1400">
                <a:solidFill>
                  <a:srgbClr val="5A5A5A"/>
                </a:solidFill>
                <a:latin typeface="Arial" panose="020B0604020202020204" pitchFamily="34" charset="0"/>
              </a:defRPr>
            </a:lvl4pPr>
            <a:lvl5pPr marL="2057400" indent="-228600">
              <a:spcBef>
                <a:spcPct val="20000"/>
              </a:spcBef>
              <a:buSzPct val="35000"/>
              <a:buBlip>
                <a:blip r:embed="rId5"/>
              </a:buBlip>
              <a:defRPr sz="1300">
                <a:solidFill>
                  <a:srgbClr val="828282"/>
                </a:solidFill>
                <a:latin typeface="Arial" panose="020B0604020202020204" pitchFamily="34" charset="0"/>
              </a:defRPr>
            </a:lvl5pPr>
            <a:lvl6pPr marL="25146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6pPr>
            <a:lvl7pPr marL="29718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7pPr>
            <a:lvl8pPr marL="34290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8pPr>
            <a:lvl9pPr marL="38862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9pPr>
          </a:lstStyle>
          <a:p>
            <a:pPr>
              <a:spcBef>
                <a:spcPct val="50000"/>
              </a:spcBef>
              <a:buSzTx/>
              <a:buNone/>
            </a:pPr>
            <a:r>
              <a:rPr lang="en-US" sz="2000" b="1" dirty="0"/>
              <a:t>ThermoSysPro is a generic library for the modeling and simulation of power plants and other kinds of energy systems. </a:t>
            </a:r>
            <a:endParaRPr lang="fr-FR" altLang="fr-FR" sz="2000" b="1" dirty="0">
              <a:solidFill>
                <a:srgbClr val="FC1626"/>
              </a:solidFill>
              <a:cs typeface="Times New Roman" panose="02020603050405020304" pitchFamily="18" charset="0"/>
            </a:endParaRPr>
          </a:p>
        </p:txBody>
      </p:sp>
    </p:spTree>
    <p:extLst>
      <p:ext uri="{BB962C8B-B14F-4D97-AF65-F5344CB8AC3E}">
        <p14:creationId xmlns:p14="http://schemas.microsoft.com/office/powerpoint/2010/main" val="2376181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a:xfrm>
            <a:off x="4572000" y="6276553"/>
            <a:ext cx="3888432" cy="153888"/>
          </a:xfrm>
        </p:spPr>
        <p:txBody>
          <a:bodyPr/>
          <a:lstStyle/>
          <a:p>
            <a:r>
              <a:rPr lang="fr-FR" dirty="0" smtClean="0"/>
              <a:t>Modelica USA|  09/10/2018</a:t>
            </a:r>
            <a:endParaRPr lang="fr-FR" dirty="0"/>
          </a:p>
        </p:txBody>
      </p:sp>
      <p:sp>
        <p:nvSpPr>
          <p:cNvPr id="4" name="Rectangle 3"/>
          <p:cNvSpPr txBox="1">
            <a:spLocks noChangeArrowheads="1"/>
          </p:cNvSpPr>
          <p:nvPr/>
        </p:nvSpPr>
        <p:spPr bwMode="auto">
          <a:xfrm>
            <a:off x="304800" y="-85794"/>
            <a:ext cx="8534400" cy="85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l" rtl="0" eaLnBrk="0" fontAlgn="base" hangingPunct="0">
              <a:spcBef>
                <a:spcPct val="0"/>
              </a:spcBef>
              <a:spcAft>
                <a:spcPct val="0"/>
              </a:spcAft>
              <a:defRPr sz="2900" b="1">
                <a:solidFill>
                  <a:schemeClr val="hlink"/>
                </a:solidFill>
                <a:latin typeface="+mj-lt"/>
                <a:ea typeface="+mj-ea"/>
                <a:cs typeface="+mj-cs"/>
              </a:defRPr>
            </a:lvl1pPr>
            <a:lvl2pPr algn="l" rtl="0" eaLnBrk="0" fontAlgn="base" hangingPunct="0">
              <a:spcBef>
                <a:spcPct val="0"/>
              </a:spcBef>
              <a:spcAft>
                <a:spcPct val="0"/>
              </a:spcAft>
              <a:defRPr sz="2900" b="1">
                <a:solidFill>
                  <a:schemeClr val="hlink"/>
                </a:solidFill>
                <a:latin typeface="Arial" charset="0"/>
              </a:defRPr>
            </a:lvl2pPr>
            <a:lvl3pPr algn="l" rtl="0" eaLnBrk="0" fontAlgn="base" hangingPunct="0">
              <a:spcBef>
                <a:spcPct val="0"/>
              </a:spcBef>
              <a:spcAft>
                <a:spcPct val="0"/>
              </a:spcAft>
              <a:defRPr sz="2900" b="1">
                <a:solidFill>
                  <a:schemeClr val="hlink"/>
                </a:solidFill>
                <a:latin typeface="Arial" charset="0"/>
              </a:defRPr>
            </a:lvl3pPr>
            <a:lvl4pPr algn="l" rtl="0" eaLnBrk="0" fontAlgn="base" hangingPunct="0">
              <a:spcBef>
                <a:spcPct val="0"/>
              </a:spcBef>
              <a:spcAft>
                <a:spcPct val="0"/>
              </a:spcAft>
              <a:defRPr sz="2900" b="1">
                <a:solidFill>
                  <a:schemeClr val="hlink"/>
                </a:solidFill>
                <a:latin typeface="Arial" charset="0"/>
              </a:defRPr>
            </a:lvl4pPr>
            <a:lvl5pPr algn="l" rtl="0" eaLnBrk="0" fontAlgn="base" hangingPunct="0">
              <a:spcBef>
                <a:spcPct val="0"/>
              </a:spcBef>
              <a:spcAft>
                <a:spcPct val="0"/>
              </a:spcAft>
              <a:defRPr sz="2900" b="1">
                <a:solidFill>
                  <a:schemeClr val="hlink"/>
                </a:solidFill>
                <a:latin typeface="Arial" charset="0"/>
              </a:defRPr>
            </a:lvl5pPr>
            <a:lvl6pPr marL="457200" algn="l" rtl="0" fontAlgn="base">
              <a:spcBef>
                <a:spcPct val="0"/>
              </a:spcBef>
              <a:spcAft>
                <a:spcPct val="0"/>
              </a:spcAft>
              <a:defRPr sz="2900" b="1">
                <a:solidFill>
                  <a:schemeClr val="hlink"/>
                </a:solidFill>
                <a:latin typeface="Arial" charset="0"/>
              </a:defRPr>
            </a:lvl6pPr>
            <a:lvl7pPr marL="914400" algn="l" rtl="0" fontAlgn="base">
              <a:spcBef>
                <a:spcPct val="0"/>
              </a:spcBef>
              <a:spcAft>
                <a:spcPct val="0"/>
              </a:spcAft>
              <a:defRPr sz="2900" b="1">
                <a:solidFill>
                  <a:schemeClr val="hlink"/>
                </a:solidFill>
                <a:latin typeface="Arial" charset="0"/>
              </a:defRPr>
            </a:lvl7pPr>
            <a:lvl8pPr marL="1371600" algn="l" rtl="0" fontAlgn="base">
              <a:spcBef>
                <a:spcPct val="0"/>
              </a:spcBef>
              <a:spcAft>
                <a:spcPct val="0"/>
              </a:spcAft>
              <a:defRPr sz="2900" b="1">
                <a:solidFill>
                  <a:schemeClr val="hlink"/>
                </a:solidFill>
                <a:latin typeface="Arial" charset="0"/>
              </a:defRPr>
            </a:lvl8pPr>
            <a:lvl9pPr marL="1828800" algn="l" rtl="0" fontAlgn="base">
              <a:spcBef>
                <a:spcPct val="0"/>
              </a:spcBef>
              <a:spcAft>
                <a:spcPct val="0"/>
              </a:spcAft>
              <a:defRPr sz="2900" b="1">
                <a:solidFill>
                  <a:schemeClr val="hlink"/>
                </a:solidFill>
                <a:latin typeface="Arial" charset="0"/>
              </a:defRPr>
            </a:lvl9pPr>
          </a:lstStyle>
          <a:p>
            <a:pPr algn="ctr" eaLnBrk="1" hangingPunct="1">
              <a:defRPr/>
            </a:pPr>
            <a:r>
              <a:rPr lang="en-US" altLang="fr-FR" sz="2800" dirty="0">
                <a:solidFill>
                  <a:schemeClr val="accent6"/>
                </a:solidFill>
              </a:rPr>
              <a:t>ThermoSysPro: </a:t>
            </a:r>
            <a:r>
              <a:rPr lang="en-US" altLang="fr-FR" sz="2800" dirty="0" smtClean="0">
                <a:solidFill>
                  <a:schemeClr val="accent6"/>
                </a:solidFill>
              </a:rPr>
              <a:t>General </a:t>
            </a:r>
            <a:r>
              <a:rPr lang="en-US" altLang="fr-FR" sz="2800" dirty="0">
                <a:solidFill>
                  <a:schemeClr val="accent6"/>
                </a:solidFill>
              </a:rPr>
              <a:t>principles</a:t>
            </a:r>
            <a:endParaRPr lang="fr-FR" altLang="fr-FR" sz="2800" dirty="0">
              <a:solidFill>
                <a:schemeClr val="accent6"/>
              </a:solidFill>
            </a:endParaRPr>
          </a:p>
        </p:txBody>
      </p:sp>
      <p:sp>
        <p:nvSpPr>
          <p:cNvPr id="5" name="Rectangle 2"/>
          <p:cNvSpPr>
            <a:spLocks noChangeArrowheads="1"/>
          </p:cNvSpPr>
          <p:nvPr/>
        </p:nvSpPr>
        <p:spPr bwMode="auto">
          <a:xfrm>
            <a:off x="304800" y="620688"/>
            <a:ext cx="7114135" cy="447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7998" tIns="0" rIns="17998" bIns="0">
            <a:spAutoFit/>
          </a:bodyPr>
          <a:lstStyle>
            <a:lvl1pPr marL="381000" indent="-285750">
              <a:spcBef>
                <a:spcPct val="20000"/>
              </a:spcBef>
              <a:buSzPct val="115000"/>
              <a:buBlip>
                <a:blip r:embed="rId3"/>
              </a:buBlip>
              <a:defRPr sz="2200">
                <a:solidFill>
                  <a:schemeClr val="tx2"/>
                </a:solidFill>
                <a:latin typeface="Arial" panose="020B0604020202020204" pitchFamily="34" charset="0"/>
              </a:defRPr>
            </a:lvl1pPr>
            <a:lvl2pPr marL="361950" indent="-361950">
              <a:spcBef>
                <a:spcPct val="20000"/>
              </a:spcBef>
              <a:buSzPct val="70000"/>
              <a:buBlip>
                <a:blip r:embed="rId4"/>
              </a:buBlip>
              <a:defRPr sz="1600">
                <a:solidFill>
                  <a:schemeClr val="tx2"/>
                </a:solidFill>
                <a:latin typeface="Arial" panose="020B0604020202020204" pitchFamily="34" charset="0"/>
              </a:defRPr>
            </a:lvl2pPr>
            <a:lvl3pPr marL="1143000" indent="-228600">
              <a:spcBef>
                <a:spcPct val="20000"/>
              </a:spcBef>
              <a:buSzPct val="70000"/>
              <a:buBlip>
                <a:blip r:embed="rId4"/>
              </a:buBlip>
              <a:defRPr sz="1300">
                <a:solidFill>
                  <a:schemeClr val="tx2"/>
                </a:solidFill>
                <a:latin typeface="Arial" panose="020B0604020202020204" pitchFamily="34" charset="0"/>
              </a:defRPr>
            </a:lvl3pPr>
            <a:lvl4pPr marL="1600200" indent="-228600">
              <a:spcBef>
                <a:spcPct val="20000"/>
              </a:spcBef>
              <a:buSzPct val="45000"/>
              <a:buBlip>
                <a:blip r:embed="rId5"/>
              </a:buBlip>
              <a:defRPr sz="1400">
                <a:solidFill>
                  <a:srgbClr val="5A5A5A"/>
                </a:solidFill>
                <a:latin typeface="Arial" panose="020B0604020202020204" pitchFamily="34" charset="0"/>
              </a:defRPr>
            </a:lvl4pPr>
            <a:lvl5pPr marL="2057400" indent="-228600">
              <a:spcBef>
                <a:spcPct val="20000"/>
              </a:spcBef>
              <a:buSzPct val="35000"/>
              <a:buBlip>
                <a:blip r:embed="rId6"/>
              </a:buBlip>
              <a:defRPr sz="1300">
                <a:solidFill>
                  <a:srgbClr val="828282"/>
                </a:solidFill>
                <a:latin typeface="Arial" panose="020B0604020202020204" pitchFamily="34" charset="0"/>
              </a:defRPr>
            </a:lvl5pPr>
            <a:lvl6pPr marL="2514600" indent="-228600" eaLnBrk="0" fontAlgn="base" hangingPunct="0">
              <a:spcBef>
                <a:spcPct val="20000"/>
              </a:spcBef>
              <a:spcAft>
                <a:spcPct val="0"/>
              </a:spcAft>
              <a:buSzPct val="35000"/>
              <a:buBlip>
                <a:blip r:embed="rId6"/>
              </a:buBlip>
              <a:defRPr sz="1300">
                <a:solidFill>
                  <a:srgbClr val="828282"/>
                </a:solidFill>
                <a:latin typeface="Arial" panose="020B0604020202020204" pitchFamily="34" charset="0"/>
              </a:defRPr>
            </a:lvl6pPr>
            <a:lvl7pPr marL="2971800" indent="-228600" eaLnBrk="0" fontAlgn="base" hangingPunct="0">
              <a:spcBef>
                <a:spcPct val="20000"/>
              </a:spcBef>
              <a:spcAft>
                <a:spcPct val="0"/>
              </a:spcAft>
              <a:buSzPct val="35000"/>
              <a:buBlip>
                <a:blip r:embed="rId6"/>
              </a:buBlip>
              <a:defRPr sz="1300">
                <a:solidFill>
                  <a:srgbClr val="828282"/>
                </a:solidFill>
                <a:latin typeface="Arial" panose="020B0604020202020204" pitchFamily="34" charset="0"/>
              </a:defRPr>
            </a:lvl7pPr>
            <a:lvl8pPr marL="3429000" indent="-228600" eaLnBrk="0" fontAlgn="base" hangingPunct="0">
              <a:spcBef>
                <a:spcPct val="20000"/>
              </a:spcBef>
              <a:spcAft>
                <a:spcPct val="0"/>
              </a:spcAft>
              <a:buSzPct val="35000"/>
              <a:buBlip>
                <a:blip r:embed="rId6"/>
              </a:buBlip>
              <a:defRPr sz="1300">
                <a:solidFill>
                  <a:srgbClr val="828282"/>
                </a:solidFill>
                <a:latin typeface="Arial" panose="020B0604020202020204" pitchFamily="34" charset="0"/>
              </a:defRPr>
            </a:lvl8pPr>
            <a:lvl9pPr marL="3886200" indent="-228600" eaLnBrk="0" fontAlgn="base" hangingPunct="0">
              <a:spcBef>
                <a:spcPct val="20000"/>
              </a:spcBef>
              <a:spcAft>
                <a:spcPct val="0"/>
              </a:spcAft>
              <a:buSzPct val="35000"/>
              <a:buBlip>
                <a:blip r:embed="rId6"/>
              </a:buBlip>
              <a:defRPr sz="1300">
                <a:solidFill>
                  <a:srgbClr val="828282"/>
                </a:solidFill>
                <a:latin typeface="Arial" panose="020B0604020202020204" pitchFamily="34" charset="0"/>
              </a:defRPr>
            </a:lvl9pPr>
          </a:lstStyle>
          <a:p>
            <a:pPr lvl="1">
              <a:spcBef>
                <a:spcPct val="0"/>
              </a:spcBef>
              <a:spcAft>
                <a:spcPts val="1200"/>
              </a:spcAft>
              <a:buSzPct val="115000"/>
              <a:buFont typeface="Wingdings" panose="05000000000000000000" pitchFamily="2" charset="2"/>
              <a:buChar char="Ø"/>
            </a:pPr>
            <a:r>
              <a:rPr lang="en-US" altLang="fr-FR" sz="2000" dirty="0">
                <a:solidFill>
                  <a:srgbClr val="09357A"/>
                </a:solidFill>
              </a:rPr>
              <a:t>Open source released under </a:t>
            </a:r>
            <a:r>
              <a:rPr lang="en-US" altLang="fr-FR" sz="2000" b="1" dirty="0">
                <a:solidFill>
                  <a:srgbClr val="09357A"/>
                </a:solidFill>
              </a:rPr>
              <a:t>Modelica</a:t>
            </a:r>
            <a:r>
              <a:rPr lang="en-US" altLang="fr-FR" sz="2000" dirty="0">
                <a:solidFill>
                  <a:srgbClr val="09357A"/>
                </a:solidFill>
              </a:rPr>
              <a:t> 2 license</a:t>
            </a:r>
          </a:p>
          <a:p>
            <a:pPr lvl="1">
              <a:spcBef>
                <a:spcPct val="0"/>
              </a:spcBef>
              <a:spcAft>
                <a:spcPts val="1200"/>
              </a:spcAft>
              <a:buSzPct val="115000"/>
              <a:buFont typeface="Wingdings" panose="05000000000000000000" pitchFamily="2" charset="2"/>
              <a:buChar char="Ø"/>
            </a:pPr>
            <a:r>
              <a:rPr lang="en-US" altLang="fr-FR" sz="2000" dirty="0">
                <a:solidFill>
                  <a:srgbClr val="09357A"/>
                </a:solidFill>
              </a:rPr>
              <a:t>Designed to be tool </a:t>
            </a:r>
            <a:r>
              <a:rPr lang="en-US" altLang="fr-FR" sz="2000" dirty="0" smtClean="0">
                <a:solidFill>
                  <a:srgbClr val="09357A"/>
                </a:solidFill>
              </a:rPr>
              <a:t>independent</a:t>
            </a:r>
          </a:p>
          <a:p>
            <a:pPr marL="719138" lvl="1" indent="-271463">
              <a:spcBef>
                <a:spcPts val="0"/>
              </a:spcBef>
              <a:buSzPct val="115000"/>
              <a:buFont typeface="Wingdings" panose="05000000000000000000" pitchFamily="2" charset="2"/>
              <a:buChar char="Ø"/>
            </a:pPr>
            <a:r>
              <a:rPr lang="en-US" altLang="fr-FR" sz="1800" dirty="0">
                <a:solidFill>
                  <a:srgbClr val="006C31"/>
                </a:solidFill>
                <a:cs typeface="Times New Roman" panose="02020603050405020304" pitchFamily="18" charset="0"/>
              </a:rPr>
              <a:t>Current reference tool: Dymola</a:t>
            </a:r>
          </a:p>
          <a:p>
            <a:pPr marL="719138" lvl="1" indent="-271463">
              <a:spcBef>
                <a:spcPts val="0"/>
              </a:spcBef>
              <a:spcAft>
                <a:spcPts val="600"/>
              </a:spcAft>
              <a:buSzPct val="115000"/>
              <a:buFont typeface="Wingdings" panose="05000000000000000000" pitchFamily="2" charset="2"/>
              <a:buChar char="Ø"/>
            </a:pPr>
            <a:r>
              <a:rPr lang="en-US" altLang="fr-FR" sz="1800" dirty="0">
                <a:solidFill>
                  <a:srgbClr val="006C31"/>
                </a:solidFill>
                <a:cs typeface="Times New Roman" panose="02020603050405020304" pitchFamily="18" charset="0"/>
              </a:rPr>
              <a:t>Can be used with SimulationX and </a:t>
            </a:r>
            <a:r>
              <a:rPr lang="en-US" altLang="fr-FR" sz="1800" dirty="0" smtClean="0">
                <a:solidFill>
                  <a:srgbClr val="006C31"/>
                </a:solidFill>
                <a:cs typeface="Times New Roman" panose="02020603050405020304" pitchFamily="18" charset="0"/>
              </a:rPr>
              <a:t>OpenModelica</a:t>
            </a:r>
            <a:endParaRPr lang="en-US" altLang="fr-FR" sz="1800" dirty="0">
              <a:solidFill>
                <a:srgbClr val="006C31"/>
              </a:solidFill>
              <a:cs typeface="Times New Roman" panose="02020603050405020304" pitchFamily="18" charset="0"/>
            </a:endParaRPr>
          </a:p>
          <a:p>
            <a:pPr lvl="1">
              <a:spcBef>
                <a:spcPct val="0"/>
              </a:spcBef>
              <a:spcAft>
                <a:spcPts val="1200"/>
              </a:spcAft>
              <a:buSzPct val="115000"/>
              <a:buFont typeface="Wingdings" panose="05000000000000000000" pitchFamily="2" charset="2"/>
              <a:buChar char="Ø"/>
            </a:pPr>
            <a:r>
              <a:rPr lang="en-US" altLang="fr-FR" sz="2000" dirty="0">
                <a:solidFill>
                  <a:srgbClr val="09357A"/>
                </a:solidFill>
              </a:rPr>
              <a:t>Designed to be easily understood and modifiable</a:t>
            </a:r>
          </a:p>
          <a:p>
            <a:pPr lvl="1">
              <a:spcBef>
                <a:spcPct val="0"/>
              </a:spcBef>
              <a:spcAft>
                <a:spcPts val="1200"/>
              </a:spcAft>
              <a:buSzPct val="115000"/>
              <a:buFont typeface="Wingdings" panose="05000000000000000000" pitchFamily="2" charset="2"/>
              <a:buChar char="Ø"/>
            </a:pPr>
            <a:r>
              <a:rPr lang="en-US" altLang="fr-FR" sz="2000" dirty="0" smtClean="0">
                <a:solidFill>
                  <a:srgbClr val="09357A"/>
                </a:solidFill>
              </a:rPr>
              <a:t>Validated </a:t>
            </a:r>
            <a:r>
              <a:rPr lang="en-US" altLang="fr-FR" sz="2000" dirty="0">
                <a:solidFill>
                  <a:srgbClr val="09357A"/>
                </a:solidFill>
              </a:rPr>
              <a:t>against real applications:</a:t>
            </a:r>
          </a:p>
          <a:p>
            <a:pPr marL="719138" lvl="1" indent="-271463">
              <a:spcBef>
                <a:spcPts val="0"/>
              </a:spcBef>
              <a:buSzPct val="115000"/>
              <a:buFont typeface="Wingdings" panose="05000000000000000000" pitchFamily="2" charset="2"/>
              <a:buChar char="Ø"/>
            </a:pPr>
            <a:r>
              <a:rPr lang="en-US" altLang="fr-FR" sz="1800" dirty="0">
                <a:solidFill>
                  <a:srgbClr val="006C31"/>
                </a:solidFill>
                <a:cs typeface="Times New Roman" panose="02020603050405020304" pitchFamily="18" charset="0"/>
              </a:rPr>
              <a:t>Concentrated solar power plants</a:t>
            </a:r>
          </a:p>
          <a:p>
            <a:pPr marL="719138" lvl="1" indent="-271463">
              <a:spcBef>
                <a:spcPts val="0"/>
              </a:spcBef>
              <a:buSzPct val="115000"/>
              <a:buFont typeface="Wingdings" panose="05000000000000000000" pitchFamily="2" charset="2"/>
              <a:buChar char="Ø"/>
            </a:pPr>
            <a:r>
              <a:rPr lang="en-US" altLang="fr-FR" sz="1800" dirty="0">
                <a:solidFill>
                  <a:srgbClr val="006C31"/>
                </a:solidFill>
                <a:cs typeface="Times New Roman" panose="02020603050405020304" pitchFamily="18" charset="0"/>
              </a:rPr>
              <a:t>Fossil fuel fired power plants</a:t>
            </a:r>
          </a:p>
          <a:p>
            <a:pPr marL="719138" lvl="1" indent="-271463">
              <a:spcBef>
                <a:spcPts val="0"/>
              </a:spcBef>
              <a:buSzPct val="115000"/>
              <a:buFont typeface="Wingdings" panose="05000000000000000000" pitchFamily="2" charset="2"/>
              <a:buChar char="Ø"/>
            </a:pPr>
            <a:r>
              <a:rPr lang="en-US" altLang="fr-FR" sz="1800" dirty="0">
                <a:solidFill>
                  <a:srgbClr val="006C31"/>
                </a:solidFill>
                <a:cs typeface="Times New Roman" panose="02020603050405020304" pitchFamily="18" charset="0"/>
              </a:rPr>
              <a:t>Biomass power plants</a:t>
            </a:r>
          </a:p>
          <a:p>
            <a:pPr marL="719138" lvl="1" indent="-271463">
              <a:spcBef>
                <a:spcPts val="0"/>
              </a:spcBef>
              <a:buSzPct val="115000"/>
              <a:buFont typeface="Wingdings" panose="05000000000000000000" pitchFamily="2" charset="2"/>
              <a:buChar char="Ø"/>
            </a:pPr>
            <a:r>
              <a:rPr lang="en-US" altLang="fr-FR" sz="1800" dirty="0" smtClean="0">
                <a:solidFill>
                  <a:srgbClr val="006C31"/>
                </a:solidFill>
                <a:cs typeface="Times New Roman" panose="02020603050405020304" pitchFamily="18" charset="0"/>
              </a:rPr>
              <a:t>Nuclear </a:t>
            </a:r>
            <a:r>
              <a:rPr lang="en-US" altLang="fr-FR" sz="1800" dirty="0">
                <a:solidFill>
                  <a:srgbClr val="006C31"/>
                </a:solidFill>
                <a:cs typeface="Times New Roman" panose="02020603050405020304" pitchFamily="18" charset="0"/>
              </a:rPr>
              <a:t>power plants</a:t>
            </a:r>
          </a:p>
          <a:p>
            <a:pPr marL="719138" lvl="1" indent="-271463">
              <a:spcBef>
                <a:spcPts val="0"/>
              </a:spcBef>
              <a:buSzPct val="115000"/>
              <a:buFont typeface="Wingdings" panose="05000000000000000000" pitchFamily="2" charset="2"/>
              <a:buChar char="Ø"/>
            </a:pPr>
            <a:r>
              <a:rPr lang="en-US" altLang="fr-FR" sz="1800" dirty="0" smtClean="0">
                <a:solidFill>
                  <a:srgbClr val="C00000"/>
                </a:solidFill>
                <a:cs typeface="Times New Roman" panose="02020603050405020304" pitchFamily="18" charset="0"/>
              </a:rPr>
              <a:t>etc</a:t>
            </a:r>
            <a:r>
              <a:rPr lang="en-US" altLang="fr-FR" sz="1800" dirty="0">
                <a:solidFill>
                  <a:srgbClr val="C00000"/>
                </a:solidFill>
                <a:cs typeface="Times New Roman" panose="02020603050405020304" pitchFamily="18" charset="0"/>
              </a:rPr>
              <a:t>.</a:t>
            </a:r>
          </a:p>
          <a:p>
            <a:pPr marL="719138" lvl="1" indent="-271463">
              <a:buSzPct val="115000"/>
              <a:buFont typeface="Wingdings" panose="05000000000000000000" pitchFamily="2" charset="2"/>
              <a:buChar char="Ø"/>
            </a:pPr>
            <a:endParaRPr lang="en-US" altLang="fr-FR" sz="1800" dirty="0">
              <a:solidFill>
                <a:srgbClr val="006C31"/>
              </a:solidFill>
              <a:cs typeface="Times New Roman" panose="02020603050405020304" pitchFamily="18" charset="0"/>
            </a:endParaRPr>
          </a:p>
          <a:p>
            <a:pPr marL="0" lvl="1" indent="0">
              <a:spcBef>
                <a:spcPct val="0"/>
              </a:spcBef>
              <a:spcAft>
                <a:spcPts val="1200"/>
              </a:spcAft>
              <a:buSzPct val="115000"/>
              <a:buNone/>
            </a:pPr>
            <a:endParaRPr lang="en-US" altLang="fr-FR" sz="1800" b="0" dirty="0">
              <a:solidFill>
                <a:srgbClr val="09357A"/>
              </a:solidFill>
            </a:endParaRPr>
          </a:p>
        </p:txBody>
      </p:sp>
      <p:pic>
        <p:nvPicPr>
          <p:cNvPr id="12" name="Picture 7"/>
          <p:cNvPicPr>
            <a:picLocks noChangeAspect="1" noChangeArrowheads="1"/>
          </p:cNvPicPr>
          <p:nvPr/>
        </p:nvPicPr>
        <p:blipFill>
          <a:blip r:embed="rId7"/>
          <a:srcRect/>
          <a:stretch>
            <a:fillRect/>
          </a:stretch>
        </p:blipFill>
        <p:spPr bwMode="auto">
          <a:xfrm>
            <a:off x="4200056" y="4793388"/>
            <a:ext cx="847725" cy="1911234"/>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pic>
        <p:nvPicPr>
          <p:cNvPr id="13" name="Picture 4"/>
          <p:cNvPicPr>
            <a:picLocks noChangeAspect="1" noChangeArrowheads="1"/>
          </p:cNvPicPr>
          <p:nvPr/>
        </p:nvPicPr>
        <p:blipFill>
          <a:blip r:embed="rId8"/>
          <a:srcRect/>
          <a:stretch>
            <a:fillRect/>
          </a:stretch>
        </p:blipFill>
        <p:spPr bwMode="auto">
          <a:xfrm>
            <a:off x="174691" y="4697920"/>
            <a:ext cx="3789767" cy="2010682"/>
          </a:xfrm>
          <a:prstGeom prst="rect">
            <a:avLst/>
          </a:prstGeom>
          <a:ln w="38100" cap="sq">
            <a:solidFill>
              <a:srgbClr val="00B0F0"/>
            </a:solidFill>
            <a:prstDash val="solid"/>
            <a:miter lim="800000"/>
          </a:ln>
          <a:effectLst>
            <a:outerShdw blurRad="50800" dist="38100" dir="2700000" algn="tl" rotWithShape="0">
              <a:srgbClr val="000000">
                <a:alpha val="43000"/>
              </a:srgbClr>
            </a:outerShdw>
          </a:effectLst>
        </p:spPr>
      </p:pic>
      <p:pic>
        <p:nvPicPr>
          <p:cNvPr id="14" name="Picture 3"/>
          <p:cNvPicPr>
            <a:picLocks noChangeAspect="1" noChangeArrowheads="1"/>
          </p:cNvPicPr>
          <p:nvPr/>
        </p:nvPicPr>
        <p:blipFill>
          <a:blip r:embed="rId9"/>
          <a:srcRect/>
          <a:stretch>
            <a:fillRect/>
          </a:stretch>
        </p:blipFill>
        <p:spPr bwMode="auto">
          <a:xfrm>
            <a:off x="5322120" y="4698138"/>
            <a:ext cx="3673689" cy="1988742"/>
          </a:xfrm>
          <a:prstGeom prst="rect">
            <a:avLst/>
          </a:prstGeom>
          <a:ln w="38100" cap="sq">
            <a:solidFill>
              <a:srgbClr val="FFC000"/>
            </a:solidFill>
            <a:prstDash val="solid"/>
            <a:miter lim="800000"/>
          </a:ln>
          <a:effectLst>
            <a:outerShdw blurRad="50800" dist="38100" dir="2700000" algn="tl" rotWithShape="0">
              <a:srgbClr val="000000">
                <a:alpha val="43000"/>
              </a:srgbClr>
            </a:outerShdw>
          </a:effectLst>
        </p:spPr>
      </p:pic>
      <p:sp>
        <p:nvSpPr>
          <p:cNvPr id="15" name="Rectangle 2"/>
          <p:cNvSpPr>
            <a:spLocks noChangeArrowheads="1"/>
          </p:cNvSpPr>
          <p:nvPr/>
        </p:nvSpPr>
        <p:spPr bwMode="auto">
          <a:xfrm>
            <a:off x="2402611" y="6353497"/>
            <a:ext cx="1613172" cy="476672"/>
          </a:xfrm>
          <a:prstGeom prst="rect">
            <a:avLst/>
          </a:prstGeom>
          <a:noFill/>
          <a:ln w="9525">
            <a:noFill/>
            <a:miter lim="800000"/>
            <a:headEnd/>
            <a:tailEnd/>
          </a:ln>
        </p:spPr>
        <p:txBody>
          <a:bodyPr/>
          <a:lstStyle/>
          <a:p>
            <a:pPr marL="3175" lvl="1" indent="-3175" algn="ctr">
              <a:spcBef>
                <a:spcPct val="20000"/>
              </a:spcBef>
              <a:buSzPct val="70000"/>
              <a:defRPr/>
            </a:pPr>
            <a:r>
              <a:rPr lang="en-GB" sz="1600" dirty="0" smtClean="0">
                <a:solidFill>
                  <a:srgbClr val="C00000"/>
                </a:solidFill>
                <a:cs typeface="Times New Roman" pitchFamily="18" charset="0"/>
              </a:rPr>
              <a:t>P4 </a:t>
            </a:r>
            <a:r>
              <a:rPr lang="en-GB" sz="1600" dirty="0">
                <a:solidFill>
                  <a:srgbClr val="C00000"/>
                </a:solidFill>
                <a:cs typeface="Times New Roman" pitchFamily="18" charset="0"/>
              </a:rPr>
              <a:t>power</a:t>
            </a:r>
            <a:r>
              <a:rPr lang="en-US" sz="1600" dirty="0">
                <a:solidFill>
                  <a:srgbClr val="C00000"/>
                </a:solidFill>
                <a:cs typeface="Times New Roman" pitchFamily="18" charset="0"/>
              </a:rPr>
              <a:t> </a:t>
            </a:r>
            <a:r>
              <a:rPr lang="en-GB" sz="1600" dirty="0">
                <a:solidFill>
                  <a:srgbClr val="C00000"/>
                </a:solidFill>
                <a:cs typeface="Times New Roman" pitchFamily="18" charset="0"/>
              </a:rPr>
              <a:t>plant</a:t>
            </a:r>
            <a:r>
              <a:rPr lang="en-US" sz="1600" dirty="0">
                <a:solidFill>
                  <a:srgbClr val="C00000"/>
                </a:solidFill>
                <a:cs typeface="Times New Roman" pitchFamily="18" charset="0"/>
              </a:rPr>
              <a:t> </a:t>
            </a:r>
            <a:endParaRPr lang="fr-FR" sz="1600" dirty="0">
              <a:solidFill>
                <a:srgbClr val="C00000"/>
              </a:solidFill>
              <a:cs typeface="Times New Roman" pitchFamily="18" charset="0"/>
            </a:endParaRPr>
          </a:p>
          <a:p>
            <a:pPr marL="406400" lvl="1" indent="-180975">
              <a:spcBef>
                <a:spcPct val="20000"/>
              </a:spcBef>
              <a:buSzPct val="70000"/>
              <a:defRPr/>
            </a:pPr>
            <a:endParaRPr lang="fr-FR" sz="3600" dirty="0">
              <a:solidFill>
                <a:schemeClr val="tx2"/>
              </a:solidFill>
              <a:cs typeface="Times New Roman" pitchFamily="18" charset="0"/>
            </a:endParaRPr>
          </a:p>
        </p:txBody>
      </p:sp>
      <p:sp>
        <p:nvSpPr>
          <p:cNvPr id="16" name="Rectangle 5"/>
          <p:cNvSpPr>
            <a:spLocks noChangeArrowheads="1"/>
          </p:cNvSpPr>
          <p:nvPr/>
        </p:nvSpPr>
        <p:spPr bwMode="auto">
          <a:xfrm>
            <a:off x="4657495" y="6452379"/>
            <a:ext cx="4286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15000"/>
              <a:buBlip>
                <a:blip r:embed="rId3"/>
              </a:buBlip>
              <a:defRPr sz="2200">
                <a:solidFill>
                  <a:schemeClr val="tx2"/>
                </a:solidFill>
                <a:latin typeface="Arial" panose="020B0604020202020204" pitchFamily="34" charset="0"/>
              </a:defRPr>
            </a:lvl1pPr>
            <a:lvl2pPr marL="742950" indent="-285750">
              <a:spcBef>
                <a:spcPct val="20000"/>
              </a:spcBef>
              <a:buSzPct val="70000"/>
              <a:buBlip>
                <a:blip r:embed="rId4"/>
              </a:buBlip>
              <a:defRPr sz="1600">
                <a:solidFill>
                  <a:schemeClr val="tx2"/>
                </a:solidFill>
                <a:latin typeface="Arial" panose="020B0604020202020204" pitchFamily="34" charset="0"/>
              </a:defRPr>
            </a:lvl2pPr>
            <a:lvl3pPr marL="1143000" indent="-228600">
              <a:spcBef>
                <a:spcPct val="20000"/>
              </a:spcBef>
              <a:buSzPct val="70000"/>
              <a:buBlip>
                <a:blip r:embed="rId4"/>
              </a:buBlip>
              <a:defRPr sz="1300">
                <a:solidFill>
                  <a:schemeClr val="tx2"/>
                </a:solidFill>
                <a:latin typeface="Arial" panose="020B0604020202020204" pitchFamily="34" charset="0"/>
              </a:defRPr>
            </a:lvl3pPr>
            <a:lvl4pPr marL="1600200" indent="-228600">
              <a:spcBef>
                <a:spcPct val="20000"/>
              </a:spcBef>
              <a:buSzPct val="45000"/>
              <a:buBlip>
                <a:blip r:embed="rId5"/>
              </a:buBlip>
              <a:defRPr sz="1400">
                <a:solidFill>
                  <a:srgbClr val="5A5A5A"/>
                </a:solidFill>
                <a:latin typeface="Arial" panose="020B0604020202020204" pitchFamily="34" charset="0"/>
              </a:defRPr>
            </a:lvl4pPr>
            <a:lvl5pPr marL="2057400" indent="-228600">
              <a:spcBef>
                <a:spcPct val="20000"/>
              </a:spcBef>
              <a:buSzPct val="35000"/>
              <a:buBlip>
                <a:blip r:embed="rId6"/>
              </a:buBlip>
              <a:defRPr sz="1300">
                <a:solidFill>
                  <a:srgbClr val="828282"/>
                </a:solidFill>
                <a:latin typeface="Arial" panose="020B0604020202020204" pitchFamily="34" charset="0"/>
              </a:defRPr>
            </a:lvl5pPr>
            <a:lvl6pPr marL="2514600" indent="-228600" eaLnBrk="0" fontAlgn="base" hangingPunct="0">
              <a:spcBef>
                <a:spcPct val="20000"/>
              </a:spcBef>
              <a:spcAft>
                <a:spcPct val="0"/>
              </a:spcAft>
              <a:buSzPct val="35000"/>
              <a:buBlip>
                <a:blip r:embed="rId6"/>
              </a:buBlip>
              <a:defRPr sz="1300">
                <a:solidFill>
                  <a:srgbClr val="828282"/>
                </a:solidFill>
                <a:latin typeface="Arial" panose="020B0604020202020204" pitchFamily="34" charset="0"/>
              </a:defRPr>
            </a:lvl6pPr>
            <a:lvl7pPr marL="2971800" indent="-228600" eaLnBrk="0" fontAlgn="base" hangingPunct="0">
              <a:spcBef>
                <a:spcPct val="20000"/>
              </a:spcBef>
              <a:spcAft>
                <a:spcPct val="0"/>
              </a:spcAft>
              <a:buSzPct val="35000"/>
              <a:buBlip>
                <a:blip r:embed="rId6"/>
              </a:buBlip>
              <a:defRPr sz="1300">
                <a:solidFill>
                  <a:srgbClr val="828282"/>
                </a:solidFill>
                <a:latin typeface="Arial" panose="020B0604020202020204" pitchFamily="34" charset="0"/>
              </a:defRPr>
            </a:lvl7pPr>
            <a:lvl8pPr marL="3429000" indent="-228600" eaLnBrk="0" fontAlgn="base" hangingPunct="0">
              <a:spcBef>
                <a:spcPct val="20000"/>
              </a:spcBef>
              <a:spcAft>
                <a:spcPct val="0"/>
              </a:spcAft>
              <a:buSzPct val="35000"/>
              <a:buBlip>
                <a:blip r:embed="rId6"/>
              </a:buBlip>
              <a:defRPr sz="1300">
                <a:solidFill>
                  <a:srgbClr val="828282"/>
                </a:solidFill>
                <a:latin typeface="Arial" panose="020B0604020202020204" pitchFamily="34" charset="0"/>
              </a:defRPr>
            </a:lvl8pPr>
            <a:lvl9pPr marL="3886200" indent="-228600" eaLnBrk="0" fontAlgn="base" hangingPunct="0">
              <a:spcBef>
                <a:spcPct val="20000"/>
              </a:spcBef>
              <a:spcAft>
                <a:spcPct val="0"/>
              </a:spcAft>
              <a:buSzPct val="35000"/>
              <a:buBlip>
                <a:blip r:embed="rId6"/>
              </a:buBlip>
              <a:defRPr sz="1300">
                <a:solidFill>
                  <a:srgbClr val="828282"/>
                </a:solidFill>
                <a:latin typeface="Arial" panose="020B0604020202020204" pitchFamily="34" charset="0"/>
              </a:defRPr>
            </a:lvl9pPr>
          </a:lstStyle>
          <a:p>
            <a:pPr eaLnBrk="1" hangingPunct="1">
              <a:spcBef>
                <a:spcPct val="0"/>
              </a:spcBef>
              <a:buSzTx/>
              <a:buFontTx/>
              <a:buNone/>
            </a:pPr>
            <a:r>
              <a:rPr lang="en-US" altLang="fr-FR" sz="1200" dirty="0">
                <a:solidFill>
                  <a:srgbClr val="C00000"/>
                </a:solidFill>
                <a:cs typeface="Arial" panose="020B0604020202020204" pitchFamily="34" charset="0"/>
              </a:rPr>
              <a:t>GV</a:t>
            </a:r>
            <a:endParaRPr lang="en-GB" altLang="fr-FR" sz="1200" dirty="0">
              <a:solidFill>
                <a:srgbClr val="C00000"/>
              </a:solidFill>
            </a:endParaRPr>
          </a:p>
        </p:txBody>
      </p:sp>
      <p:sp>
        <p:nvSpPr>
          <p:cNvPr id="17" name="Rectangle 2"/>
          <p:cNvSpPr>
            <a:spLocks noChangeArrowheads="1"/>
          </p:cNvSpPr>
          <p:nvPr/>
        </p:nvSpPr>
        <p:spPr bwMode="auto">
          <a:xfrm>
            <a:off x="7420055" y="6062998"/>
            <a:ext cx="1723945" cy="500062"/>
          </a:xfrm>
          <a:prstGeom prst="rect">
            <a:avLst/>
          </a:prstGeom>
          <a:noFill/>
          <a:ln w="9525">
            <a:noFill/>
            <a:miter lim="800000"/>
            <a:headEnd/>
            <a:tailEnd/>
          </a:ln>
        </p:spPr>
        <p:txBody>
          <a:bodyPr/>
          <a:lstStyle/>
          <a:p>
            <a:pPr marL="3175" lvl="1" indent="-3175" algn="ctr">
              <a:spcBef>
                <a:spcPct val="20000"/>
              </a:spcBef>
              <a:buSzPct val="70000"/>
              <a:defRPr/>
            </a:pPr>
            <a:r>
              <a:rPr lang="en-US" sz="1600" dirty="0">
                <a:solidFill>
                  <a:srgbClr val="C00000"/>
                </a:solidFill>
                <a:cs typeface="Times New Roman" pitchFamily="18" charset="0"/>
              </a:rPr>
              <a:t>Pulverized coal </a:t>
            </a:r>
            <a:r>
              <a:rPr lang="fr-FR" sz="1600" dirty="0">
                <a:solidFill>
                  <a:srgbClr val="C00000"/>
                </a:solidFill>
                <a:cs typeface="Times New Roman" pitchFamily="18" charset="0"/>
              </a:rPr>
              <a:t>power plant</a:t>
            </a:r>
          </a:p>
          <a:p>
            <a:pPr marL="406400" lvl="1" indent="-180975">
              <a:spcBef>
                <a:spcPct val="20000"/>
              </a:spcBef>
              <a:buSzPct val="70000"/>
              <a:defRPr/>
            </a:pPr>
            <a:endParaRPr lang="fr-FR" sz="3600" dirty="0">
              <a:solidFill>
                <a:schemeClr val="tx2"/>
              </a:solidFill>
              <a:cs typeface="Times New Roman" pitchFamily="18" charset="0"/>
            </a:endParaRPr>
          </a:p>
        </p:txBody>
      </p:sp>
      <p:sp>
        <p:nvSpPr>
          <p:cNvPr id="18" name="Rectangle 2"/>
          <p:cNvSpPr>
            <a:spLocks noChangeArrowheads="1"/>
          </p:cNvSpPr>
          <p:nvPr/>
        </p:nvSpPr>
        <p:spPr bwMode="auto">
          <a:xfrm>
            <a:off x="4200056" y="4293326"/>
            <a:ext cx="1000125" cy="500062"/>
          </a:xfrm>
          <a:prstGeom prst="rect">
            <a:avLst/>
          </a:prstGeom>
          <a:noFill/>
          <a:ln w="9525">
            <a:noFill/>
            <a:miter lim="800000"/>
            <a:headEnd/>
            <a:tailEnd/>
          </a:ln>
        </p:spPr>
        <p:txBody>
          <a:bodyPr lIns="0" tIns="0" rIns="0" bIns="0"/>
          <a:lstStyle/>
          <a:p>
            <a:pPr eaLnBrk="1" hangingPunct="1">
              <a:defRPr/>
            </a:pPr>
            <a:r>
              <a:rPr lang="en-GB" sz="1600" dirty="0">
                <a:solidFill>
                  <a:srgbClr val="C00000"/>
                </a:solidFill>
                <a:cs typeface="Times New Roman" pitchFamily="18" charset="0"/>
              </a:rPr>
              <a:t>Steam</a:t>
            </a:r>
            <a:r>
              <a:rPr lang="en-GB" sz="1600" i="1" dirty="0">
                <a:solidFill>
                  <a:srgbClr val="FF0000"/>
                </a:solidFill>
              </a:rPr>
              <a:t> </a:t>
            </a:r>
            <a:r>
              <a:rPr lang="en-GB" sz="1600" dirty="0">
                <a:solidFill>
                  <a:srgbClr val="C00000"/>
                </a:solidFill>
                <a:cs typeface="Times New Roman" pitchFamily="18" charset="0"/>
              </a:rPr>
              <a:t>generator</a:t>
            </a:r>
            <a:r>
              <a:rPr lang="en-GB" sz="1600" i="1" dirty="0">
                <a:solidFill>
                  <a:srgbClr val="FF0000"/>
                </a:solidFill>
              </a:rPr>
              <a:t> </a:t>
            </a:r>
            <a:endParaRPr lang="fr-FR" sz="1600" i="1" dirty="0">
              <a:solidFill>
                <a:srgbClr val="FF0000"/>
              </a:solidFill>
            </a:endParaRPr>
          </a:p>
          <a:p>
            <a:pPr marL="171450" indent="-171450" algn="ctr">
              <a:spcBef>
                <a:spcPct val="20000"/>
              </a:spcBef>
              <a:buSzPct val="115000"/>
              <a:defRPr/>
            </a:pPr>
            <a:r>
              <a:rPr lang="en-US" sz="1600" dirty="0">
                <a:solidFill>
                  <a:srgbClr val="FF0000"/>
                </a:solidFill>
                <a:cs typeface="Arial" pitchFamily="34" charset="0"/>
              </a:rPr>
              <a:t> </a:t>
            </a:r>
          </a:p>
        </p:txBody>
      </p:sp>
      <p:pic>
        <p:nvPicPr>
          <p:cNvPr id="20" name="Image 26"/>
          <p:cNvPicPr>
            <a:picLocks noChangeAspect="1" noChangeArrowheads="1"/>
          </p:cNvPicPr>
          <p:nvPr/>
        </p:nvPicPr>
        <p:blipFill>
          <a:blip r:embed="rId10"/>
          <a:srcRect/>
          <a:stretch>
            <a:fillRect/>
          </a:stretch>
        </p:blipFill>
        <p:spPr bwMode="auto">
          <a:xfrm>
            <a:off x="5322120" y="2520948"/>
            <a:ext cx="3695708" cy="20400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Rectangle 2"/>
          <p:cNvSpPr>
            <a:spLocks noChangeArrowheads="1"/>
          </p:cNvSpPr>
          <p:nvPr/>
        </p:nvSpPr>
        <p:spPr bwMode="auto">
          <a:xfrm>
            <a:off x="7246235" y="1028301"/>
            <a:ext cx="1728192" cy="1104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15000"/>
              <a:buBlip>
                <a:blip r:embed="rId3"/>
              </a:buBlip>
              <a:defRPr sz="2200">
                <a:solidFill>
                  <a:schemeClr val="tx2"/>
                </a:solidFill>
                <a:latin typeface="Arial" panose="020B0604020202020204" pitchFamily="34" charset="0"/>
              </a:defRPr>
            </a:lvl1pPr>
            <a:lvl2pPr marL="406400" indent="-180975">
              <a:spcBef>
                <a:spcPct val="20000"/>
              </a:spcBef>
              <a:buSzPct val="70000"/>
              <a:buBlip>
                <a:blip r:embed="rId4"/>
              </a:buBlip>
              <a:defRPr sz="1600">
                <a:solidFill>
                  <a:schemeClr val="tx2"/>
                </a:solidFill>
                <a:latin typeface="Arial" panose="020B0604020202020204" pitchFamily="34" charset="0"/>
              </a:defRPr>
            </a:lvl2pPr>
            <a:lvl3pPr marL="1143000" indent="-228600">
              <a:spcBef>
                <a:spcPct val="20000"/>
              </a:spcBef>
              <a:buSzPct val="70000"/>
              <a:buBlip>
                <a:blip r:embed="rId4"/>
              </a:buBlip>
              <a:defRPr sz="1300">
                <a:solidFill>
                  <a:schemeClr val="tx2"/>
                </a:solidFill>
                <a:latin typeface="Arial" panose="020B0604020202020204" pitchFamily="34" charset="0"/>
              </a:defRPr>
            </a:lvl3pPr>
            <a:lvl4pPr marL="1600200" indent="-228600">
              <a:spcBef>
                <a:spcPct val="20000"/>
              </a:spcBef>
              <a:buSzPct val="45000"/>
              <a:buBlip>
                <a:blip r:embed="rId5"/>
              </a:buBlip>
              <a:defRPr sz="1400">
                <a:solidFill>
                  <a:srgbClr val="5A5A5A"/>
                </a:solidFill>
                <a:latin typeface="Arial" panose="020B0604020202020204" pitchFamily="34" charset="0"/>
              </a:defRPr>
            </a:lvl4pPr>
            <a:lvl5pPr marL="2057400" indent="-228600">
              <a:spcBef>
                <a:spcPct val="20000"/>
              </a:spcBef>
              <a:buSzPct val="35000"/>
              <a:buBlip>
                <a:blip r:embed="rId6"/>
              </a:buBlip>
              <a:defRPr sz="1300">
                <a:solidFill>
                  <a:srgbClr val="828282"/>
                </a:solidFill>
                <a:latin typeface="Arial" panose="020B0604020202020204" pitchFamily="34" charset="0"/>
              </a:defRPr>
            </a:lvl5pPr>
            <a:lvl6pPr marL="2514600" indent="-228600" eaLnBrk="0" fontAlgn="base" hangingPunct="0">
              <a:spcBef>
                <a:spcPct val="20000"/>
              </a:spcBef>
              <a:spcAft>
                <a:spcPct val="0"/>
              </a:spcAft>
              <a:buSzPct val="35000"/>
              <a:buBlip>
                <a:blip r:embed="rId6"/>
              </a:buBlip>
              <a:defRPr sz="1300">
                <a:solidFill>
                  <a:srgbClr val="828282"/>
                </a:solidFill>
                <a:latin typeface="Arial" panose="020B0604020202020204" pitchFamily="34" charset="0"/>
              </a:defRPr>
            </a:lvl6pPr>
            <a:lvl7pPr marL="2971800" indent="-228600" eaLnBrk="0" fontAlgn="base" hangingPunct="0">
              <a:spcBef>
                <a:spcPct val="20000"/>
              </a:spcBef>
              <a:spcAft>
                <a:spcPct val="0"/>
              </a:spcAft>
              <a:buSzPct val="35000"/>
              <a:buBlip>
                <a:blip r:embed="rId6"/>
              </a:buBlip>
              <a:defRPr sz="1300">
                <a:solidFill>
                  <a:srgbClr val="828282"/>
                </a:solidFill>
                <a:latin typeface="Arial" panose="020B0604020202020204" pitchFamily="34" charset="0"/>
              </a:defRPr>
            </a:lvl7pPr>
            <a:lvl8pPr marL="3429000" indent="-228600" eaLnBrk="0" fontAlgn="base" hangingPunct="0">
              <a:spcBef>
                <a:spcPct val="20000"/>
              </a:spcBef>
              <a:spcAft>
                <a:spcPct val="0"/>
              </a:spcAft>
              <a:buSzPct val="35000"/>
              <a:buBlip>
                <a:blip r:embed="rId6"/>
              </a:buBlip>
              <a:defRPr sz="1300">
                <a:solidFill>
                  <a:srgbClr val="828282"/>
                </a:solidFill>
                <a:latin typeface="Arial" panose="020B0604020202020204" pitchFamily="34" charset="0"/>
              </a:defRPr>
            </a:lvl8pPr>
            <a:lvl9pPr marL="3886200" indent="-228600" eaLnBrk="0" fontAlgn="base" hangingPunct="0">
              <a:spcBef>
                <a:spcPct val="20000"/>
              </a:spcBef>
              <a:spcAft>
                <a:spcPct val="0"/>
              </a:spcAft>
              <a:buSzPct val="35000"/>
              <a:buBlip>
                <a:blip r:embed="rId6"/>
              </a:buBlip>
              <a:defRPr sz="1300">
                <a:solidFill>
                  <a:srgbClr val="828282"/>
                </a:solidFill>
                <a:latin typeface="Arial" panose="020B0604020202020204" pitchFamily="34" charset="0"/>
              </a:defRPr>
            </a:lvl9pPr>
          </a:lstStyle>
          <a:p>
            <a:pPr algn="ctr">
              <a:spcBef>
                <a:spcPct val="0"/>
              </a:spcBef>
              <a:buSzTx/>
              <a:buNone/>
            </a:pPr>
            <a:r>
              <a:rPr lang="en-US" altLang="fr-FR" sz="1600" dirty="0">
                <a:solidFill>
                  <a:srgbClr val="C00000"/>
                </a:solidFill>
                <a:latin typeface="+mn-lt"/>
                <a:cs typeface="Times New Roman" pitchFamily="18" charset="0"/>
              </a:rPr>
              <a:t>Concentrated solar power </a:t>
            </a:r>
            <a:r>
              <a:rPr lang="en-US" altLang="fr-FR" sz="1600" dirty="0" smtClean="0">
                <a:solidFill>
                  <a:srgbClr val="C00000"/>
                </a:solidFill>
                <a:latin typeface="+mn-lt"/>
                <a:cs typeface="Times New Roman" pitchFamily="18" charset="0"/>
              </a:rPr>
              <a:t>plant </a:t>
            </a:r>
            <a:r>
              <a:rPr lang="en-CA" altLang="fr-FR" sz="1400" dirty="0" smtClean="0">
                <a:solidFill>
                  <a:srgbClr val="C00000"/>
                </a:solidFill>
                <a:latin typeface="+mn-lt"/>
                <a:cs typeface="Times New Roman" pitchFamily="18" charset="0"/>
              </a:rPr>
              <a:t>T</a:t>
            </a:r>
            <a:r>
              <a:rPr lang="en-US" altLang="fr-FR" sz="1400" dirty="0" err="1">
                <a:solidFill>
                  <a:srgbClr val="C00000"/>
                </a:solidFill>
                <a:latin typeface="+mn-lt"/>
                <a:cs typeface="Times New Roman" pitchFamily="18" charset="0"/>
              </a:rPr>
              <a:t>ower</a:t>
            </a:r>
            <a:r>
              <a:rPr lang="en-US" altLang="fr-FR" sz="1400" dirty="0">
                <a:solidFill>
                  <a:srgbClr val="C00000"/>
                </a:solidFill>
                <a:latin typeface="+mn-lt"/>
                <a:cs typeface="Times New Roman" pitchFamily="18" charset="0"/>
              </a:rPr>
              <a:t> receiver, molten salt </a:t>
            </a:r>
            <a:r>
              <a:rPr lang="en-US" altLang="fr-FR" sz="1400" dirty="0" smtClean="0">
                <a:solidFill>
                  <a:srgbClr val="C00000"/>
                </a:solidFill>
                <a:latin typeface="+mn-lt"/>
                <a:cs typeface="Times New Roman" pitchFamily="18" charset="0"/>
              </a:rPr>
              <a:t>storage</a:t>
            </a:r>
            <a:r>
              <a:rPr lang="en-US" altLang="fr-FR" sz="1600" dirty="0" smtClean="0">
                <a:solidFill>
                  <a:srgbClr val="C00000"/>
                </a:solidFill>
                <a:latin typeface="+mn-lt"/>
                <a:cs typeface="Times New Roman" pitchFamily="18" charset="0"/>
              </a:rPr>
              <a:t> </a:t>
            </a:r>
            <a:endParaRPr lang="fr-FR" altLang="fr-FR" sz="1600" dirty="0">
              <a:solidFill>
                <a:srgbClr val="C00000"/>
              </a:solidFill>
              <a:latin typeface="+mn-lt"/>
              <a:cs typeface="Times New Roman" pitchFamily="18" charset="0"/>
            </a:endParaRPr>
          </a:p>
          <a:p>
            <a:pPr algn="ctr" eaLnBrk="1" hangingPunct="1">
              <a:spcBef>
                <a:spcPct val="0"/>
              </a:spcBef>
              <a:buSzTx/>
              <a:buFontTx/>
              <a:buNone/>
            </a:pPr>
            <a:endParaRPr lang="fr-FR" altLang="fr-FR" sz="1800" dirty="0">
              <a:solidFill>
                <a:srgbClr val="C00000"/>
              </a:solidFill>
            </a:endParaRPr>
          </a:p>
          <a:p>
            <a:pPr algn="ctr" eaLnBrk="1" hangingPunct="1">
              <a:spcBef>
                <a:spcPct val="0"/>
              </a:spcBef>
              <a:buSzTx/>
              <a:buFontTx/>
              <a:buNone/>
            </a:pPr>
            <a:r>
              <a:rPr lang="en-US" altLang="fr-FR" sz="1800" dirty="0">
                <a:cs typeface="Times New Roman" panose="02020603050405020304" pitchFamily="18" charset="0"/>
              </a:rPr>
              <a:t> </a:t>
            </a:r>
            <a:endParaRPr lang="fr-FR" altLang="fr-FR" sz="1800" dirty="0">
              <a:cs typeface="Times New Roman" panose="02020603050405020304" pitchFamily="18" charset="0"/>
            </a:endParaRPr>
          </a:p>
          <a:p>
            <a:pPr lvl="1">
              <a:buFontTx/>
              <a:buNone/>
            </a:pPr>
            <a:endParaRPr lang="fr-FR" altLang="fr-FR" sz="3600" dirty="0">
              <a:cs typeface="Times New Roman" panose="02020603050405020304" pitchFamily="18" charset="0"/>
            </a:endParaRPr>
          </a:p>
        </p:txBody>
      </p:sp>
      <p:cxnSp>
        <p:nvCxnSpPr>
          <p:cNvPr id="6" name="Connecteur droit avec flèche 5"/>
          <p:cNvCxnSpPr/>
          <p:nvPr/>
        </p:nvCxnSpPr>
        <p:spPr>
          <a:xfrm>
            <a:off x="3700075" y="3068960"/>
            <a:ext cx="1420837"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a:off x="3904499" y="3595273"/>
            <a:ext cx="1603605" cy="127547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a:off x="2843808" y="4171608"/>
            <a:ext cx="0" cy="55353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à coins arrondis 10"/>
          <p:cNvSpPr/>
          <p:nvPr/>
        </p:nvSpPr>
        <p:spPr>
          <a:xfrm>
            <a:off x="7283692" y="1052938"/>
            <a:ext cx="1704370" cy="1211571"/>
          </a:xfrm>
          <a:prstGeom prst="wedgeRoundRectCallou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fr-FR" sz="1600" smtClean="0"/>
          </a:p>
        </p:txBody>
      </p:sp>
    </p:spTree>
    <p:extLst>
      <p:ext uri="{BB962C8B-B14F-4D97-AF65-F5344CB8AC3E}">
        <p14:creationId xmlns:p14="http://schemas.microsoft.com/office/powerpoint/2010/main" val="1772796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r>
              <a:rPr lang="fr-FR" dirty="0" smtClean="0"/>
              <a:t>Modelica USA|  09/10/2018</a:t>
            </a:r>
            <a:endParaRPr lang="fr-FR" dirty="0"/>
          </a:p>
        </p:txBody>
      </p:sp>
      <p:sp>
        <p:nvSpPr>
          <p:cNvPr id="4" name="Rectangle 2"/>
          <p:cNvSpPr>
            <a:spLocks noGrp="1" noChangeArrowheads="1"/>
          </p:cNvSpPr>
          <p:nvPr>
            <p:ph type="title" idx="4294967295"/>
          </p:nvPr>
        </p:nvSpPr>
        <p:spPr>
          <a:xfrm>
            <a:off x="308768" y="260648"/>
            <a:ext cx="8526463" cy="851004"/>
          </a:xfrm>
          <a:noFill/>
        </p:spPr>
        <p:txBody>
          <a:bodyPr/>
          <a:lstStyle/>
          <a:p>
            <a:pPr algn="ctr"/>
            <a:r>
              <a:rPr lang="en-US" altLang="fr-FR" sz="2800" b="1" cap="none" dirty="0" smtClean="0"/>
              <a:t>ThermoSysPro: </a:t>
            </a:r>
            <a:r>
              <a:rPr lang="en-US" altLang="fr-FR" b="1" cap="none" dirty="0" smtClean="0"/>
              <a:t>T</a:t>
            </a:r>
            <a:r>
              <a:rPr lang="en-US" altLang="fr-FR" sz="2800" b="1" cap="none" dirty="0" smtClean="0"/>
              <a:t>he </a:t>
            </a:r>
            <a:r>
              <a:rPr lang="en-US" altLang="fr-FR" b="1" cap="none" dirty="0" smtClean="0"/>
              <a:t>library organization </a:t>
            </a:r>
            <a:endParaRPr lang="fr-FR" altLang="fr-FR" sz="2800" b="1" cap="none" dirty="0" smtClean="0"/>
          </a:p>
        </p:txBody>
      </p:sp>
      <p:sp>
        <p:nvSpPr>
          <p:cNvPr id="5" name="Text Box 9"/>
          <p:cNvSpPr txBox="1">
            <a:spLocks noChangeArrowheads="1"/>
          </p:cNvSpPr>
          <p:nvPr/>
        </p:nvSpPr>
        <p:spPr bwMode="auto">
          <a:xfrm>
            <a:off x="3394207" y="5949280"/>
            <a:ext cx="23555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15000"/>
              <a:buBlip>
                <a:blip r:embed="rId2"/>
              </a:buBlip>
              <a:defRPr sz="2200">
                <a:solidFill>
                  <a:schemeClr val="tx2"/>
                </a:solidFill>
                <a:latin typeface="Arial" panose="020B0604020202020204" pitchFamily="34" charset="0"/>
              </a:defRPr>
            </a:lvl1pPr>
            <a:lvl2pPr marL="742950" indent="-285750">
              <a:spcBef>
                <a:spcPct val="20000"/>
              </a:spcBef>
              <a:buSzPct val="70000"/>
              <a:buBlip>
                <a:blip r:embed="rId3"/>
              </a:buBlip>
              <a:defRPr sz="1600">
                <a:solidFill>
                  <a:schemeClr val="tx2"/>
                </a:solidFill>
                <a:latin typeface="Arial" panose="020B0604020202020204" pitchFamily="34" charset="0"/>
              </a:defRPr>
            </a:lvl2pPr>
            <a:lvl3pPr marL="1143000" indent="-228600">
              <a:spcBef>
                <a:spcPct val="20000"/>
              </a:spcBef>
              <a:buSzPct val="70000"/>
              <a:buBlip>
                <a:blip r:embed="rId3"/>
              </a:buBlip>
              <a:defRPr sz="1300">
                <a:solidFill>
                  <a:schemeClr val="tx2"/>
                </a:solidFill>
                <a:latin typeface="Arial" panose="020B0604020202020204" pitchFamily="34" charset="0"/>
              </a:defRPr>
            </a:lvl3pPr>
            <a:lvl4pPr marL="1600200" indent="-228600">
              <a:spcBef>
                <a:spcPct val="20000"/>
              </a:spcBef>
              <a:buSzPct val="45000"/>
              <a:buBlip>
                <a:blip r:embed="rId4"/>
              </a:buBlip>
              <a:defRPr sz="1400">
                <a:solidFill>
                  <a:srgbClr val="5A5A5A"/>
                </a:solidFill>
                <a:latin typeface="Arial" panose="020B0604020202020204" pitchFamily="34" charset="0"/>
              </a:defRPr>
            </a:lvl4pPr>
            <a:lvl5pPr marL="2057400" indent="-228600">
              <a:spcBef>
                <a:spcPct val="20000"/>
              </a:spcBef>
              <a:buSzPct val="35000"/>
              <a:buBlip>
                <a:blip r:embed="rId5"/>
              </a:buBlip>
              <a:defRPr sz="1300">
                <a:solidFill>
                  <a:srgbClr val="828282"/>
                </a:solidFill>
                <a:latin typeface="Arial" panose="020B0604020202020204" pitchFamily="34" charset="0"/>
              </a:defRPr>
            </a:lvl5pPr>
            <a:lvl6pPr marL="25146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6pPr>
            <a:lvl7pPr marL="29718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7pPr>
            <a:lvl8pPr marL="34290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8pPr>
            <a:lvl9pPr marL="38862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9pPr>
          </a:lstStyle>
          <a:p>
            <a:pPr eaLnBrk="1" hangingPunct="1">
              <a:spcBef>
                <a:spcPct val="50000"/>
              </a:spcBef>
              <a:buSzTx/>
              <a:buFontTx/>
              <a:buNone/>
            </a:pPr>
            <a:r>
              <a:rPr lang="en-US" altLang="fr-FR" sz="1800" dirty="0">
                <a:solidFill>
                  <a:srgbClr val="FC1626"/>
                </a:solidFill>
                <a:cs typeface="Times New Roman" panose="02020603050405020304" pitchFamily="18" charset="0"/>
              </a:rPr>
              <a:t>Contain</a:t>
            </a:r>
            <a:r>
              <a:rPr lang="fr-FR" altLang="fr-FR" sz="1800" dirty="0">
                <a:solidFill>
                  <a:srgbClr val="FC1626"/>
                </a:solidFill>
                <a:cs typeface="Times New Roman" panose="02020603050405020304" pitchFamily="18" charset="0"/>
              </a:rPr>
              <a:t>s </a:t>
            </a:r>
            <a:r>
              <a:rPr lang="en-GB" altLang="fr-FR" sz="1800" dirty="0">
                <a:solidFill>
                  <a:srgbClr val="FC1626"/>
                </a:solidFill>
                <a:cs typeface="Times New Roman" panose="02020603050405020304" pitchFamily="18" charset="0"/>
              </a:rPr>
              <a:t>about 200 model components</a:t>
            </a:r>
            <a:endParaRPr lang="fr-FR" altLang="fr-FR" sz="1800" dirty="0">
              <a:solidFill>
                <a:srgbClr val="FC1626"/>
              </a:solidFill>
              <a:cs typeface="Times New Roman" panose="02020603050405020304" pitchFamily="18" charset="0"/>
            </a:endParaRPr>
          </a:p>
        </p:txBody>
      </p:sp>
      <p:pic>
        <p:nvPicPr>
          <p:cNvPr id="6" name="Imag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486" y="1052736"/>
            <a:ext cx="8668002" cy="528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2781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r>
              <a:rPr lang="fr-FR" dirty="0" smtClean="0"/>
              <a:t>Modelica USA|  09/10/2018</a:t>
            </a:r>
            <a:endParaRPr lang="fr-FR" dirty="0"/>
          </a:p>
        </p:txBody>
      </p:sp>
      <p:sp>
        <p:nvSpPr>
          <p:cNvPr id="4" name="Rectangle 3"/>
          <p:cNvSpPr txBox="1">
            <a:spLocks noChangeArrowheads="1"/>
          </p:cNvSpPr>
          <p:nvPr/>
        </p:nvSpPr>
        <p:spPr bwMode="auto">
          <a:xfrm>
            <a:off x="304800" y="-4763"/>
            <a:ext cx="8534400" cy="977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l" rtl="0" eaLnBrk="0" fontAlgn="base" hangingPunct="0">
              <a:spcBef>
                <a:spcPct val="0"/>
              </a:spcBef>
              <a:spcAft>
                <a:spcPct val="0"/>
              </a:spcAft>
              <a:defRPr sz="2900" b="1">
                <a:solidFill>
                  <a:schemeClr val="hlink"/>
                </a:solidFill>
                <a:latin typeface="+mj-lt"/>
                <a:ea typeface="+mj-ea"/>
                <a:cs typeface="+mj-cs"/>
              </a:defRPr>
            </a:lvl1pPr>
            <a:lvl2pPr algn="l" rtl="0" eaLnBrk="0" fontAlgn="base" hangingPunct="0">
              <a:spcBef>
                <a:spcPct val="0"/>
              </a:spcBef>
              <a:spcAft>
                <a:spcPct val="0"/>
              </a:spcAft>
              <a:defRPr sz="2900" b="1">
                <a:solidFill>
                  <a:schemeClr val="hlink"/>
                </a:solidFill>
                <a:latin typeface="Arial" charset="0"/>
              </a:defRPr>
            </a:lvl2pPr>
            <a:lvl3pPr algn="l" rtl="0" eaLnBrk="0" fontAlgn="base" hangingPunct="0">
              <a:spcBef>
                <a:spcPct val="0"/>
              </a:spcBef>
              <a:spcAft>
                <a:spcPct val="0"/>
              </a:spcAft>
              <a:defRPr sz="2900" b="1">
                <a:solidFill>
                  <a:schemeClr val="hlink"/>
                </a:solidFill>
                <a:latin typeface="Arial" charset="0"/>
              </a:defRPr>
            </a:lvl3pPr>
            <a:lvl4pPr algn="l" rtl="0" eaLnBrk="0" fontAlgn="base" hangingPunct="0">
              <a:spcBef>
                <a:spcPct val="0"/>
              </a:spcBef>
              <a:spcAft>
                <a:spcPct val="0"/>
              </a:spcAft>
              <a:defRPr sz="2900" b="1">
                <a:solidFill>
                  <a:schemeClr val="hlink"/>
                </a:solidFill>
                <a:latin typeface="Arial" charset="0"/>
              </a:defRPr>
            </a:lvl4pPr>
            <a:lvl5pPr algn="l" rtl="0" eaLnBrk="0" fontAlgn="base" hangingPunct="0">
              <a:spcBef>
                <a:spcPct val="0"/>
              </a:spcBef>
              <a:spcAft>
                <a:spcPct val="0"/>
              </a:spcAft>
              <a:defRPr sz="2900" b="1">
                <a:solidFill>
                  <a:schemeClr val="hlink"/>
                </a:solidFill>
                <a:latin typeface="Arial" charset="0"/>
              </a:defRPr>
            </a:lvl5pPr>
            <a:lvl6pPr marL="457200" algn="l" rtl="0" fontAlgn="base">
              <a:spcBef>
                <a:spcPct val="0"/>
              </a:spcBef>
              <a:spcAft>
                <a:spcPct val="0"/>
              </a:spcAft>
              <a:defRPr sz="2900" b="1">
                <a:solidFill>
                  <a:schemeClr val="hlink"/>
                </a:solidFill>
                <a:latin typeface="Arial" charset="0"/>
              </a:defRPr>
            </a:lvl6pPr>
            <a:lvl7pPr marL="914400" algn="l" rtl="0" fontAlgn="base">
              <a:spcBef>
                <a:spcPct val="0"/>
              </a:spcBef>
              <a:spcAft>
                <a:spcPct val="0"/>
              </a:spcAft>
              <a:defRPr sz="2900" b="1">
                <a:solidFill>
                  <a:schemeClr val="hlink"/>
                </a:solidFill>
                <a:latin typeface="Arial" charset="0"/>
              </a:defRPr>
            </a:lvl7pPr>
            <a:lvl8pPr marL="1371600" algn="l" rtl="0" fontAlgn="base">
              <a:spcBef>
                <a:spcPct val="0"/>
              </a:spcBef>
              <a:spcAft>
                <a:spcPct val="0"/>
              </a:spcAft>
              <a:defRPr sz="2900" b="1">
                <a:solidFill>
                  <a:schemeClr val="hlink"/>
                </a:solidFill>
                <a:latin typeface="Arial" charset="0"/>
              </a:defRPr>
            </a:lvl8pPr>
            <a:lvl9pPr marL="1828800" algn="l" rtl="0" fontAlgn="base">
              <a:spcBef>
                <a:spcPct val="0"/>
              </a:spcBef>
              <a:spcAft>
                <a:spcPct val="0"/>
              </a:spcAft>
              <a:defRPr sz="2900" b="1">
                <a:solidFill>
                  <a:schemeClr val="hlink"/>
                </a:solidFill>
                <a:latin typeface="Arial" charset="0"/>
              </a:defRPr>
            </a:lvl9pPr>
          </a:lstStyle>
          <a:p>
            <a:pPr algn="ctr" eaLnBrk="1" hangingPunct="1">
              <a:defRPr/>
            </a:pPr>
            <a:r>
              <a:rPr lang="en-US" altLang="fr-FR" sz="2800" dirty="0">
                <a:solidFill>
                  <a:schemeClr val="accent6"/>
                </a:solidFill>
              </a:rPr>
              <a:t>ThermoSysPro: </a:t>
            </a:r>
            <a:r>
              <a:rPr lang="sv-SE" altLang="fr-FR" sz="2800" dirty="0">
                <a:solidFill>
                  <a:schemeClr val="accent6"/>
                </a:solidFill>
              </a:rPr>
              <a:t>Carbon Capture Package</a:t>
            </a:r>
            <a:endParaRPr lang="fr-FR" altLang="fr-FR" sz="2800" dirty="0">
              <a:solidFill>
                <a:schemeClr val="accent6"/>
              </a:solidFill>
            </a:endParaRPr>
          </a:p>
        </p:txBody>
      </p:sp>
      <p:sp>
        <p:nvSpPr>
          <p:cNvPr id="6" name="Text Box 9"/>
          <p:cNvSpPr txBox="1">
            <a:spLocks noChangeArrowheads="1"/>
          </p:cNvSpPr>
          <p:nvPr/>
        </p:nvSpPr>
        <p:spPr bwMode="auto">
          <a:xfrm>
            <a:off x="347052" y="836712"/>
            <a:ext cx="8524056"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15000"/>
              <a:buBlip>
                <a:blip r:embed="rId2"/>
              </a:buBlip>
              <a:defRPr sz="2200">
                <a:solidFill>
                  <a:schemeClr val="tx2"/>
                </a:solidFill>
                <a:latin typeface="Arial" panose="020B0604020202020204" pitchFamily="34" charset="0"/>
              </a:defRPr>
            </a:lvl1pPr>
            <a:lvl2pPr marL="742950" indent="-285750">
              <a:spcBef>
                <a:spcPct val="20000"/>
              </a:spcBef>
              <a:buSzPct val="70000"/>
              <a:buBlip>
                <a:blip r:embed="rId3"/>
              </a:buBlip>
              <a:defRPr sz="1600">
                <a:solidFill>
                  <a:schemeClr val="tx2"/>
                </a:solidFill>
                <a:latin typeface="Arial" panose="020B0604020202020204" pitchFamily="34" charset="0"/>
              </a:defRPr>
            </a:lvl2pPr>
            <a:lvl3pPr marL="1143000" indent="-228600">
              <a:spcBef>
                <a:spcPct val="20000"/>
              </a:spcBef>
              <a:buSzPct val="70000"/>
              <a:buBlip>
                <a:blip r:embed="rId3"/>
              </a:buBlip>
              <a:defRPr sz="1300">
                <a:solidFill>
                  <a:schemeClr val="tx2"/>
                </a:solidFill>
                <a:latin typeface="Arial" panose="020B0604020202020204" pitchFamily="34" charset="0"/>
              </a:defRPr>
            </a:lvl3pPr>
            <a:lvl4pPr marL="1600200" indent="-228600">
              <a:spcBef>
                <a:spcPct val="20000"/>
              </a:spcBef>
              <a:buSzPct val="45000"/>
              <a:buBlip>
                <a:blip r:embed="rId4"/>
              </a:buBlip>
              <a:defRPr sz="1400">
                <a:solidFill>
                  <a:srgbClr val="5A5A5A"/>
                </a:solidFill>
                <a:latin typeface="Arial" panose="020B0604020202020204" pitchFamily="34" charset="0"/>
              </a:defRPr>
            </a:lvl4pPr>
            <a:lvl5pPr marL="2057400" indent="-228600">
              <a:spcBef>
                <a:spcPct val="20000"/>
              </a:spcBef>
              <a:buSzPct val="35000"/>
              <a:buBlip>
                <a:blip r:embed="rId5"/>
              </a:buBlip>
              <a:defRPr sz="1300">
                <a:solidFill>
                  <a:srgbClr val="828282"/>
                </a:solidFill>
                <a:latin typeface="Arial" panose="020B0604020202020204" pitchFamily="34" charset="0"/>
              </a:defRPr>
            </a:lvl5pPr>
            <a:lvl6pPr marL="25146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6pPr>
            <a:lvl7pPr marL="29718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7pPr>
            <a:lvl8pPr marL="34290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8pPr>
            <a:lvl9pPr marL="38862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9pPr>
          </a:lstStyle>
          <a:p>
            <a:pPr algn="just">
              <a:spcBef>
                <a:spcPct val="50000"/>
              </a:spcBef>
              <a:spcAft>
                <a:spcPts val="1200"/>
              </a:spcAft>
              <a:buSzTx/>
              <a:buNone/>
            </a:pPr>
            <a:r>
              <a:rPr lang="en-US" altLang="fr-FR" sz="2400" dirty="0" smtClean="0">
                <a:solidFill>
                  <a:srgbClr val="C00000"/>
                </a:solidFill>
              </a:rPr>
              <a:t>The components of the </a:t>
            </a:r>
            <a:r>
              <a:rPr lang="en-US" sz="2400" dirty="0" smtClean="0">
                <a:solidFill>
                  <a:srgbClr val="C00000"/>
                </a:solidFill>
              </a:rPr>
              <a:t>CO</a:t>
            </a:r>
            <a:r>
              <a:rPr lang="en-US" sz="2400" baseline="-25000" dirty="0" smtClean="0">
                <a:solidFill>
                  <a:srgbClr val="C00000"/>
                </a:solidFill>
              </a:rPr>
              <a:t>2</a:t>
            </a:r>
            <a:r>
              <a:rPr lang="en-US" sz="2400" dirty="0" smtClean="0">
                <a:solidFill>
                  <a:srgbClr val="C00000"/>
                </a:solidFill>
              </a:rPr>
              <a:t> post-combustion capture unit</a:t>
            </a:r>
            <a:r>
              <a:rPr lang="en-US" altLang="fr-FR" sz="2400" dirty="0" smtClean="0">
                <a:solidFill>
                  <a:srgbClr val="C00000"/>
                </a:solidFill>
              </a:rPr>
              <a:t> has been developed within the framework of a project funded by the Energy Technologies Institute (ETI) .</a:t>
            </a:r>
          </a:p>
          <a:p>
            <a:pPr algn="just">
              <a:spcBef>
                <a:spcPct val="50000"/>
              </a:spcBef>
              <a:buSzTx/>
              <a:buNone/>
            </a:pPr>
            <a:r>
              <a:rPr lang="en-US" sz="2000" b="1" dirty="0" smtClean="0"/>
              <a:t>Column model: </a:t>
            </a:r>
            <a:r>
              <a:rPr lang="en-US" sz="2000" dirty="0" smtClean="0"/>
              <a:t>the transport model is based on mass and energy balance equations for liquid and gas phases, in order to represent the dynamic of the different fluids flowing vertically through the absorption and desorption columns. The model take into account other phenomena such:</a:t>
            </a:r>
          </a:p>
          <a:p>
            <a:pPr marL="625475" indent="-342900" algn="just">
              <a:spcBef>
                <a:spcPts val="600"/>
              </a:spcBef>
              <a:buSzTx/>
              <a:buFont typeface="Arial" panose="020B0604020202020204" pitchFamily="34" charset="0"/>
              <a:buChar char="•"/>
            </a:pPr>
            <a:r>
              <a:rPr lang="en-US" sz="2000" dirty="0">
                <a:solidFill>
                  <a:srgbClr val="09357A"/>
                </a:solidFill>
              </a:rPr>
              <a:t>The mass transfer at the interphase gas-liquid as well as diffusion limitation in gas and liquid phases,</a:t>
            </a:r>
          </a:p>
          <a:p>
            <a:pPr marL="625475" indent="-342900" algn="just">
              <a:spcBef>
                <a:spcPts val="600"/>
              </a:spcBef>
              <a:buSzTx/>
              <a:buFont typeface="Arial" panose="020B0604020202020204" pitchFamily="34" charset="0"/>
              <a:buChar char="•"/>
            </a:pPr>
            <a:r>
              <a:rPr lang="en-US" sz="2000" dirty="0">
                <a:solidFill>
                  <a:srgbClr val="09357A"/>
                </a:solidFill>
              </a:rPr>
              <a:t>The heat transfer between the two phases,</a:t>
            </a:r>
          </a:p>
        </p:txBody>
      </p:sp>
      <p:sp>
        <p:nvSpPr>
          <p:cNvPr id="5" name="Text Box 9"/>
          <p:cNvSpPr txBox="1">
            <a:spLocks noChangeArrowheads="1"/>
          </p:cNvSpPr>
          <p:nvPr/>
        </p:nvSpPr>
        <p:spPr bwMode="auto">
          <a:xfrm>
            <a:off x="347052" y="4798946"/>
            <a:ext cx="4320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15000"/>
              <a:buBlip>
                <a:blip r:embed="rId2"/>
              </a:buBlip>
              <a:defRPr sz="2200">
                <a:solidFill>
                  <a:schemeClr val="tx2"/>
                </a:solidFill>
                <a:latin typeface="Arial" panose="020B0604020202020204" pitchFamily="34" charset="0"/>
              </a:defRPr>
            </a:lvl1pPr>
            <a:lvl2pPr marL="742950" indent="-285750">
              <a:spcBef>
                <a:spcPct val="20000"/>
              </a:spcBef>
              <a:buSzPct val="70000"/>
              <a:buBlip>
                <a:blip r:embed="rId3"/>
              </a:buBlip>
              <a:defRPr sz="1600">
                <a:solidFill>
                  <a:schemeClr val="tx2"/>
                </a:solidFill>
                <a:latin typeface="Arial" panose="020B0604020202020204" pitchFamily="34" charset="0"/>
              </a:defRPr>
            </a:lvl2pPr>
            <a:lvl3pPr marL="1143000" indent="-228600">
              <a:spcBef>
                <a:spcPct val="20000"/>
              </a:spcBef>
              <a:buSzPct val="70000"/>
              <a:buBlip>
                <a:blip r:embed="rId3"/>
              </a:buBlip>
              <a:defRPr sz="1300">
                <a:solidFill>
                  <a:schemeClr val="tx2"/>
                </a:solidFill>
                <a:latin typeface="Arial" panose="020B0604020202020204" pitchFamily="34" charset="0"/>
              </a:defRPr>
            </a:lvl3pPr>
            <a:lvl4pPr marL="1600200" indent="-228600">
              <a:spcBef>
                <a:spcPct val="20000"/>
              </a:spcBef>
              <a:buSzPct val="45000"/>
              <a:buBlip>
                <a:blip r:embed="rId4"/>
              </a:buBlip>
              <a:defRPr sz="1400">
                <a:solidFill>
                  <a:srgbClr val="5A5A5A"/>
                </a:solidFill>
                <a:latin typeface="Arial" panose="020B0604020202020204" pitchFamily="34" charset="0"/>
              </a:defRPr>
            </a:lvl4pPr>
            <a:lvl5pPr marL="2057400" indent="-228600">
              <a:spcBef>
                <a:spcPct val="20000"/>
              </a:spcBef>
              <a:buSzPct val="35000"/>
              <a:buBlip>
                <a:blip r:embed="rId5"/>
              </a:buBlip>
              <a:defRPr sz="1300">
                <a:solidFill>
                  <a:srgbClr val="828282"/>
                </a:solidFill>
                <a:latin typeface="Arial" panose="020B0604020202020204" pitchFamily="34" charset="0"/>
              </a:defRPr>
            </a:lvl5pPr>
            <a:lvl6pPr marL="25146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6pPr>
            <a:lvl7pPr marL="29718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7pPr>
            <a:lvl8pPr marL="34290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8pPr>
            <a:lvl9pPr marL="38862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9pPr>
          </a:lstStyle>
          <a:p>
            <a:pPr>
              <a:spcBef>
                <a:spcPct val="50000"/>
              </a:spcBef>
              <a:buSzTx/>
              <a:buNone/>
            </a:pPr>
            <a:r>
              <a:rPr lang="en-US" sz="2000" b="1" dirty="0"/>
              <a:t>Column model: </a:t>
            </a:r>
            <a:r>
              <a:rPr lang="en-US" sz="2000" b="1" dirty="0">
                <a:solidFill>
                  <a:srgbClr val="C00000"/>
                </a:solidFill>
              </a:rPr>
              <a:t>Assumptions</a:t>
            </a:r>
            <a:endParaRPr lang="fr-FR" altLang="fr-FR" sz="2000" b="1" dirty="0">
              <a:solidFill>
                <a:srgbClr val="C00000"/>
              </a:solidFill>
              <a:cs typeface="Times New Roman" panose="02020603050405020304" pitchFamily="18" charset="0"/>
            </a:endParaRPr>
          </a:p>
        </p:txBody>
      </p:sp>
      <p:sp>
        <p:nvSpPr>
          <p:cNvPr id="7" name="Rectangle 6"/>
          <p:cNvSpPr/>
          <p:nvPr/>
        </p:nvSpPr>
        <p:spPr>
          <a:xfrm>
            <a:off x="467544" y="5248943"/>
            <a:ext cx="8676456" cy="1092607"/>
          </a:xfrm>
          <a:prstGeom prst="rect">
            <a:avLst/>
          </a:prstGeom>
        </p:spPr>
        <p:txBody>
          <a:bodyPr wrap="square">
            <a:spAutoFit/>
          </a:bodyPr>
          <a:lstStyle/>
          <a:p>
            <a:pPr marL="361950" lvl="1" indent="-361950">
              <a:spcBef>
                <a:spcPct val="0"/>
              </a:spcBef>
              <a:spcAft>
                <a:spcPts val="600"/>
              </a:spcAft>
              <a:buSzPct val="115000"/>
              <a:buFont typeface="Wingdings" panose="05000000000000000000" pitchFamily="2" charset="2"/>
              <a:buChar char="Ø"/>
            </a:pPr>
            <a:r>
              <a:rPr lang="en-US" sz="2000" dirty="0" smtClean="0">
                <a:solidFill>
                  <a:srgbClr val="09357A"/>
                </a:solidFill>
                <a:latin typeface="Arial" panose="020B0604020202020204" pitchFamily="34" charset="0"/>
              </a:rPr>
              <a:t>Capture </a:t>
            </a:r>
            <a:r>
              <a:rPr lang="en-US" sz="2000" dirty="0">
                <a:solidFill>
                  <a:srgbClr val="09357A"/>
                </a:solidFill>
                <a:latin typeface="Arial" panose="020B0604020202020204" pitchFamily="34" charset="0"/>
              </a:rPr>
              <a:t>process based on MEA solvent (30 </a:t>
            </a:r>
            <a:r>
              <a:rPr lang="en-US" sz="2000" dirty="0" err="1" smtClean="0">
                <a:solidFill>
                  <a:srgbClr val="09357A"/>
                </a:solidFill>
                <a:latin typeface="Arial" panose="020B0604020202020204" pitchFamily="34" charset="0"/>
              </a:rPr>
              <a:t>wt</a:t>
            </a:r>
            <a:r>
              <a:rPr lang="en-US" sz="2000" dirty="0" smtClean="0">
                <a:solidFill>
                  <a:srgbClr val="09357A"/>
                </a:solidFill>
                <a:latin typeface="Arial" panose="020B0604020202020204" pitchFamily="34" charset="0"/>
              </a:rPr>
              <a:t> </a:t>
            </a:r>
            <a:r>
              <a:rPr lang="en-US" sz="2000" dirty="0">
                <a:solidFill>
                  <a:srgbClr val="09357A"/>
                </a:solidFill>
                <a:latin typeface="Arial" panose="020B0604020202020204" pitchFamily="34" charset="0"/>
              </a:rPr>
              <a:t>%), </a:t>
            </a:r>
          </a:p>
          <a:p>
            <a:pPr marL="361950" lvl="1" indent="-361950">
              <a:spcBef>
                <a:spcPct val="0"/>
              </a:spcBef>
              <a:spcAft>
                <a:spcPts val="600"/>
              </a:spcAft>
              <a:buSzPct val="115000"/>
              <a:buFont typeface="Wingdings" panose="05000000000000000000" pitchFamily="2" charset="2"/>
              <a:buChar char="Ø"/>
            </a:pPr>
            <a:r>
              <a:rPr lang="en-US" sz="2000" dirty="0" smtClean="0">
                <a:solidFill>
                  <a:srgbClr val="09357A"/>
                </a:solidFill>
                <a:latin typeface="Arial" panose="020B0604020202020204" pitchFamily="34" charset="0"/>
              </a:rPr>
              <a:t>The </a:t>
            </a:r>
            <a:r>
              <a:rPr lang="en-US" sz="2000" dirty="0">
                <a:solidFill>
                  <a:srgbClr val="09357A"/>
                </a:solidFill>
                <a:latin typeface="Arial" panose="020B0604020202020204" pitchFamily="34" charset="0"/>
              </a:rPr>
              <a:t>equilibrium is </a:t>
            </a:r>
            <a:r>
              <a:rPr lang="en-US" sz="2000" dirty="0" smtClean="0">
                <a:solidFill>
                  <a:srgbClr val="09357A"/>
                </a:solidFill>
                <a:latin typeface="Arial" panose="020B0604020202020204" pitchFamily="34" charset="0"/>
              </a:rPr>
              <a:t>reached, </a:t>
            </a:r>
            <a:r>
              <a:rPr lang="en-US" sz="2000" dirty="0">
                <a:solidFill>
                  <a:srgbClr val="09357A"/>
                </a:solidFill>
                <a:latin typeface="Arial" panose="020B0604020202020204" pitchFamily="34" charset="0"/>
              </a:rPr>
              <a:t>between the liquid and gas streams at each stage of the absorber </a:t>
            </a:r>
            <a:r>
              <a:rPr lang="en-US" sz="2000" dirty="0" smtClean="0">
                <a:solidFill>
                  <a:srgbClr val="09357A"/>
                </a:solidFill>
                <a:latin typeface="Arial" panose="020B0604020202020204" pitchFamily="34" charset="0"/>
              </a:rPr>
              <a:t>(using </a:t>
            </a:r>
            <a:r>
              <a:rPr lang="en-US" sz="2000" dirty="0">
                <a:solidFill>
                  <a:srgbClr val="09357A"/>
                </a:solidFill>
                <a:latin typeface="Arial" panose="020B0604020202020204" pitchFamily="34" charset="0"/>
              </a:rPr>
              <a:t>performance correction factors</a:t>
            </a:r>
            <a:r>
              <a:rPr lang="en-US" sz="2000" dirty="0" smtClean="0">
                <a:solidFill>
                  <a:srgbClr val="09357A"/>
                </a:solidFill>
                <a:latin typeface="Arial" panose="020B0604020202020204" pitchFamily="34" charset="0"/>
              </a:rPr>
              <a:t>),</a:t>
            </a:r>
            <a:endParaRPr lang="en-US" sz="2000" dirty="0">
              <a:solidFill>
                <a:srgbClr val="09357A"/>
              </a:solidFill>
              <a:latin typeface="Arial" panose="020B0604020202020204" pitchFamily="34" charset="0"/>
            </a:endParaRPr>
          </a:p>
        </p:txBody>
      </p:sp>
    </p:spTree>
    <p:extLst>
      <p:ext uri="{BB962C8B-B14F-4D97-AF65-F5344CB8AC3E}">
        <p14:creationId xmlns:p14="http://schemas.microsoft.com/office/powerpoint/2010/main" val="4101407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a:xfrm>
            <a:off x="4572000" y="6457528"/>
            <a:ext cx="3888432" cy="153888"/>
          </a:xfrm>
        </p:spPr>
        <p:txBody>
          <a:bodyPr/>
          <a:lstStyle/>
          <a:p>
            <a:r>
              <a:rPr lang="fr-FR" dirty="0" smtClean="0"/>
              <a:t>Modelica USA|  09/10/2018</a:t>
            </a:r>
            <a:endParaRPr lang="fr-FR" dirty="0"/>
          </a:p>
        </p:txBody>
      </p:sp>
      <p:sp>
        <p:nvSpPr>
          <p:cNvPr id="4" name="Rectangle 3"/>
          <p:cNvSpPr/>
          <p:nvPr/>
        </p:nvSpPr>
        <p:spPr>
          <a:xfrm>
            <a:off x="178470" y="1124744"/>
            <a:ext cx="8858026" cy="1292662"/>
          </a:xfrm>
          <a:prstGeom prst="rect">
            <a:avLst/>
          </a:prstGeom>
        </p:spPr>
        <p:txBody>
          <a:bodyPr wrap="square">
            <a:spAutoFit/>
          </a:bodyPr>
          <a:lstStyle/>
          <a:p>
            <a:pPr marL="361950" lvl="1" indent="-361950">
              <a:spcBef>
                <a:spcPct val="0"/>
              </a:spcBef>
              <a:spcAft>
                <a:spcPts val="600"/>
              </a:spcAft>
              <a:buSzPct val="115000"/>
              <a:buFont typeface="Wingdings" panose="05000000000000000000" pitchFamily="2" charset="2"/>
              <a:buChar char="Ø"/>
            </a:pPr>
            <a:r>
              <a:rPr lang="en-US" sz="2000" dirty="0" smtClean="0">
                <a:solidFill>
                  <a:srgbClr val="09357A"/>
                </a:solidFill>
                <a:latin typeface="Arial" panose="020B0604020202020204" pitchFamily="34" charset="0"/>
              </a:rPr>
              <a:t>The </a:t>
            </a:r>
            <a:r>
              <a:rPr lang="en-US" sz="2000" dirty="0">
                <a:solidFill>
                  <a:srgbClr val="09357A"/>
                </a:solidFill>
                <a:latin typeface="Arial" panose="020B0604020202020204" pitchFamily="34" charset="0"/>
              </a:rPr>
              <a:t>two film theory model has been </a:t>
            </a:r>
            <a:r>
              <a:rPr lang="en-US" sz="2000" dirty="0" smtClean="0">
                <a:solidFill>
                  <a:srgbClr val="09357A"/>
                </a:solidFill>
                <a:latin typeface="Arial" panose="020B0604020202020204" pitchFamily="34" charset="0"/>
              </a:rPr>
              <a:t>used, </a:t>
            </a:r>
            <a:r>
              <a:rPr lang="en-US" sz="2000" dirty="0">
                <a:solidFill>
                  <a:srgbClr val="09357A"/>
                </a:solidFill>
                <a:latin typeface="Arial" panose="020B0604020202020204" pitchFamily="34" charset="0"/>
              </a:rPr>
              <a:t>for the mass transfer models with the generalized Fick’s law </a:t>
            </a:r>
            <a:r>
              <a:rPr lang="en-US" sz="2000" dirty="0" smtClean="0">
                <a:solidFill>
                  <a:srgbClr val="09357A"/>
                </a:solidFill>
                <a:latin typeface="Arial" panose="020B0604020202020204" pitchFamily="34" charset="0"/>
              </a:rPr>
              <a:t>equation (</a:t>
            </a:r>
            <a:r>
              <a:rPr lang="en-US" dirty="0" smtClean="0">
                <a:solidFill>
                  <a:schemeClr val="accent6">
                    <a:lumMod val="60000"/>
                    <a:lumOff val="40000"/>
                  </a:schemeClr>
                </a:solidFill>
                <a:latin typeface="Arial" panose="020B0604020202020204" pitchFamily="34" charset="0"/>
              </a:rPr>
              <a:t>the </a:t>
            </a:r>
            <a:r>
              <a:rPr lang="en-US" dirty="0">
                <a:solidFill>
                  <a:schemeClr val="accent6">
                    <a:lumMod val="60000"/>
                    <a:lumOff val="40000"/>
                  </a:schemeClr>
                </a:solidFill>
                <a:latin typeface="Arial" panose="020B0604020202020204" pitchFamily="34" charset="0"/>
              </a:rPr>
              <a:t>reactions in the film were taken into account </a:t>
            </a:r>
            <a:r>
              <a:rPr lang="en-US" dirty="0" smtClean="0">
                <a:solidFill>
                  <a:schemeClr val="accent6">
                    <a:lumMod val="60000"/>
                    <a:lumOff val="40000"/>
                  </a:schemeClr>
                </a:solidFill>
                <a:latin typeface="Arial" panose="020B0604020202020204" pitchFamily="34" charset="0"/>
              </a:rPr>
              <a:t>with, </a:t>
            </a:r>
            <a:r>
              <a:rPr lang="en-US" dirty="0">
                <a:solidFill>
                  <a:schemeClr val="accent6">
                    <a:lumMod val="60000"/>
                    <a:lumOff val="40000"/>
                  </a:schemeClr>
                </a:solidFill>
                <a:latin typeface="Arial" panose="020B0604020202020204" pitchFamily="34" charset="0"/>
              </a:rPr>
              <a:t>the use of the enhancement factor model for a pseudo-first order reaction with respect to the concentration of </a:t>
            </a:r>
            <a:r>
              <a:rPr lang="en-US" dirty="0" smtClean="0">
                <a:solidFill>
                  <a:schemeClr val="accent6">
                    <a:lumMod val="60000"/>
                    <a:lumOff val="40000"/>
                  </a:schemeClr>
                </a:solidFill>
                <a:latin typeface="Arial" panose="020B0604020202020204" pitchFamily="34" charset="0"/>
              </a:rPr>
              <a:t>CO</a:t>
            </a:r>
            <a:r>
              <a:rPr lang="en-US" baseline="-25000" dirty="0" smtClean="0">
                <a:solidFill>
                  <a:schemeClr val="accent6">
                    <a:lumMod val="60000"/>
                    <a:lumOff val="40000"/>
                  </a:schemeClr>
                </a:solidFill>
                <a:latin typeface="Arial" panose="020B0604020202020204" pitchFamily="34" charset="0"/>
              </a:rPr>
              <a:t>2</a:t>
            </a:r>
            <a:r>
              <a:rPr lang="en-US" sz="2000" dirty="0" smtClean="0">
                <a:solidFill>
                  <a:srgbClr val="09357A"/>
                </a:solidFill>
                <a:latin typeface="Arial" panose="020B0604020202020204" pitchFamily="34" charset="0"/>
              </a:rPr>
              <a:t>),</a:t>
            </a:r>
            <a:endParaRPr lang="en-US" sz="2000" dirty="0">
              <a:solidFill>
                <a:srgbClr val="09357A"/>
              </a:solidFill>
              <a:latin typeface="Arial" panose="020B0604020202020204" pitchFamily="34" charset="0"/>
            </a:endParaRPr>
          </a:p>
        </p:txBody>
      </p:sp>
      <p:sp>
        <p:nvSpPr>
          <p:cNvPr id="31" name="Rectangle 3"/>
          <p:cNvSpPr txBox="1">
            <a:spLocks noChangeArrowheads="1"/>
          </p:cNvSpPr>
          <p:nvPr/>
        </p:nvSpPr>
        <p:spPr bwMode="auto">
          <a:xfrm>
            <a:off x="304800" y="16532"/>
            <a:ext cx="8534400" cy="813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gn="l" rtl="0" eaLnBrk="0" fontAlgn="base" hangingPunct="0">
              <a:spcBef>
                <a:spcPct val="0"/>
              </a:spcBef>
              <a:spcAft>
                <a:spcPct val="0"/>
              </a:spcAft>
              <a:defRPr sz="2900" b="1">
                <a:solidFill>
                  <a:schemeClr val="hlink"/>
                </a:solidFill>
                <a:latin typeface="+mj-lt"/>
                <a:ea typeface="+mj-ea"/>
                <a:cs typeface="+mj-cs"/>
              </a:defRPr>
            </a:lvl1pPr>
            <a:lvl2pPr algn="l" rtl="0" eaLnBrk="0" fontAlgn="base" hangingPunct="0">
              <a:spcBef>
                <a:spcPct val="0"/>
              </a:spcBef>
              <a:spcAft>
                <a:spcPct val="0"/>
              </a:spcAft>
              <a:defRPr sz="2900" b="1">
                <a:solidFill>
                  <a:schemeClr val="hlink"/>
                </a:solidFill>
                <a:latin typeface="Arial" charset="0"/>
              </a:defRPr>
            </a:lvl2pPr>
            <a:lvl3pPr algn="l" rtl="0" eaLnBrk="0" fontAlgn="base" hangingPunct="0">
              <a:spcBef>
                <a:spcPct val="0"/>
              </a:spcBef>
              <a:spcAft>
                <a:spcPct val="0"/>
              </a:spcAft>
              <a:defRPr sz="2900" b="1">
                <a:solidFill>
                  <a:schemeClr val="hlink"/>
                </a:solidFill>
                <a:latin typeface="Arial" charset="0"/>
              </a:defRPr>
            </a:lvl3pPr>
            <a:lvl4pPr algn="l" rtl="0" eaLnBrk="0" fontAlgn="base" hangingPunct="0">
              <a:spcBef>
                <a:spcPct val="0"/>
              </a:spcBef>
              <a:spcAft>
                <a:spcPct val="0"/>
              </a:spcAft>
              <a:defRPr sz="2900" b="1">
                <a:solidFill>
                  <a:schemeClr val="hlink"/>
                </a:solidFill>
                <a:latin typeface="Arial" charset="0"/>
              </a:defRPr>
            </a:lvl4pPr>
            <a:lvl5pPr algn="l" rtl="0" eaLnBrk="0" fontAlgn="base" hangingPunct="0">
              <a:spcBef>
                <a:spcPct val="0"/>
              </a:spcBef>
              <a:spcAft>
                <a:spcPct val="0"/>
              </a:spcAft>
              <a:defRPr sz="2900" b="1">
                <a:solidFill>
                  <a:schemeClr val="hlink"/>
                </a:solidFill>
                <a:latin typeface="Arial" charset="0"/>
              </a:defRPr>
            </a:lvl5pPr>
            <a:lvl6pPr marL="457200" algn="l" rtl="0" fontAlgn="base">
              <a:spcBef>
                <a:spcPct val="0"/>
              </a:spcBef>
              <a:spcAft>
                <a:spcPct val="0"/>
              </a:spcAft>
              <a:defRPr sz="2900" b="1">
                <a:solidFill>
                  <a:schemeClr val="hlink"/>
                </a:solidFill>
                <a:latin typeface="Arial" charset="0"/>
              </a:defRPr>
            </a:lvl6pPr>
            <a:lvl7pPr marL="914400" algn="l" rtl="0" fontAlgn="base">
              <a:spcBef>
                <a:spcPct val="0"/>
              </a:spcBef>
              <a:spcAft>
                <a:spcPct val="0"/>
              </a:spcAft>
              <a:defRPr sz="2900" b="1">
                <a:solidFill>
                  <a:schemeClr val="hlink"/>
                </a:solidFill>
                <a:latin typeface="Arial" charset="0"/>
              </a:defRPr>
            </a:lvl7pPr>
            <a:lvl8pPr marL="1371600" algn="l" rtl="0" fontAlgn="base">
              <a:spcBef>
                <a:spcPct val="0"/>
              </a:spcBef>
              <a:spcAft>
                <a:spcPct val="0"/>
              </a:spcAft>
              <a:defRPr sz="2900" b="1">
                <a:solidFill>
                  <a:schemeClr val="hlink"/>
                </a:solidFill>
                <a:latin typeface="Arial" charset="0"/>
              </a:defRPr>
            </a:lvl8pPr>
            <a:lvl9pPr marL="1828800" algn="l" rtl="0" fontAlgn="base">
              <a:spcBef>
                <a:spcPct val="0"/>
              </a:spcBef>
              <a:spcAft>
                <a:spcPct val="0"/>
              </a:spcAft>
              <a:defRPr sz="2900" b="1">
                <a:solidFill>
                  <a:schemeClr val="hlink"/>
                </a:solidFill>
                <a:latin typeface="Arial" charset="0"/>
              </a:defRPr>
            </a:lvl9pPr>
          </a:lstStyle>
          <a:p>
            <a:pPr algn="ctr" eaLnBrk="1" hangingPunct="1">
              <a:defRPr/>
            </a:pPr>
            <a:r>
              <a:rPr lang="en-US" altLang="fr-FR" sz="2800" dirty="0">
                <a:solidFill>
                  <a:schemeClr val="accent6"/>
                </a:solidFill>
              </a:rPr>
              <a:t>ThermoSysPro: </a:t>
            </a:r>
            <a:r>
              <a:rPr lang="sv-SE" altLang="fr-FR" sz="2800" dirty="0">
                <a:solidFill>
                  <a:schemeClr val="accent6"/>
                </a:solidFill>
              </a:rPr>
              <a:t>Carbon Capture Package</a:t>
            </a:r>
            <a:endParaRPr lang="fr-FR" altLang="fr-FR" sz="2800" dirty="0">
              <a:solidFill>
                <a:schemeClr val="accent6"/>
              </a:solidFill>
            </a:endParaRPr>
          </a:p>
        </p:txBody>
      </p:sp>
      <p:sp>
        <p:nvSpPr>
          <p:cNvPr id="33" name="Text Box 9"/>
          <p:cNvSpPr txBox="1">
            <a:spLocks noChangeArrowheads="1"/>
          </p:cNvSpPr>
          <p:nvPr/>
        </p:nvSpPr>
        <p:spPr bwMode="auto">
          <a:xfrm>
            <a:off x="178470" y="783213"/>
            <a:ext cx="43935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15000"/>
              <a:buBlip>
                <a:blip r:embed="rId2"/>
              </a:buBlip>
              <a:defRPr sz="2200">
                <a:solidFill>
                  <a:schemeClr val="tx2"/>
                </a:solidFill>
                <a:latin typeface="Arial" panose="020B0604020202020204" pitchFamily="34" charset="0"/>
              </a:defRPr>
            </a:lvl1pPr>
            <a:lvl2pPr marL="742950" indent="-285750">
              <a:spcBef>
                <a:spcPct val="20000"/>
              </a:spcBef>
              <a:buSzPct val="70000"/>
              <a:buBlip>
                <a:blip r:embed="rId3"/>
              </a:buBlip>
              <a:defRPr sz="1600">
                <a:solidFill>
                  <a:schemeClr val="tx2"/>
                </a:solidFill>
                <a:latin typeface="Arial" panose="020B0604020202020204" pitchFamily="34" charset="0"/>
              </a:defRPr>
            </a:lvl2pPr>
            <a:lvl3pPr marL="1143000" indent="-228600">
              <a:spcBef>
                <a:spcPct val="20000"/>
              </a:spcBef>
              <a:buSzPct val="70000"/>
              <a:buBlip>
                <a:blip r:embed="rId3"/>
              </a:buBlip>
              <a:defRPr sz="1300">
                <a:solidFill>
                  <a:schemeClr val="tx2"/>
                </a:solidFill>
                <a:latin typeface="Arial" panose="020B0604020202020204" pitchFamily="34" charset="0"/>
              </a:defRPr>
            </a:lvl3pPr>
            <a:lvl4pPr marL="1600200" indent="-228600">
              <a:spcBef>
                <a:spcPct val="20000"/>
              </a:spcBef>
              <a:buSzPct val="45000"/>
              <a:buBlip>
                <a:blip r:embed="rId4"/>
              </a:buBlip>
              <a:defRPr sz="1400">
                <a:solidFill>
                  <a:srgbClr val="5A5A5A"/>
                </a:solidFill>
                <a:latin typeface="Arial" panose="020B0604020202020204" pitchFamily="34" charset="0"/>
              </a:defRPr>
            </a:lvl4pPr>
            <a:lvl5pPr marL="2057400" indent="-228600">
              <a:spcBef>
                <a:spcPct val="20000"/>
              </a:spcBef>
              <a:buSzPct val="35000"/>
              <a:buBlip>
                <a:blip r:embed="rId5"/>
              </a:buBlip>
              <a:defRPr sz="1300">
                <a:solidFill>
                  <a:srgbClr val="828282"/>
                </a:solidFill>
                <a:latin typeface="Arial" panose="020B0604020202020204" pitchFamily="34" charset="0"/>
              </a:defRPr>
            </a:lvl5pPr>
            <a:lvl6pPr marL="25146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6pPr>
            <a:lvl7pPr marL="29718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7pPr>
            <a:lvl8pPr marL="34290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8pPr>
            <a:lvl9pPr marL="38862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9pPr>
          </a:lstStyle>
          <a:p>
            <a:pPr>
              <a:spcBef>
                <a:spcPct val="50000"/>
              </a:spcBef>
              <a:buSzTx/>
              <a:buNone/>
            </a:pPr>
            <a:r>
              <a:rPr lang="en-US" sz="2000" b="1" dirty="0"/>
              <a:t>Column model: </a:t>
            </a:r>
            <a:r>
              <a:rPr lang="en-US" sz="2000" b="1" dirty="0">
                <a:solidFill>
                  <a:srgbClr val="C00000"/>
                </a:solidFill>
              </a:rPr>
              <a:t>Assumptions</a:t>
            </a:r>
            <a:endParaRPr lang="fr-FR" altLang="fr-FR" sz="2000" b="1" dirty="0">
              <a:solidFill>
                <a:srgbClr val="C00000"/>
              </a:solidFill>
              <a:cs typeface="Times New Roman" panose="02020603050405020304" pitchFamily="18" charset="0"/>
            </a:endParaRPr>
          </a:p>
        </p:txBody>
      </p:sp>
      <p:grpSp>
        <p:nvGrpSpPr>
          <p:cNvPr id="7" name="Canvas 63"/>
          <p:cNvGrpSpPr/>
          <p:nvPr/>
        </p:nvGrpSpPr>
        <p:grpSpPr>
          <a:xfrm>
            <a:off x="5365456" y="2212368"/>
            <a:ext cx="3691136" cy="2664178"/>
            <a:chOff x="0" y="0"/>
            <a:chExt cx="5486400" cy="4105910"/>
          </a:xfrm>
        </p:grpSpPr>
        <p:sp>
          <p:nvSpPr>
            <p:cNvPr id="8" name="Rectangle 7"/>
            <p:cNvSpPr/>
            <p:nvPr/>
          </p:nvSpPr>
          <p:spPr>
            <a:xfrm>
              <a:off x="0" y="0"/>
              <a:ext cx="5486400" cy="4105910"/>
            </a:xfrm>
            <a:prstGeom prst="rect">
              <a:avLst/>
            </a:prstGeom>
          </p:spPr>
        </p:sp>
        <p:cxnSp>
          <p:nvCxnSpPr>
            <p:cNvPr id="9" name="Straight Connector 919"/>
            <p:cNvCxnSpPr/>
            <p:nvPr/>
          </p:nvCxnSpPr>
          <p:spPr>
            <a:xfrm>
              <a:off x="2743200" y="690114"/>
              <a:ext cx="0" cy="2751826"/>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20"/>
            <p:cNvCxnSpPr/>
            <p:nvPr/>
          </p:nvCxnSpPr>
          <p:spPr>
            <a:xfrm>
              <a:off x="1958200" y="690114"/>
              <a:ext cx="0" cy="2751826"/>
            </a:xfrm>
            <a:prstGeom prst="line">
              <a:avLst/>
            </a:prstGeom>
            <a:ln w="127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921"/>
            <p:cNvCxnSpPr/>
            <p:nvPr/>
          </p:nvCxnSpPr>
          <p:spPr>
            <a:xfrm>
              <a:off x="3526410" y="690114"/>
              <a:ext cx="0" cy="2751455"/>
            </a:xfrm>
            <a:prstGeom prst="line">
              <a:avLst/>
            </a:prstGeom>
            <a:ln w="1270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2" name="Text Box 922"/>
            <p:cNvSpPr txBox="1"/>
            <p:nvPr/>
          </p:nvSpPr>
          <p:spPr>
            <a:xfrm>
              <a:off x="2741550" y="688368"/>
              <a:ext cx="782320" cy="31051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lnSpc>
                  <a:spcPct val="115000"/>
                </a:lnSpc>
                <a:spcAft>
                  <a:spcPts val="1000"/>
                </a:spcAft>
              </a:pPr>
              <a:r>
                <a:rPr lang="en-GB" sz="1100" dirty="0">
                  <a:solidFill>
                    <a:srgbClr val="C00000"/>
                  </a:solidFill>
                  <a:effectLst/>
                  <a:ea typeface="Calibri" panose="020F0502020204030204" pitchFamily="34" charset="0"/>
                  <a:cs typeface="Times New Roman" panose="02020603050405020304" pitchFamily="18" charset="0"/>
                </a:rPr>
                <a:t>Liquid film</a:t>
              </a:r>
              <a:endParaRPr lang="fr-FR" sz="1100" dirty="0">
                <a:solidFill>
                  <a:srgbClr val="C00000"/>
                </a:solidFill>
                <a:effectLst/>
                <a:ea typeface="Calibri" panose="020F0502020204030204" pitchFamily="34" charset="0"/>
                <a:cs typeface="Times New Roman" panose="02020603050405020304" pitchFamily="18" charset="0"/>
              </a:endParaRPr>
            </a:p>
          </p:txBody>
        </p:sp>
        <p:sp>
          <p:nvSpPr>
            <p:cNvPr id="13" name="Text Box 923"/>
            <p:cNvSpPr txBox="1"/>
            <p:nvPr/>
          </p:nvSpPr>
          <p:spPr>
            <a:xfrm>
              <a:off x="1958200" y="690114"/>
              <a:ext cx="783350" cy="35029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GB" sz="1100" dirty="0">
                  <a:solidFill>
                    <a:srgbClr val="C00000"/>
                  </a:solidFill>
                  <a:effectLst/>
                  <a:ea typeface="Calibri" panose="020F0502020204030204" pitchFamily="34" charset="0"/>
                  <a:cs typeface="Times New Roman" panose="02020603050405020304" pitchFamily="18" charset="0"/>
                </a:rPr>
                <a:t>Gas</a:t>
              </a:r>
              <a:r>
                <a:rPr lang="en-GB" sz="1100" dirty="0">
                  <a:effectLst/>
                  <a:ea typeface="Calibri" panose="020F0502020204030204" pitchFamily="34" charset="0"/>
                  <a:cs typeface="Times New Roman" panose="02020603050405020304" pitchFamily="18" charset="0"/>
                </a:rPr>
                <a:t> </a:t>
              </a:r>
              <a:r>
                <a:rPr lang="en-GB" sz="1100" dirty="0">
                  <a:solidFill>
                    <a:srgbClr val="C00000"/>
                  </a:solidFill>
                  <a:effectLst/>
                  <a:ea typeface="Calibri" panose="020F0502020204030204" pitchFamily="34" charset="0"/>
                  <a:cs typeface="Times New Roman" panose="02020603050405020304" pitchFamily="18" charset="0"/>
                </a:rPr>
                <a:t>film</a:t>
              </a:r>
              <a:endParaRPr lang="fr-FR" sz="1100" dirty="0">
                <a:solidFill>
                  <a:srgbClr val="C00000"/>
                </a:solidFill>
                <a:effectLst/>
                <a:ea typeface="Calibri" panose="020F0502020204030204" pitchFamily="34" charset="0"/>
                <a:cs typeface="Times New Roman" panose="02020603050405020304" pitchFamily="18" charset="0"/>
              </a:endParaRPr>
            </a:p>
          </p:txBody>
        </p:sp>
        <p:sp>
          <p:nvSpPr>
            <p:cNvPr id="14" name="Text Box 924"/>
            <p:cNvSpPr txBox="1"/>
            <p:nvPr/>
          </p:nvSpPr>
          <p:spPr>
            <a:xfrm>
              <a:off x="3825794" y="688454"/>
              <a:ext cx="1246537" cy="67025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spcAft>
                  <a:spcPts val="1000"/>
                </a:spcAft>
              </a:pPr>
              <a:r>
                <a:rPr lang="en-GB" sz="1100" dirty="0">
                  <a:solidFill>
                    <a:schemeClr val="tx2">
                      <a:lumMod val="50000"/>
                    </a:schemeClr>
                  </a:solidFill>
                  <a:effectLst/>
                  <a:ea typeface="Calibri" panose="020F0502020204030204" pitchFamily="34" charset="0"/>
                  <a:cs typeface="Times New Roman" panose="02020603050405020304" pitchFamily="18" charset="0"/>
                </a:rPr>
                <a:t>Liquid bulk</a:t>
              </a:r>
              <a:endParaRPr lang="fr-FR" sz="1100" dirty="0">
                <a:solidFill>
                  <a:schemeClr val="tx2">
                    <a:lumMod val="50000"/>
                  </a:schemeClr>
                </a:solidFill>
                <a:effectLst/>
                <a:ea typeface="Calibri" panose="020F0502020204030204" pitchFamily="34" charset="0"/>
                <a:cs typeface="Times New Roman" panose="02020603050405020304" pitchFamily="18" charset="0"/>
              </a:endParaRPr>
            </a:p>
          </p:txBody>
        </p:sp>
        <p:sp>
          <p:nvSpPr>
            <p:cNvPr id="15" name="Text Box 925"/>
            <p:cNvSpPr txBox="1"/>
            <p:nvPr/>
          </p:nvSpPr>
          <p:spPr>
            <a:xfrm>
              <a:off x="983412" y="688455"/>
              <a:ext cx="680626" cy="46770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spcAft>
                  <a:spcPts val="1000"/>
                </a:spcAft>
              </a:pPr>
              <a:r>
                <a:rPr lang="en-GB" sz="1100" dirty="0">
                  <a:solidFill>
                    <a:schemeClr val="tx2">
                      <a:lumMod val="50000"/>
                    </a:schemeClr>
                  </a:solidFill>
                  <a:effectLst/>
                  <a:ea typeface="Calibri" panose="020F0502020204030204" pitchFamily="34" charset="0"/>
                  <a:cs typeface="Times New Roman" panose="02020603050405020304" pitchFamily="18" charset="0"/>
                </a:rPr>
                <a:t>Gas bulk</a:t>
              </a:r>
              <a:endParaRPr lang="fr-FR" sz="1100" dirty="0">
                <a:solidFill>
                  <a:schemeClr val="tx2">
                    <a:lumMod val="50000"/>
                  </a:schemeClr>
                </a:solidFill>
                <a:effectLst/>
                <a:ea typeface="Calibri" panose="020F0502020204030204" pitchFamily="34" charset="0"/>
                <a:cs typeface="Times New Roman" panose="02020603050405020304" pitchFamily="18" charset="0"/>
              </a:endParaRPr>
            </a:p>
          </p:txBody>
        </p:sp>
        <p:cxnSp>
          <p:nvCxnSpPr>
            <p:cNvPr id="16" name="Straight Arrow Connector 926"/>
            <p:cNvCxnSpPr/>
            <p:nvPr/>
          </p:nvCxnSpPr>
          <p:spPr>
            <a:xfrm flipV="1">
              <a:off x="569343" y="690114"/>
              <a:ext cx="0" cy="275182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927"/>
            <p:cNvCxnSpPr/>
            <p:nvPr/>
          </p:nvCxnSpPr>
          <p:spPr>
            <a:xfrm flipV="1">
              <a:off x="4906896" y="688456"/>
              <a:ext cx="0" cy="275145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 Box 32"/>
                <p:cNvSpPr txBox="1"/>
                <p:nvPr/>
              </p:nvSpPr>
              <p:spPr>
                <a:xfrm>
                  <a:off x="91207" y="1358714"/>
                  <a:ext cx="336550" cy="150368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vert270" wrap="none" lIns="91440" tIns="45720" rIns="91440" bIns="45720" numCol="1" spcCol="0" rtlCol="0" fromWordArt="0" anchor="t" anchorCtr="0" forceAA="0" compatLnSpc="1">
                  <a:prstTxWarp prst="textNoShape">
                    <a:avLst/>
                  </a:prstTxWarp>
                  <a:noAutofit/>
                </a:bodyPr>
                <a:lstStyle/>
                <a:p>
                  <a:pPr algn="just">
                    <a:lnSpc>
                      <a:spcPct val="115000"/>
                    </a:lnSpc>
                    <a:spcAft>
                      <a:spcPts val="1000"/>
                    </a:spcAft>
                  </a:pPr>
                  <a:r>
                    <a:rPr lang="en-GB" sz="1100" dirty="0">
                      <a:effectLst/>
                      <a:ea typeface="Calibri" panose="020F0502020204030204" pitchFamily="34" charset="0"/>
                      <a:cs typeface="Times New Roman" panose="02020603050405020304" pitchFamily="18" charset="0"/>
                    </a:rPr>
                    <a:t>Pressure of component </a:t>
                  </a:r>
                  <a14:m>
                    <m:oMath xmlns:m="http://schemas.openxmlformats.org/officeDocument/2006/math">
                      <m:r>
                        <a:rPr lang="en-GB" sz="1100" i="1">
                          <a:effectLst/>
                          <a:latin typeface="Cambria Math" panose="02040503050406030204" pitchFamily="18" charset="0"/>
                          <a:ea typeface="Calibri" panose="020F0502020204030204" pitchFamily="34" charset="0"/>
                          <a:cs typeface="Times New Roman" panose="02020603050405020304" pitchFamily="18" charset="0"/>
                        </a:rPr>
                        <m:t>𝑖</m:t>
                      </m:r>
                    </m:oMath>
                  </a14:m>
                  <a:endParaRPr lang="fr-FR" sz="1100" dirty="0">
                    <a:effectLst/>
                    <a:ea typeface="Calibri" panose="020F0502020204030204" pitchFamily="34" charset="0"/>
                    <a:cs typeface="Times New Roman" panose="02020603050405020304" pitchFamily="18" charset="0"/>
                  </a:endParaRPr>
                </a:p>
              </p:txBody>
            </p:sp>
          </mc:Choice>
          <mc:Fallback xmlns="">
            <p:sp>
              <p:nvSpPr>
                <p:cNvPr id="18" name="Text Box 32"/>
                <p:cNvSpPr txBox="1">
                  <a:spLocks noRot="1" noChangeAspect="1" noMove="1" noResize="1" noEditPoints="1" noAdjustHandles="1" noChangeArrowheads="1" noChangeShapeType="1" noTextEdit="1"/>
                </p:cNvSpPr>
                <p:nvPr/>
              </p:nvSpPr>
              <p:spPr>
                <a:xfrm>
                  <a:off x="91207" y="1358714"/>
                  <a:ext cx="336550" cy="1503680"/>
                </a:xfrm>
                <a:prstGeom prst="rect">
                  <a:avLst/>
                </a:prstGeom>
                <a:blipFill rotWithShape="0">
                  <a:blip r:embed="rId6"/>
                  <a:stretch>
                    <a:fillRect t="-61250" r="-56757" b="-4375"/>
                  </a:stretch>
                </a:blipFill>
                <a:ln w="6350">
                  <a:noFill/>
                </a:ln>
                <a:effectLst/>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9" name="Text Box 33"/>
                <p:cNvSpPr txBox="1"/>
                <p:nvPr/>
              </p:nvSpPr>
              <p:spPr>
                <a:xfrm>
                  <a:off x="4906896" y="1177976"/>
                  <a:ext cx="346710" cy="182435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vert270" wrap="none" lIns="91440" tIns="45720" rIns="91440" bIns="45720" numCol="1" spcCol="0" rtlCol="0" fromWordArt="0" anchor="t" anchorCtr="0" forceAA="0" compatLnSpc="1">
                  <a:prstTxWarp prst="textNoShape">
                    <a:avLst/>
                  </a:prstTxWarp>
                  <a:noAutofit/>
                </a:bodyPr>
                <a:lstStyle/>
                <a:p>
                  <a:pPr algn="just">
                    <a:lnSpc>
                      <a:spcPct val="115000"/>
                    </a:lnSpc>
                    <a:spcAft>
                      <a:spcPts val="1000"/>
                    </a:spcAft>
                  </a:pPr>
                  <a:r>
                    <a:rPr lang="en-GB" sz="1100" dirty="0">
                      <a:effectLst/>
                      <a:ea typeface="Calibri" panose="020F0502020204030204" pitchFamily="34" charset="0"/>
                      <a:cs typeface="Times New Roman" panose="02020603050405020304" pitchFamily="18" charset="0"/>
                    </a:rPr>
                    <a:t>Concentration of component </a:t>
                  </a:r>
                  <a14:m>
                    <m:oMath xmlns:m="http://schemas.openxmlformats.org/officeDocument/2006/math">
                      <m:r>
                        <a:rPr lang="en-GB" sz="1100" i="1">
                          <a:effectLst/>
                          <a:latin typeface="Cambria Math" panose="02040503050406030204" pitchFamily="18" charset="0"/>
                          <a:ea typeface="Calibri" panose="020F0502020204030204" pitchFamily="34" charset="0"/>
                          <a:cs typeface="Times New Roman" panose="02020603050405020304" pitchFamily="18" charset="0"/>
                        </a:rPr>
                        <m:t>𝑖</m:t>
                      </m:r>
                    </m:oMath>
                  </a14:m>
                  <a:endParaRPr lang="fr-FR" sz="1100" dirty="0">
                    <a:effectLst/>
                    <a:ea typeface="Calibri" panose="020F0502020204030204" pitchFamily="34" charset="0"/>
                    <a:cs typeface="Times New Roman" panose="02020603050405020304" pitchFamily="18" charset="0"/>
                  </a:endParaRPr>
                </a:p>
              </p:txBody>
            </p:sp>
          </mc:Choice>
          <mc:Fallback xmlns="">
            <p:sp>
              <p:nvSpPr>
                <p:cNvPr id="16" name="Text Box 33"/>
                <p:cNvSpPr txBox="1">
                  <a:spLocks noRot="1" noChangeAspect="1" noMove="1" noResize="1" noEditPoints="1" noAdjustHandles="1" noChangeArrowheads="1" noChangeShapeType="1" noTextEdit="1"/>
                </p:cNvSpPr>
                <p:nvPr/>
              </p:nvSpPr>
              <p:spPr>
                <a:xfrm>
                  <a:off x="4906896" y="1177976"/>
                  <a:ext cx="346710" cy="1824355"/>
                </a:xfrm>
                <a:prstGeom prst="rect">
                  <a:avLst/>
                </a:prstGeom>
                <a:blipFill rotWithShape="0">
                  <a:blip r:embed="rId7"/>
                  <a:stretch>
                    <a:fillRect t="-3344" r="-3571" b="-2341"/>
                  </a:stretch>
                </a:blipFill>
                <a:ln w="6350">
                  <a:noFill/>
                </a:ln>
                <a:effectLst/>
              </p:spPr>
              <p:txBody>
                <a:bodyPr/>
                <a:lstStyle/>
                <a:p>
                  <a:r>
                    <a:rPr lang="fr-FR">
                      <a:noFill/>
                    </a:rPr>
                    <a:t> </a:t>
                  </a:r>
                </a:p>
              </p:txBody>
            </p:sp>
          </mc:Fallback>
        </mc:AlternateContent>
        <p:cxnSp>
          <p:nvCxnSpPr>
            <p:cNvPr id="20" name="Straight Arrow Connector 34"/>
            <p:cNvCxnSpPr/>
            <p:nvPr/>
          </p:nvCxnSpPr>
          <p:spPr>
            <a:xfrm flipV="1">
              <a:off x="1319842" y="3041543"/>
              <a:ext cx="0" cy="40039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35"/>
            <p:cNvCxnSpPr/>
            <p:nvPr/>
          </p:nvCxnSpPr>
          <p:spPr>
            <a:xfrm>
              <a:off x="4225477" y="1310128"/>
              <a:ext cx="0" cy="40005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36"/>
            <p:cNvCxnSpPr/>
            <p:nvPr/>
          </p:nvCxnSpPr>
          <p:spPr>
            <a:xfrm>
              <a:off x="569343" y="1949788"/>
              <a:ext cx="138885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37"/>
            <p:cNvCxnSpPr/>
            <p:nvPr/>
          </p:nvCxnSpPr>
          <p:spPr>
            <a:xfrm>
              <a:off x="1958200" y="1949788"/>
              <a:ext cx="793629" cy="7936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 Box 38"/>
                <p:cNvSpPr txBox="1"/>
                <p:nvPr/>
              </p:nvSpPr>
              <p:spPr>
                <a:xfrm>
                  <a:off x="1035169" y="1932536"/>
                  <a:ext cx="411480" cy="40576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fr-FR"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2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GB" sz="1200" i="1">
                                <a:effectLst/>
                                <a:latin typeface="Cambria Math" panose="02040503050406030204" pitchFamily="18" charset="0"/>
                                <a:ea typeface="Calibri" panose="020F0502020204030204" pitchFamily="34" charset="0"/>
                                <a:cs typeface="Times New Roman" panose="02020603050405020304" pitchFamily="18" charset="0"/>
                              </a:rPr>
                              <m:t>𝑔</m:t>
                            </m:r>
                            <m:r>
                              <a:rPr lang="en-GB" sz="1200" i="1">
                                <a:effectLst/>
                                <a:latin typeface="Cambria Math" panose="02040503050406030204" pitchFamily="18" charset="0"/>
                                <a:ea typeface="Calibri" panose="020F0502020204030204" pitchFamily="34" charset="0"/>
                                <a:cs typeface="Times New Roman" panose="02020603050405020304" pitchFamily="18" charset="0"/>
                              </a:rPr>
                              <m:t>,</m:t>
                            </m:r>
                            <m:r>
                              <a:rPr lang="en-GB" sz="1200" i="1">
                                <a:effectLst/>
                                <a:latin typeface="Cambria Math" panose="02040503050406030204" pitchFamily="18" charset="0"/>
                                <a:ea typeface="Calibri" panose="020F0502020204030204" pitchFamily="34" charset="0"/>
                                <a:cs typeface="Times New Roman" panose="02020603050405020304" pitchFamily="18" charset="0"/>
                              </a:rPr>
                              <m:t>𝑖</m:t>
                            </m:r>
                          </m:sub>
                        </m:sSub>
                      </m:oMath>
                    </m:oMathPara>
                  </a14:m>
                  <a:endParaRPr lang="fr-FR" sz="1100" dirty="0">
                    <a:effectLst/>
                    <a:ea typeface="Calibri" panose="020F0502020204030204" pitchFamily="34" charset="0"/>
                    <a:cs typeface="Times New Roman" panose="02020603050405020304" pitchFamily="18" charset="0"/>
                  </a:endParaRPr>
                </a:p>
              </p:txBody>
            </p:sp>
          </mc:Choice>
          <mc:Fallback xmlns="">
            <p:sp>
              <p:nvSpPr>
                <p:cNvPr id="21" name="Text Box 38"/>
                <p:cNvSpPr txBox="1">
                  <a:spLocks noRot="1" noChangeAspect="1" noMove="1" noResize="1" noEditPoints="1" noAdjustHandles="1" noChangeArrowheads="1" noChangeShapeType="1" noTextEdit="1"/>
                </p:cNvSpPr>
                <p:nvPr/>
              </p:nvSpPr>
              <p:spPr>
                <a:xfrm>
                  <a:off x="1035169" y="1932536"/>
                  <a:ext cx="411480" cy="405765"/>
                </a:xfrm>
                <a:prstGeom prst="rect">
                  <a:avLst/>
                </a:prstGeom>
                <a:blipFill rotWithShape="0">
                  <a:blip r:embed="rId8"/>
                  <a:stretch>
                    <a:fillRect/>
                  </a:stretch>
                </a:blipFill>
                <a:ln w="6350">
                  <a:noFill/>
                </a:ln>
                <a:effectLst/>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5" name="Text Box 38"/>
                <p:cNvSpPr txBox="1"/>
                <p:nvPr/>
              </p:nvSpPr>
              <p:spPr>
                <a:xfrm>
                  <a:off x="2343785" y="2659512"/>
                  <a:ext cx="329564" cy="40576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lnSpc>
                      <a:spcPct val="115000"/>
                    </a:lnSpc>
                    <a:spcAft>
                      <a:spcPts val="1000"/>
                    </a:spcAft>
                  </a:pPr>
                  <a14:m>
                    <m:oMathPara xmlns:m="http://schemas.openxmlformats.org/officeDocument/2006/math">
                      <m:oMathParaPr>
                        <m:jc m:val="centerGroup"/>
                      </m:oMathParaPr>
                      <m:oMath xmlns:m="http://schemas.openxmlformats.org/officeDocument/2006/math">
                        <m:sSubSup>
                          <m:sSubSupPr>
                            <m:ctrlPr>
                              <a:rPr lang="fr-FR" sz="1200" i="1">
                                <a:effectLst/>
                                <a:latin typeface="Cambria Math" panose="02040503050406030204" pitchFamily="18" charset="0"/>
                                <a:ea typeface="Calibri" panose="020F0502020204030204" pitchFamily="34" charset="0"/>
                              </a:rPr>
                            </m:ctrlPr>
                          </m:sSubSupPr>
                          <m:e>
                            <m:r>
                              <a:rPr lang="en-GB" sz="1200" i="1">
                                <a:effectLst/>
                                <a:latin typeface="Cambria Math" panose="02040503050406030204" pitchFamily="18" charset="0"/>
                                <a:ea typeface="Calibri" panose="020F0502020204030204" pitchFamily="34" charset="0"/>
                              </a:rPr>
                              <m:t>𝑝</m:t>
                            </m:r>
                          </m:e>
                          <m:sub>
                            <m:r>
                              <a:rPr lang="en-GB" sz="1200" i="1">
                                <a:effectLst/>
                                <a:latin typeface="Cambria Math" panose="02040503050406030204" pitchFamily="18" charset="0"/>
                                <a:ea typeface="Calibri" panose="020F0502020204030204" pitchFamily="34" charset="0"/>
                              </a:rPr>
                              <m:t>𝑖</m:t>
                            </m:r>
                          </m:sub>
                          <m:sup>
                            <m:r>
                              <a:rPr lang="en-GB" sz="1200" i="1">
                                <a:effectLst/>
                                <a:latin typeface="Cambria Math" panose="02040503050406030204" pitchFamily="18" charset="0"/>
                                <a:ea typeface="Calibri" panose="020F0502020204030204" pitchFamily="34" charset="0"/>
                              </a:rPr>
                              <m:t>𝐼</m:t>
                            </m:r>
                          </m:sup>
                        </m:sSubSup>
                      </m:oMath>
                    </m:oMathPara>
                  </a14:m>
                  <a:endParaRPr lang="fr-FR" sz="1200" dirty="0">
                    <a:effectLst/>
                    <a:latin typeface="Times New Roman" panose="02020603050405020304" pitchFamily="18" charset="0"/>
                    <a:ea typeface="Times New Roman" panose="02020603050405020304" pitchFamily="18" charset="0"/>
                  </a:endParaRPr>
                </a:p>
              </p:txBody>
            </p:sp>
          </mc:Choice>
          <mc:Fallback xmlns="">
            <p:sp>
              <p:nvSpPr>
                <p:cNvPr id="25" name="Text Box 38"/>
                <p:cNvSpPr txBox="1">
                  <a:spLocks noRot="1" noChangeAspect="1" noMove="1" noResize="1" noEditPoints="1" noAdjustHandles="1" noChangeArrowheads="1" noChangeShapeType="1" noTextEdit="1"/>
                </p:cNvSpPr>
                <p:nvPr/>
              </p:nvSpPr>
              <p:spPr>
                <a:xfrm>
                  <a:off x="2343785" y="2659512"/>
                  <a:ext cx="329564" cy="405764"/>
                </a:xfrm>
                <a:prstGeom prst="rect">
                  <a:avLst/>
                </a:prstGeom>
                <a:blipFill rotWithShape="0">
                  <a:blip r:embed="rId9"/>
                  <a:stretch>
                    <a:fillRect/>
                  </a:stretch>
                </a:blipFill>
                <a:ln w="6350">
                  <a:noFill/>
                </a:ln>
                <a:effectLst/>
              </p:spPr>
              <p:txBody>
                <a:bodyPr/>
                <a:lstStyle/>
                <a:p>
                  <a:r>
                    <a:rPr lang="fr-FR">
                      <a:noFill/>
                    </a:rPr>
                    <a:t> </a:t>
                  </a:r>
                </a:p>
              </p:txBody>
            </p:sp>
          </mc:Fallback>
        </mc:AlternateContent>
        <p:sp>
          <p:nvSpPr>
            <p:cNvPr id="26" name="Text Box 42"/>
            <p:cNvSpPr txBox="1"/>
            <p:nvPr/>
          </p:nvSpPr>
          <p:spPr>
            <a:xfrm>
              <a:off x="1996850" y="327763"/>
              <a:ext cx="1522730" cy="25908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lnSpc>
                  <a:spcPct val="115000"/>
                </a:lnSpc>
                <a:spcAft>
                  <a:spcPts val="1000"/>
                </a:spcAft>
              </a:pPr>
              <a:r>
                <a:rPr lang="en-GB" sz="1100" dirty="0" err="1" smtClean="0">
                  <a:solidFill>
                    <a:schemeClr val="tx2"/>
                  </a:solidFill>
                  <a:effectLst/>
                  <a:ea typeface="Calibri" panose="020F0502020204030204" pitchFamily="34" charset="0"/>
                  <a:cs typeface="Times New Roman" panose="02020603050405020304" pitchFamily="18" charset="0"/>
                </a:rPr>
                <a:t>Vapor</a:t>
              </a:r>
              <a:r>
                <a:rPr lang="en-GB" sz="1100" dirty="0" smtClean="0">
                  <a:solidFill>
                    <a:schemeClr val="tx2"/>
                  </a:solidFill>
                  <a:effectLst/>
                  <a:ea typeface="Calibri" panose="020F0502020204030204" pitchFamily="34" charset="0"/>
                  <a:cs typeface="Times New Roman" panose="02020603050405020304" pitchFamily="18" charset="0"/>
                </a:rPr>
                <a:t> </a:t>
              </a:r>
              <a:r>
                <a:rPr lang="en-GB" sz="1100" dirty="0">
                  <a:solidFill>
                    <a:schemeClr val="tx2"/>
                  </a:solidFill>
                  <a:effectLst/>
                  <a:ea typeface="Calibri" panose="020F0502020204030204" pitchFamily="34" charset="0"/>
                  <a:cs typeface="Times New Roman" panose="02020603050405020304" pitchFamily="18" charset="0"/>
                </a:rPr>
                <a:t>Liquid Interface</a:t>
              </a:r>
              <a:endParaRPr lang="fr-FR" sz="1100" dirty="0">
                <a:solidFill>
                  <a:schemeClr val="tx2"/>
                </a:solidFill>
                <a:effectLst/>
                <a:ea typeface="Calibri" panose="020F0502020204030204" pitchFamily="34" charset="0"/>
                <a:cs typeface="Times New Roman" panose="02020603050405020304" pitchFamily="18" charset="0"/>
              </a:endParaRPr>
            </a:p>
          </p:txBody>
        </p:sp>
        <p:cxnSp>
          <p:nvCxnSpPr>
            <p:cNvPr id="27" name="Straight Connector 43"/>
            <p:cNvCxnSpPr/>
            <p:nvPr/>
          </p:nvCxnSpPr>
          <p:spPr>
            <a:xfrm>
              <a:off x="3526410" y="2268645"/>
              <a:ext cx="138048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 Box 38"/>
                <p:cNvSpPr txBox="1"/>
                <p:nvPr/>
              </p:nvSpPr>
              <p:spPr>
                <a:xfrm>
                  <a:off x="4059929" y="2271368"/>
                  <a:ext cx="383540" cy="40576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fr-FR" sz="1200" i="1">
                                <a:effectLst/>
                                <a:latin typeface="Cambria Math" panose="02040503050406030204" pitchFamily="18" charset="0"/>
                                <a:ea typeface="Calibri" panose="020F0502020204030204" pitchFamily="34" charset="0"/>
                              </a:rPr>
                            </m:ctrlPr>
                          </m:sSubPr>
                          <m:e>
                            <m:r>
                              <a:rPr lang="en-GB" sz="1200" i="1">
                                <a:effectLst/>
                                <a:latin typeface="Cambria Math" panose="02040503050406030204" pitchFamily="18" charset="0"/>
                                <a:ea typeface="Calibri" panose="020F0502020204030204" pitchFamily="34" charset="0"/>
                              </a:rPr>
                              <m:t>𝐶</m:t>
                            </m:r>
                          </m:e>
                          <m:sub>
                            <m:r>
                              <a:rPr lang="en-GB" sz="1200" i="1">
                                <a:effectLst/>
                                <a:latin typeface="Cambria Math" panose="02040503050406030204" pitchFamily="18" charset="0"/>
                                <a:ea typeface="Calibri" panose="020F0502020204030204" pitchFamily="34" charset="0"/>
                              </a:rPr>
                              <m:t>𝑙</m:t>
                            </m:r>
                            <m:r>
                              <a:rPr lang="en-GB" sz="1200" i="1">
                                <a:effectLst/>
                                <a:latin typeface="Cambria Math" panose="02040503050406030204" pitchFamily="18" charset="0"/>
                                <a:ea typeface="Calibri" panose="020F0502020204030204" pitchFamily="34" charset="0"/>
                              </a:rPr>
                              <m:t>,</m:t>
                            </m:r>
                            <m:r>
                              <a:rPr lang="en-GB" sz="1200" i="1">
                                <a:effectLst/>
                                <a:latin typeface="Cambria Math" panose="02040503050406030204" pitchFamily="18" charset="0"/>
                                <a:ea typeface="Calibri" panose="020F0502020204030204" pitchFamily="34" charset="0"/>
                              </a:rPr>
                              <m:t>𝑖</m:t>
                            </m:r>
                          </m:sub>
                        </m:sSub>
                      </m:oMath>
                    </m:oMathPara>
                  </a14:m>
                  <a:endParaRPr lang="fr-FR" sz="1200">
                    <a:effectLst/>
                    <a:latin typeface="Times New Roman" panose="02020603050405020304" pitchFamily="18" charset="0"/>
                    <a:ea typeface="Times New Roman" panose="02020603050405020304" pitchFamily="18" charset="0"/>
                  </a:endParaRPr>
                </a:p>
              </p:txBody>
            </p:sp>
          </mc:Choice>
          <mc:Fallback xmlns="">
            <p:sp>
              <p:nvSpPr>
                <p:cNvPr id="25" name="Text Box 38"/>
                <p:cNvSpPr txBox="1">
                  <a:spLocks noRot="1" noChangeAspect="1" noMove="1" noResize="1" noEditPoints="1" noAdjustHandles="1" noChangeArrowheads="1" noChangeShapeType="1" noTextEdit="1"/>
                </p:cNvSpPr>
                <p:nvPr/>
              </p:nvSpPr>
              <p:spPr>
                <a:xfrm>
                  <a:off x="4059929" y="2271368"/>
                  <a:ext cx="383540" cy="405765"/>
                </a:xfrm>
                <a:prstGeom prst="rect">
                  <a:avLst/>
                </a:prstGeom>
                <a:blipFill rotWithShape="0">
                  <a:blip r:embed="rId10"/>
                  <a:stretch>
                    <a:fillRect/>
                  </a:stretch>
                </a:blipFill>
                <a:ln w="6350">
                  <a:noFill/>
                </a:ln>
                <a:effectLst/>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9" name="Text Box 38"/>
                <p:cNvSpPr txBox="1"/>
                <p:nvPr/>
              </p:nvSpPr>
              <p:spPr>
                <a:xfrm>
                  <a:off x="2695733" y="1304735"/>
                  <a:ext cx="341630" cy="40576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lnSpc>
                      <a:spcPct val="115000"/>
                    </a:lnSpc>
                    <a:spcAft>
                      <a:spcPts val="1000"/>
                    </a:spcAft>
                  </a:pPr>
                  <a14:m>
                    <m:oMathPara xmlns:m="http://schemas.openxmlformats.org/officeDocument/2006/math">
                      <m:oMathParaPr>
                        <m:jc m:val="centerGroup"/>
                      </m:oMathParaPr>
                      <m:oMath xmlns:m="http://schemas.openxmlformats.org/officeDocument/2006/math">
                        <m:sSubSup>
                          <m:sSubSupPr>
                            <m:ctrlPr>
                              <a:rPr lang="fr-FR" sz="1200" i="1">
                                <a:effectLst/>
                                <a:latin typeface="Cambria Math" panose="02040503050406030204" pitchFamily="18" charset="0"/>
                                <a:ea typeface="Calibri" panose="020F0502020204030204" pitchFamily="34" charset="0"/>
                              </a:rPr>
                            </m:ctrlPr>
                          </m:sSubSupPr>
                          <m:e>
                            <m:r>
                              <a:rPr lang="en-GB" sz="1200" i="1">
                                <a:effectLst/>
                                <a:latin typeface="Cambria Math" panose="02040503050406030204" pitchFamily="18" charset="0"/>
                                <a:ea typeface="Calibri" panose="020F0502020204030204" pitchFamily="34" charset="0"/>
                              </a:rPr>
                              <m:t>𝐶</m:t>
                            </m:r>
                          </m:e>
                          <m:sub>
                            <m:r>
                              <a:rPr lang="en-GB" sz="1200" i="1">
                                <a:effectLst/>
                                <a:latin typeface="Cambria Math" panose="02040503050406030204" pitchFamily="18" charset="0"/>
                                <a:ea typeface="Calibri" panose="020F0502020204030204" pitchFamily="34" charset="0"/>
                              </a:rPr>
                              <m:t>𝑖</m:t>
                            </m:r>
                          </m:sub>
                          <m:sup>
                            <m:r>
                              <a:rPr lang="en-GB" sz="1200" i="1">
                                <a:effectLst/>
                                <a:latin typeface="Cambria Math" panose="02040503050406030204" pitchFamily="18" charset="0"/>
                                <a:ea typeface="Calibri" panose="020F0502020204030204" pitchFamily="34" charset="0"/>
                              </a:rPr>
                              <m:t>𝐼</m:t>
                            </m:r>
                          </m:sup>
                        </m:sSubSup>
                      </m:oMath>
                    </m:oMathPara>
                  </a14:m>
                  <a:endParaRPr lang="fr-FR" sz="1200">
                    <a:effectLst/>
                    <a:latin typeface="Times New Roman" panose="02020603050405020304" pitchFamily="18" charset="0"/>
                    <a:ea typeface="Times New Roman" panose="02020603050405020304" pitchFamily="18" charset="0"/>
                  </a:endParaRPr>
                </a:p>
              </p:txBody>
            </p:sp>
          </mc:Choice>
          <mc:Fallback xmlns="">
            <p:sp>
              <p:nvSpPr>
                <p:cNvPr id="26" name="Text Box 38"/>
                <p:cNvSpPr txBox="1">
                  <a:spLocks noRot="1" noChangeAspect="1" noMove="1" noResize="1" noEditPoints="1" noAdjustHandles="1" noChangeArrowheads="1" noChangeShapeType="1" noTextEdit="1"/>
                </p:cNvSpPr>
                <p:nvPr/>
              </p:nvSpPr>
              <p:spPr>
                <a:xfrm>
                  <a:off x="2695733" y="1304735"/>
                  <a:ext cx="341630" cy="405765"/>
                </a:xfrm>
                <a:prstGeom prst="rect">
                  <a:avLst/>
                </a:prstGeom>
                <a:blipFill rotWithShape="0">
                  <a:blip r:embed="rId11"/>
                  <a:stretch>
                    <a:fillRect/>
                  </a:stretch>
                </a:blipFill>
                <a:ln w="6350">
                  <a:noFill/>
                </a:ln>
                <a:effectLst/>
              </p:spPr>
              <p:txBody>
                <a:bodyPr/>
                <a:lstStyle/>
                <a:p>
                  <a:r>
                    <a:rPr lang="fr-FR">
                      <a:noFill/>
                    </a:rPr>
                    <a:t> </a:t>
                  </a:r>
                </a:p>
              </p:txBody>
            </p:sp>
          </mc:Fallback>
        </mc:AlternateContent>
        <p:cxnSp>
          <p:nvCxnSpPr>
            <p:cNvPr id="30" name="Straight Arrow Connector 57"/>
            <p:cNvCxnSpPr/>
            <p:nvPr/>
          </p:nvCxnSpPr>
          <p:spPr>
            <a:xfrm>
              <a:off x="2349875" y="3642202"/>
              <a:ext cx="79876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 Box 58"/>
            <p:cNvSpPr txBox="1"/>
            <p:nvPr/>
          </p:nvSpPr>
          <p:spPr>
            <a:xfrm>
              <a:off x="1622913" y="3733408"/>
              <a:ext cx="2443934" cy="35028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spcAft>
                  <a:spcPts val="1000"/>
                </a:spcAft>
              </a:pPr>
              <a:r>
                <a:rPr lang="en-GB" sz="1100" dirty="0">
                  <a:solidFill>
                    <a:srgbClr val="C00000"/>
                  </a:solidFill>
                  <a:effectLst/>
                  <a:ea typeface="Calibri" panose="020F0502020204030204" pitchFamily="34" charset="0"/>
                  <a:cs typeface="Times New Roman" panose="02020603050405020304" pitchFamily="18" charset="0"/>
                </a:rPr>
                <a:t>Mass transfer direction</a:t>
              </a:r>
              <a:endParaRPr lang="fr-FR" sz="1100" dirty="0">
                <a:solidFill>
                  <a:srgbClr val="C00000"/>
                </a:solidFill>
                <a:effectLst/>
                <a:ea typeface="Calibri" panose="020F0502020204030204" pitchFamily="34" charset="0"/>
                <a:cs typeface="Times New Roman" panose="02020603050405020304" pitchFamily="18" charset="0"/>
              </a:endParaRPr>
            </a:p>
          </p:txBody>
        </p:sp>
        <p:cxnSp>
          <p:nvCxnSpPr>
            <p:cNvPr id="34" name="Straight Connector 59"/>
            <p:cNvCxnSpPr/>
            <p:nvPr/>
          </p:nvCxnSpPr>
          <p:spPr>
            <a:xfrm flipH="1" flipV="1">
              <a:off x="2743200" y="1485581"/>
              <a:ext cx="783210" cy="7832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Rectangle 34"/>
          <p:cNvSpPr/>
          <p:nvPr/>
        </p:nvSpPr>
        <p:spPr>
          <a:xfrm>
            <a:off x="178470" y="2379122"/>
            <a:ext cx="5280903" cy="1631216"/>
          </a:xfrm>
          <a:prstGeom prst="rect">
            <a:avLst/>
          </a:prstGeom>
        </p:spPr>
        <p:txBody>
          <a:bodyPr wrap="square">
            <a:spAutoFit/>
          </a:bodyPr>
          <a:lstStyle/>
          <a:p>
            <a:pPr marL="361950" lvl="1" indent="-361950" algn="just">
              <a:spcBef>
                <a:spcPct val="0"/>
              </a:spcBef>
              <a:spcAft>
                <a:spcPts val="1200"/>
              </a:spcAft>
              <a:buSzPct val="115000"/>
              <a:buFont typeface="Wingdings" panose="05000000000000000000" pitchFamily="2" charset="2"/>
              <a:buChar char="Ø"/>
            </a:pPr>
            <a:r>
              <a:rPr lang="en-US" sz="2000" dirty="0" smtClean="0">
                <a:solidFill>
                  <a:srgbClr val="09357A"/>
                </a:solidFill>
                <a:latin typeface="Arial" panose="020B0604020202020204" pitchFamily="34" charset="0"/>
              </a:rPr>
              <a:t>No </a:t>
            </a:r>
            <a:r>
              <a:rPr lang="en-US" sz="2000" dirty="0">
                <a:solidFill>
                  <a:srgbClr val="09357A"/>
                </a:solidFill>
                <a:latin typeface="Arial" panose="020B0604020202020204" pitchFamily="34" charset="0"/>
              </a:rPr>
              <a:t>accumulation takes place in the film </a:t>
            </a:r>
            <a:r>
              <a:rPr lang="en-US" sz="2000" dirty="0" smtClean="0">
                <a:solidFill>
                  <a:srgbClr val="09357A"/>
                </a:solidFill>
                <a:latin typeface="Arial" panose="020B0604020202020204" pitchFamily="34" charset="0"/>
              </a:rPr>
              <a:t>between </a:t>
            </a:r>
            <a:r>
              <a:rPr lang="en-US" sz="2000" dirty="0">
                <a:solidFill>
                  <a:srgbClr val="09357A"/>
                </a:solidFill>
                <a:latin typeface="Arial" panose="020B0604020202020204" pitchFamily="34" charset="0"/>
              </a:rPr>
              <a:t>the two phases, that chemical reactions only take place in the liquid bulk, and that the bulks of both phases are well mixed,</a:t>
            </a:r>
            <a:endParaRPr lang="fr-FR" sz="2000" dirty="0">
              <a:solidFill>
                <a:srgbClr val="09357A"/>
              </a:solidFill>
              <a:latin typeface="Arial" panose="020B0604020202020204" pitchFamily="34" charset="0"/>
            </a:endParaRPr>
          </a:p>
        </p:txBody>
      </p:sp>
      <p:sp>
        <p:nvSpPr>
          <p:cNvPr id="36" name="Rectangle 2"/>
          <p:cNvSpPr>
            <a:spLocks noChangeArrowheads="1"/>
          </p:cNvSpPr>
          <p:nvPr/>
        </p:nvSpPr>
        <p:spPr bwMode="auto">
          <a:xfrm>
            <a:off x="283096" y="5486958"/>
            <a:ext cx="8464775" cy="923330"/>
          </a:xfrm>
          <a:prstGeom prst="rect">
            <a:avLst/>
          </a:prstGeom>
          <a:solidFill>
            <a:schemeClr val="accent3">
              <a:lumMod val="20000"/>
              <a:lumOff val="80000"/>
            </a:schemeClr>
          </a:solidFill>
          <a:ln>
            <a:solidFill>
              <a:srgbClr val="C00000"/>
            </a:solidFill>
          </a:ln>
          <a:extLst/>
        </p:spPr>
        <p:txBody>
          <a:bodyPr wrap="square" lIns="17998" tIns="0" rIns="17998" bIns="0">
            <a:spAutoFit/>
          </a:bodyPr>
          <a:lstStyle>
            <a:lvl1pPr marL="381000" indent="-285750">
              <a:spcBef>
                <a:spcPct val="20000"/>
              </a:spcBef>
              <a:buSzPct val="115000"/>
              <a:buBlip>
                <a:blip r:embed="rId2"/>
              </a:buBlip>
              <a:defRPr sz="2200">
                <a:solidFill>
                  <a:schemeClr val="tx2"/>
                </a:solidFill>
                <a:latin typeface="Arial" panose="020B0604020202020204" pitchFamily="34" charset="0"/>
              </a:defRPr>
            </a:lvl1pPr>
            <a:lvl2pPr marL="361950" indent="-361950">
              <a:spcBef>
                <a:spcPct val="20000"/>
              </a:spcBef>
              <a:buSzPct val="70000"/>
              <a:buBlip>
                <a:blip r:embed="rId3"/>
              </a:buBlip>
              <a:defRPr sz="1600">
                <a:solidFill>
                  <a:schemeClr val="tx2"/>
                </a:solidFill>
                <a:latin typeface="Arial" panose="020B0604020202020204" pitchFamily="34" charset="0"/>
              </a:defRPr>
            </a:lvl2pPr>
            <a:lvl3pPr marL="1143000" indent="-228600">
              <a:spcBef>
                <a:spcPct val="20000"/>
              </a:spcBef>
              <a:buSzPct val="70000"/>
              <a:buBlip>
                <a:blip r:embed="rId3"/>
              </a:buBlip>
              <a:defRPr sz="1300">
                <a:solidFill>
                  <a:schemeClr val="tx2"/>
                </a:solidFill>
                <a:latin typeface="Arial" panose="020B0604020202020204" pitchFamily="34" charset="0"/>
              </a:defRPr>
            </a:lvl3pPr>
            <a:lvl4pPr marL="1600200" indent="-228600">
              <a:spcBef>
                <a:spcPct val="20000"/>
              </a:spcBef>
              <a:buSzPct val="45000"/>
              <a:buBlip>
                <a:blip r:embed="rId4"/>
              </a:buBlip>
              <a:defRPr sz="1400">
                <a:solidFill>
                  <a:srgbClr val="5A5A5A"/>
                </a:solidFill>
                <a:latin typeface="Arial" panose="020B0604020202020204" pitchFamily="34" charset="0"/>
              </a:defRPr>
            </a:lvl4pPr>
            <a:lvl5pPr marL="2057400" indent="-228600">
              <a:spcBef>
                <a:spcPct val="20000"/>
              </a:spcBef>
              <a:buSzPct val="35000"/>
              <a:buBlip>
                <a:blip r:embed="rId5"/>
              </a:buBlip>
              <a:defRPr sz="1300">
                <a:solidFill>
                  <a:srgbClr val="828282"/>
                </a:solidFill>
                <a:latin typeface="Arial" panose="020B0604020202020204" pitchFamily="34" charset="0"/>
              </a:defRPr>
            </a:lvl5pPr>
            <a:lvl6pPr marL="25146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6pPr>
            <a:lvl7pPr marL="29718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7pPr>
            <a:lvl8pPr marL="34290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8pPr>
            <a:lvl9pPr marL="38862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9pPr>
          </a:lstStyle>
          <a:p>
            <a:pPr marL="0" lvl="1" indent="0" algn="just">
              <a:spcBef>
                <a:spcPct val="0"/>
              </a:spcBef>
              <a:spcAft>
                <a:spcPts val="1200"/>
              </a:spcAft>
              <a:buSzPct val="115000"/>
              <a:buNone/>
            </a:pPr>
            <a:r>
              <a:rPr lang="en-US" sz="2000" b="1" dirty="0" smtClean="0"/>
              <a:t>This </a:t>
            </a:r>
            <a:r>
              <a:rPr lang="en-US" sz="2000" b="1" dirty="0"/>
              <a:t>absorption column model is detailed in </a:t>
            </a:r>
            <a:r>
              <a:rPr lang="en-US" sz="2000" b="1" dirty="0" smtClean="0"/>
              <a:t>ETI report: </a:t>
            </a:r>
            <a:r>
              <a:rPr lang="en-US" sz="2000" dirty="0">
                <a:solidFill>
                  <a:srgbClr val="C00000"/>
                </a:solidFill>
              </a:rPr>
              <a:t>Anatole Weill, “Milestone 20 WP5 Internal Deliverables 5.3.5b, Modelica post-combustion CO</a:t>
            </a:r>
            <a:r>
              <a:rPr lang="en-US" sz="2000" baseline="-25000" dirty="0">
                <a:solidFill>
                  <a:srgbClr val="C00000"/>
                </a:solidFill>
              </a:rPr>
              <a:t>2</a:t>
            </a:r>
            <a:r>
              <a:rPr lang="en-US" sz="2000" dirty="0">
                <a:solidFill>
                  <a:srgbClr val="C00000"/>
                </a:solidFill>
              </a:rPr>
              <a:t> capture models description and validation</a:t>
            </a:r>
            <a:r>
              <a:rPr lang="en-US" sz="2000" dirty="0" smtClean="0">
                <a:solidFill>
                  <a:srgbClr val="C00000"/>
                </a:solidFill>
              </a:rPr>
              <a:t>”, </a:t>
            </a:r>
            <a:r>
              <a:rPr lang="en-US" sz="2000" dirty="0">
                <a:solidFill>
                  <a:srgbClr val="C00000"/>
                </a:solidFill>
              </a:rPr>
              <a:t>March 2014”. </a:t>
            </a:r>
          </a:p>
        </p:txBody>
      </p:sp>
      <p:sp>
        <p:nvSpPr>
          <p:cNvPr id="37" name="Rectangle 2"/>
          <p:cNvSpPr>
            <a:spLocks noChangeArrowheads="1"/>
          </p:cNvSpPr>
          <p:nvPr/>
        </p:nvSpPr>
        <p:spPr bwMode="auto">
          <a:xfrm>
            <a:off x="277116" y="4130548"/>
            <a:ext cx="5269135" cy="1231106"/>
          </a:xfrm>
          <a:prstGeom prst="rect">
            <a:avLst/>
          </a:prstGeom>
          <a:solidFill>
            <a:schemeClr val="bg1">
              <a:lumMod val="95000"/>
            </a:schemeClr>
          </a:solidFill>
          <a:ln>
            <a:solidFill>
              <a:srgbClr val="C00000"/>
            </a:solidFill>
          </a:ln>
          <a:extLst/>
        </p:spPr>
        <p:txBody>
          <a:bodyPr wrap="square" lIns="17998" tIns="0" rIns="17998" bIns="0">
            <a:spAutoFit/>
          </a:bodyPr>
          <a:lstStyle>
            <a:lvl1pPr marL="381000" indent="-285750">
              <a:spcBef>
                <a:spcPct val="20000"/>
              </a:spcBef>
              <a:buSzPct val="115000"/>
              <a:buBlip>
                <a:blip r:embed="rId2"/>
              </a:buBlip>
              <a:defRPr sz="2200">
                <a:solidFill>
                  <a:schemeClr val="tx2"/>
                </a:solidFill>
                <a:latin typeface="Arial" panose="020B0604020202020204" pitchFamily="34" charset="0"/>
              </a:defRPr>
            </a:lvl1pPr>
            <a:lvl2pPr marL="361950" indent="-361950">
              <a:spcBef>
                <a:spcPct val="20000"/>
              </a:spcBef>
              <a:buSzPct val="70000"/>
              <a:buBlip>
                <a:blip r:embed="rId3"/>
              </a:buBlip>
              <a:defRPr sz="1600">
                <a:solidFill>
                  <a:schemeClr val="tx2"/>
                </a:solidFill>
                <a:latin typeface="Arial" panose="020B0604020202020204" pitchFamily="34" charset="0"/>
              </a:defRPr>
            </a:lvl2pPr>
            <a:lvl3pPr marL="1143000" indent="-228600">
              <a:spcBef>
                <a:spcPct val="20000"/>
              </a:spcBef>
              <a:buSzPct val="70000"/>
              <a:buBlip>
                <a:blip r:embed="rId3"/>
              </a:buBlip>
              <a:defRPr sz="1300">
                <a:solidFill>
                  <a:schemeClr val="tx2"/>
                </a:solidFill>
                <a:latin typeface="Arial" panose="020B0604020202020204" pitchFamily="34" charset="0"/>
              </a:defRPr>
            </a:lvl3pPr>
            <a:lvl4pPr marL="1600200" indent="-228600">
              <a:spcBef>
                <a:spcPct val="20000"/>
              </a:spcBef>
              <a:buSzPct val="45000"/>
              <a:buBlip>
                <a:blip r:embed="rId4"/>
              </a:buBlip>
              <a:defRPr sz="1400">
                <a:solidFill>
                  <a:srgbClr val="5A5A5A"/>
                </a:solidFill>
                <a:latin typeface="Arial" panose="020B0604020202020204" pitchFamily="34" charset="0"/>
              </a:defRPr>
            </a:lvl4pPr>
            <a:lvl5pPr marL="2057400" indent="-228600">
              <a:spcBef>
                <a:spcPct val="20000"/>
              </a:spcBef>
              <a:buSzPct val="35000"/>
              <a:buBlip>
                <a:blip r:embed="rId5"/>
              </a:buBlip>
              <a:defRPr sz="1300">
                <a:solidFill>
                  <a:srgbClr val="828282"/>
                </a:solidFill>
                <a:latin typeface="Arial" panose="020B0604020202020204" pitchFamily="34" charset="0"/>
              </a:defRPr>
            </a:lvl5pPr>
            <a:lvl6pPr marL="25146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6pPr>
            <a:lvl7pPr marL="29718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7pPr>
            <a:lvl8pPr marL="34290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8pPr>
            <a:lvl9pPr marL="38862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9pPr>
          </a:lstStyle>
          <a:p>
            <a:pPr marL="0" lvl="1" indent="0" algn="just">
              <a:spcBef>
                <a:spcPct val="0"/>
              </a:spcBef>
              <a:spcAft>
                <a:spcPts val="1200"/>
              </a:spcAft>
              <a:buSzPct val="115000"/>
              <a:buNone/>
            </a:pPr>
            <a:r>
              <a:rPr lang="en-US" sz="2000" b="1" dirty="0" smtClean="0"/>
              <a:t>The </a:t>
            </a:r>
            <a:r>
              <a:rPr lang="en-US" sz="2000" b="1" dirty="0"/>
              <a:t>key performance indicators provided by </a:t>
            </a:r>
            <a:r>
              <a:rPr lang="en-US" sz="2000" b="1" dirty="0" smtClean="0"/>
              <a:t>this </a:t>
            </a:r>
            <a:r>
              <a:rPr lang="en-US" sz="2000" b="1" dirty="0"/>
              <a:t>model were compared to the experimental indicators and Aspen software.</a:t>
            </a:r>
          </a:p>
        </p:txBody>
      </p:sp>
    </p:spTree>
    <p:extLst>
      <p:ext uri="{BB962C8B-B14F-4D97-AF65-F5344CB8AC3E}">
        <p14:creationId xmlns:p14="http://schemas.microsoft.com/office/powerpoint/2010/main" val="2214835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r>
              <a:rPr lang="fr-FR" dirty="0" smtClean="0"/>
              <a:t>Modelica USA|  09/10/2018</a:t>
            </a:r>
            <a:endParaRPr lang="fr-FR" dirty="0"/>
          </a:p>
        </p:txBody>
      </p:sp>
      <p:sp>
        <p:nvSpPr>
          <p:cNvPr id="4" name="Rectangle 2"/>
          <p:cNvSpPr>
            <a:spLocks noChangeArrowheads="1"/>
          </p:cNvSpPr>
          <p:nvPr/>
        </p:nvSpPr>
        <p:spPr bwMode="auto">
          <a:xfrm>
            <a:off x="3290772" y="2259806"/>
            <a:ext cx="5867400" cy="329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a:spcBef>
                <a:spcPct val="20000"/>
              </a:spcBef>
              <a:buSzPct val="115000"/>
              <a:buBlip>
                <a:blip r:embed="rId2"/>
              </a:buBlip>
              <a:defRPr sz="2200">
                <a:solidFill>
                  <a:schemeClr val="tx2"/>
                </a:solidFill>
                <a:latin typeface="Arial" panose="020B0604020202020204" pitchFamily="34" charset="0"/>
              </a:defRPr>
            </a:lvl1pPr>
            <a:lvl2pPr marL="742950" indent="-285750">
              <a:spcBef>
                <a:spcPct val="20000"/>
              </a:spcBef>
              <a:buSzPct val="70000"/>
              <a:buBlip>
                <a:blip r:embed="rId3"/>
              </a:buBlip>
              <a:defRPr sz="1600">
                <a:solidFill>
                  <a:schemeClr val="tx2"/>
                </a:solidFill>
                <a:latin typeface="Arial" panose="020B0604020202020204" pitchFamily="34" charset="0"/>
              </a:defRPr>
            </a:lvl2pPr>
            <a:lvl3pPr marL="1143000" indent="-228600">
              <a:spcBef>
                <a:spcPct val="20000"/>
              </a:spcBef>
              <a:buSzPct val="70000"/>
              <a:buBlip>
                <a:blip r:embed="rId3"/>
              </a:buBlip>
              <a:defRPr sz="1300">
                <a:solidFill>
                  <a:schemeClr val="tx2"/>
                </a:solidFill>
                <a:latin typeface="Arial" panose="020B0604020202020204" pitchFamily="34" charset="0"/>
              </a:defRPr>
            </a:lvl3pPr>
            <a:lvl4pPr marL="1600200" indent="-228600">
              <a:spcBef>
                <a:spcPct val="20000"/>
              </a:spcBef>
              <a:buSzPct val="45000"/>
              <a:buBlip>
                <a:blip r:embed="rId4"/>
              </a:buBlip>
              <a:defRPr sz="1400">
                <a:solidFill>
                  <a:srgbClr val="5A5A5A"/>
                </a:solidFill>
                <a:latin typeface="Arial" panose="020B0604020202020204" pitchFamily="34" charset="0"/>
              </a:defRPr>
            </a:lvl4pPr>
            <a:lvl5pPr marL="2057400" indent="-228600">
              <a:spcBef>
                <a:spcPct val="20000"/>
              </a:spcBef>
              <a:buSzPct val="35000"/>
              <a:buBlip>
                <a:blip r:embed="rId5"/>
              </a:buBlip>
              <a:defRPr sz="1300">
                <a:solidFill>
                  <a:srgbClr val="828282"/>
                </a:solidFill>
                <a:latin typeface="Arial" panose="020B0604020202020204" pitchFamily="34" charset="0"/>
              </a:defRPr>
            </a:lvl5pPr>
            <a:lvl6pPr marL="25146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6pPr>
            <a:lvl7pPr marL="29718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7pPr>
            <a:lvl8pPr marL="34290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8pPr>
            <a:lvl9pPr marL="3886200" indent="-228600" eaLnBrk="0" fontAlgn="base" hangingPunct="0">
              <a:spcBef>
                <a:spcPct val="20000"/>
              </a:spcBef>
              <a:spcAft>
                <a:spcPct val="0"/>
              </a:spcAft>
              <a:buSzPct val="35000"/>
              <a:buBlip>
                <a:blip r:embed="rId5"/>
              </a:buBlip>
              <a:defRPr sz="1300">
                <a:solidFill>
                  <a:srgbClr val="828282"/>
                </a:solidFill>
                <a:latin typeface="Arial" panose="020B0604020202020204" pitchFamily="34" charset="0"/>
              </a:defRPr>
            </a:lvl9pPr>
          </a:lstStyle>
          <a:p>
            <a:pPr marL="0" indent="0" algn="ctr">
              <a:spcBef>
                <a:spcPts val="1200"/>
              </a:spcBef>
              <a:buNone/>
              <a:defRPr/>
            </a:pPr>
            <a:r>
              <a:rPr lang="en-US" sz="4000" dirty="0">
                <a:solidFill>
                  <a:schemeClr val="accent6"/>
                </a:solidFill>
                <a:latin typeface="+mj-lt"/>
                <a:ea typeface="+mj-ea"/>
                <a:cs typeface="+mj-cs"/>
              </a:rPr>
              <a:t>Dynamic  model of the Combined-Cycle Power Plant with CO</a:t>
            </a:r>
            <a:r>
              <a:rPr lang="en-US" sz="4000" baseline="-25000" dirty="0">
                <a:solidFill>
                  <a:schemeClr val="accent6"/>
                </a:solidFill>
                <a:latin typeface="+mj-lt"/>
                <a:ea typeface="+mj-ea"/>
                <a:cs typeface="+mj-cs"/>
              </a:rPr>
              <a:t>2</a:t>
            </a:r>
            <a:r>
              <a:rPr lang="en-US" sz="4000" dirty="0">
                <a:solidFill>
                  <a:schemeClr val="accent6"/>
                </a:solidFill>
                <a:latin typeface="+mj-lt"/>
                <a:ea typeface="+mj-ea"/>
                <a:cs typeface="+mj-cs"/>
              </a:rPr>
              <a:t> capture unit</a:t>
            </a:r>
          </a:p>
          <a:p>
            <a:pPr marL="0" indent="0" algn="ctr" eaLnBrk="1" hangingPunct="1">
              <a:spcBef>
                <a:spcPct val="50000"/>
              </a:spcBef>
              <a:buFontTx/>
              <a:buNone/>
              <a:defRPr/>
            </a:pPr>
            <a:endParaRPr lang="fr-FR" sz="4000" dirty="0">
              <a:solidFill>
                <a:srgbClr val="FF8000"/>
              </a:solidFill>
              <a:cs typeface="Arial" panose="020B0604020202020204" pitchFamily="34" charset="0"/>
            </a:endParaRPr>
          </a:p>
          <a:p>
            <a:pPr marL="0" indent="0" algn="ctr" eaLnBrk="1" hangingPunct="1">
              <a:spcBef>
                <a:spcPct val="50000"/>
              </a:spcBef>
              <a:buFontTx/>
              <a:buNone/>
              <a:defRPr/>
            </a:pPr>
            <a:endParaRPr lang="en-US" altLang="fr-FR" sz="4000" dirty="0" smtClean="0">
              <a:solidFill>
                <a:srgbClr val="FF8000"/>
              </a:solidFill>
              <a:cs typeface="Arial" panose="020B0604020202020204" pitchFamily="34" charset="0"/>
            </a:endParaRPr>
          </a:p>
          <a:p>
            <a:pPr algn="ctr">
              <a:buFontTx/>
              <a:buNone/>
              <a:defRPr/>
            </a:pPr>
            <a:endParaRPr lang="en-US" altLang="fr-FR" sz="4000" dirty="0" smtClean="0">
              <a:solidFill>
                <a:srgbClr val="FF8000"/>
              </a:solidFill>
              <a:cs typeface="Arial" panose="020B0604020202020204" pitchFamily="34" charset="0"/>
            </a:endParaRPr>
          </a:p>
        </p:txBody>
      </p:sp>
      <p:pic>
        <p:nvPicPr>
          <p:cNvPr id="5" name="Image 9" descr="EDF - ThermoSysPro - Logo.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97438" y="4857750"/>
            <a:ext cx="2571750"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13" y="0"/>
            <a:ext cx="3211512" cy="609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2334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EDF Bleu foncé avec photo">
  <a:themeElements>
    <a:clrScheme name="EDF_Couleurs">
      <a:dk1>
        <a:srgbClr val="7F7F7F"/>
      </a:dk1>
      <a:lt1>
        <a:srgbClr val="FFFFFF"/>
      </a:lt1>
      <a:dk2>
        <a:srgbClr val="474747"/>
      </a:dk2>
      <a:lt2>
        <a:srgbClr val="FFFFFF"/>
      </a:lt2>
      <a:accent1>
        <a:srgbClr val="FE5815"/>
      </a:accent1>
      <a:accent2>
        <a:srgbClr val="FFA02F"/>
      </a:accent2>
      <a:accent3>
        <a:srgbClr val="C4D600"/>
      </a:accent3>
      <a:accent4>
        <a:srgbClr val="509E2F"/>
      </a:accent4>
      <a:accent5>
        <a:srgbClr val="005BBB"/>
      </a:accent5>
      <a:accent6>
        <a:srgbClr val="001A70"/>
      </a:accent6>
      <a:hlink>
        <a:srgbClr val="005BBB"/>
      </a:hlink>
      <a:folHlink>
        <a:srgbClr val="001A70"/>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solidFill>
            <a:schemeClr val="accent6"/>
          </a:solidFill>
        </a:ln>
      </a:spPr>
      <a:bodyPr lIns="36000" tIns="36000" rIns="36000" bIns="36000" rtlCol="0" anchor="ctr"/>
      <a:lstStyle>
        <a:defPPr algn="ctr">
          <a:defRPr sz="160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0" rIns="36000" bIns="0" rtlCol="0">
        <a:spAutoFit/>
      </a:bodyPr>
      <a:lstStyle>
        <a:defPPr>
          <a:defRPr sz="1600" smtClean="0"/>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83190BC775FA4F98504A7D3E73CD45" ma:contentTypeVersion="0" ma:contentTypeDescription="Crée un document." ma:contentTypeScope="" ma:versionID="d2d188c6edb9352d241b2bff9897ee3d">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CCE9184-EDA4-4EB5-961E-009085EE25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85852E8-1E2B-434E-B1FA-C412DF1C5C3E}">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71891C48-0488-4C84-8AB6-D5DD4B2ACA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EDF_PPT2007_Bleu_fonc___avec_photo_v1</Template>
  <TotalTime>7615</TotalTime>
  <Words>1946</Words>
  <Application>Microsoft Office PowerPoint</Application>
  <PresentationFormat>Affichage à l'écran (4:3)</PresentationFormat>
  <Paragraphs>243</Paragraphs>
  <Slides>27</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27</vt:i4>
      </vt:variant>
    </vt:vector>
  </HeadingPairs>
  <TitlesOfParts>
    <vt:vector size="33" baseType="lpstr">
      <vt:lpstr>Arial</vt:lpstr>
      <vt:lpstr>Calibri</vt:lpstr>
      <vt:lpstr>Cambria Math</vt:lpstr>
      <vt:lpstr>Times New Roman</vt:lpstr>
      <vt:lpstr>Wingdings</vt:lpstr>
      <vt:lpstr>EDF Bleu foncé avec photo</vt:lpstr>
      <vt:lpstr>Evaluation of the impact of post-combustion CO2 capture on power plant performance</vt:lpstr>
      <vt:lpstr>Présentation PowerPoint</vt:lpstr>
      <vt:lpstr>Présentation PowerPoint</vt:lpstr>
      <vt:lpstr>Présentation PowerPoint</vt:lpstr>
      <vt:lpstr>Présentation PowerPoint</vt:lpstr>
      <vt:lpstr>ThermoSysPro: The library organization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Simulation Scenario and Results   </vt:lpstr>
      <vt:lpstr>Présentation PowerPoint</vt:lpstr>
      <vt:lpstr>Présentation PowerPoint</vt:lpstr>
      <vt:lpstr>Présentation PowerPoint</vt:lpstr>
      <vt:lpstr>Présentation PowerPoint</vt:lpstr>
      <vt:lpstr>Présentation PowerPoint</vt:lpstr>
      <vt:lpstr>Conclusion </vt:lpstr>
      <vt:lpstr>Présentation PowerPoint</vt:lpstr>
      <vt:lpstr>References   </vt:lpstr>
      <vt:lpstr>Présentation PowerPoint</vt:lpstr>
      <vt:lpstr>Présentation PowerPoint</vt:lpstr>
      <vt:lpstr>Présentation PowerPoint</vt:lpstr>
    </vt:vector>
  </TitlesOfParts>
  <Company>EDF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dc:title>
  <dc:creator>JARDIN AUDREY</dc:creator>
  <cp:lastModifiedBy>EL-HEFNI Baligh</cp:lastModifiedBy>
  <cp:revision>272</cp:revision>
  <cp:lastPrinted>2018-06-05T15:20:40Z</cp:lastPrinted>
  <dcterms:created xsi:type="dcterms:W3CDTF">2016-02-01T13:57:24Z</dcterms:created>
  <dcterms:modified xsi:type="dcterms:W3CDTF">2018-10-06T22:26:47Z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0x0101000D83190BC775FA4F98504A7D3E73CD45</vt:lpwstr>
  </property>
</Properties>
</file>