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11"/>
  </p:notesMasterIdLst>
  <p:handoutMasterIdLst>
    <p:handoutMasterId r:id="rId12"/>
  </p:handoutMasterIdLst>
  <p:sldIdLst>
    <p:sldId id="650" r:id="rId2"/>
    <p:sldId id="643" r:id="rId3"/>
    <p:sldId id="652" r:id="rId4"/>
    <p:sldId id="651" r:id="rId5"/>
    <p:sldId id="645" r:id="rId6"/>
    <p:sldId id="646" r:id="rId7"/>
    <p:sldId id="647" r:id="rId8"/>
    <p:sldId id="648" r:id="rId9"/>
    <p:sldId id="649" r:id="rId10"/>
  </p:sldIdLst>
  <p:sldSz cx="12192000" cy="6858000"/>
  <p:notesSz cx="9296400" cy="7010400"/>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nto, Bradford Christopher" initials="TB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9F1"/>
    <a:srgbClr val="3399FF"/>
    <a:srgbClr val="2F1CA4"/>
    <a:srgbClr val="3905BB"/>
    <a:srgbClr val="000000"/>
    <a:srgbClr val="007900"/>
    <a:srgbClr val="D7E4BD"/>
    <a:srgbClr val="D99694"/>
    <a:srgbClr val="E6B9B8"/>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8" autoAdjust="0"/>
    <p:restoredTop sz="86922" autoAdjust="0"/>
  </p:normalViewPr>
  <p:slideViewPr>
    <p:cSldViewPr>
      <p:cViewPr varScale="1">
        <p:scale>
          <a:sx n="89" d="100"/>
          <a:sy n="89" d="100"/>
        </p:scale>
        <p:origin x="17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4" d="100"/>
          <a:sy n="84" d="100"/>
        </p:scale>
        <p:origin x="3792" y="108"/>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50520"/>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sz="quarter" idx="1"/>
          </p:nvPr>
        </p:nvSpPr>
        <p:spPr>
          <a:xfrm>
            <a:off x="5265812" y="1"/>
            <a:ext cx="4028440" cy="350520"/>
          </a:xfrm>
          <a:prstGeom prst="rect">
            <a:avLst/>
          </a:prstGeom>
        </p:spPr>
        <p:txBody>
          <a:bodyPr vert="horz" lIns="93167" tIns="46584" rIns="93167" bIns="46584" rtlCol="0"/>
          <a:lstStyle>
            <a:lvl1pPr algn="r">
              <a:defRPr sz="1200"/>
            </a:lvl1pPr>
          </a:lstStyle>
          <a:p>
            <a:fld id="{048B805A-FC60-B441-B85E-81C701C3F6C4}" type="datetimeFigureOut">
              <a:rPr lang="en-US" smtClean="0"/>
              <a:pPr/>
              <a:t>9/15/2017</a:t>
            </a:fld>
            <a:endParaRPr lang="en-US"/>
          </a:p>
        </p:txBody>
      </p:sp>
      <p:sp>
        <p:nvSpPr>
          <p:cNvPr id="4" name="Footer Placeholder 3"/>
          <p:cNvSpPr>
            <a:spLocks noGrp="1"/>
          </p:cNvSpPr>
          <p:nvPr>
            <p:ph type="ftr" sz="quarter" idx="2"/>
          </p:nvPr>
        </p:nvSpPr>
        <p:spPr>
          <a:xfrm>
            <a:off x="1" y="6658664"/>
            <a:ext cx="4028440" cy="350520"/>
          </a:xfrm>
          <a:prstGeom prst="rect">
            <a:avLst/>
          </a:prstGeom>
        </p:spPr>
        <p:txBody>
          <a:bodyPr vert="horz" lIns="93167" tIns="46584" rIns="93167" bIns="46584" rtlCol="0" anchor="b"/>
          <a:lstStyle>
            <a:lvl1pPr algn="l">
              <a:defRPr sz="1200"/>
            </a:lvl1pPr>
          </a:lstStyle>
          <a:p>
            <a:endParaRPr lang="en-US"/>
          </a:p>
        </p:txBody>
      </p:sp>
      <p:sp>
        <p:nvSpPr>
          <p:cNvPr id="5" name="Slide Number Placeholder 4"/>
          <p:cNvSpPr>
            <a:spLocks noGrp="1"/>
          </p:cNvSpPr>
          <p:nvPr>
            <p:ph type="sldNum" sz="quarter" idx="3"/>
          </p:nvPr>
        </p:nvSpPr>
        <p:spPr>
          <a:xfrm>
            <a:off x="5265812" y="6658664"/>
            <a:ext cx="4028440" cy="350520"/>
          </a:xfrm>
          <a:prstGeom prst="rect">
            <a:avLst/>
          </a:prstGeom>
        </p:spPr>
        <p:txBody>
          <a:bodyPr vert="horz" lIns="93167" tIns="46584" rIns="93167" bIns="46584" rtlCol="0" anchor="b"/>
          <a:lstStyle>
            <a:lvl1pPr algn="r">
              <a:defRPr sz="1200"/>
            </a:lvl1pPr>
          </a:lstStyle>
          <a:p>
            <a:fld id="{E532A613-92F4-6A49-8104-EE80192F5BEC}" type="slidenum">
              <a:rPr lang="en-US" smtClean="0"/>
              <a:pPr/>
              <a:t>‹#›</a:t>
            </a:fld>
            <a:endParaRPr lang="en-US"/>
          </a:p>
        </p:txBody>
      </p:sp>
    </p:spTree>
    <p:extLst>
      <p:ext uri="{BB962C8B-B14F-4D97-AF65-F5344CB8AC3E}">
        <p14:creationId xmlns:p14="http://schemas.microsoft.com/office/powerpoint/2010/main" val="2797871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60675" y="527050"/>
            <a:ext cx="4275138" cy="2405063"/>
          </a:xfrm>
          <a:prstGeom prst="rect">
            <a:avLst/>
          </a:prstGeom>
          <a:noFill/>
          <a:ln w="12700">
            <a:solidFill>
              <a:prstClr val="black"/>
            </a:solidFill>
          </a:ln>
        </p:spPr>
        <p:txBody>
          <a:bodyPr vert="horz" lIns="93167" tIns="46584" rIns="93167" bIns="46584" rtlCol="0" anchor="ctr"/>
          <a:lstStyle/>
          <a:p>
            <a:endParaRPr lang="en-US"/>
          </a:p>
        </p:txBody>
      </p:sp>
      <p:sp>
        <p:nvSpPr>
          <p:cNvPr id="7" name="Slide Number Placeholder 6"/>
          <p:cNvSpPr>
            <a:spLocks noGrp="1"/>
          </p:cNvSpPr>
          <p:nvPr>
            <p:ph type="sldNum" sz="quarter" idx="5"/>
          </p:nvPr>
        </p:nvSpPr>
        <p:spPr>
          <a:xfrm>
            <a:off x="5265812" y="6658664"/>
            <a:ext cx="4028440" cy="350520"/>
          </a:xfrm>
          <a:prstGeom prst="rect">
            <a:avLst/>
          </a:prstGeom>
        </p:spPr>
        <p:txBody>
          <a:bodyPr vert="horz" lIns="93167" tIns="46584" rIns="93167" bIns="46584" rtlCol="0" anchor="b"/>
          <a:lstStyle>
            <a:lvl1pPr algn="r">
              <a:defRPr sz="1200"/>
            </a:lvl1pPr>
          </a:lstStyle>
          <a:p>
            <a:fld id="{18DB4C88-242B-4A4C-8F58-46F070C01A36}" type="slidenum">
              <a:rPr lang="en-US" smtClean="0"/>
              <a:pPr/>
              <a:t>‹#›</a:t>
            </a:fld>
            <a:endParaRPr lang="en-US"/>
          </a:p>
        </p:txBody>
      </p:sp>
    </p:spTree>
    <p:extLst>
      <p:ext uri="{BB962C8B-B14F-4D97-AF65-F5344CB8AC3E}">
        <p14:creationId xmlns:p14="http://schemas.microsoft.com/office/powerpoint/2010/main" val="27462660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236118" y="2505603"/>
            <a:ext cx="9883534" cy="2373039"/>
          </a:xfrm>
          <a:prstGeom prst="rect">
            <a:avLst/>
          </a:prstGeom>
        </p:spPr>
        <p:txBody>
          <a:bodyPr lIns="91650" tIns="45825" rIns="91650" bIns="45825"/>
          <a:lstStyle/>
          <a:p>
            <a:endParaRPr lang="en-US" dirty="0"/>
          </a:p>
        </p:txBody>
      </p:sp>
      <p:sp>
        <p:nvSpPr>
          <p:cNvPr id="4" name="Slide Number Placeholder 3"/>
          <p:cNvSpPr>
            <a:spLocks noGrp="1"/>
          </p:cNvSpPr>
          <p:nvPr>
            <p:ph type="sldNum" sz="quarter" idx="10"/>
          </p:nvPr>
        </p:nvSpPr>
        <p:spPr/>
        <p:txBody>
          <a:bodyPr/>
          <a:lstStyle/>
          <a:p>
            <a:pPr>
              <a:defRPr/>
            </a:pPr>
            <a:fld id="{F889E733-FDE8-4386-9AE0-677E6288E577}" type="slidenum">
              <a:rPr lang="en-US" smtClean="0"/>
              <a:pPr>
                <a:defRPr/>
              </a:pPr>
              <a:t>2</a:t>
            </a:fld>
            <a:endParaRPr lang="en-US" dirty="0"/>
          </a:p>
        </p:txBody>
      </p:sp>
    </p:spTree>
    <p:extLst>
      <p:ext uri="{BB962C8B-B14F-4D97-AF65-F5344CB8AC3E}">
        <p14:creationId xmlns:p14="http://schemas.microsoft.com/office/powerpoint/2010/main" val="1581903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19201"/>
            <a:ext cx="10363200" cy="2438399"/>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962400"/>
            <a:ext cx="8534400" cy="1905000"/>
          </a:xfrm>
        </p:spPr>
        <p:txBody>
          <a:bodyPr>
            <a:normAutofit/>
          </a:bodyPr>
          <a:lstStyle>
            <a:lvl1pPr marL="0" indent="0" algn="ctr">
              <a:buNone/>
              <a:defRPr sz="1800" baseline="0">
                <a:solidFill>
                  <a:schemeClr val="tx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2900" smtClean="0">
                <a:solidFill>
                  <a:srgbClr val="262626"/>
                </a:solidFill>
              </a:rPr>
              <a:t>Click to edit Master subtitle style</a:t>
            </a:r>
            <a:endParaRPr lang="en-US" sz="2900" dirty="0" smtClean="0">
              <a:solidFill>
                <a:srgbClr val="262626"/>
              </a:solidFill>
            </a:endParaRPr>
          </a:p>
        </p:txBody>
      </p:sp>
      <p:cxnSp>
        <p:nvCxnSpPr>
          <p:cNvPr id="7" name="Straight Connector 6"/>
          <p:cNvCxnSpPr/>
          <p:nvPr userDrawn="1"/>
        </p:nvCxnSpPr>
        <p:spPr>
          <a:xfrm>
            <a:off x="609600" y="114300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52400"/>
            <a:ext cx="990600" cy="89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38600" y="158750"/>
            <a:ext cx="3735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744200" y="1524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43000" y="6172200"/>
            <a:ext cx="10058400" cy="551257"/>
          </a:xfrm>
          <a:prstGeom prst="rect">
            <a:avLst/>
          </a:prstGeom>
        </p:spPr>
      </p:pic>
    </p:spTree>
    <p:extLst>
      <p:ext uri="{BB962C8B-B14F-4D97-AF65-F5344CB8AC3E}">
        <p14:creationId xmlns:p14="http://schemas.microsoft.com/office/powerpoint/2010/main" val="5304402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rgbClr val="0079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1262062"/>
          </a:xfrm>
        </p:spPr>
        <p:txBody>
          <a:bodyPr/>
          <a:lstStyle>
            <a:lvl1pPr marL="0" indent="0">
              <a:buNone/>
              <a:defRPr sz="1400">
                <a:solidFill>
                  <a:schemeClr val="tx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0" name="Straight Connector 9"/>
          <p:cNvCxnSpPr/>
          <p:nvPr userDrawn="1"/>
        </p:nvCxnSpPr>
        <p:spPr>
          <a:xfrm>
            <a:off x="2389717" y="5367338"/>
            <a:ext cx="7315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sz="12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6893871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2413547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defRPr sz="3600">
                <a:solidFill>
                  <a:srgbClr val="0079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0"/>
            <a:ext cx="10972800" cy="5029200"/>
          </a:xfrm>
        </p:spPr>
        <p:txBody>
          <a:bodyPr vert="eaVert"/>
          <a:lstStyle>
            <a:lvl1pPr marL="342900" indent="-342900">
              <a:buFont typeface="Arial"/>
              <a:buChar cha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609600" y="106680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sz="12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41474382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6354762"/>
          </a:xfrm>
        </p:spPr>
        <p:txBody>
          <a:bodyPr vert="eaVert"/>
          <a:lstStyle>
            <a:lvl1pPr>
              <a:defRPr>
                <a:solidFill>
                  <a:srgbClr val="0079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6354762"/>
          </a:xfrm>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5400000">
            <a:off x="-396714" y="676114"/>
            <a:ext cx="1790698" cy="5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a:xfrm flipV="1">
            <a:off x="8839201" y="304800"/>
            <a:ext cx="1" cy="6324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sz="12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4327306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3376"/>
            <a:ext cx="4511040" cy="877824"/>
          </a:xfrm>
        </p:spPr>
        <p:txBody>
          <a:bodyPr anchor="b"/>
          <a:lstStyle>
            <a:lvl1pPr algn="l">
              <a:buNone/>
              <a:defRPr sz="1800" b="1">
                <a:solidFill>
                  <a:srgbClr val="007900"/>
                </a:solidFill>
              </a:defRPr>
            </a:lvl1pPr>
          </a:lstStyle>
          <a:p>
            <a:r>
              <a:rPr lang="en-US" smtClean="0"/>
              <a:t>Click to edit Master title style</a:t>
            </a:r>
            <a:endParaRPr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lumMod val="50000"/>
                  </a:schemeClr>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solidFill>
                  <a:schemeClr val="tx1">
                    <a:lumMod val="50000"/>
                  </a:schemeClr>
                </a:solidFill>
              </a:defRPr>
            </a:lvl1pPr>
            <a:lvl2pPr>
              <a:defRPr sz="2800">
                <a:solidFill>
                  <a:schemeClr val="tx1">
                    <a:lumMod val="50000"/>
                  </a:schemeClr>
                </a:solidFill>
              </a:defRPr>
            </a:lvl2pPr>
            <a:lvl3pPr>
              <a:defRPr sz="24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a:off x="7112000" y="1981200"/>
            <a:ext cx="457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sz="12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9478199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8200"/>
          </a:xfrm>
        </p:spPr>
        <p:txBody>
          <a:bodyPr>
            <a:normAutofit/>
          </a:bodyPr>
          <a:lstStyle>
            <a:lvl1pPr>
              <a:defRPr sz="3200" b="1">
                <a:solidFill>
                  <a:srgbClr val="0079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149047"/>
            <a:ext cx="10972800" cy="5105400"/>
          </a:xfrm>
        </p:spPr>
        <p:txBody>
          <a:bodyPr/>
          <a:lstStyle>
            <a:lvl1pPr marL="342900" indent="-342900">
              <a:buFont typeface="Arial"/>
              <a:buChar char="•"/>
              <a:defRPr>
                <a:solidFill>
                  <a:schemeClr val="tx1">
                    <a:lumMod val="50000"/>
                  </a:schemeClr>
                </a:solidFill>
                <a:latin typeface="Calibri" panose="020F0502020204030204" pitchFamily="34" charset="0"/>
              </a:defRPr>
            </a:lvl1pPr>
            <a:lvl2pPr marL="685800" indent="-338138">
              <a:defRPr>
                <a:solidFill>
                  <a:schemeClr val="tx1">
                    <a:lumMod val="50000"/>
                  </a:schemeClr>
                </a:solidFill>
                <a:latin typeface="Calibri" panose="020F0502020204030204" pitchFamily="34" charset="0"/>
              </a:defRPr>
            </a:lvl2pPr>
            <a:lvl3pPr marL="1033463" indent="-347663">
              <a:defRPr>
                <a:solidFill>
                  <a:schemeClr val="tx1">
                    <a:lumMod val="50000"/>
                  </a:schemeClr>
                </a:solidFill>
                <a:latin typeface="Calibri" panose="020F0502020204030204" pitchFamily="34" charset="0"/>
              </a:defRPr>
            </a:lvl3pPr>
            <a:lvl4pPr marL="1312863" indent="-279400">
              <a:defRPr>
                <a:solidFill>
                  <a:schemeClr val="tx1">
                    <a:lumMod val="50000"/>
                  </a:schemeClr>
                </a:solidFill>
                <a:latin typeface="Calibri" panose="020F0502020204030204" pitchFamily="34" charset="0"/>
              </a:defRPr>
            </a:lvl4pPr>
            <a:lvl5pPr marL="1600200" indent="-287338">
              <a:defRPr>
                <a:solidFill>
                  <a:schemeClr val="tx1">
                    <a:lumMod val="50000"/>
                  </a:schemeClr>
                </a:solidFill>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0" y="838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0" y="6587068"/>
            <a:ext cx="12192000" cy="27699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marL="0" indent="0" algn="ctr">
              <a:buFont typeface="+mj-lt"/>
              <a:buNone/>
            </a:pPr>
            <a:r>
              <a:rPr lang="en-US" sz="1200" baseline="0" dirty="0" smtClean="0">
                <a:solidFill>
                  <a:schemeClr val="bg1"/>
                </a:solidFill>
                <a:latin typeface="Calibri" pitchFamily="34" charset="0"/>
                <a:cs typeface="Calibri" pitchFamily="34" charset="0"/>
              </a:rPr>
              <a:t>                                                                                                                                                                           </a:t>
            </a:r>
            <a:r>
              <a:rPr lang="en-US" sz="1200" dirty="0" smtClean="0">
                <a:solidFill>
                  <a:schemeClr val="bg1"/>
                </a:solidFill>
                <a:latin typeface="Calibri" pitchFamily="34" charset="0"/>
                <a:cs typeface="Calibri" pitchFamily="34" charset="0"/>
              </a:rPr>
              <a:t>                                                                        </a:t>
            </a:r>
            <a:fld id="{F6CD734A-8042-41A1-A13F-47EABDCA9A1B}" type="slidenum">
              <a:rPr lang="en-US" sz="1200" b="0" smtClean="0">
                <a:solidFill>
                  <a:schemeClr val="bg1"/>
                </a:solidFill>
              </a:rPr>
              <a:pPr marL="0" indent="0" algn="ctr">
                <a:buFont typeface="+mj-lt"/>
                <a:buNone/>
              </a:pPr>
              <a:t>‹#›</a:t>
            </a:fld>
            <a:endParaRPr lang="en-US" sz="1200" dirty="0">
              <a:solidFill>
                <a:schemeClr val="bg1"/>
              </a:solidFill>
              <a:latin typeface="Calibri" pitchFamily="34" charset="0"/>
              <a:cs typeface="Calibri" pitchFamily="34" charset="0"/>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60960"/>
            <a:ext cx="762000" cy="716280"/>
          </a:xfrm>
          <a:prstGeom prst="rect">
            <a:avLst/>
          </a:prstGeom>
        </p:spPr>
      </p:pic>
    </p:spTree>
    <p:extLst>
      <p:ext uri="{BB962C8B-B14F-4D97-AF65-F5344CB8AC3E}">
        <p14:creationId xmlns:p14="http://schemas.microsoft.com/office/powerpoint/2010/main" val="924685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295400"/>
            <a:ext cx="10972800" cy="5105400"/>
          </a:xfrm>
        </p:spPr>
        <p:txBody>
          <a:bodyPr/>
          <a:lstStyle>
            <a:lvl1pPr marL="342900" indent="-342900">
              <a:buFont typeface="Arial"/>
              <a:buChar cha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1854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609600" y="990600"/>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6179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308527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4406901"/>
            <a:ext cx="10363200" cy="1362075"/>
          </a:xfrm>
        </p:spPr>
        <p:txBody>
          <a:bodyPr anchor="t"/>
          <a:lstStyle>
            <a:lvl1pPr algn="l">
              <a:defRPr sz="4000" b="1" cap="all">
                <a:solidFill>
                  <a:srgbClr val="0079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0"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8" name="Straight Connector 7"/>
          <p:cNvCxnSpPr/>
          <p:nvPr userDrawn="1"/>
        </p:nvCxnSpPr>
        <p:spPr>
          <a:xfrm>
            <a:off x="609600" y="4406900"/>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400800"/>
            <a:ext cx="1524000" cy="381000"/>
          </a:xfrm>
          <a:prstGeom prst="rect">
            <a:avLst/>
          </a:prstGeom>
        </p:spPr>
      </p:pic>
    </p:spTree>
    <p:extLst>
      <p:ext uri="{BB962C8B-B14F-4D97-AF65-F5344CB8AC3E}">
        <p14:creationId xmlns:p14="http://schemas.microsoft.com/office/powerpoint/2010/main" val="11668453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533400"/>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066800"/>
            <a:ext cx="5384800" cy="5105400"/>
          </a:xfrm>
        </p:spPr>
        <p:txBody>
          <a:bodyPr/>
          <a:lstStyle>
            <a:lvl1pPr marL="342900" indent="-342900">
              <a:buFont typeface="Arial"/>
              <a:buChar cha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1800">
                <a:solidFill>
                  <a:schemeClr val="tx1">
                    <a:lumMod val="50000"/>
                  </a:schemeClr>
                </a:solidFill>
              </a:defRPr>
            </a:lvl4pPr>
            <a:lvl5pPr>
              <a:defRPr sz="1800">
                <a:solidFill>
                  <a:schemeClr val="tx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066800"/>
            <a:ext cx="5384800" cy="5105400"/>
          </a:xfrm>
        </p:spPr>
        <p:txBody>
          <a:bodyPr/>
          <a:lstStyle>
            <a:lvl1pPr marL="342900" indent="-342900">
              <a:buFont typeface="Arial"/>
              <a:buChar cha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1800">
                <a:solidFill>
                  <a:schemeClr val="tx1">
                    <a:lumMod val="50000"/>
                  </a:schemeClr>
                </a:solidFill>
              </a:defRPr>
            </a:lvl4pPr>
            <a:lvl5pPr>
              <a:defRPr sz="1800">
                <a:solidFill>
                  <a:schemeClr val="tx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cxnSp>
        <p:nvCxnSpPr>
          <p:cNvPr id="9" name="Straight Connector 8"/>
          <p:cNvCxnSpPr/>
          <p:nvPr userDrawn="1"/>
        </p:nvCxnSpPr>
        <p:spPr>
          <a:xfrm>
            <a:off x="609600" y="91440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1932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762000"/>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295400"/>
            <a:ext cx="5386917" cy="639762"/>
          </a:xfrm>
        </p:spPr>
        <p:txBody>
          <a:bodyPr anchor="b"/>
          <a:lstStyle>
            <a:lvl1pPr marL="0" indent="0">
              <a:buNone/>
              <a:defRPr sz="2400" b="1">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981201"/>
            <a:ext cx="5386917" cy="4454525"/>
          </a:xfrm>
        </p:spPr>
        <p:txBody>
          <a:bodyPr/>
          <a:lstStyle>
            <a:lvl1pPr marL="342900" indent="-342900">
              <a:buFont typeface="Arial"/>
              <a:buChar char="•"/>
              <a:defRPr sz="2400">
                <a:solidFill>
                  <a:schemeClr val="tx1">
                    <a:lumMod val="50000"/>
                  </a:schemeClr>
                </a:solidFill>
              </a:defRPr>
            </a:lvl1pPr>
            <a:lvl2pPr>
              <a:defRPr sz="2000">
                <a:solidFill>
                  <a:schemeClr val="tx1">
                    <a:lumMod val="50000"/>
                  </a:schemeClr>
                </a:solidFill>
              </a:defRPr>
            </a:lvl2pPr>
            <a:lvl3pPr>
              <a:defRPr sz="1800">
                <a:solidFill>
                  <a:schemeClr val="tx1">
                    <a:lumMod val="50000"/>
                  </a:schemeClr>
                </a:solidFill>
              </a:defRPr>
            </a:lvl3pPr>
            <a:lvl4pPr>
              <a:defRPr sz="1600">
                <a:solidFill>
                  <a:schemeClr val="tx1">
                    <a:lumMod val="50000"/>
                  </a:schemeClr>
                </a:solidFill>
              </a:defRPr>
            </a:lvl4pPr>
            <a:lvl5pPr>
              <a:defRPr sz="1600">
                <a:solidFill>
                  <a:schemeClr val="tx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295400"/>
            <a:ext cx="5389033" cy="639762"/>
          </a:xfrm>
        </p:spPr>
        <p:txBody>
          <a:bodyPr anchor="b"/>
          <a:lstStyle>
            <a:lvl1pPr marL="0" indent="0">
              <a:buNone/>
              <a:defRPr sz="2400" b="1">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1981201"/>
            <a:ext cx="5389033" cy="4530725"/>
          </a:xfrm>
        </p:spPr>
        <p:txBody>
          <a:bodyPr/>
          <a:lstStyle>
            <a:lvl1pPr marL="342900" indent="-342900">
              <a:buFont typeface="Arial"/>
              <a:buChar char="•"/>
              <a:defRPr sz="2400">
                <a:solidFill>
                  <a:schemeClr val="tx1">
                    <a:lumMod val="50000"/>
                  </a:schemeClr>
                </a:solidFill>
              </a:defRPr>
            </a:lvl1pPr>
            <a:lvl2pPr>
              <a:defRPr sz="2000">
                <a:solidFill>
                  <a:schemeClr val="tx1">
                    <a:lumMod val="50000"/>
                  </a:schemeClr>
                </a:solidFill>
              </a:defRPr>
            </a:lvl2pPr>
            <a:lvl3pPr>
              <a:defRPr sz="1800">
                <a:solidFill>
                  <a:schemeClr val="tx1">
                    <a:lumMod val="50000"/>
                  </a:schemeClr>
                </a:solidFill>
              </a:defRPr>
            </a:lvl3pPr>
            <a:lvl4pPr>
              <a:defRPr sz="1600">
                <a:solidFill>
                  <a:schemeClr val="tx1">
                    <a:lumMod val="50000"/>
                  </a:schemeClr>
                </a:solidFill>
              </a:defRPr>
            </a:lvl4pPr>
            <a:lvl5pPr>
              <a:defRPr sz="1600">
                <a:solidFill>
                  <a:schemeClr val="tx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a:xfrm>
            <a:off x="609600" y="1981200"/>
            <a:ext cx="5386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197600" y="1981200"/>
            <a:ext cx="5386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09600" y="99060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21641371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685800"/>
          </a:xfrm>
        </p:spPr>
        <p:txBody>
          <a:bodyPr>
            <a:normAutofit/>
          </a:bodyPr>
          <a:lstStyle>
            <a:lvl1pPr>
              <a:defRPr sz="3600">
                <a:solidFill>
                  <a:srgbClr val="007900"/>
                </a:solidFill>
              </a:defRPr>
            </a:lvl1pPr>
          </a:lstStyle>
          <a:p>
            <a:r>
              <a:rPr lang="en-US" smtClean="0"/>
              <a:t>Click to edit Master title style</a:t>
            </a:r>
            <a:endParaRPr lang="en-US" dirty="0"/>
          </a:p>
        </p:txBody>
      </p:sp>
      <p:cxnSp>
        <p:nvCxnSpPr>
          <p:cNvPr id="8" name="Straight Connector 7"/>
          <p:cNvCxnSpPr/>
          <p:nvPr userDrawn="1"/>
        </p:nvCxnSpPr>
        <p:spPr>
          <a:xfrm>
            <a:off x="609600" y="99060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25178046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31829778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6059" y="273050"/>
            <a:ext cx="4011084" cy="1162050"/>
          </a:xfrm>
        </p:spPr>
        <p:txBody>
          <a:bodyPr anchor="b"/>
          <a:lstStyle>
            <a:lvl1pPr algn="l">
              <a:defRPr sz="2000" b="1">
                <a:solidFill>
                  <a:srgbClr val="007900"/>
                </a:solidFill>
              </a:defRPr>
            </a:lvl1pPr>
          </a:lstStyle>
          <a:p>
            <a:r>
              <a:rPr lang="en-US" smtClean="0"/>
              <a:t>Click to edit Master title style</a:t>
            </a:r>
            <a:endParaRPr lang="en-US"/>
          </a:p>
        </p:txBody>
      </p:sp>
      <p:sp>
        <p:nvSpPr>
          <p:cNvPr id="3" name="Content Placeholder 2"/>
          <p:cNvSpPr>
            <a:spLocks noGrp="1"/>
          </p:cNvSpPr>
          <p:nvPr>
            <p:ph idx="1"/>
          </p:nvPr>
        </p:nvSpPr>
        <p:spPr>
          <a:xfrm>
            <a:off x="4775200" y="304800"/>
            <a:ext cx="6815667" cy="6324600"/>
          </a:xfrm>
        </p:spPr>
        <p:txBody>
          <a:bodyPr/>
          <a:lstStyle>
            <a:lvl1pPr marL="342900" indent="-342900">
              <a:buFont typeface="Arial"/>
              <a:buChar char="•"/>
              <a:defRPr sz="3200">
                <a:solidFill>
                  <a:schemeClr val="tx1">
                    <a:lumMod val="50000"/>
                  </a:schemeClr>
                </a:solidFill>
              </a:defRPr>
            </a:lvl1pPr>
            <a:lvl2pPr>
              <a:buClrTx/>
              <a:defRPr sz="2800">
                <a:solidFill>
                  <a:sysClr val="windowText" lastClr="000000"/>
                </a:solidFill>
              </a:defRPr>
            </a:lvl2pPr>
            <a:lvl3pPr>
              <a:defRPr sz="2400">
                <a:solidFill>
                  <a:sysClr val="windowText" lastClr="000000"/>
                </a:solidFill>
              </a:defRPr>
            </a:lvl3pPr>
            <a:lvl4pPr>
              <a:defRPr sz="2000">
                <a:solidFill>
                  <a:sysClr val="windowText" lastClr="000000"/>
                </a:solidFill>
              </a:defRPr>
            </a:lvl4pPr>
            <a:lvl5pPr>
              <a:defRPr sz="2000">
                <a:solidFill>
                  <a:sysClr val="windowText" lastClr="000000"/>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6059" y="1435100"/>
            <a:ext cx="4011084" cy="5194300"/>
          </a:xfrm>
        </p:spPr>
        <p:txBody>
          <a:bodyPr/>
          <a:lstStyle>
            <a:lvl1pPr marL="0" indent="0">
              <a:buNone/>
              <a:defRPr sz="1400">
                <a:solidFill>
                  <a:schemeClr val="tx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0" name="Straight Connector 9"/>
          <p:cNvCxnSpPr/>
          <p:nvPr userDrawn="1"/>
        </p:nvCxnSpPr>
        <p:spPr>
          <a:xfrm>
            <a:off x="609600" y="1447800"/>
            <a:ext cx="406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200" y="6297083"/>
            <a:ext cx="2235200"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7"/>
          <p:cNvSpPr>
            <a:spLocks noGrp="1"/>
          </p:cNvSpPr>
          <p:nvPr>
            <p:ph type="sldNum" sz="quarter" idx="10"/>
          </p:nvPr>
        </p:nvSpPr>
        <p:spPr>
          <a:xfrm>
            <a:off x="11277600" y="6477000"/>
            <a:ext cx="812800" cy="304800"/>
          </a:xfrm>
          <a:prstGeom prst="rect">
            <a:avLst/>
          </a:prstGeom>
          <a:ln>
            <a:noFill/>
          </a:ln>
        </p:spPr>
        <p:txBody>
          <a:bodyPr/>
          <a:lstStyle>
            <a:lvl1pPr>
              <a:defRPr>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266906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7159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219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7"/>
          <p:cNvSpPr>
            <a:spLocks noGrp="1"/>
          </p:cNvSpPr>
          <p:nvPr>
            <p:ph type="sldNum" sz="quarter" idx="4"/>
          </p:nvPr>
        </p:nvSpPr>
        <p:spPr>
          <a:xfrm>
            <a:off x="11277600" y="6477000"/>
            <a:ext cx="812800" cy="304800"/>
          </a:xfrm>
          <a:prstGeom prst="rect">
            <a:avLst/>
          </a:prstGeom>
          <a:ln>
            <a:noFill/>
          </a:ln>
        </p:spPr>
        <p:txBody>
          <a:bodyPr/>
          <a:lstStyle>
            <a:lvl1pPr>
              <a:defRPr sz="12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87209294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2" r:id="rId3"/>
    <p:sldLayoutId id="2147483743" r:id="rId4"/>
    <p:sldLayoutId id="2147483744" r:id="rId5"/>
    <p:sldLayoutId id="2147483745" r:id="rId6"/>
    <p:sldLayoutId id="2147483746" r:id="rId7"/>
    <p:sldLayoutId id="2147483747" r:id="rId8"/>
    <p:sldLayoutId id="2147483748" r:id="rId9"/>
    <p:sldLayoutId id="2147483749" r:id="rId10"/>
    <p:sldLayoutId id="2147483753" r:id="rId11"/>
    <p:sldLayoutId id="2147483750" r:id="rId12"/>
    <p:sldLayoutId id="2147483751" r:id="rId13"/>
    <p:sldLayoutId id="2147483686" r:id="rId14"/>
    <p:sldLayoutId id="2147483754" r:id="rId15"/>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rgbClr val="00790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a:buChar char="•"/>
        <a:defRPr sz="3200" kern="1200">
          <a:solidFill>
            <a:schemeClr val="tx1">
              <a:lumMod val="50000"/>
            </a:schemeClr>
          </a:solidFill>
          <a:latin typeface="Arial" pitchFamily="34" charset="0"/>
          <a:ea typeface="+mn-ea"/>
          <a:cs typeface="Arial" pitchFamily="34" charset="0"/>
        </a:defRPr>
      </a:lvl1pPr>
      <a:lvl2pPr marL="742950" indent="-285750" algn="l" defTabSz="914400" rtl="0" eaLnBrk="1" latinLnBrk="0" hangingPunct="1">
        <a:spcBef>
          <a:spcPct val="20000"/>
        </a:spcBef>
        <a:buClrTx/>
        <a:buSzPct val="75000"/>
        <a:buFont typeface="Wingdings 2" pitchFamily="18" charset="2"/>
        <a:buChar char=""/>
        <a:defRPr sz="2800" kern="1200">
          <a:solidFill>
            <a:schemeClr val="tx1">
              <a:lumMod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Wingdings" pitchFamily="2" charset="2"/>
        <a:buChar char="§"/>
        <a:defRPr sz="2400" kern="1200">
          <a:solidFill>
            <a:schemeClr val="tx1">
              <a:lumMod val="50000"/>
            </a:schemeClr>
          </a:solidFill>
          <a:latin typeface="Arial" pitchFamily="34" charset="0"/>
          <a:ea typeface="+mn-ea"/>
          <a:cs typeface="Arial" pitchFamily="34" charset="0"/>
        </a:defRPr>
      </a:lvl3pPr>
      <a:lvl4pPr marL="1604963" indent="-223838" algn="l" defTabSz="914400" rtl="0" eaLnBrk="1" latinLnBrk="0" hangingPunct="1">
        <a:spcBef>
          <a:spcPct val="20000"/>
        </a:spcBef>
        <a:buFont typeface="Arial" pitchFamily="34" charset="0"/>
        <a:buChar char="•"/>
        <a:defRPr sz="2000" kern="1200">
          <a:solidFill>
            <a:schemeClr val="tx1">
              <a:lumMod val="50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tiff"/><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2438399"/>
          </a:xfrm>
        </p:spPr>
        <p:txBody>
          <a:bodyPr/>
          <a:lstStyle/>
          <a:p>
            <a:r>
              <a:rPr lang="en-US" dirty="0" smtClean="0"/>
              <a:t>IBM Watson Build Challenge</a:t>
            </a:r>
            <a:br>
              <a:rPr lang="en-US" dirty="0" smtClean="0"/>
            </a:br>
            <a:r>
              <a:rPr lang="en-US" dirty="0" smtClean="0"/>
              <a:t>Summary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090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IBM Watson Build Challenge</a:t>
            </a:r>
            <a:endParaRPr lang="en-US" dirty="0">
              <a:solidFill>
                <a:schemeClr val="accent1"/>
              </a:solidFill>
            </a:endParaRPr>
          </a:p>
        </p:txBody>
      </p:sp>
      <p:sp>
        <p:nvSpPr>
          <p:cNvPr id="6" name="TextBox 5"/>
          <p:cNvSpPr txBox="1"/>
          <p:nvPr/>
        </p:nvSpPr>
        <p:spPr>
          <a:xfrm>
            <a:off x="5638801" y="6858000"/>
            <a:ext cx="184731" cy="369332"/>
          </a:xfrm>
          <a:prstGeom prst="rect">
            <a:avLst/>
          </a:prstGeom>
          <a:noFill/>
        </p:spPr>
        <p:txBody>
          <a:bodyPr wrap="none" rtlCol="0">
            <a:spAutoFit/>
          </a:bodyPr>
          <a:lstStyle/>
          <a:p>
            <a:endParaRPr lang="en-US" dirty="0"/>
          </a:p>
        </p:txBody>
      </p:sp>
      <p:sp>
        <p:nvSpPr>
          <p:cNvPr id="7" name="Rectangle 3"/>
          <p:cNvSpPr txBox="1">
            <a:spLocks/>
          </p:cNvSpPr>
          <p:nvPr/>
        </p:nvSpPr>
        <p:spPr bwMode="auto">
          <a:xfrm>
            <a:off x="609600" y="990601"/>
            <a:ext cx="10972800" cy="5408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lvl="1">
              <a:buFont typeface="Arial" panose="020B0604020202020204" pitchFamily="34" charset="0"/>
              <a:buChar char="•"/>
            </a:pPr>
            <a:r>
              <a:rPr lang="en-US" sz="2800" dirty="0">
                <a:solidFill>
                  <a:srgbClr val="2F1CA4"/>
                </a:solidFill>
                <a:latin typeface="Calibri" panose="020F0502020204030204" pitchFamily="34" charset="0"/>
              </a:rPr>
              <a:t>https://www.ibm.com/partnerworld/wps/static/watsonbuild/</a:t>
            </a:r>
            <a:endParaRPr lang="en-US" sz="2800" dirty="0" smtClean="0">
              <a:solidFill>
                <a:srgbClr val="2F1CA4"/>
              </a:solidFill>
              <a:latin typeface="Calibri" panose="020F0502020204030204" pitchFamily="34" charset="0"/>
            </a:endParaRPr>
          </a:p>
          <a:p>
            <a:pPr lvl="1">
              <a:buFont typeface="Arial" panose="020B0604020202020204" pitchFamily="34" charset="0"/>
              <a:buChar char="•"/>
            </a:pPr>
            <a:r>
              <a:rPr lang="en-US" sz="2800" dirty="0" smtClean="0">
                <a:solidFill>
                  <a:srgbClr val="000000"/>
                </a:solidFill>
                <a:latin typeface="Calibri" panose="020F0502020204030204" pitchFamily="34" charset="0"/>
              </a:rPr>
              <a:t>Team: New York Power Authority, Starboard, and RPI (J. Chow, M. Wang, L. Vanfretti, Q. Ji)</a:t>
            </a:r>
            <a:endParaRPr lang="en-US" sz="2800" dirty="0">
              <a:solidFill>
                <a:srgbClr val="000000"/>
              </a:solidFill>
              <a:latin typeface="Calibri" panose="020F0502020204030204" pitchFamily="34" charset="0"/>
            </a:endParaRPr>
          </a:p>
          <a:p>
            <a:pPr lvl="1">
              <a:buFont typeface="Arial" panose="020B0604020202020204" pitchFamily="34" charset="0"/>
              <a:buChar char="•"/>
            </a:pPr>
            <a:r>
              <a:rPr lang="en-US" sz="2800" dirty="0" smtClean="0">
                <a:solidFill>
                  <a:srgbClr val="000000"/>
                </a:solidFill>
                <a:latin typeface="Calibri" panose="020F0502020204030204" pitchFamily="34" charset="0"/>
              </a:rPr>
              <a:t>Selected in Phase 1; now in Phase 2 competition (due Oct. 2017)</a:t>
            </a:r>
          </a:p>
          <a:p>
            <a:pPr lvl="1">
              <a:buFont typeface="Arial" panose="020B0604020202020204" pitchFamily="34" charset="0"/>
              <a:buChar char="•"/>
            </a:pPr>
            <a:r>
              <a:rPr lang="en-US" sz="2800" dirty="0" smtClean="0">
                <a:solidFill>
                  <a:srgbClr val="000000"/>
                </a:solidFill>
                <a:latin typeface="Calibri" panose="020F0502020204030204" pitchFamily="34" charset="0"/>
              </a:rPr>
              <a:t>Proposal: develop cognitive solutions to power system control room operation, including alarming processing and control augmentation, by linking cognitive processing of warning messages and technical analysis of various sources of power system data</a:t>
            </a:r>
          </a:p>
          <a:p>
            <a:pPr lvl="2">
              <a:buFont typeface="Arial" panose="020B0604020202020204" pitchFamily="34" charset="0"/>
              <a:buChar char="•"/>
            </a:pPr>
            <a:r>
              <a:rPr lang="en-US" sz="2800" dirty="0" smtClean="0">
                <a:solidFill>
                  <a:srgbClr val="000000"/>
                </a:solidFill>
                <a:latin typeface="Calibri" panose="020F0502020204030204" pitchFamily="34" charset="0"/>
              </a:rPr>
              <a:t>The cognitive processing part will rely on Watson APIs</a:t>
            </a:r>
          </a:p>
          <a:p>
            <a:pPr lvl="2">
              <a:buFont typeface="Arial" panose="020B0604020202020204" pitchFamily="34" charset="0"/>
              <a:buChar char="•"/>
            </a:pPr>
            <a:r>
              <a:rPr lang="en-US" sz="2800" dirty="0" smtClean="0">
                <a:solidFill>
                  <a:srgbClr val="000000"/>
                </a:solidFill>
                <a:latin typeface="Calibri" panose="020F0502020204030204" pitchFamily="34" charset="0"/>
              </a:rPr>
              <a:t>Power system data analysis will be based on technical tools developed by the RPI team   </a:t>
            </a:r>
            <a:endParaRPr lang="en-US" sz="2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4447633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ight Arrow 37"/>
          <p:cNvSpPr/>
          <p:nvPr/>
        </p:nvSpPr>
        <p:spPr>
          <a:xfrm>
            <a:off x="6210723" y="2087507"/>
            <a:ext cx="1533518" cy="1903508"/>
          </a:xfrm>
          <a:prstGeom prst="rightArrow">
            <a:avLst>
              <a:gd name="adj1" fmla="val 64003"/>
              <a:gd name="adj2" fmla="val 36335"/>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50000"/>
                  </a:schemeClr>
                </a:solidFill>
              </a:rPr>
              <a:t>Rank the exceeded </a:t>
            </a:r>
            <a:r>
              <a:rPr lang="en-US" sz="1400" b="1" dirty="0" smtClean="0">
                <a:solidFill>
                  <a:schemeClr val="tx1">
                    <a:lumMod val="50000"/>
                  </a:schemeClr>
                </a:solidFill>
              </a:rPr>
              <a:t>limits events</a:t>
            </a:r>
            <a:endParaRPr lang="en-US" sz="1400" b="1" dirty="0"/>
          </a:p>
        </p:txBody>
      </p:sp>
      <p:sp>
        <p:nvSpPr>
          <p:cNvPr id="2" name="Title 1"/>
          <p:cNvSpPr>
            <a:spLocks noGrp="1"/>
          </p:cNvSpPr>
          <p:nvPr>
            <p:ph type="title"/>
          </p:nvPr>
        </p:nvSpPr>
        <p:spPr>
          <a:xfrm>
            <a:off x="914400" y="28755"/>
            <a:ext cx="11277600" cy="838200"/>
          </a:xfrm>
        </p:spPr>
        <p:txBody>
          <a:bodyPr>
            <a:normAutofit fontScale="90000"/>
          </a:bodyPr>
          <a:lstStyle/>
          <a:p>
            <a:r>
              <a:rPr lang="en-US" dirty="0" smtClean="0"/>
              <a:t>Cognitive Solutions </a:t>
            </a:r>
            <a:r>
              <a:rPr lang="en-US" dirty="0"/>
              <a:t>to </a:t>
            </a:r>
            <a:r>
              <a:rPr lang="en-US" dirty="0" smtClean="0"/>
              <a:t>Power System Control Room Operation</a:t>
            </a:r>
            <a:endParaRPr lang="en-US" dirty="0"/>
          </a:p>
        </p:txBody>
      </p:sp>
      <p:sp>
        <p:nvSpPr>
          <p:cNvPr id="4" name="Rounded Rectangle 3"/>
          <p:cNvSpPr/>
          <p:nvPr/>
        </p:nvSpPr>
        <p:spPr>
          <a:xfrm>
            <a:off x="1254901" y="3869471"/>
            <a:ext cx="2526542" cy="2339635"/>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Rounded Rectangle 4"/>
          <p:cNvSpPr/>
          <p:nvPr/>
        </p:nvSpPr>
        <p:spPr>
          <a:xfrm>
            <a:off x="1487060" y="3960198"/>
            <a:ext cx="2108830" cy="381000"/>
          </a:xfrm>
          <a:prstGeom prst="roundRect">
            <a:avLst>
              <a:gd name="adj" fmla="val 930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8424" y="3333744"/>
            <a:ext cx="865972" cy="865972"/>
          </a:xfrm>
          <a:prstGeom prst="rect">
            <a:avLst/>
          </a:prstGeom>
        </p:spPr>
      </p:pic>
      <p:sp>
        <p:nvSpPr>
          <p:cNvPr id="8" name="TextBox 7"/>
          <p:cNvSpPr txBox="1"/>
          <p:nvPr/>
        </p:nvSpPr>
        <p:spPr>
          <a:xfrm>
            <a:off x="1596212" y="3932336"/>
            <a:ext cx="1999677" cy="400110"/>
          </a:xfrm>
          <a:prstGeom prst="rect">
            <a:avLst/>
          </a:prstGeom>
          <a:noFill/>
        </p:spPr>
        <p:txBody>
          <a:bodyPr wrap="square" rtlCol="0">
            <a:spAutoFit/>
          </a:bodyPr>
          <a:lstStyle/>
          <a:p>
            <a:pPr algn="ctr"/>
            <a:r>
              <a:rPr lang="en-US" sz="2000" b="1" dirty="0" smtClean="0">
                <a:latin typeface="Calibri" panose="020F0502020204030204" pitchFamily="34" charset="0"/>
              </a:rPr>
              <a:t>Streaming Data</a:t>
            </a:r>
            <a:endParaRPr lang="en-US" sz="2000" b="1" dirty="0">
              <a:latin typeface="Calibri" panose="020F0502020204030204" pitchFamily="34" charset="0"/>
            </a:endParaRPr>
          </a:p>
        </p:txBody>
      </p:sp>
      <p:pic>
        <p:nvPicPr>
          <p:cNvPr id="9" name="Picture 8"/>
          <p:cNvPicPr>
            <a:picLocks noChangeAspect="1"/>
          </p:cNvPicPr>
          <p:nvPr/>
        </p:nvPicPr>
        <p:blipFill rotWithShape="1">
          <a:blip r:embed="rId3"/>
          <a:srcRect l="1112"/>
          <a:stretch/>
        </p:blipFill>
        <p:spPr>
          <a:xfrm>
            <a:off x="1377755" y="4460205"/>
            <a:ext cx="2301995" cy="1710376"/>
          </a:xfrm>
          <a:prstGeom prst="rect">
            <a:avLst/>
          </a:prstGeom>
        </p:spPr>
      </p:pic>
      <p:sp>
        <p:nvSpPr>
          <p:cNvPr id="10" name="Rounded Rectangle 9"/>
          <p:cNvSpPr/>
          <p:nvPr/>
        </p:nvSpPr>
        <p:spPr>
          <a:xfrm>
            <a:off x="1500563" y="1376193"/>
            <a:ext cx="2142452" cy="381000"/>
          </a:xfrm>
          <a:prstGeom prst="roundRect">
            <a:avLst>
              <a:gd name="adj" fmla="val 930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1458882" y="1349454"/>
            <a:ext cx="2236969" cy="400110"/>
          </a:xfrm>
          <a:prstGeom prst="rect">
            <a:avLst/>
          </a:prstGeom>
          <a:noFill/>
        </p:spPr>
        <p:txBody>
          <a:bodyPr wrap="square" rtlCol="0">
            <a:spAutoFit/>
          </a:bodyPr>
          <a:lstStyle/>
          <a:p>
            <a:pPr algn="ctr"/>
            <a:r>
              <a:rPr lang="en-US" sz="2000" b="1" dirty="0" smtClean="0">
                <a:latin typeface="Calibri" panose="020F0502020204030204" pitchFamily="34" charset="0"/>
              </a:rPr>
              <a:t>Warning Messages</a:t>
            </a:r>
            <a:endParaRPr lang="en-US" sz="2000" b="1" dirty="0">
              <a:latin typeface="Calibri" panose="020F0502020204030204" pitchFamily="34" charset="0"/>
            </a:endParaRPr>
          </a:p>
        </p:txBody>
      </p:sp>
      <p:sp>
        <p:nvSpPr>
          <p:cNvPr id="13" name="Flowchart: Multidocument 12"/>
          <p:cNvSpPr/>
          <p:nvPr/>
        </p:nvSpPr>
        <p:spPr>
          <a:xfrm>
            <a:off x="1641537" y="1919791"/>
            <a:ext cx="1676400" cy="16002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5" name="Straight Connector 14"/>
          <p:cNvCxnSpPr/>
          <p:nvPr/>
        </p:nvCxnSpPr>
        <p:spPr>
          <a:xfrm>
            <a:off x="1793937" y="23755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793937" y="25279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793937" y="26803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793937" y="28327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793937" y="29851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793937" y="313758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793937" y="3289980"/>
            <a:ext cx="762000" cy="0"/>
          </a:xfrm>
          <a:prstGeom prst="line">
            <a:avLst/>
          </a:prstGeom>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1276064" y="1266672"/>
            <a:ext cx="2505379" cy="2368695"/>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Left Brace 30"/>
          <p:cNvSpPr/>
          <p:nvPr/>
        </p:nvSpPr>
        <p:spPr>
          <a:xfrm>
            <a:off x="1026993" y="1952479"/>
            <a:ext cx="208428" cy="3695037"/>
          </a:xfrm>
          <a:prstGeom prst="leftBrace">
            <a:avLst/>
          </a:prstGeom>
          <a:ln w="28575">
            <a:solidFill>
              <a:srgbClr val="C6D9F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Arrow 31"/>
          <p:cNvSpPr/>
          <p:nvPr/>
        </p:nvSpPr>
        <p:spPr>
          <a:xfrm>
            <a:off x="3836657" y="4601688"/>
            <a:ext cx="4076242" cy="1570512"/>
          </a:xfrm>
          <a:prstGeom prst="rightArrow">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相关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3891" y="2232476"/>
            <a:ext cx="1165534" cy="1647825"/>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le 34"/>
          <p:cNvSpPr/>
          <p:nvPr/>
        </p:nvSpPr>
        <p:spPr>
          <a:xfrm>
            <a:off x="4008745" y="1365577"/>
            <a:ext cx="3672815" cy="581958"/>
          </a:xfrm>
          <a:prstGeom prst="roundRect">
            <a:avLst>
              <a:gd name="adj" fmla="val 930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smtClean="0">
                <a:latin typeface="Calibri" panose="020F0502020204030204" pitchFamily="34" charset="0"/>
              </a:rPr>
              <a:t>               </a:t>
            </a:r>
            <a:r>
              <a:rPr lang="en-US" b="1" smtClean="0">
                <a:latin typeface="Calibri" panose="020F0502020204030204" pitchFamily="34" charset="0"/>
              </a:rPr>
              <a:t>Watson Retrieve and Rank</a:t>
            </a:r>
          </a:p>
          <a:p>
            <a:pPr algn="ctr"/>
            <a:r>
              <a:rPr lang="en-US" b="1" smtClean="0">
                <a:latin typeface="Calibri" panose="020F0502020204030204" pitchFamily="34" charset="0"/>
              </a:rPr>
              <a:t>API</a:t>
            </a:r>
            <a:endParaRPr lang="en-US" b="1" dirty="0">
              <a:latin typeface="Calibri" panose="020F0502020204030204" pitchFamily="34" charset="0"/>
            </a:endParaRPr>
          </a:p>
        </p:txBody>
      </p:sp>
      <p:sp>
        <p:nvSpPr>
          <p:cNvPr id="41" name="Right Arrow 40"/>
          <p:cNvSpPr/>
          <p:nvPr/>
        </p:nvSpPr>
        <p:spPr>
          <a:xfrm>
            <a:off x="3930406" y="2087507"/>
            <a:ext cx="1404033" cy="1905809"/>
          </a:xfrm>
          <a:prstGeom prst="rightArrow">
            <a:avLst>
              <a:gd name="adj1" fmla="val 60207"/>
              <a:gd name="adj2" fmla="val 33001"/>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50000"/>
                  </a:schemeClr>
                </a:solidFill>
              </a:rPr>
              <a:t>Messages of tolerance limits exceeded</a:t>
            </a:r>
            <a:endParaRPr lang="en-US" sz="1400" b="1" dirty="0"/>
          </a:p>
        </p:txBody>
      </p:sp>
      <p:sp>
        <p:nvSpPr>
          <p:cNvPr id="43" name="Rounded Rectangle 42"/>
          <p:cNvSpPr/>
          <p:nvPr/>
        </p:nvSpPr>
        <p:spPr>
          <a:xfrm>
            <a:off x="3884856" y="1266672"/>
            <a:ext cx="6315027" cy="3102856"/>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Rounded Rectangle 43"/>
          <p:cNvSpPr/>
          <p:nvPr/>
        </p:nvSpPr>
        <p:spPr>
          <a:xfrm>
            <a:off x="7784973" y="1349454"/>
            <a:ext cx="2293993" cy="660874"/>
          </a:xfrm>
          <a:prstGeom prst="roundRect">
            <a:avLst>
              <a:gd name="adj" fmla="val 9309"/>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b="1" dirty="0" smtClean="0">
                <a:latin typeface="Calibri" panose="020F0502020204030204" pitchFamily="34" charset="0"/>
              </a:rPr>
              <a:t>    </a:t>
            </a:r>
            <a:r>
              <a:rPr lang="en-US" b="1" dirty="0" smtClean="0">
                <a:latin typeface="Calibri" panose="020F0502020204030204" pitchFamily="34" charset="0"/>
              </a:rPr>
              <a:t>    </a:t>
            </a:r>
            <a:r>
              <a:rPr lang="en-US" b="1" dirty="0" smtClean="0">
                <a:latin typeface="Calibri" panose="020F0502020204030204" pitchFamily="34" charset="0"/>
              </a:rPr>
              <a:t>RPI </a:t>
            </a:r>
            <a:r>
              <a:rPr lang="en-US" b="1" dirty="0" smtClean="0">
                <a:latin typeface="Calibri" panose="020F0502020204030204" pitchFamily="34" charset="0"/>
              </a:rPr>
              <a:t>Data Analysis                                          Al           Algorithms</a:t>
            </a:r>
            <a:endParaRPr lang="en-US" b="1" dirty="0">
              <a:latin typeface="Calibri" panose="020F0502020204030204" pitchFamily="34" charset="0"/>
            </a:endParaRPr>
          </a:p>
        </p:txBody>
      </p:sp>
      <p:sp>
        <p:nvSpPr>
          <p:cNvPr id="45" name="Rounded Rectangle 44"/>
          <p:cNvSpPr/>
          <p:nvPr/>
        </p:nvSpPr>
        <p:spPr>
          <a:xfrm>
            <a:off x="7819523" y="2114426"/>
            <a:ext cx="2241001" cy="661908"/>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Missing Data Recovery</a:t>
            </a:r>
            <a:endParaRPr lang="en-US" dirty="0"/>
          </a:p>
        </p:txBody>
      </p:sp>
      <p:sp>
        <p:nvSpPr>
          <p:cNvPr id="46" name="Rounded Rectangle 45"/>
          <p:cNvSpPr/>
          <p:nvPr/>
        </p:nvSpPr>
        <p:spPr>
          <a:xfrm>
            <a:off x="7818139" y="2876122"/>
            <a:ext cx="2241001" cy="661908"/>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Static Overload Estimation</a:t>
            </a:r>
            <a:endParaRPr lang="en-US" dirty="0"/>
          </a:p>
        </p:txBody>
      </p:sp>
      <p:sp>
        <p:nvSpPr>
          <p:cNvPr id="47" name="Rounded Rectangle 46"/>
          <p:cNvSpPr/>
          <p:nvPr/>
        </p:nvSpPr>
        <p:spPr>
          <a:xfrm>
            <a:off x="7818139" y="3635367"/>
            <a:ext cx="2241001" cy="661908"/>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Disturbance Recognition</a:t>
            </a:r>
            <a:endParaRPr lang="en-US" dirty="0"/>
          </a:p>
        </p:txBody>
      </p:sp>
      <p:sp>
        <p:nvSpPr>
          <p:cNvPr id="49" name="Right Arrow 48"/>
          <p:cNvSpPr/>
          <p:nvPr/>
        </p:nvSpPr>
        <p:spPr>
          <a:xfrm>
            <a:off x="10271636" y="2776334"/>
            <a:ext cx="335697" cy="671619"/>
          </a:xfrm>
          <a:prstGeom prst="rightArrow">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10607334" y="1266672"/>
            <a:ext cx="1508466" cy="5062029"/>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Rounded Rectangle 50"/>
          <p:cNvSpPr/>
          <p:nvPr/>
        </p:nvSpPr>
        <p:spPr>
          <a:xfrm>
            <a:off x="10612741" y="1378636"/>
            <a:ext cx="1445988" cy="660874"/>
          </a:xfrm>
          <a:prstGeom prst="roundRect">
            <a:avLst>
              <a:gd name="adj" fmla="val 930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latin typeface="Calibri" panose="020F0502020204030204" pitchFamily="34" charset="0"/>
              </a:rPr>
              <a:t>Control Room</a:t>
            </a:r>
            <a:endParaRPr lang="en-US" b="1" dirty="0">
              <a:latin typeface="Calibri" panose="020F0502020204030204" pitchFamily="34" charset="0"/>
            </a:endParaRPr>
          </a:p>
        </p:txBody>
      </p:sp>
      <p:pic>
        <p:nvPicPr>
          <p:cNvPr id="57" name="Picture 56"/>
          <p:cNvPicPr>
            <a:picLocks noChangeAspect="1"/>
          </p:cNvPicPr>
          <p:nvPr/>
        </p:nvPicPr>
        <p:blipFill>
          <a:blip r:embed="rId5"/>
          <a:stretch>
            <a:fillRect/>
          </a:stretch>
        </p:blipFill>
        <p:spPr>
          <a:xfrm>
            <a:off x="10942375" y="2455052"/>
            <a:ext cx="1122266" cy="1122266"/>
          </a:xfrm>
          <a:prstGeom prst="rect">
            <a:avLst/>
          </a:prstGeom>
        </p:spPr>
      </p:pic>
      <p:pic>
        <p:nvPicPr>
          <p:cNvPr id="61" name="Picture 60"/>
          <p:cNvPicPr>
            <a:picLocks noChangeAspect="1"/>
          </p:cNvPicPr>
          <p:nvPr/>
        </p:nvPicPr>
        <p:blipFill>
          <a:blip r:embed="rId6"/>
          <a:stretch>
            <a:fillRect/>
          </a:stretch>
        </p:blipFill>
        <p:spPr>
          <a:xfrm>
            <a:off x="10607336" y="2308306"/>
            <a:ext cx="654368" cy="623072"/>
          </a:xfrm>
          <a:prstGeom prst="rect">
            <a:avLst/>
          </a:prstGeom>
          <a:ln>
            <a:noFill/>
          </a:ln>
          <a:effectLst>
            <a:softEdge rad="112500"/>
          </a:effectLst>
        </p:spPr>
      </p:pic>
      <p:pic>
        <p:nvPicPr>
          <p:cNvPr id="63" name="Pictur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51245" y="1475517"/>
            <a:ext cx="445302" cy="418584"/>
          </a:xfrm>
          <a:prstGeom prst="rect">
            <a:avLst/>
          </a:prstGeom>
        </p:spPr>
      </p:pic>
      <p:sp>
        <p:nvSpPr>
          <p:cNvPr id="40" name="Rounded Rectangle 39"/>
          <p:cNvSpPr/>
          <p:nvPr/>
        </p:nvSpPr>
        <p:spPr>
          <a:xfrm>
            <a:off x="10674571" y="3894508"/>
            <a:ext cx="1390729" cy="2277692"/>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Supports operator decision with multi-source power system data</a:t>
            </a:r>
            <a:endParaRPr lang="en-US" dirty="0"/>
          </a:p>
        </p:txBody>
      </p:sp>
      <p:sp>
        <p:nvSpPr>
          <p:cNvPr id="53" name="Right Arrow 52"/>
          <p:cNvSpPr/>
          <p:nvPr/>
        </p:nvSpPr>
        <p:spPr>
          <a:xfrm rot="5400000">
            <a:off x="9173378" y="4199608"/>
            <a:ext cx="502984" cy="1002608"/>
          </a:xfrm>
          <a:prstGeom prst="rightArrow">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16200000">
            <a:off x="8165988" y="4234602"/>
            <a:ext cx="479711" cy="896025"/>
          </a:xfrm>
          <a:prstGeom prst="rightArrow">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8">
            <a:extLst>
              <a:ext uri="{28A0092B-C50C-407E-A947-70E740481C1C}">
                <a14:useLocalDpi xmlns:a14="http://schemas.microsoft.com/office/drawing/2010/main" val="0"/>
              </a:ext>
            </a:extLst>
          </a:blip>
          <a:srcRect l="25814" t="18000" r="25814" b="23333"/>
          <a:stretch/>
        </p:blipFill>
        <p:spPr>
          <a:xfrm>
            <a:off x="4036431" y="1430653"/>
            <a:ext cx="912108" cy="385892"/>
          </a:xfrm>
          <a:prstGeom prst="rect">
            <a:avLst/>
          </a:prstGeom>
        </p:spPr>
      </p:pic>
      <p:sp>
        <p:nvSpPr>
          <p:cNvPr id="12" name="Flowchart: Magnetic Disk 11"/>
          <p:cNvSpPr/>
          <p:nvPr/>
        </p:nvSpPr>
        <p:spPr>
          <a:xfrm>
            <a:off x="8118193" y="4982338"/>
            <a:ext cx="1573791" cy="900603"/>
          </a:xfrm>
          <a:prstGeom prst="flowChartMagneticDisk">
            <a:avLst/>
          </a:prstGeom>
          <a:solidFill>
            <a:srgbClr val="C6D9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rPr>
              <a:t>NoSQL</a:t>
            </a:r>
          </a:p>
          <a:p>
            <a:pPr algn="ctr"/>
            <a:r>
              <a:rPr lang="en-US" b="1" dirty="0">
                <a:solidFill>
                  <a:schemeClr val="tx1"/>
                </a:solidFill>
                <a:latin typeface="Calibri" panose="020F0502020204030204" pitchFamily="34" charset="0"/>
              </a:rPr>
              <a:t>Data Base</a:t>
            </a:r>
            <a:endParaRPr lang="en-US" b="1" dirty="0">
              <a:solidFill>
                <a:schemeClr val="tx1"/>
              </a:solidFill>
              <a:latin typeface="Calibri" panose="020F0502020204030204" pitchFamily="34" charset="0"/>
            </a:endParaRPr>
          </a:p>
        </p:txBody>
      </p:sp>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l="25814" t="18000" r="25814" b="23333"/>
          <a:stretch/>
        </p:blipFill>
        <p:spPr>
          <a:xfrm>
            <a:off x="8482585" y="5942809"/>
            <a:ext cx="912108" cy="385892"/>
          </a:xfrm>
          <a:prstGeom prst="rect">
            <a:avLst/>
          </a:prstGeom>
        </p:spPr>
      </p:pic>
      <p:sp>
        <p:nvSpPr>
          <p:cNvPr id="3" name="Rectangle 2"/>
          <p:cNvSpPr/>
          <p:nvPr/>
        </p:nvSpPr>
        <p:spPr>
          <a:xfrm>
            <a:off x="5874778" y="4025270"/>
            <a:ext cx="1979339" cy="369332"/>
          </a:xfrm>
          <a:prstGeom prst="rect">
            <a:avLst/>
          </a:prstGeom>
        </p:spPr>
        <p:txBody>
          <a:bodyPr wrap="square">
            <a:spAutoFit/>
          </a:bodyPr>
          <a:lstStyle/>
          <a:p>
            <a:pPr algn="ctr"/>
            <a:r>
              <a:rPr lang="en-US" b="1" dirty="0" smtClean="0">
                <a:latin typeface="Calibri" panose="020F0502020204030204" pitchFamily="34" charset="0"/>
              </a:rPr>
              <a:t>Our Application</a:t>
            </a:r>
            <a:endParaRPr lang="en-US" b="1" dirty="0">
              <a:latin typeface="Calibri" panose="020F0502020204030204" pitchFamily="34" charset="0"/>
            </a:endParaRPr>
          </a:p>
        </p:txBody>
      </p:sp>
      <p:sp>
        <p:nvSpPr>
          <p:cNvPr id="48" name="Rounded Rectangle 47"/>
          <p:cNvSpPr/>
          <p:nvPr/>
        </p:nvSpPr>
        <p:spPr>
          <a:xfrm>
            <a:off x="1254901" y="3894508"/>
            <a:ext cx="2526542" cy="2434193"/>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43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0018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10972800" cy="838200"/>
          </a:xfrm>
        </p:spPr>
        <p:txBody>
          <a:bodyPr/>
          <a:lstStyle/>
          <a:p>
            <a:r>
              <a:rPr lang="en-US" dirty="0" smtClean="0"/>
              <a:t>Alarming Processing based on Watson Text Processing </a:t>
            </a:r>
            <a:endParaRPr lang="en-US" dirty="0"/>
          </a:p>
        </p:txBody>
      </p:sp>
      <p:sp>
        <p:nvSpPr>
          <p:cNvPr id="7" name="Rounded Rectangle 6"/>
          <p:cNvSpPr/>
          <p:nvPr/>
        </p:nvSpPr>
        <p:spPr>
          <a:xfrm>
            <a:off x="119285" y="1849205"/>
            <a:ext cx="2581835" cy="753284"/>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Raw warning messages</a:t>
            </a:r>
            <a:endParaRPr lang="en-US" dirty="0"/>
          </a:p>
        </p:txBody>
      </p:sp>
      <p:sp>
        <p:nvSpPr>
          <p:cNvPr id="9" name="Rounded Rectangle 8"/>
          <p:cNvSpPr/>
          <p:nvPr/>
        </p:nvSpPr>
        <p:spPr>
          <a:xfrm>
            <a:off x="2941909" y="1836950"/>
            <a:ext cx="2347688" cy="753284"/>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Document Conversion</a:t>
            </a:r>
            <a:endParaRPr lang="en-US" dirty="0"/>
          </a:p>
        </p:txBody>
      </p:sp>
      <p:sp>
        <p:nvSpPr>
          <p:cNvPr id="11" name="Rounded Rectangle 10"/>
          <p:cNvSpPr/>
          <p:nvPr/>
        </p:nvSpPr>
        <p:spPr>
          <a:xfrm>
            <a:off x="5501360" y="1836950"/>
            <a:ext cx="2516475" cy="753284"/>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Training</a:t>
            </a:r>
          </a:p>
          <a:p>
            <a:pPr algn="ctr"/>
            <a:r>
              <a:rPr lang="en-US" dirty="0" smtClean="0"/>
              <a:t>of Retrieve and Rank</a:t>
            </a:r>
            <a:endParaRPr lang="en-US" b="1" dirty="0"/>
          </a:p>
        </p:txBody>
      </p:sp>
      <p:sp>
        <p:nvSpPr>
          <p:cNvPr id="13" name="Rounded Rectangle 12"/>
          <p:cNvSpPr/>
          <p:nvPr/>
        </p:nvSpPr>
        <p:spPr>
          <a:xfrm>
            <a:off x="8229599" y="1836950"/>
            <a:ext cx="3789186" cy="753284"/>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Testing</a:t>
            </a:r>
          </a:p>
          <a:p>
            <a:pPr algn="ctr"/>
            <a:r>
              <a:rPr lang="en-US" dirty="0" smtClean="0"/>
              <a:t>of Retrieve and Rank</a:t>
            </a:r>
            <a:endParaRPr lang="en-US" b="1" dirty="0"/>
          </a:p>
        </p:txBody>
      </p:sp>
      <p:pic>
        <p:nvPicPr>
          <p:cNvPr id="8" name="Picture 7"/>
          <p:cNvPicPr>
            <a:picLocks noChangeAspect="1"/>
          </p:cNvPicPr>
          <p:nvPr/>
        </p:nvPicPr>
        <p:blipFill rotWithShape="1">
          <a:blip r:embed="rId2"/>
          <a:srcRect l="77951" t="6111"/>
          <a:stretch/>
        </p:blipFill>
        <p:spPr>
          <a:xfrm>
            <a:off x="119286" y="2721073"/>
            <a:ext cx="2581835" cy="2438400"/>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rotWithShape="1">
          <a:blip r:embed="rId3"/>
          <a:srcRect l="910" t="1190" r="78584" b="4622"/>
          <a:stretch/>
        </p:blipFill>
        <p:spPr>
          <a:xfrm>
            <a:off x="2950985" y="2721073"/>
            <a:ext cx="2319562" cy="2461337"/>
          </a:xfrm>
          <a:prstGeom prst="rect">
            <a:avLst/>
          </a:prstGeom>
          <a:ln>
            <a:noFill/>
          </a:ln>
          <a:effectLst>
            <a:outerShdw blurRad="190500" algn="tl" rotWithShape="0">
              <a:srgbClr val="000000">
                <a:alpha val="70000"/>
              </a:srgbClr>
            </a:outerShdw>
          </a:effectLst>
        </p:spPr>
      </p:pic>
      <p:pic>
        <p:nvPicPr>
          <p:cNvPr id="15" name="Picture 14"/>
          <p:cNvPicPr>
            <a:picLocks noChangeAspect="1"/>
          </p:cNvPicPr>
          <p:nvPr/>
        </p:nvPicPr>
        <p:blipFill rotWithShape="1">
          <a:blip r:embed="rId4"/>
          <a:srcRect l="12186"/>
          <a:stretch/>
        </p:blipFill>
        <p:spPr>
          <a:xfrm>
            <a:off x="5520411" y="2687331"/>
            <a:ext cx="2497425" cy="2442286"/>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rotWithShape="1">
          <a:blip r:embed="rId5"/>
          <a:srcRect l="1" r="37693" b="90717"/>
          <a:stretch/>
        </p:blipFill>
        <p:spPr>
          <a:xfrm>
            <a:off x="8229600" y="3048158"/>
            <a:ext cx="3789185" cy="228600"/>
          </a:xfrm>
          <a:prstGeom prst="rect">
            <a:avLst/>
          </a:prstGeom>
          <a:ln>
            <a:noFill/>
          </a:ln>
          <a:effectLst>
            <a:outerShdw blurRad="190500" algn="tl" rotWithShape="0">
              <a:srgbClr val="000000">
                <a:alpha val="70000"/>
              </a:srgbClr>
            </a:outerShdw>
          </a:effectLst>
        </p:spPr>
      </p:pic>
      <p:sp>
        <p:nvSpPr>
          <p:cNvPr id="21" name="Right Arrow 20"/>
          <p:cNvSpPr/>
          <p:nvPr/>
        </p:nvSpPr>
        <p:spPr>
          <a:xfrm>
            <a:off x="2729695" y="2017599"/>
            <a:ext cx="14852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318171" y="1974332"/>
            <a:ext cx="16757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8033454" y="1964166"/>
            <a:ext cx="18662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rotWithShape="1">
          <a:blip r:embed="rId5"/>
          <a:srcRect l="1" t="8791" r="37693" b="32726"/>
          <a:stretch/>
        </p:blipFill>
        <p:spPr>
          <a:xfrm>
            <a:off x="8254744" y="3639470"/>
            <a:ext cx="3789185" cy="1440216"/>
          </a:xfrm>
          <a:prstGeom prst="rect">
            <a:avLst/>
          </a:prstGeom>
          <a:ln>
            <a:noFill/>
          </a:ln>
          <a:effectLst>
            <a:outerShdw blurRad="190500" algn="tl" rotWithShape="0">
              <a:srgbClr val="000000">
                <a:alpha val="70000"/>
              </a:srgbClr>
            </a:outerShdw>
          </a:effectLst>
        </p:spPr>
      </p:pic>
      <p:sp>
        <p:nvSpPr>
          <p:cNvPr id="27" name="Rounded Rectangle 26"/>
          <p:cNvSpPr/>
          <p:nvPr/>
        </p:nvSpPr>
        <p:spPr>
          <a:xfrm>
            <a:off x="8239124" y="2735932"/>
            <a:ext cx="1285876" cy="236064"/>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Question:</a:t>
            </a:r>
            <a:endParaRPr lang="en-US" b="1" dirty="0"/>
          </a:p>
        </p:txBody>
      </p:sp>
      <p:sp>
        <p:nvSpPr>
          <p:cNvPr id="28" name="Rounded Rectangle 27"/>
          <p:cNvSpPr/>
          <p:nvPr/>
        </p:nvSpPr>
        <p:spPr>
          <a:xfrm>
            <a:off x="8239124" y="3280260"/>
            <a:ext cx="1381126" cy="312226"/>
          </a:xfrm>
          <a:prstGeom prst="roundRect">
            <a:avLst>
              <a:gd name="adj" fmla="val 1662"/>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Response:</a:t>
            </a:r>
            <a:endParaRPr lang="en-US" b="1" dirty="0"/>
          </a:p>
        </p:txBody>
      </p:sp>
    </p:spTree>
    <p:extLst>
      <p:ext uri="{BB962C8B-B14F-4D97-AF65-F5344CB8AC3E}">
        <p14:creationId xmlns:p14="http://schemas.microsoft.com/office/powerpoint/2010/main" val="223957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50"/>
            <a:ext cx="10972800" cy="838200"/>
          </a:xfrm>
        </p:spPr>
        <p:txBody>
          <a:bodyPr>
            <a:normAutofit/>
          </a:bodyPr>
          <a:lstStyle/>
          <a:p>
            <a:r>
              <a:rPr lang="en-US" dirty="0" smtClean="0"/>
              <a:t>Control Augmentation</a:t>
            </a:r>
            <a:endParaRPr lang="en-US" dirty="0"/>
          </a:p>
        </p:txBody>
      </p:sp>
      <p:sp>
        <p:nvSpPr>
          <p:cNvPr id="3" name="Content Placeholder 2"/>
          <p:cNvSpPr>
            <a:spLocks noGrp="1"/>
          </p:cNvSpPr>
          <p:nvPr>
            <p:ph idx="1"/>
          </p:nvPr>
        </p:nvSpPr>
        <p:spPr>
          <a:xfrm>
            <a:off x="647698" y="990600"/>
            <a:ext cx="10972800" cy="5105400"/>
          </a:xfrm>
        </p:spPr>
        <p:txBody>
          <a:bodyPr/>
          <a:lstStyle/>
          <a:p>
            <a:r>
              <a:rPr lang="en-US" dirty="0" smtClean="0"/>
              <a:t>Three Data </a:t>
            </a:r>
            <a:r>
              <a:rPr lang="en-US" dirty="0"/>
              <a:t>Analysis </a:t>
            </a:r>
            <a:r>
              <a:rPr lang="en-US" dirty="0" smtClean="0"/>
              <a:t>algorithms are implemented on </a:t>
            </a:r>
            <a:r>
              <a:rPr lang="en-US" dirty="0"/>
              <a:t>IBM Data Science Experience</a:t>
            </a:r>
            <a:endParaRPr lang="en-US" dirty="0" smtClean="0"/>
          </a:p>
          <a:p>
            <a:pPr lvl="1">
              <a:buFont typeface="Arial" panose="020B0604020202020204" pitchFamily="34" charset="0"/>
              <a:buChar char="•"/>
            </a:pPr>
            <a:r>
              <a:rPr lang="en-US" dirty="0" smtClean="0"/>
              <a:t>Online Missing Data Recovery </a:t>
            </a:r>
          </a:p>
          <a:p>
            <a:pPr lvl="1">
              <a:buFont typeface="Arial" panose="020B0604020202020204" pitchFamily="34" charset="0"/>
              <a:buChar char="•"/>
            </a:pPr>
            <a:r>
              <a:rPr lang="en-US" dirty="0"/>
              <a:t>Static Overload </a:t>
            </a:r>
            <a:r>
              <a:rPr lang="en-US" dirty="0" smtClean="0"/>
              <a:t>Estimation</a:t>
            </a:r>
          </a:p>
          <a:p>
            <a:pPr lvl="1">
              <a:buFont typeface="Arial" panose="020B0604020202020204" pitchFamily="34" charset="0"/>
              <a:buChar char="•"/>
            </a:pPr>
            <a:r>
              <a:rPr lang="en-US" dirty="0"/>
              <a:t>Disturbance Recognition</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6858000" y="3809999"/>
            <a:ext cx="3790022" cy="2130753"/>
          </a:xfrm>
          <a:prstGeom prst="rect">
            <a:avLst/>
          </a:prstGeom>
        </p:spPr>
      </p:pic>
      <p:pic>
        <p:nvPicPr>
          <p:cNvPr id="5" name="Picture 4"/>
          <p:cNvPicPr>
            <a:picLocks noChangeAspect="1"/>
          </p:cNvPicPr>
          <p:nvPr/>
        </p:nvPicPr>
        <p:blipFill rotWithShape="1">
          <a:blip r:embed="rId3"/>
          <a:srcRect l="89" r="43010"/>
          <a:stretch/>
        </p:blipFill>
        <p:spPr>
          <a:xfrm>
            <a:off x="1066800" y="3809999"/>
            <a:ext cx="5381625" cy="21307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1319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Missing Data Recovery</a:t>
            </a:r>
            <a:endParaRPr lang="en-US" dirty="0"/>
          </a:p>
        </p:txBody>
      </p:sp>
      <p:sp>
        <p:nvSpPr>
          <p:cNvPr id="4" name="TextBox 3"/>
          <p:cNvSpPr txBox="1"/>
          <p:nvPr/>
        </p:nvSpPr>
        <p:spPr>
          <a:xfrm>
            <a:off x="6848475" y="1059358"/>
            <a:ext cx="5029200" cy="1015663"/>
          </a:xfrm>
          <a:prstGeom prst="rect">
            <a:avLst/>
          </a:prstGeom>
          <a:noFill/>
        </p:spPr>
        <p:txBody>
          <a:bodyPr wrap="square" rtlCol="0">
            <a:spAutoFit/>
          </a:bodyPr>
          <a:lstStyle/>
          <a:p>
            <a:r>
              <a:rPr lang="en-US" sz="2000" b="1" dirty="0" smtClean="0">
                <a:solidFill>
                  <a:schemeClr val="tx1">
                    <a:lumMod val="50000"/>
                  </a:schemeClr>
                </a:solidFill>
              </a:rPr>
              <a:t>Functions:</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To recover the missing data of phase measurement units (PMU) </a:t>
            </a:r>
            <a:r>
              <a:rPr lang="en-US" altLang="zh-CN"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streaming data </a:t>
            </a:r>
            <a:endPar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5" name="TextBox 4"/>
          <p:cNvSpPr txBox="1"/>
          <p:nvPr/>
        </p:nvSpPr>
        <p:spPr>
          <a:xfrm>
            <a:off x="6858000" y="2349162"/>
            <a:ext cx="5029200" cy="707886"/>
          </a:xfrm>
          <a:prstGeom prst="rect">
            <a:avLst/>
          </a:prstGeom>
          <a:noFill/>
        </p:spPr>
        <p:txBody>
          <a:bodyPr wrap="square" rtlCol="0">
            <a:spAutoFit/>
          </a:bodyPr>
          <a:lstStyle/>
          <a:p>
            <a:r>
              <a:rPr lang="en-US" sz="2000" b="1" dirty="0" smtClean="0">
                <a:solidFill>
                  <a:schemeClr val="tx1">
                    <a:lumMod val="50000"/>
                  </a:schemeClr>
                </a:solidFill>
              </a:rPr>
              <a:t>Input: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PMU streaming datasets;</a:t>
            </a:r>
            <a:endParaRPr lang="en-US" sz="24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6" name="TextBox 5"/>
          <p:cNvSpPr txBox="1"/>
          <p:nvPr/>
        </p:nvSpPr>
        <p:spPr>
          <a:xfrm>
            <a:off x="6858000" y="3581400"/>
            <a:ext cx="5029200" cy="1323439"/>
          </a:xfrm>
          <a:prstGeom prst="rect">
            <a:avLst/>
          </a:prstGeom>
          <a:noFill/>
        </p:spPr>
        <p:txBody>
          <a:bodyPr wrap="square" rtlCol="0">
            <a:spAutoFit/>
          </a:bodyPr>
          <a:lstStyle/>
          <a:p>
            <a:r>
              <a:rPr lang="en-US" sz="2000" b="1" dirty="0" smtClean="0">
                <a:solidFill>
                  <a:schemeClr val="tx1">
                    <a:lumMod val="50000"/>
                  </a:schemeClr>
                </a:solidFill>
              </a:rPr>
              <a:t>Output: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The reconstructed PMU streaming datasets.</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Fig. 1 (b) is the reconstructed results.</a:t>
            </a:r>
            <a:endPar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19200" y="3564477"/>
            <a:ext cx="3657600" cy="2385391"/>
          </a:xfrm>
          <a:prstGeom prst="rect">
            <a:avLst/>
          </a:prstGeom>
        </p:spPr>
      </p:pic>
      <p:sp>
        <p:nvSpPr>
          <p:cNvPr id="8" name="Rectangle 7"/>
          <p:cNvSpPr/>
          <p:nvPr/>
        </p:nvSpPr>
        <p:spPr>
          <a:xfrm>
            <a:off x="-76200" y="6177693"/>
            <a:ext cx="8915400" cy="369332"/>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a:lstStyle>
          <a:p>
            <a:pPr algn="ctr"/>
            <a:r>
              <a:rPr lang="en-US" dirty="0" smtClean="0">
                <a:solidFill>
                  <a:schemeClr val="tx1">
                    <a:lumMod val="50000"/>
                  </a:schemeClr>
                </a:solidFill>
                <a:latin typeface="Calibri" panose="020F0502020204030204" pitchFamily="34" charset="0"/>
              </a:rPr>
              <a:t>Fig. 1: Voltage magnitudes and current magnitudes before (a) and after (b) data recovery</a:t>
            </a:r>
            <a:endParaRPr lang="en-US" dirty="0">
              <a:solidFill>
                <a:schemeClr val="tx1">
                  <a:lumMod val="50000"/>
                </a:schemeClr>
              </a:solidFill>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219200" y="868033"/>
            <a:ext cx="3552825" cy="2486025"/>
          </a:xfrm>
          <a:prstGeom prst="rect">
            <a:avLst/>
          </a:prstGeom>
        </p:spPr>
      </p:pic>
      <p:sp>
        <p:nvSpPr>
          <p:cNvPr id="10" name="Rectangle 9"/>
          <p:cNvSpPr/>
          <p:nvPr/>
        </p:nvSpPr>
        <p:spPr>
          <a:xfrm>
            <a:off x="2743199" y="3297528"/>
            <a:ext cx="600075" cy="307777"/>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a:lstStyle>
          <a:p>
            <a:pPr algn="ctr"/>
            <a:r>
              <a:rPr lang="en-US" sz="1400" dirty="0" smtClean="0">
                <a:solidFill>
                  <a:schemeClr val="tx1">
                    <a:lumMod val="50000"/>
                  </a:schemeClr>
                </a:solidFill>
                <a:latin typeface="Calibri" panose="020F0502020204030204" pitchFamily="34" charset="0"/>
              </a:rPr>
              <a:t>(a)</a:t>
            </a:r>
            <a:endParaRPr lang="en-US" sz="1400" dirty="0">
              <a:solidFill>
                <a:schemeClr val="tx1">
                  <a:lumMod val="50000"/>
                </a:schemeClr>
              </a:solidFill>
              <a:latin typeface="Calibri" panose="020F0502020204030204" pitchFamily="34" charset="0"/>
            </a:endParaRPr>
          </a:p>
        </p:txBody>
      </p:sp>
      <p:sp>
        <p:nvSpPr>
          <p:cNvPr id="11" name="Rectangle 10"/>
          <p:cNvSpPr/>
          <p:nvPr/>
        </p:nvSpPr>
        <p:spPr>
          <a:xfrm>
            <a:off x="2695574" y="5907146"/>
            <a:ext cx="600075" cy="307777"/>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a:lstStyle>
          <a:p>
            <a:pPr algn="ctr"/>
            <a:r>
              <a:rPr lang="en-US" sz="1400" dirty="0" smtClean="0">
                <a:solidFill>
                  <a:schemeClr val="tx1">
                    <a:lumMod val="50000"/>
                  </a:schemeClr>
                </a:solidFill>
                <a:latin typeface="Calibri" panose="020F0502020204030204" pitchFamily="34" charset="0"/>
              </a:rPr>
              <a:t>(b)</a:t>
            </a:r>
            <a:endParaRPr lang="en-US" sz="1400" dirty="0">
              <a:solidFill>
                <a:schemeClr val="tx1">
                  <a:lumMod val="50000"/>
                </a:schemeClr>
              </a:solidFill>
              <a:latin typeface="Calibri" panose="020F0502020204030204" pitchFamily="34" charset="0"/>
            </a:endParaRPr>
          </a:p>
        </p:txBody>
      </p:sp>
    </p:spTree>
    <p:extLst>
      <p:ext uri="{BB962C8B-B14F-4D97-AF65-F5344CB8AC3E}">
        <p14:creationId xmlns:p14="http://schemas.microsoft.com/office/powerpoint/2010/main" val="4202276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Overloading Estimation</a:t>
            </a:r>
            <a:endParaRPr lang="en-US" dirty="0"/>
          </a:p>
        </p:txBody>
      </p:sp>
      <p:pic>
        <p:nvPicPr>
          <p:cNvPr id="6" name="Content Placeholder 5"/>
          <p:cNvPicPr>
            <a:picLocks noGrp="1" noChangeAspect="1"/>
          </p:cNvPicPr>
          <p:nvPr>
            <p:ph idx="1"/>
          </p:nvPr>
        </p:nvPicPr>
        <p:blipFill>
          <a:blip r:embed="rId2"/>
          <a:stretch>
            <a:fillRect/>
          </a:stretch>
        </p:blipFill>
        <p:spPr>
          <a:xfrm>
            <a:off x="228600" y="1600200"/>
            <a:ext cx="6172200" cy="4120620"/>
          </a:xfrm>
          <a:prstGeom prst="rect">
            <a:avLst/>
          </a:prstGeom>
        </p:spPr>
      </p:pic>
      <p:sp>
        <p:nvSpPr>
          <p:cNvPr id="7" name="TextBox 6"/>
          <p:cNvSpPr txBox="1"/>
          <p:nvPr/>
        </p:nvSpPr>
        <p:spPr>
          <a:xfrm>
            <a:off x="6400800" y="838200"/>
            <a:ext cx="5476875" cy="1323439"/>
          </a:xfrm>
          <a:prstGeom prst="rect">
            <a:avLst/>
          </a:prstGeom>
          <a:noFill/>
        </p:spPr>
        <p:txBody>
          <a:bodyPr wrap="square" rtlCol="0">
            <a:spAutoFit/>
          </a:bodyPr>
          <a:lstStyle/>
          <a:p>
            <a:r>
              <a:rPr lang="en-US" sz="2000" b="1" dirty="0" smtClean="0">
                <a:solidFill>
                  <a:schemeClr val="tx1">
                    <a:lumMod val="50000"/>
                  </a:schemeClr>
                </a:solidFill>
              </a:rPr>
              <a:t>Functions:</a:t>
            </a:r>
          </a:p>
          <a:p>
            <a:pPr marL="342900" marR="0" lvl="0" indent="-342900">
              <a:spcBef>
                <a:spcPts val="0"/>
              </a:spcBef>
              <a:spcAft>
                <a:spcPts val="0"/>
              </a:spcAft>
              <a:buFont typeface="Symbol" panose="05050102010706020507" pitchFamily="18" charset="2"/>
              <a:buChar char=""/>
            </a:pP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To check whether the operational </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limits </a:t>
            </a: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of the transmission lines </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have </a:t>
            </a: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been breached.</a:t>
            </a:r>
          </a:p>
          <a:p>
            <a:pPr marL="342900" marR="0" lvl="0" indent="-342900">
              <a:spcBef>
                <a:spcPts val="0"/>
              </a:spcBef>
              <a:spcAft>
                <a:spcPts val="0"/>
              </a:spcAft>
              <a:buFont typeface="Symbol" panose="05050102010706020507" pitchFamily="18" charset="2"/>
              <a:buChar char=""/>
            </a:pP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To check whether steady state is reached</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8" name="TextBox 7"/>
              <p:cNvSpPr txBox="1"/>
              <p:nvPr/>
            </p:nvSpPr>
            <p:spPr>
              <a:xfrm>
                <a:off x="6400800" y="3505200"/>
                <a:ext cx="5498441" cy="707310"/>
              </a:xfrm>
              <a:prstGeom prst="rect">
                <a:avLst/>
              </a:prstGeom>
              <a:noFill/>
            </p:spPr>
            <p:txBody>
              <a:bodyPr wrap="square" rtlCol="0">
                <a:spAutoFit/>
              </a:bodyPr>
              <a:lstStyle/>
              <a:p>
                <a:r>
                  <a:rPr lang="en-US" sz="2000" b="1" dirty="0" smtClean="0">
                    <a:solidFill>
                      <a:schemeClr val="tx1">
                        <a:lumMod val="50000"/>
                      </a:schemeClr>
                    </a:solidFill>
                  </a:rPr>
                  <a:t>Overload index:</a:t>
                </a:r>
                <a14:m>
                  <m:oMath xmlns:m="http://schemas.openxmlformats.org/officeDocument/2006/math">
                    <m:r>
                      <a:rPr lang="en-US" sz="2000" b="1" i="0" smtClean="0">
                        <a:solidFill>
                          <a:schemeClr val="tx1">
                            <a:lumMod val="50000"/>
                          </a:schemeClr>
                        </a:solidFill>
                        <a:latin typeface="Cambria Math" panose="02040503050406030204" pitchFamily="18" charset="0"/>
                      </a:rPr>
                      <m:t>    </m:t>
                    </m:r>
                    <m:r>
                      <a:rPr lang="en-US" sz="2000" i="1" smtClean="0">
                        <a:solidFill>
                          <a:schemeClr val="tx1">
                            <a:lumMod val="50000"/>
                          </a:schemeClr>
                        </a:solidFill>
                        <a:latin typeface="Cambria Math" panose="02040503050406030204" pitchFamily="18" charset="0"/>
                      </a:rPr>
                      <m:t>𝑓</m:t>
                    </m:r>
                    <m:r>
                      <a:rPr lang="en-US" sz="2000" i="1" smtClean="0">
                        <a:solidFill>
                          <a:schemeClr val="tx1">
                            <a:lumMod val="50000"/>
                          </a:schemeClr>
                        </a:solidFill>
                        <a:latin typeface="Cambria Math" panose="02040503050406030204" pitchFamily="18" charset="0"/>
                      </a:rPr>
                      <m:t>_</m:t>
                    </m:r>
                    <m:r>
                      <a:rPr lang="en-US" sz="2000" i="1" smtClean="0">
                        <a:solidFill>
                          <a:schemeClr val="tx1">
                            <a:lumMod val="50000"/>
                          </a:schemeClr>
                        </a:solidFill>
                        <a:latin typeface="Cambria Math" panose="02040503050406030204" pitchFamily="18" charset="0"/>
                      </a:rPr>
                      <m:t>𝑥</m:t>
                    </m:r>
                    <m:r>
                      <a:rPr lang="en-US" sz="2000" i="1" smtClean="0">
                        <a:solidFill>
                          <a:schemeClr val="tx1">
                            <a:lumMod val="50000"/>
                          </a:schemeClr>
                        </a:solidFill>
                        <a:latin typeface="Cambria Math" panose="02040503050406030204" pitchFamily="18" charset="0"/>
                      </a:rPr>
                      <m:t>=</m:t>
                    </m:r>
                    <m:nary>
                      <m:naryPr>
                        <m:chr m:val="∑"/>
                        <m:limLoc m:val="undOvr"/>
                        <m:ctrlPr>
                          <a:rPr lang="en-US" sz="2000" i="1">
                            <a:solidFill>
                              <a:schemeClr val="tx1">
                                <a:lumMod val="50000"/>
                              </a:schemeClr>
                            </a:solidFill>
                            <a:latin typeface="Cambria Math" panose="02040503050406030204" pitchFamily="18" charset="0"/>
                          </a:rPr>
                        </m:ctrlPr>
                      </m:naryPr>
                      <m:sub>
                        <m:r>
                          <a:rPr lang="en-US" sz="2000" i="1">
                            <a:solidFill>
                              <a:schemeClr val="tx1">
                                <a:lumMod val="50000"/>
                              </a:schemeClr>
                            </a:solidFill>
                            <a:latin typeface="Cambria Math" panose="02040503050406030204" pitchFamily="18" charset="0"/>
                          </a:rPr>
                          <m:t>𝑖</m:t>
                        </m:r>
                        <m:r>
                          <a:rPr lang="en-US" sz="2000" i="1">
                            <a:solidFill>
                              <a:schemeClr val="tx1">
                                <a:lumMod val="50000"/>
                              </a:schemeClr>
                            </a:solidFill>
                            <a:latin typeface="Cambria Math" panose="02040503050406030204" pitchFamily="18" charset="0"/>
                          </a:rPr>
                          <m:t>=1</m:t>
                        </m:r>
                      </m:sub>
                      <m:sup>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rPr>
                              <m:t>𝑁</m:t>
                            </m:r>
                          </m:e>
                          <m:sub>
                            <m:r>
                              <a:rPr lang="en-US" sz="2000" i="1">
                                <a:solidFill>
                                  <a:schemeClr val="tx1">
                                    <a:lumMod val="50000"/>
                                  </a:schemeClr>
                                </a:solidFill>
                                <a:latin typeface="Cambria Math" panose="02040503050406030204" pitchFamily="18" charset="0"/>
                              </a:rPr>
                              <m:t>𝑙</m:t>
                            </m:r>
                          </m:sub>
                        </m:sSub>
                      </m:sup>
                      <m:e>
                        <m:r>
                          <a:rPr lang="en-US" sz="2000" i="1">
                            <a:solidFill>
                              <a:schemeClr val="tx1">
                                <a:lumMod val="50000"/>
                              </a:schemeClr>
                            </a:solidFill>
                            <a:latin typeface="Cambria Math" panose="02040503050406030204" pitchFamily="18" charset="0"/>
                          </a:rPr>
                          <m:t>𝑤</m:t>
                        </m:r>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rPr>
                              <m:t>𝑓</m:t>
                            </m:r>
                          </m:e>
                          <m:sub>
                            <m:r>
                              <a:rPr lang="en-US" sz="2000" i="1">
                                <a:solidFill>
                                  <a:schemeClr val="tx1">
                                    <a:lumMod val="50000"/>
                                  </a:schemeClr>
                                </a:solidFill>
                                <a:latin typeface="Cambria Math" panose="02040503050406030204" pitchFamily="18" charset="0"/>
                              </a:rPr>
                              <m:t>𝑖</m:t>
                            </m:r>
                          </m:sub>
                        </m:sSub>
                        <m:sSup>
                          <m:sSupPr>
                            <m:ctrlPr>
                              <a:rPr lang="en-US" sz="2000" i="1">
                                <a:solidFill>
                                  <a:schemeClr val="tx1">
                                    <a:lumMod val="50000"/>
                                  </a:schemeClr>
                                </a:solidFill>
                                <a:latin typeface="Cambria Math" panose="02040503050406030204" pitchFamily="18" charset="0"/>
                              </a:rPr>
                            </m:ctrlPr>
                          </m:sSupPr>
                          <m:e>
                            <m:d>
                              <m:dPr>
                                <m:ctrlPr>
                                  <a:rPr lang="en-US" sz="2000" i="1">
                                    <a:solidFill>
                                      <a:schemeClr val="tx1">
                                        <a:lumMod val="50000"/>
                                      </a:schemeClr>
                                    </a:solidFill>
                                    <a:latin typeface="Cambria Math" panose="02040503050406030204" pitchFamily="18" charset="0"/>
                                  </a:rPr>
                                </m:ctrlPr>
                              </m:dPr>
                              <m:e>
                                <m:f>
                                  <m:fPr>
                                    <m:ctrlPr>
                                      <a:rPr lang="en-US" sz="2000" i="1">
                                        <a:solidFill>
                                          <a:schemeClr val="tx1">
                                            <a:lumMod val="50000"/>
                                          </a:schemeClr>
                                        </a:solidFill>
                                        <a:latin typeface="Cambria Math" panose="02040503050406030204" pitchFamily="18" charset="0"/>
                                      </a:rPr>
                                    </m:ctrlPr>
                                  </m:fPr>
                                  <m:num>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rPr>
                                          <m:t>𝑆</m:t>
                                        </m:r>
                                      </m:e>
                                      <m:sub>
                                        <m:r>
                                          <a:rPr lang="en-US" sz="2000" i="1">
                                            <a:solidFill>
                                              <a:schemeClr val="tx1">
                                                <a:lumMod val="50000"/>
                                              </a:schemeClr>
                                            </a:solidFill>
                                            <a:latin typeface="Cambria Math" panose="02040503050406030204" pitchFamily="18" charset="0"/>
                                          </a:rPr>
                                          <m:t>𝑚𝑒𝑎𝑛</m:t>
                                        </m:r>
                                        <m:r>
                                          <a:rPr lang="en-US" sz="2000" i="1">
                                            <a:solidFill>
                                              <a:schemeClr val="tx1">
                                                <a:lumMod val="50000"/>
                                              </a:schemeClr>
                                            </a:solidFill>
                                            <a:latin typeface="Cambria Math" panose="02040503050406030204" pitchFamily="18" charset="0"/>
                                          </a:rPr>
                                          <m:t>,</m:t>
                                        </m:r>
                                        <m:r>
                                          <a:rPr lang="en-US" sz="2000" i="1">
                                            <a:solidFill>
                                              <a:schemeClr val="tx1">
                                                <a:lumMod val="50000"/>
                                              </a:schemeClr>
                                            </a:solidFill>
                                            <a:latin typeface="Cambria Math" panose="02040503050406030204" pitchFamily="18" charset="0"/>
                                          </a:rPr>
                                          <m:t>𝑖</m:t>
                                        </m:r>
                                      </m:sub>
                                    </m:sSub>
                                  </m:num>
                                  <m:den>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rPr>
                                          <m:t>𝑆</m:t>
                                        </m:r>
                                      </m:e>
                                      <m:sub>
                                        <m:r>
                                          <a:rPr lang="en-US" sz="2000" i="1">
                                            <a:solidFill>
                                              <a:schemeClr val="tx1">
                                                <a:lumMod val="50000"/>
                                              </a:schemeClr>
                                            </a:solidFill>
                                            <a:latin typeface="Cambria Math" panose="02040503050406030204" pitchFamily="18" charset="0"/>
                                          </a:rPr>
                                          <m:t>𝑚𝑎𝑥</m:t>
                                        </m:r>
                                        <m:r>
                                          <a:rPr lang="en-US" sz="2000" i="1">
                                            <a:solidFill>
                                              <a:schemeClr val="tx1">
                                                <a:lumMod val="50000"/>
                                              </a:schemeClr>
                                            </a:solidFill>
                                            <a:latin typeface="Cambria Math" panose="02040503050406030204" pitchFamily="18" charset="0"/>
                                          </a:rPr>
                                          <m:t>,</m:t>
                                        </m:r>
                                        <m:r>
                                          <a:rPr lang="en-US" sz="2000" i="1">
                                            <a:solidFill>
                                              <a:schemeClr val="tx1">
                                                <a:lumMod val="50000"/>
                                              </a:schemeClr>
                                            </a:solidFill>
                                            <a:latin typeface="Cambria Math" panose="02040503050406030204" pitchFamily="18" charset="0"/>
                                          </a:rPr>
                                          <m:t>𝑖</m:t>
                                        </m:r>
                                      </m:sub>
                                    </m:sSub>
                                  </m:den>
                                </m:f>
                              </m:e>
                            </m:d>
                          </m:e>
                          <m:sup>
                            <m:r>
                              <a:rPr lang="en-US" sz="2000" i="1">
                                <a:solidFill>
                                  <a:schemeClr val="tx1">
                                    <a:lumMod val="50000"/>
                                  </a:schemeClr>
                                </a:solidFill>
                                <a:latin typeface="Cambria Math" panose="02040503050406030204" pitchFamily="18" charset="0"/>
                              </a:rPr>
                              <m:t>𝑃</m:t>
                            </m:r>
                          </m:sup>
                        </m:sSup>
                      </m:e>
                    </m:nary>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6400800" y="3505200"/>
                <a:ext cx="5498441" cy="707310"/>
              </a:xfrm>
              <a:prstGeom prst="rect">
                <a:avLst/>
              </a:prstGeom>
              <a:blipFill rotWithShape="0">
                <a:blip r:embed="rId3"/>
                <a:stretch>
                  <a:fillRect l="-1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00800" y="4216829"/>
                <a:ext cx="5599577" cy="2260171"/>
              </a:xfrm>
              <a:prstGeom prst="rect">
                <a:avLst/>
              </a:prstGeom>
              <a:noFill/>
            </p:spPr>
            <p:txBody>
              <a:bodyPr wrap="square" rtlCol="0">
                <a:spAutoFit/>
              </a:bodyPr>
              <a:lstStyle/>
              <a:p>
                <a:pPr marL="282575" lvl="1"/>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w</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here </a:t>
                </a:r>
                <a14:m>
                  <m:oMath xmlns:m="http://schemas.openxmlformats.org/officeDocument/2006/math">
                    <m:r>
                      <a:rPr lang="en-US" sz="2000" i="1">
                        <a:solidFill>
                          <a:schemeClr val="tx1">
                            <a:lumMod val="50000"/>
                          </a:schemeClr>
                        </a:solidFill>
                        <a:latin typeface="Cambria Math" panose="02040503050406030204" pitchFamily="18" charset="0"/>
                      </a:rPr>
                      <m:t>𝑓</m:t>
                    </m:r>
                    <m:r>
                      <a:rPr lang="en-US" sz="2000" i="1">
                        <a:solidFill>
                          <a:schemeClr val="tx1">
                            <a:lumMod val="50000"/>
                          </a:schemeClr>
                        </a:solidFill>
                        <a:latin typeface="Cambria Math" panose="02040503050406030204" pitchFamily="18" charset="0"/>
                      </a:rPr>
                      <m:t>_</m:t>
                    </m:r>
                    <m:r>
                      <a:rPr lang="en-US" sz="2000" i="1">
                        <a:solidFill>
                          <a:schemeClr val="tx1">
                            <a:lumMod val="50000"/>
                          </a:schemeClr>
                        </a:solidFill>
                        <a:latin typeface="Cambria Math" panose="02040503050406030204" pitchFamily="18" charset="0"/>
                      </a:rPr>
                      <m:t>𝑥</m:t>
                    </m:r>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is the overload performance index for the operating point </a:t>
                </a:r>
                <a:r>
                  <a:rPr lang="en-US" altLang="zh-CN"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t>
                </a:r>
                <a14:m>
                  <m:oMath xmlns:m="http://schemas.openxmlformats.org/officeDocument/2006/math">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rPr>
                          <m:t>𝑁</m:t>
                        </m:r>
                      </m:e>
                      <m:sub>
                        <m:r>
                          <a:rPr lang="en-US" sz="2000" i="1">
                            <a:solidFill>
                              <a:schemeClr val="tx1">
                                <a:lumMod val="50000"/>
                              </a:schemeClr>
                            </a:solidFill>
                            <a:latin typeface="Cambria Math" panose="02040503050406030204" pitchFamily="18" charset="0"/>
                          </a:rPr>
                          <m:t>𝑙</m:t>
                        </m:r>
                      </m:sub>
                    </m:sSub>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is the number of transmission lines</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t>
                </a:r>
                <a14:m>
                  <m:oMath xmlns:m="http://schemas.openxmlformats.org/officeDocument/2006/math">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𝑆</m:t>
                        </m:r>
                      </m:e>
                      <m:sub>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𝑚𝑒𝑎𝑛</m:t>
                        </m:r>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m:t>
                        </m:r>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and </a:t>
                </a:r>
                <a14:m>
                  <m:oMath xmlns:m="http://schemas.openxmlformats.org/officeDocument/2006/math">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𝑆</m:t>
                        </m:r>
                      </m:e>
                      <m:sub>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𝑚𝑎𝑥</m:t>
                        </m:r>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m:t>
                        </m:r>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are the average and maximum power flows of the </a:t>
                </a:r>
                <a14:m>
                  <m:oMath xmlns:m="http://schemas.openxmlformats.org/officeDocument/2006/math">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sz="2000" dirty="0" err="1">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th</a:t>
                </a: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line</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t>
                </a:r>
                <a14:m>
                  <m:oMath xmlns:m="http://schemas.openxmlformats.org/officeDocument/2006/math">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𝑤</m:t>
                    </m:r>
                    <m:sSub>
                      <m:sSubPr>
                        <m:ctrlPr>
                          <a:rPr lang="en-US" sz="2000" i="1">
                            <a:solidFill>
                              <a:schemeClr val="tx1">
                                <a:lumMod val="50000"/>
                              </a:schemeClr>
                            </a:solidFill>
                            <a:latin typeface="Cambria Math" panose="02040503050406030204" pitchFamily="18" charset="0"/>
                          </a:rPr>
                        </m:ctrlPr>
                      </m:sSubPr>
                      <m:e>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sz="2000" i="1">
                            <a:solidFill>
                              <a:schemeClr val="tx1">
                                <a:lumMod val="50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is a weighting factor for each transmission </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line; </a:t>
                </a:r>
              </a:p>
              <a:p>
                <a:pPr marL="285750" indent="-285750">
                  <a:buFont typeface="Arial" panose="020B0604020202020204" pitchFamily="34" charset="0"/>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The </a:t>
                </a:r>
                <a14:m>
                  <m:oMath xmlns:m="http://schemas.openxmlformats.org/officeDocument/2006/math">
                    <m:r>
                      <a:rPr lang="en-US" sz="2000" i="1">
                        <a:solidFill>
                          <a:schemeClr val="tx1">
                            <a:lumMod val="50000"/>
                          </a:schemeClr>
                        </a:solidFill>
                        <a:latin typeface="Cambria Math" panose="02040503050406030204" pitchFamily="18" charset="0"/>
                      </a:rPr>
                      <m:t>𝑓</m:t>
                    </m:r>
                    <m:r>
                      <a:rPr lang="en-US" sz="2000" i="1">
                        <a:solidFill>
                          <a:schemeClr val="tx1">
                            <a:lumMod val="50000"/>
                          </a:schemeClr>
                        </a:solidFill>
                        <a:latin typeface="Cambria Math" panose="02040503050406030204" pitchFamily="18" charset="0"/>
                      </a:rPr>
                      <m:t>_</m:t>
                    </m:r>
                    <m:r>
                      <a:rPr lang="en-US" sz="2000" i="1">
                        <a:solidFill>
                          <a:schemeClr val="tx1">
                            <a:lumMod val="50000"/>
                          </a:schemeClr>
                        </a:solidFill>
                        <a:latin typeface="Cambria Math" panose="02040503050406030204" pitchFamily="18" charset="0"/>
                      </a:rPr>
                      <m:t>𝑥</m:t>
                    </m:r>
                  </m:oMath>
                </a14:m>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 </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of the case in Fig. 2 is 1.28</a:t>
                </a:r>
                <a:endParaRPr lang="en-US" sz="2000" dirty="0">
                  <a:solidFill>
                    <a:schemeClr val="tx1">
                      <a:lumMod val="50000"/>
                    </a:schemeClr>
                  </a:solidFill>
                  <a:latin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400800" y="4216829"/>
                <a:ext cx="5599577" cy="2260171"/>
              </a:xfrm>
              <a:prstGeom prst="rect">
                <a:avLst/>
              </a:prstGeom>
              <a:blipFill rotWithShape="0">
                <a:blip r:embed="rId4"/>
                <a:stretch>
                  <a:fillRect l="-979" t="-1617" r="-326" b="-3774"/>
                </a:stretch>
              </a:blipFill>
            </p:spPr>
            <p:txBody>
              <a:bodyPr/>
              <a:lstStyle/>
              <a:p>
                <a:r>
                  <a:rPr lang="en-US">
                    <a:noFill/>
                  </a:rPr>
                  <a:t> </a:t>
                </a:r>
              </a:p>
            </p:txBody>
          </p:sp>
        </mc:Fallback>
      </mc:AlternateContent>
      <p:sp>
        <p:nvSpPr>
          <p:cNvPr id="11" name="TextBox 10"/>
          <p:cNvSpPr txBox="1"/>
          <p:nvPr/>
        </p:nvSpPr>
        <p:spPr>
          <a:xfrm>
            <a:off x="6400800" y="2873514"/>
            <a:ext cx="5516592" cy="707886"/>
          </a:xfrm>
          <a:prstGeom prst="rect">
            <a:avLst/>
          </a:prstGeom>
          <a:noFill/>
        </p:spPr>
        <p:txBody>
          <a:bodyPr wrap="square" rtlCol="0">
            <a:spAutoFit/>
          </a:bodyPr>
          <a:lstStyle/>
          <a:p>
            <a:r>
              <a:rPr lang="en-US" sz="2000" b="1" dirty="0" smtClean="0">
                <a:solidFill>
                  <a:schemeClr val="tx1">
                    <a:lumMod val="50000"/>
                  </a:schemeClr>
                </a:solidFill>
              </a:rPr>
              <a:t>Output: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Overload index</a:t>
            </a:r>
          </a:p>
        </p:txBody>
      </p:sp>
      <p:sp>
        <p:nvSpPr>
          <p:cNvPr id="12" name="TextBox 11"/>
          <p:cNvSpPr txBox="1"/>
          <p:nvPr/>
        </p:nvSpPr>
        <p:spPr>
          <a:xfrm>
            <a:off x="6400800" y="2187714"/>
            <a:ext cx="5501496" cy="707886"/>
          </a:xfrm>
          <a:prstGeom prst="rect">
            <a:avLst/>
          </a:prstGeom>
          <a:noFill/>
        </p:spPr>
        <p:txBody>
          <a:bodyPr wrap="square" rtlCol="0">
            <a:spAutoFit/>
          </a:bodyPr>
          <a:lstStyle/>
          <a:p>
            <a:r>
              <a:rPr lang="en-US" sz="2000" b="1" dirty="0" smtClean="0">
                <a:solidFill>
                  <a:schemeClr val="tx1">
                    <a:lumMod val="50000"/>
                  </a:schemeClr>
                </a:solidFill>
              </a:rPr>
              <a:t>Input: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Power flow data</a:t>
            </a:r>
          </a:p>
        </p:txBody>
      </p:sp>
      <p:sp>
        <p:nvSpPr>
          <p:cNvPr id="13" name="Rectangle 12"/>
          <p:cNvSpPr/>
          <p:nvPr/>
        </p:nvSpPr>
        <p:spPr>
          <a:xfrm>
            <a:off x="80962" y="5867400"/>
            <a:ext cx="6543675" cy="369332"/>
          </a:xfrm>
          <a:prstGeom prst="rect">
            <a:avLst/>
          </a:prstGeom>
        </p:spPr>
        <p:txBody>
          <a:bodyPr wrap="square">
            <a:spAutoFit/>
          </a:bodyPr>
          <a:lstStyle/>
          <a:p>
            <a:pPr algn="ctr"/>
            <a:r>
              <a:rPr lang="en-US" dirty="0" smtClean="0">
                <a:solidFill>
                  <a:schemeClr val="tx1">
                    <a:lumMod val="50000"/>
                  </a:schemeClr>
                </a:solidFill>
                <a:latin typeface="Calibri" panose="020F0502020204030204" pitchFamily="34" charset="0"/>
              </a:rPr>
              <a:t>Fig. 2: Apparent power after a disturbance  </a:t>
            </a:r>
            <a:endParaRPr lang="en-US" dirty="0">
              <a:solidFill>
                <a:schemeClr val="tx1">
                  <a:lumMod val="50000"/>
                </a:schemeClr>
              </a:solidFill>
              <a:latin typeface="Calibri" panose="020F0502020204030204" pitchFamily="34" charset="0"/>
            </a:endParaRPr>
          </a:p>
        </p:txBody>
      </p:sp>
    </p:spTree>
    <p:extLst>
      <p:ext uri="{BB962C8B-B14F-4D97-AF65-F5344CB8AC3E}">
        <p14:creationId xmlns:p14="http://schemas.microsoft.com/office/powerpoint/2010/main" val="2277770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Disturbance Recognition</a:t>
            </a:r>
            <a:endParaRPr lang="en-US" dirty="0"/>
          </a:p>
        </p:txBody>
      </p:sp>
      <p:sp>
        <p:nvSpPr>
          <p:cNvPr id="5" name="TextBox 4"/>
          <p:cNvSpPr txBox="1"/>
          <p:nvPr/>
        </p:nvSpPr>
        <p:spPr>
          <a:xfrm>
            <a:off x="6848475" y="1059358"/>
            <a:ext cx="5029200" cy="2246769"/>
          </a:xfrm>
          <a:prstGeom prst="rect">
            <a:avLst/>
          </a:prstGeom>
          <a:noFill/>
        </p:spPr>
        <p:txBody>
          <a:bodyPr wrap="square" rtlCol="0">
            <a:spAutoFit/>
          </a:bodyPr>
          <a:lstStyle/>
          <a:p>
            <a:r>
              <a:rPr lang="en-US" sz="2000" b="1" dirty="0" smtClean="0">
                <a:solidFill>
                  <a:schemeClr val="tx1">
                    <a:lumMod val="50000"/>
                  </a:schemeClr>
                </a:solidFill>
              </a:rPr>
              <a:t>Functions:</a:t>
            </a:r>
          </a:p>
          <a:p>
            <a:pPr marL="34290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To identify the type of the events by comparing the subspace of online data with the constructed dictionary</a:t>
            </a:r>
          </a:p>
          <a:p>
            <a:pPr marL="34290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Fig. 3 shows </a:t>
            </a:r>
            <a:r>
              <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the main idea of our disturbance recognition </a:t>
            </a: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method</a:t>
            </a:r>
            <a:endPar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a:p>
            <a:pPr marL="342900" indent="-342900">
              <a:spcBef>
                <a:spcPts val="0"/>
              </a:spcBef>
              <a:spcAft>
                <a:spcPts val="0"/>
              </a:spcAft>
              <a:buFont typeface="Symbol" panose="05050102010706020507" pitchFamily="18" charset="2"/>
              <a:buChar char=""/>
            </a:pPr>
            <a:endParaRPr lang="en-US" sz="20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6" name="TextBox 5"/>
          <p:cNvSpPr txBox="1"/>
          <p:nvPr/>
        </p:nvSpPr>
        <p:spPr>
          <a:xfrm>
            <a:off x="6848475" y="3188731"/>
            <a:ext cx="5029200" cy="707886"/>
          </a:xfrm>
          <a:prstGeom prst="rect">
            <a:avLst/>
          </a:prstGeom>
          <a:noFill/>
        </p:spPr>
        <p:txBody>
          <a:bodyPr wrap="square" rtlCol="0">
            <a:spAutoFit/>
          </a:bodyPr>
          <a:lstStyle/>
          <a:p>
            <a:r>
              <a:rPr lang="en-US" sz="2000" b="1" dirty="0" smtClean="0">
                <a:solidFill>
                  <a:schemeClr val="tx1">
                    <a:lumMod val="50000"/>
                  </a:schemeClr>
                </a:solidFill>
              </a:rPr>
              <a:t>Input: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Post-event PMU datasets in one second</a:t>
            </a:r>
            <a:endParaRPr lang="en-US" sz="2400" dirty="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7" name="TextBox 6"/>
          <p:cNvSpPr txBox="1"/>
          <p:nvPr/>
        </p:nvSpPr>
        <p:spPr>
          <a:xfrm>
            <a:off x="6848475" y="4214175"/>
            <a:ext cx="5029200" cy="707886"/>
          </a:xfrm>
          <a:prstGeom prst="rect">
            <a:avLst/>
          </a:prstGeom>
          <a:noFill/>
        </p:spPr>
        <p:txBody>
          <a:bodyPr wrap="square" rtlCol="0">
            <a:spAutoFit/>
          </a:bodyPr>
          <a:lstStyle/>
          <a:p>
            <a:r>
              <a:rPr lang="en-US" sz="2000" b="1" dirty="0" smtClean="0">
                <a:solidFill>
                  <a:schemeClr val="tx1">
                    <a:lumMod val="50000"/>
                  </a:schemeClr>
                </a:solidFill>
              </a:rPr>
              <a:t>Output:</a:t>
            </a:r>
          </a:p>
          <a:p>
            <a:pPr marL="342900" marR="0" lvl="0" indent="-342900">
              <a:spcBef>
                <a:spcPts val="0"/>
              </a:spcBef>
              <a:spcAft>
                <a:spcPts val="0"/>
              </a:spcAft>
              <a:buFont typeface="Symbol" panose="05050102010706020507" pitchFamily="18" charset="2"/>
              <a:buChar char=""/>
            </a:pPr>
            <a:r>
              <a:rPr lang="en-US" sz="2000" dirty="0" smtClean="0">
                <a:solidFill>
                  <a:schemeClr val="tx1">
                    <a:lumMod val="50000"/>
                  </a:schemeClr>
                </a:solidFill>
                <a:latin typeface="Calibri" panose="020F0502020204030204" pitchFamily="34" charset="0"/>
                <a:ea typeface="MS Mincho" panose="02020609040205080304" pitchFamily="49" charset="-128"/>
                <a:cs typeface="Times New Roman" panose="02020603050405020304" pitchFamily="18" charset="0"/>
              </a:rPr>
              <a:t>The type of the event</a:t>
            </a:r>
          </a:p>
        </p:txBody>
      </p:sp>
      <p:pic>
        <p:nvPicPr>
          <p:cNvPr id="10" name="Picture 9"/>
          <p:cNvPicPr>
            <a:picLocks noChangeAspect="1"/>
          </p:cNvPicPr>
          <p:nvPr/>
        </p:nvPicPr>
        <p:blipFill>
          <a:blip r:embed="rId2"/>
          <a:stretch>
            <a:fillRect/>
          </a:stretch>
        </p:blipFill>
        <p:spPr>
          <a:xfrm>
            <a:off x="419099" y="1659522"/>
            <a:ext cx="6134171" cy="2548301"/>
          </a:xfrm>
          <a:prstGeom prst="rect">
            <a:avLst/>
          </a:prstGeom>
        </p:spPr>
      </p:pic>
      <p:sp>
        <p:nvSpPr>
          <p:cNvPr id="11" name="Rectangle 10"/>
          <p:cNvSpPr/>
          <p:nvPr/>
        </p:nvSpPr>
        <p:spPr>
          <a:xfrm>
            <a:off x="304800" y="4733627"/>
            <a:ext cx="6262652" cy="646331"/>
          </a:xfrm>
          <a:prstGeom prst="rect">
            <a:avLst/>
          </a:prstGeom>
        </p:spPr>
        <p:txBody>
          <a:bodyPr wrap="square">
            <a:spAutoFit/>
          </a:bodyPr>
          <a:lstStyle/>
          <a:p>
            <a:pPr algn="ctr"/>
            <a:r>
              <a:rPr lang="en-US" dirty="0" smtClean="0">
                <a:solidFill>
                  <a:schemeClr val="tx1">
                    <a:lumMod val="50000"/>
                  </a:schemeClr>
                </a:solidFill>
                <a:latin typeface="Calibri" panose="020F0502020204030204" pitchFamily="34" charset="0"/>
              </a:rPr>
              <a:t>Fig. 3: Dictionary construction from historical datasets and real-time data identification through subspace comparison</a:t>
            </a:r>
            <a:endParaRPr lang="en-US" dirty="0">
              <a:solidFill>
                <a:schemeClr val="tx1">
                  <a:lumMod val="50000"/>
                </a:schemeClr>
              </a:solidFill>
              <a:latin typeface="Calibri" panose="020F0502020204030204" pitchFamily="34" charset="0"/>
            </a:endParaRPr>
          </a:p>
        </p:txBody>
      </p:sp>
    </p:spTree>
    <p:extLst>
      <p:ext uri="{BB962C8B-B14F-4D97-AF65-F5344CB8AC3E}">
        <p14:creationId xmlns:p14="http://schemas.microsoft.com/office/powerpoint/2010/main" val="2528912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ENT PPT Template_v2">
  <a:themeElements>
    <a:clrScheme name="CURENT">
      <a:dk1>
        <a:srgbClr val="4C4C4C"/>
      </a:dk1>
      <a:lt1>
        <a:sysClr val="window" lastClr="FFFFFF"/>
      </a:lt1>
      <a:dk2>
        <a:srgbClr val="4C4C4C"/>
      </a:dk2>
      <a:lt2>
        <a:srgbClr val="FFFFFF"/>
      </a:lt2>
      <a:accent1>
        <a:srgbClr val="007900"/>
      </a:accent1>
      <a:accent2>
        <a:srgbClr val="F77F00"/>
      </a:accent2>
      <a:accent3>
        <a:srgbClr val="7992B1"/>
      </a:accent3>
      <a:accent4>
        <a:srgbClr val="999999"/>
      </a:accent4>
      <a:accent5>
        <a:srgbClr val="9FFF9F"/>
      </a:accent5>
      <a:accent6>
        <a:srgbClr val="FFC789"/>
      </a:accent6>
      <a:hlink>
        <a:srgbClr val="F77F00"/>
      </a:hlink>
      <a:folHlink>
        <a:srgbClr val="FFC789"/>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URENT template.potx" id="{05BAFA04-18ED-48EB-8627-B8C86F03E168}" vid="{3EEEC8F3-6E94-402D-B824-C3AE4C7E30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CURENT template</Template>
  <TotalTime>21907</TotalTime>
  <Words>428</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MS Mincho</vt:lpstr>
      <vt:lpstr>MS PGothic</vt:lpstr>
      <vt:lpstr>Arial</vt:lpstr>
      <vt:lpstr>Calibri</vt:lpstr>
      <vt:lpstr>Cambria Math</vt:lpstr>
      <vt:lpstr>Century Gothic</vt:lpstr>
      <vt:lpstr>Symbol</vt:lpstr>
      <vt:lpstr>Times New Roman</vt:lpstr>
      <vt:lpstr>Wingdings</vt:lpstr>
      <vt:lpstr>Wingdings 2</vt:lpstr>
      <vt:lpstr>CURENT PPT Template_v2</vt:lpstr>
      <vt:lpstr>IBM Watson Build Challenge Summary</vt:lpstr>
      <vt:lpstr>IBM Watson Build Challenge</vt:lpstr>
      <vt:lpstr>Cognitive Solutions to Power System Control Room Operation</vt:lpstr>
      <vt:lpstr>PowerPoint Presentation</vt:lpstr>
      <vt:lpstr>Alarming Processing based on Watson Text Processing </vt:lpstr>
      <vt:lpstr>Control Augmentation</vt:lpstr>
      <vt:lpstr>Online Missing Data Recovery</vt:lpstr>
      <vt:lpstr>Static Overloading Estimation</vt:lpstr>
      <vt:lpstr>Disturbance Recognition</vt:lpstr>
    </vt:vector>
  </TitlesOfParts>
  <Company>University of Tennessee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Smith, Wendy Kathryn</dc:creator>
  <cp:lastModifiedBy>Wenting Li</cp:lastModifiedBy>
  <cp:revision>347</cp:revision>
  <cp:lastPrinted>2017-08-25T16:09:18Z</cp:lastPrinted>
  <dcterms:created xsi:type="dcterms:W3CDTF">2015-07-06T19:51:45Z</dcterms:created>
  <dcterms:modified xsi:type="dcterms:W3CDTF">2017-09-17T19:07:13Z</dcterms:modified>
</cp:coreProperties>
</file>