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9" r:id="rId5"/>
    <p:sldId id="258" r:id="rId6"/>
    <p:sldId id="272" r:id="rId7"/>
    <p:sldId id="270" r:id="rId8"/>
    <p:sldId id="271" r:id="rId9"/>
    <p:sldId id="269" r:id="rId10"/>
    <p:sldId id="262" r:id="rId11"/>
    <p:sldId id="266" r:id="rId12"/>
    <p:sldId id="261" r:id="rId13"/>
    <p:sldId id="265" r:id="rId14"/>
    <p:sldId id="273" r:id="rId15"/>
    <p:sldId id="26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len Halley" initials="GH" lastIdx="1" clrIdx="0">
    <p:extLst>
      <p:ext uri="{19B8F6BF-5375-455C-9EA6-DF929625EA0E}">
        <p15:presenceInfo xmlns:p15="http://schemas.microsoft.com/office/powerpoint/2012/main" userId="b0e20c8d22d94c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7DECBF-FD52-4300-934C-A03CA45B1408}" v="7" dt="2021-01-03T23:08:15.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1652" autoAdjust="0"/>
  </p:normalViewPr>
  <p:slideViewPr>
    <p:cSldViewPr snapToGrid="0">
      <p:cViewPr varScale="1">
        <p:scale>
          <a:sx n="62" d="100"/>
          <a:sy n="62" d="100"/>
        </p:scale>
        <p:origin x="149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en" userId="ada0d9fc-783e-4d85-9b93-3c6ed20dfb3d" providerId="ADAL" clId="{BE7DECBF-FD52-4300-934C-A03CA45B1408}"/>
    <pc:docChg chg="undo custSel addSld modSld">
      <pc:chgData name="Glen" userId="ada0d9fc-783e-4d85-9b93-3c6ed20dfb3d" providerId="ADAL" clId="{BE7DECBF-FD52-4300-934C-A03CA45B1408}" dt="2021-01-03T23:10:07.862" v="359" actId="20577"/>
      <pc:docMkLst>
        <pc:docMk/>
      </pc:docMkLst>
      <pc:sldChg chg="addSp delSp modSp mod delDesignElem">
        <pc:chgData name="Glen" userId="ada0d9fc-783e-4d85-9b93-3c6ed20dfb3d" providerId="ADAL" clId="{BE7DECBF-FD52-4300-934C-A03CA45B1408}" dt="2021-01-03T23:08:15.408" v="321"/>
        <pc:sldMkLst>
          <pc:docMk/>
          <pc:sldMk cId="2679992824" sldId="257"/>
        </pc:sldMkLst>
        <pc:spChg chg="mod">
          <ac:chgData name="Glen" userId="ada0d9fc-783e-4d85-9b93-3c6ed20dfb3d" providerId="ADAL" clId="{BE7DECBF-FD52-4300-934C-A03CA45B1408}" dt="2021-01-03T23:08:15.408" v="321"/>
          <ac:spMkLst>
            <pc:docMk/>
            <pc:sldMk cId="2679992824" sldId="257"/>
            <ac:spMk id="2" creationId="{BF5DFE3A-334A-4AA0-A7CD-DDBCD54EDBDD}"/>
          </ac:spMkLst>
        </pc:spChg>
        <pc:spChg chg="add del">
          <ac:chgData name="Glen" userId="ada0d9fc-783e-4d85-9b93-3c6ed20dfb3d" providerId="ADAL" clId="{BE7DECBF-FD52-4300-934C-A03CA45B1408}" dt="2021-01-03T23:08:15.408" v="321"/>
          <ac:spMkLst>
            <pc:docMk/>
            <pc:sldMk cId="2679992824" sldId="257"/>
            <ac:spMk id="9" creationId="{68575C10-8187-4AC4-AD72-C754EAFD2867}"/>
          </ac:spMkLst>
        </pc:spChg>
        <pc:cxnChg chg="add del">
          <ac:chgData name="Glen" userId="ada0d9fc-783e-4d85-9b93-3c6ed20dfb3d" providerId="ADAL" clId="{BE7DECBF-FD52-4300-934C-A03CA45B1408}" dt="2021-01-03T23:08:15.408" v="321"/>
          <ac:cxnSpMkLst>
            <pc:docMk/>
            <pc:sldMk cId="2679992824" sldId="257"/>
            <ac:cxnSpMk id="11" creationId="{74E776C9-ED67-41B7-B3A3-4DF76EF3ACEE}"/>
          </ac:cxnSpMkLst>
        </pc:cxnChg>
      </pc:sldChg>
      <pc:sldChg chg="modSp mod">
        <pc:chgData name="Glen" userId="ada0d9fc-783e-4d85-9b93-3c6ed20dfb3d" providerId="ADAL" clId="{BE7DECBF-FD52-4300-934C-A03CA45B1408}" dt="2021-01-03T23:08:15.408" v="321"/>
        <pc:sldMkLst>
          <pc:docMk/>
          <pc:sldMk cId="2262005788" sldId="258"/>
        </pc:sldMkLst>
        <pc:spChg chg="mod">
          <ac:chgData name="Glen" userId="ada0d9fc-783e-4d85-9b93-3c6ed20dfb3d" providerId="ADAL" clId="{BE7DECBF-FD52-4300-934C-A03CA45B1408}" dt="2021-01-03T23:08:15.408" v="321"/>
          <ac:spMkLst>
            <pc:docMk/>
            <pc:sldMk cId="2262005788" sldId="258"/>
            <ac:spMk id="2" creationId="{A4FD2E08-A3BB-4138-9114-2A4990C865F3}"/>
          </ac:spMkLst>
        </pc:spChg>
        <pc:spChg chg="mod">
          <ac:chgData name="Glen" userId="ada0d9fc-783e-4d85-9b93-3c6ed20dfb3d" providerId="ADAL" clId="{BE7DECBF-FD52-4300-934C-A03CA45B1408}" dt="2021-01-03T23:08:15.408" v="321"/>
          <ac:spMkLst>
            <pc:docMk/>
            <pc:sldMk cId="2262005788" sldId="258"/>
            <ac:spMk id="3" creationId="{F730AEF2-CA2D-4163-81F1-156DDCBF4113}"/>
          </ac:spMkLst>
        </pc:spChg>
      </pc:sldChg>
      <pc:sldChg chg="modSp">
        <pc:chgData name="Glen" userId="ada0d9fc-783e-4d85-9b93-3c6ed20dfb3d" providerId="ADAL" clId="{BE7DECBF-FD52-4300-934C-A03CA45B1408}" dt="2021-01-03T23:08:15.408" v="321"/>
        <pc:sldMkLst>
          <pc:docMk/>
          <pc:sldMk cId="3032961804" sldId="259"/>
        </pc:sldMkLst>
        <pc:spChg chg="mod">
          <ac:chgData name="Glen" userId="ada0d9fc-783e-4d85-9b93-3c6ed20dfb3d" providerId="ADAL" clId="{BE7DECBF-FD52-4300-934C-A03CA45B1408}" dt="2021-01-03T23:08:15.408" v="321"/>
          <ac:spMkLst>
            <pc:docMk/>
            <pc:sldMk cId="3032961804" sldId="259"/>
            <ac:spMk id="2" creationId="{0B351775-BA50-4484-A7B1-4CB70FD32E8B}"/>
          </ac:spMkLst>
        </pc:spChg>
        <pc:spChg chg="mod">
          <ac:chgData name="Glen" userId="ada0d9fc-783e-4d85-9b93-3c6ed20dfb3d" providerId="ADAL" clId="{BE7DECBF-FD52-4300-934C-A03CA45B1408}" dt="2021-01-03T23:08:15.408" v="321"/>
          <ac:spMkLst>
            <pc:docMk/>
            <pc:sldMk cId="3032961804" sldId="259"/>
            <ac:spMk id="3" creationId="{96A8CD5E-4963-468D-9186-5FD74FB8C881}"/>
          </ac:spMkLst>
        </pc:spChg>
      </pc:sldChg>
      <pc:sldChg chg="modSp">
        <pc:chgData name="Glen" userId="ada0d9fc-783e-4d85-9b93-3c6ed20dfb3d" providerId="ADAL" clId="{BE7DECBF-FD52-4300-934C-A03CA45B1408}" dt="2021-01-03T23:08:15.408" v="321"/>
        <pc:sldMkLst>
          <pc:docMk/>
          <pc:sldMk cId="1370780700" sldId="260"/>
        </pc:sldMkLst>
        <pc:spChg chg="mod">
          <ac:chgData name="Glen" userId="ada0d9fc-783e-4d85-9b93-3c6ed20dfb3d" providerId="ADAL" clId="{BE7DECBF-FD52-4300-934C-A03CA45B1408}" dt="2021-01-03T23:08:15.408" v="321"/>
          <ac:spMkLst>
            <pc:docMk/>
            <pc:sldMk cId="1370780700" sldId="260"/>
            <ac:spMk id="2" creationId="{673A4650-C8AF-4CFC-95DB-952375BEA117}"/>
          </ac:spMkLst>
        </pc:spChg>
        <pc:spChg chg="mod">
          <ac:chgData name="Glen" userId="ada0d9fc-783e-4d85-9b93-3c6ed20dfb3d" providerId="ADAL" clId="{BE7DECBF-FD52-4300-934C-A03CA45B1408}" dt="2021-01-03T23:08:15.408" v="321"/>
          <ac:spMkLst>
            <pc:docMk/>
            <pc:sldMk cId="1370780700" sldId="260"/>
            <ac:spMk id="3" creationId="{B250E8AD-76AB-4876-AB28-E38D75097A16}"/>
          </ac:spMkLst>
        </pc:spChg>
      </pc:sldChg>
      <pc:sldChg chg="addSp modSp mod modNotesTx">
        <pc:chgData name="Glen" userId="ada0d9fc-783e-4d85-9b93-3c6ed20dfb3d" providerId="ADAL" clId="{BE7DECBF-FD52-4300-934C-A03CA45B1408}" dt="2021-01-03T23:08:15.408" v="321"/>
        <pc:sldMkLst>
          <pc:docMk/>
          <pc:sldMk cId="1236638556" sldId="261"/>
        </pc:sldMkLst>
        <pc:spChg chg="mod">
          <ac:chgData name="Glen" userId="ada0d9fc-783e-4d85-9b93-3c6ed20dfb3d" providerId="ADAL" clId="{BE7DECBF-FD52-4300-934C-A03CA45B1408}" dt="2021-01-03T23:08:15.408" v="321"/>
          <ac:spMkLst>
            <pc:docMk/>
            <pc:sldMk cId="1236638556" sldId="261"/>
            <ac:spMk id="2" creationId="{BE2A6639-A770-4244-BF36-C3232BDABBAC}"/>
          </ac:spMkLst>
        </pc:spChg>
        <pc:spChg chg="mod">
          <ac:chgData name="Glen" userId="ada0d9fc-783e-4d85-9b93-3c6ed20dfb3d" providerId="ADAL" clId="{BE7DECBF-FD52-4300-934C-A03CA45B1408}" dt="2021-01-03T23:08:15.408" v="321"/>
          <ac:spMkLst>
            <pc:docMk/>
            <pc:sldMk cId="1236638556" sldId="261"/>
            <ac:spMk id="3" creationId="{6D85B2FC-101A-4F1B-852D-6A021E7D6699}"/>
          </ac:spMkLst>
        </pc:spChg>
        <pc:spChg chg="add mod">
          <ac:chgData name="Glen" userId="ada0d9fc-783e-4d85-9b93-3c6ed20dfb3d" providerId="ADAL" clId="{BE7DECBF-FD52-4300-934C-A03CA45B1408}" dt="2021-01-03T23:08:14.834" v="319" actId="14100"/>
          <ac:spMkLst>
            <pc:docMk/>
            <pc:sldMk cId="1236638556" sldId="261"/>
            <ac:spMk id="4" creationId="{D421B875-4900-4D7B-929F-ADD2DB26F167}"/>
          </ac:spMkLst>
        </pc:spChg>
        <pc:spChg chg="add mod">
          <ac:chgData name="Glen" userId="ada0d9fc-783e-4d85-9b93-3c6ed20dfb3d" providerId="ADAL" clId="{BE7DECBF-FD52-4300-934C-A03CA45B1408}" dt="2021-01-03T23:05:24.087" v="203" actId="1076"/>
          <ac:spMkLst>
            <pc:docMk/>
            <pc:sldMk cId="1236638556" sldId="261"/>
            <ac:spMk id="5" creationId="{7CBB8F08-ED5E-4EFF-A22F-434CB02C9662}"/>
          </ac:spMkLst>
        </pc:spChg>
        <pc:spChg chg="add mod">
          <ac:chgData name="Glen" userId="ada0d9fc-783e-4d85-9b93-3c6ed20dfb3d" providerId="ADAL" clId="{BE7DECBF-FD52-4300-934C-A03CA45B1408}" dt="2021-01-03T23:05:24.087" v="203" actId="1076"/>
          <ac:spMkLst>
            <pc:docMk/>
            <pc:sldMk cId="1236638556" sldId="261"/>
            <ac:spMk id="6" creationId="{F827B0CA-844D-4E45-BFB6-00647B2D9B39}"/>
          </ac:spMkLst>
        </pc:spChg>
        <pc:spChg chg="add mod">
          <ac:chgData name="Glen" userId="ada0d9fc-783e-4d85-9b93-3c6ed20dfb3d" providerId="ADAL" clId="{BE7DECBF-FD52-4300-934C-A03CA45B1408}" dt="2021-01-03T23:08:14.287" v="318" actId="14100"/>
          <ac:spMkLst>
            <pc:docMk/>
            <pc:sldMk cId="1236638556" sldId="261"/>
            <ac:spMk id="12" creationId="{130145A0-3495-4C66-B4AA-8360CA35FF7D}"/>
          </ac:spMkLst>
        </pc:spChg>
        <pc:cxnChg chg="add mod">
          <ac:chgData name="Glen" userId="ada0d9fc-783e-4d85-9b93-3c6ed20dfb3d" providerId="ADAL" clId="{BE7DECBF-FD52-4300-934C-A03CA45B1408}" dt="2021-01-03T23:04:27.836" v="181" actId="1076"/>
          <ac:cxnSpMkLst>
            <pc:docMk/>
            <pc:sldMk cId="1236638556" sldId="261"/>
            <ac:cxnSpMk id="7" creationId="{1891A081-BA1A-4BB3-AA0B-46C81A3F9736}"/>
          </ac:cxnSpMkLst>
        </pc:cxnChg>
        <pc:cxnChg chg="add mod">
          <ac:chgData name="Glen" userId="ada0d9fc-783e-4d85-9b93-3c6ed20dfb3d" providerId="ADAL" clId="{BE7DECBF-FD52-4300-934C-A03CA45B1408}" dt="2021-01-03T23:05:24.087" v="203" actId="1076"/>
          <ac:cxnSpMkLst>
            <pc:docMk/>
            <pc:sldMk cId="1236638556" sldId="261"/>
            <ac:cxnSpMk id="8" creationId="{D9742B33-1A82-4663-8D72-5EBBEC1FCC80}"/>
          </ac:cxnSpMkLst>
        </pc:cxnChg>
        <pc:cxnChg chg="add mod">
          <ac:chgData name="Glen" userId="ada0d9fc-783e-4d85-9b93-3c6ed20dfb3d" providerId="ADAL" clId="{BE7DECBF-FD52-4300-934C-A03CA45B1408}" dt="2021-01-03T23:05:07.882" v="201" actId="1076"/>
          <ac:cxnSpMkLst>
            <pc:docMk/>
            <pc:sldMk cId="1236638556" sldId="261"/>
            <ac:cxnSpMk id="13" creationId="{EADB12C5-5A02-464A-A5D2-E582DBE0C016}"/>
          </ac:cxnSpMkLst>
        </pc:cxnChg>
      </pc:sldChg>
      <pc:sldChg chg="modSp">
        <pc:chgData name="Glen" userId="ada0d9fc-783e-4d85-9b93-3c6ed20dfb3d" providerId="ADAL" clId="{BE7DECBF-FD52-4300-934C-A03CA45B1408}" dt="2021-01-03T23:08:15.408" v="321"/>
        <pc:sldMkLst>
          <pc:docMk/>
          <pc:sldMk cId="2833048593" sldId="262"/>
        </pc:sldMkLst>
        <pc:spChg chg="mod">
          <ac:chgData name="Glen" userId="ada0d9fc-783e-4d85-9b93-3c6ed20dfb3d" providerId="ADAL" clId="{BE7DECBF-FD52-4300-934C-A03CA45B1408}" dt="2021-01-03T23:08:15.408" v="321"/>
          <ac:spMkLst>
            <pc:docMk/>
            <pc:sldMk cId="2833048593" sldId="262"/>
            <ac:spMk id="2" creationId="{3AD07A18-DD8A-4B02-88F2-CE68F775D34F}"/>
          </ac:spMkLst>
        </pc:spChg>
        <pc:spChg chg="mod">
          <ac:chgData name="Glen" userId="ada0d9fc-783e-4d85-9b93-3c6ed20dfb3d" providerId="ADAL" clId="{BE7DECBF-FD52-4300-934C-A03CA45B1408}" dt="2021-01-03T23:08:15.408" v="321"/>
          <ac:spMkLst>
            <pc:docMk/>
            <pc:sldMk cId="2833048593" sldId="262"/>
            <ac:spMk id="3" creationId="{2536E660-707F-4DD4-9C6A-BEF315E5415D}"/>
          </ac:spMkLst>
        </pc:spChg>
      </pc:sldChg>
      <pc:sldChg chg="modSp new mod">
        <pc:chgData name="Glen" userId="ada0d9fc-783e-4d85-9b93-3c6ed20dfb3d" providerId="ADAL" clId="{BE7DECBF-FD52-4300-934C-A03CA45B1408}" dt="2021-01-03T23:10:07.862" v="359" actId="20577"/>
        <pc:sldMkLst>
          <pc:docMk/>
          <pc:sldMk cId="113230035" sldId="263"/>
        </pc:sldMkLst>
        <pc:spChg chg="mod">
          <ac:chgData name="Glen" userId="ada0d9fc-783e-4d85-9b93-3c6ed20dfb3d" providerId="ADAL" clId="{BE7DECBF-FD52-4300-934C-A03CA45B1408}" dt="2021-01-03T23:10:07.862" v="359" actId="20577"/>
          <ac:spMkLst>
            <pc:docMk/>
            <pc:sldMk cId="113230035" sldId="263"/>
            <ac:spMk id="2" creationId="{34F7DE28-E7C8-430E-8E05-75627B3455D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6AC7E6-00DA-492F-8DCC-3ACCC4A417EB}"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8B8108-7BD0-4163-A672-EA928DB077F9}" type="slidenum">
              <a:rPr lang="en-US" smtClean="0"/>
              <a:t>‹#›</a:t>
            </a:fld>
            <a:endParaRPr lang="en-US"/>
          </a:p>
        </p:txBody>
      </p:sp>
    </p:spTree>
    <p:extLst>
      <p:ext uri="{BB962C8B-B14F-4D97-AF65-F5344CB8AC3E}">
        <p14:creationId xmlns:p14="http://schemas.microsoft.com/office/powerpoint/2010/main" val="1730531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recently attended the </a:t>
            </a:r>
            <a:r>
              <a:rPr lang="en-US" sz="1800" b="1" dirty="0">
                <a:effectLst/>
                <a:latin typeface="Helvetica" panose="020B0604020202020204" pitchFamily="34" charset="0"/>
                <a:ea typeface="Times New Roman" panose="02020603050405020304" pitchFamily="18" charset="0"/>
                <a:cs typeface="Calibri" panose="020F0502020204030204" pitchFamily="34" charset="0"/>
              </a:rPr>
              <a:t>American Modelica Conference 2020</a:t>
            </a:r>
            <a:r>
              <a:rPr lang="en-US" sz="1800" b="0" dirty="0">
                <a:effectLst/>
                <a:latin typeface="Helvetica" panose="020B0604020202020204" pitchFamily="34" charset="0"/>
                <a:ea typeface="Times New Roman" panose="02020603050405020304" pitchFamily="18" charset="0"/>
                <a:cs typeface="Calibri" panose="020F0502020204030204" pitchFamily="34" charset="0"/>
              </a:rPr>
              <a:t> to survey the possibility of using Modelica for distribution planning. I’ve been using DNV’s distribution modeling software for the last five years and it lacked fast and flexible analysis. One of my jobs at City Utilities in Springfield, Missouri is system planner. Our system is predominantly municipal and has 117,000 electrical meters. While we attract businesses because of our low electric costs, our engineering group like much of the industry, is young, inexperienced and focuses on system expansion. I only get to spend about 25 percent of my time on planning and I have two that can spend part of their time creating planning products.</a:t>
            </a:r>
            <a:endParaRPr lang="en-US" dirty="0"/>
          </a:p>
        </p:txBody>
      </p:sp>
      <p:sp>
        <p:nvSpPr>
          <p:cNvPr id="4" name="Slide Number Placeholder 3"/>
          <p:cNvSpPr>
            <a:spLocks noGrp="1"/>
          </p:cNvSpPr>
          <p:nvPr>
            <p:ph type="sldNum" sz="quarter" idx="5"/>
          </p:nvPr>
        </p:nvSpPr>
        <p:spPr/>
        <p:txBody>
          <a:bodyPr/>
          <a:lstStyle/>
          <a:p>
            <a:fld id="{4E8B8108-7BD0-4163-A672-EA928DB077F9}" type="slidenum">
              <a:rPr lang="en-US" smtClean="0"/>
              <a:t>1</a:t>
            </a:fld>
            <a:endParaRPr lang="en-US"/>
          </a:p>
        </p:txBody>
      </p:sp>
    </p:spTree>
    <p:extLst>
      <p:ext uri="{BB962C8B-B14F-4D97-AF65-F5344CB8AC3E}">
        <p14:creationId xmlns:p14="http://schemas.microsoft.com/office/powerpoint/2010/main" val="1522990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short of engineer resources where I work, and software is the key to resolving these constraints.</a:t>
            </a:r>
          </a:p>
          <a:p>
            <a:endParaRPr lang="en-US" dirty="0"/>
          </a:p>
          <a:p>
            <a:r>
              <a:rPr lang="en-US" dirty="0"/>
              <a:t>Training people to use software is the most important roadblock. Intuitive software is key. Seemingly diversionary work such as exporting GIS data to </a:t>
            </a:r>
            <a:r>
              <a:rPr lang="en-US" dirty="0" err="1"/>
              <a:t>Synergi</a:t>
            </a:r>
            <a:r>
              <a:rPr lang="en-US" dirty="0"/>
              <a:t> moves to the top of the list. Electrical Engineers instinctively understand a model of a statically loaded power system especially if you’re looking at a small area. This requires minimal data. Planning requires consolidating more data, more rapidly than in the past, with better characterizations.</a:t>
            </a:r>
          </a:p>
        </p:txBody>
      </p:sp>
      <p:sp>
        <p:nvSpPr>
          <p:cNvPr id="4" name="Slide Number Placeholder 3"/>
          <p:cNvSpPr>
            <a:spLocks noGrp="1"/>
          </p:cNvSpPr>
          <p:nvPr>
            <p:ph type="sldNum" sz="quarter" idx="5"/>
          </p:nvPr>
        </p:nvSpPr>
        <p:spPr/>
        <p:txBody>
          <a:bodyPr/>
          <a:lstStyle/>
          <a:p>
            <a:fld id="{4E8B8108-7BD0-4163-A672-EA928DB077F9}" type="slidenum">
              <a:rPr lang="en-US" smtClean="0"/>
              <a:t>2</a:t>
            </a:fld>
            <a:endParaRPr lang="en-US"/>
          </a:p>
        </p:txBody>
      </p:sp>
    </p:spTree>
    <p:extLst>
      <p:ext uri="{BB962C8B-B14F-4D97-AF65-F5344CB8AC3E}">
        <p14:creationId xmlns:p14="http://schemas.microsoft.com/office/powerpoint/2010/main" val="1633729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8B8108-7BD0-4163-A672-EA928DB077F9}" type="slidenum">
              <a:rPr lang="en-US" smtClean="0"/>
              <a:t>3</a:t>
            </a:fld>
            <a:endParaRPr lang="en-US"/>
          </a:p>
        </p:txBody>
      </p:sp>
    </p:spTree>
    <p:extLst>
      <p:ext uri="{BB962C8B-B14F-4D97-AF65-F5344CB8AC3E}">
        <p14:creationId xmlns:p14="http://schemas.microsoft.com/office/powerpoint/2010/main" val="1328283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work in steps. First, feeder capacity; then transformer capacity. We use tools such as transferring load first followed by wire upgrades followed by transformer upgrades.</a:t>
            </a:r>
          </a:p>
        </p:txBody>
      </p:sp>
      <p:sp>
        <p:nvSpPr>
          <p:cNvPr id="4" name="Slide Number Placeholder 3"/>
          <p:cNvSpPr>
            <a:spLocks noGrp="1"/>
          </p:cNvSpPr>
          <p:nvPr>
            <p:ph type="sldNum" sz="quarter" idx="5"/>
          </p:nvPr>
        </p:nvSpPr>
        <p:spPr/>
        <p:txBody>
          <a:bodyPr/>
          <a:lstStyle/>
          <a:p>
            <a:fld id="{4E8B8108-7BD0-4163-A672-EA928DB077F9}" type="slidenum">
              <a:rPr lang="en-US" smtClean="0"/>
              <a:t>4</a:t>
            </a:fld>
            <a:endParaRPr lang="en-US"/>
          </a:p>
        </p:txBody>
      </p:sp>
    </p:spTree>
    <p:extLst>
      <p:ext uri="{BB962C8B-B14F-4D97-AF65-F5344CB8AC3E}">
        <p14:creationId xmlns:p14="http://schemas.microsoft.com/office/powerpoint/2010/main" val="1434035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8B8108-7BD0-4163-A672-EA928DB077F9}" type="slidenum">
              <a:rPr lang="en-US" smtClean="0"/>
              <a:t>6</a:t>
            </a:fld>
            <a:endParaRPr lang="en-US"/>
          </a:p>
        </p:txBody>
      </p:sp>
    </p:spTree>
    <p:extLst>
      <p:ext uri="{BB962C8B-B14F-4D97-AF65-F5344CB8AC3E}">
        <p14:creationId xmlns:p14="http://schemas.microsoft.com/office/powerpoint/2010/main" val="421245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in creating a validated model is transferring the equipment and equipment state. For distribution systems the information comes from GIS. For transmission systems, PSS/E can be a source among others. The common information model (CIM) is used for data exchange. Many sources are actively creating CIM exports. Therefore, I think CIM to Modelica translation provides the equipment and state data. The CIM </a:t>
            </a:r>
            <a:r>
              <a:rPr lang="en-US" dirty="0" err="1"/>
              <a:t>Entsoe</a:t>
            </a:r>
            <a:r>
              <a:rPr lang="en-US" dirty="0"/>
              <a:t> translation is really a one-for-one translation because of </a:t>
            </a:r>
            <a:r>
              <a:rPr lang="en-US" dirty="0" err="1"/>
              <a:t>OpenIPSL</a:t>
            </a:r>
            <a:r>
              <a:rPr lang="en-US" dirty="0"/>
              <a:t>. For distribution, GIS CIM to Modelica is easy. The hard part would be to create validated components that would closely match the GIS CIM data export.</a:t>
            </a:r>
          </a:p>
        </p:txBody>
      </p:sp>
      <p:sp>
        <p:nvSpPr>
          <p:cNvPr id="4" name="Slide Number Placeholder 3"/>
          <p:cNvSpPr>
            <a:spLocks noGrp="1"/>
          </p:cNvSpPr>
          <p:nvPr>
            <p:ph type="sldNum" sz="quarter" idx="5"/>
          </p:nvPr>
        </p:nvSpPr>
        <p:spPr/>
        <p:txBody>
          <a:bodyPr/>
          <a:lstStyle/>
          <a:p>
            <a:fld id="{4E8B8108-7BD0-4163-A672-EA928DB077F9}" type="slidenum">
              <a:rPr lang="en-US" smtClean="0"/>
              <a:t>7</a:t>
            </a:fld>
            <a:endParaRPr lang="en-US"/>
          </a:p>
        </p:txBody>
      </p:sp>
    </p:spTree>
    <p:extLst>
      <p:ext uri="{BB962C8B-B14F-4D97-AF65-F5344CB8AC3E}">
        <p14:creationId xmlns:p14="http://schemas.microsoft.com/office/powerpoint/2010/main" val="1445607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roadblock for using these Modelica chunks is creating and validating the models. For transmission, Luigi and Marcello validate the model with </a:t>
            </a:r>
            <a:r>
              <a:rPr lang="en-US" dirty="0" err="1"/>
              <a:t>OpenIPSL</a:t>
            </a:r>
            <a:r>
              <a:rPr lang="en-US" dirty="0"/>
              <a:t>. I have used extensible stylesheet language (XSLT) for CIM translation. CIM is clearly defined by </a:t>
            </a:r>
            <a:r>
              <a:rPr lang="en-US" dirty="0" err="1"/>
              <a:t>Entsoe’s</a:t>
            </a:r>
            <a:r>
              <a:rPr lang="en-US" dirty="0"/>
              <a:t> models. While I haven’t looked at CIM for distribution, the most prevalent source will be GIS. Therefore, CIM exports from GIS will be used to determine the chunks used to create Modelica components.</a:t>
            </a:r>
          </a:p>
        </p:txBody>
      </p:sp>
      <p:sp>
        <p:nvSpPr>
          <p:cNvPr id="4" name="Slide Number Placeholder 3"/>
          <p:cNvSpPr>
            <a:spLocks noGrp="1"/>
          </p:cNvSpPr>
          <p:nvPr>
            <p:ph type="sldNum" sz="quarter" idx="5"/>
          </p:nvPr>
        </p:nvSpPr>
        <p:spPr/>
        <p:txBody>
          <a:bodyPr/>
          <a:lstStyle/>
          <a:p>
            <a:fld id="{4E8B8108-7BD0-4163-A672-EA928DB077F9}" type="slidenum">
              <a:rPr lang="en-US" smtClean="0"/>
              <a:t>9</a:t>
            </a:fld>
            <a:endParaRPr lang="en-US"/>
          </a:p>
        </p:txBody>
      </p:sp>
    </p:spTree>
    <p:extLst>
      <p:ext uri="{BB962C8B-B14F-4D97-AF65-F5344CB8AC3E}">
        <p14:creationId xmlns:p14="http://schemas.microsoft.com/office/powerpoint/2010/main" val="1346526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the translation is transparent and accountable because the code is short and direct. For example, the bus translation </a:t>
            </a:r>
          </a:p>
        </p:txBody>
      </p:sp>
      <p:sp>
        <p:nvSpPr>
          <p:cNvPr id="4" name="Slide Number Placeholder 3"/>
          <p:cNvSpPr>
            <a:spLocks noGrp="1"/>
          </p:cNvSpPr>
          <p:nvPr>
            <p:ph type="sldNum" sz="quarter" idx="5"/>
          </p:nvPr>
        </p:nvSpPr>
        <p:spPr/>
        <p:txBody>
          <a:bodyPr/>
          <a:lstStyle/>
          <a:p>
            <a:fld id="{4E8B8108-7BD0-4163-A672-EA928DB077F9}" type="slidenum">
              <a:rPr lang="en-US" smtClean="0"/>
              <a:t>10</a:t>
            </a:fld>
            <a:endParaRPr lang="en-US"/>
          </a:p>
        </p:txBody>
      </p:sp>
    </p:spTree>
    <p:extLst>
      <p:ext uri="{BB962C8B-B14F-4D97-AF65-F5344CB8AC3E}">
        <p14:creationId xmlns:p14="http://schemas.microsoft.com/office/powerpoint/2010/main" val="1725950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XSL</a:t>
            </a:r>
          </a:p>
        </p:txBody>
      </p:sp>
      <p:sp>
        <p:nvSpPr>
          <p:cNvPr id="4" name="Slide Number Placeholder 3"/>
          <p:cNvSpPr>
            <a:spLocks noGrp="1"/>
          </p:cNvSpPr>
          <p:nvPr>
            <p:ph type="sldNum" sz="quarter" idx="5"/>
          </p:nvPr>
        </p:nvSpPr>
        <p:spPr/>
        <p:txBody>
          <a:bodyPr/>
          <a:lstStyle/>
          <a:p>
            <a:fld id="{4E8B8108-7BD0-4163-A672-EA928DB077F9}" type="slidenum">
              <a:rPr lang="en-US" smtClean="0"/>
              <a:t>11</a:t>
            </a:fld>
            <a:endParaRPr lang="en-US"/>
          </a:p>
        </p:txBody>
      </p:sp>
    </p:spTree>
    <p:extLst>
      <p:ext uri="{BB962C8B-B14F-4D97-AF65-F5344CB8AC3E}">
        <p14:creationId xmlns:p14="http://schemas.microsoft.com/office/powerpoint/2010/main" val="179689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B17B-F203-40F5-BEDF-6289DB8479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3A492F-3BC2-47B2-96E6-B7A5C324B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04AC58-7A55-4C3F-8CF7-B7BC72D036D3}"/>
              </a:ext>
            </a:extLst>
          </p:cNvPr>
          <p:cNvSpPr>
            <a:spLocks noGrp="1"/>
          </p:cNvSpPr>
          <p:nvPr>
            <p:ph type="dt" sz="half" idx="10"/>
          </p:nvPr>
        </p:nvSpPr>
        <p:spPr/>
        <p:txBody>
          <a:bodyPr/>
          <a:lstStyle/>
          <a:p>
            <a:fld id="{8D23EFBC-D28F-4E1E-912E-0B470CB3DCA1}" type="datetimeFigureOut">
              <a:rPr lang="en-US" smtClean="0"/>
              <a:t>1/17/2021</a:t>
            </a:fld>
            <a:endParaRPr lang="en-US"/>
          </a:p>
        </p:txBody>
      </p:sp>
      <p:sp>
        <p:nvSpPr>
          <p:cNvPr id="5" name="Footer Placeholder 4">
            <a:extLst>
              <a:ext uri="{FF2B5EF4-FFF2-40B4-BE49-F238E27FC236}">
                <a16:creationId xmlns:a16="http://schemas.microsoft.com/office/drawing/2014/main" id="{25E41DA8-2246-44E8-9A38-87AD458386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8FCF2-1572-4340-BB2C-957E380804AA}"/>
              </a:ext>
            </a:extLst>
          </p:cNvPr>
          <p:cNvSpPr>
            <a:spLocks noGrp="1"/>
          </p:cNvSpPr>
          <p:nvPr>
            <p:ph type="sldNum" sz="quarter" idx="12"/>
          </p:nvPr>
        </p:nvSpPr>
        <p:spPr/>
        <p:txBody>
          <a:bodyPr/>
          <a:lstStyle/>
          <a:p>
            <a:fld id="{D9E1433A-FED1-4559-B8F7-E0151D61DDD7}" type="slidenum">
              <a:rPr lang="en-US" smtClean="0"/>
              <a:t>‹#›</a:t>
            </a:fld>
            <a:endParaRPr lang="en-US"/>
          </a:p>
        </p:txBody>
      </p:sp>
    </p:spTree>
    <p:extLst>
      <p:ext uri="{BB962C8B-B14F-4D97-AF65-F5344CB8AC3E}">
        <p14:creationId xmlns:p14="http://schemas.microsoft.com/office/powerpoint/2010/main" val="145336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7295-B4AF-4B91-869E-AD51F1BC96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84EB2F-792A-4042-81ED-993FF2EB2C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CFA08-69D5-4839-B927-FB17072B632B}"/>
              </a:ext>
            </a:extLst>
          </p:cNvPr>
          <p:cNvSpPr>
            <a:spLocks noGrp="1"/>
          </p:cNvSpPr>
          <p:nvPr>
            <p:ph type="dt" sz="half" idx="10"/>
          </p:nvPr>
        </p:nvSpPr>
        <p:spPr/>
        <p:txBody>
          <a:bodyPr/>
          <a:lstStyle/>
          <a:p>
            <a:fld id="{8D23EFBC-D28F-4E1E-912E-0B470CB3DCA1}" type="datetimeFigureOut">
              <a:rPr lang="en-US" smtClean="0"/>
              <a:t>1/17/2021</a:t>
            </a:fld>
            <a:endParaRPr lang="en-US"/>
          </a:p>
        </p:txBody>
      </p:sp>
      <p:sp>
        <p:nvSpPr>
          <p:cNvPr id="5" name="Footer Placeholder 4">
            <a:extLst>
              <a:ext uri="{FF2B5EF4-FFF2-40B4-BE49-F238E27FC236}">
                <a16:creationId xmlns:a16="http://schemas.microsoft.com/office/drawing/2014/main" id="{D4926351-D857-4DB9-8D4D-47363CB8CE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072D84-D416-4489-9CF7-9F998D72ED39}"/>
              </a:ext>
            </a:extLst>
          </p:cNvPr>
          <p:cNvSpPr>
            <a:spLocks noGrp="1"/>
          </p:cNvSpPr>
          <p:nvPr>
            <p:ph type="sldNum" sz="quarter" idx="12"/>
          </p:nvPr>
        </p:nvSpPr>
        <p:spPr/>
        <p:txBody>
          <a:bodyPr/>
          <a:lstStyle/>
          <a:p>
            <a:fld id="{D9E1433A-FED1-4559-B8F7-E0151D61DDD7}" type="slidenum">
              <a:rPr lang="en-US" smtClean="0"/>
              <a:t>‹#›</a:t>
            </a:fld>
            <a:endParaRPr lang="en-US"/>
          </a:p>
        </p:txBody>
      </p:sp>
    </p:spTree>
    <p:extLst>
      <p:ext uri="{BB962C8B-B14F-4D97-AF65-F5344CB8AC3E}">
        <p14:creationId xmlns:p14="http://schemas.microsoft.com/office/powerpoint/2010/main" val="4272038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9DCC70-D4F5-4C46-8805-420A9337F6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0F1732-EE0A-4F18-A91D-86A0471AF3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6CBFFD-D802-40CF-AB79-2556148AC876}"/>
              </a:ext>
            </a:extLst>
          </p:cNvPr>
          <p:cNvSpPr>
            <a:spLocks noGrp="1"/>
          </p:cNvSpPr>
          <p:nvPr>
            <p:ph type="dt" sz="half" idx="10"/>
          </p:nvPr>
        </p:nvSpPr>
        <p:spPr/>
        <p:txBody>
          <a:bodyPr/>
          <a:lstStyle/>
          <a:p>
            <a:fld id="{8D23EFBC-D28F-4E1E-912E-0B470CB3DCA1}" type="datetimeFigureOut">
              <a:rPr lang="en-US" smtClean="0"/>
              <a:t>1/17/2021</a:t>
            </a:fld>
            <a:endParaRPr lang="en-US"/>
          </a:p>
        </p:txBody>
      </p:sp>
      <p:sp>
        <p:nvSpPr>
          <p:cNvPr id="5" name="Footer Placeholder 4">
            <a:extLst>
              <a:ext uri="{FF2B5EF4-FFF2-40B4-BE49-F238E27FC236}">
                <a16:creationId xmlns:a16="http://schemas.microsoft.com/office/drawing/2014/main" id="{59A5E404-DA8B-4B7C-8F84-1E40CBDBA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45CCA-BBE5-46CF-9C07-B6D4E4E87F1F}"/>
              </a:ext>
            </a:extLst>
          </p:cNvPr>
          <p:cNvSpPr>
            <a:spLocks noGrp="1"/>
          </p:cNvSpPr>
          <p:nvPr>
            <p:ph type="sldNum" sz="quarter" idx="12"/>
          </p:nvPr>
        </p:nvSpPr>
        <p:spPr/>
        <p:txBody>
          <a:bodyPr/>
          <a:lstStyle/>
          <a:p>
            <a:fld id="{D9E1433A-FED1-4559-B8F7-E0151D61DDD7}" type="slidenum">
              <a:rPr lang="en-US" smtClean="0"/>
              <a:t>‹#›</a:t>
            </a:fld>
            <a:endParaRPr lang="en-US"/>
          </a:p>
        </p:txBody>
      </p:sp>
    </p:spTree>
    <p:extLst>
      <p:ext uri="{BB962C8B-B14F-4D97-AF65-F5344CB8AC3E}">
        <p14:creationId xmlns:p14="http://schemas.microsoft.com/office/powerpoint/2010/main" val="1385384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3DBA8-FFCA-4122-B953-B45E8CACA8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EB1666-5AC0-4F15-AF02-97FD446248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4FFC3-6023-4E25-A6E8-8B6CC79367B5}"/>
              </a:ext>
            </a:extLst>
          </p:cNvPr>
          <p:cNvSpPr>
            <a:spLocks noGrp="1"/>
          </p:cNvSpPr>
          <p:nvPr>
            <p:ph type="dt" sz="half" idx="10"/>
          </p:nvPr>
        </p:nvSpPr>
        <p:spPr/>
        <p:txBody>
          <a:bodyPr/>
          <a:lstStyle/>
          <a:p>
            <a:fld id="{8D23EFBC-D28F-4E1E-912E-0B470CB3DCA1}" type="datetimeFigureOut">
              <a:rPr lang="en-US" smtClean="0"/>
              <a:t>1/17/2021</a:t>
            </a:fld>
            <a:endParaRPr lang="en-US"/>
          </a:p>
        </p:txBody>
      </p:sp>
      <p:sp>
        <p:nvSpPr>
          <p:cNvPr id="5" name="Footer Placeholder 4">
            <a:extLst>
              <a:ext uri="{FF2B5EF4-FFF2-40B4-BE49-F238E27FC236}">
                <a16:creationId xmlns:a16="http://schemas.microsoft.com/office/drawing/2014/main" id="{F2EE210D-D1B3-4DBE-94EA-8DF4277CF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554ED-9E60-41E3-BF55-CEB75C8D5E45}"/>
              </a:ext>
            </a:extLst>
          </p:cNvPr>
          <p:cNvSpPr>
            <a:spLocks noGrp="1"/>
          </p:cNvSpPr>
          <p:nvPr>
            <p:ph type="sldNum" sz="quarter" idx="12"/>
          </p:nvPr>
        </p:nvSpPr>
        <p:spPr/>
        <p:txBody>
          <a:bodyPr/>
          <a:lstStyle/>
          <a:p>
            <a:fld id="{D9E1433A-FED1-4559-B8F7-E0151D61DDD7}" type="slidenum">
              <a:rPr lang="en-US" smtClean="0"/>
              <a:t>‹#›</a:t>
            </a:fld>
            <a:endParaRPr lang="en-US"/>
          </a:p>
        </p:txBody>
      </p:sp>
    </p:spTree>
    <p:extLst>
      <p:ext uri="{BB962C8B-B14F-4D97-AF65-F5344CB8AC3E}">
        <p14:creationId xmlns:p14="http://schemas.microsoft.com/office/powerpoint/2010/main" val="252758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9919-5CC1-4CE5-9335-AC4AB38037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481381-171C-4AAC-A6E1-6DF1559AF0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066CFA-9A10-4584-B328-AF67727A4742}"/>
              </a:ext>
            </a:extLst>
          </p:cNvPr>
          <p:cNvSpPr>
            <a:spLocks noGrp="1"/>
          </p:cNvSpPr>
          <p:nvPr>
            <p:ph type="dt" sz="half" idx="10"/>
          </p:nvPr>
        </p:nvSpPr>
        <p:spPr/>
        <p:txBody>
          <a:bodyPr/>
          <a:lstStyle/>
          <a:p>
            <a:fld id="{8D23EFBC-D28F-4E1E-912E-0B470CB3DCA1}" type="datetimeFigureOut">
              <a:rPr lang="en-US" smtClean="0"/>
              <a:t>1/17/2021</a:t>
            </a:fld>
            <a:endParaRPr lang="en-US"/>
          </a:p>
        </p:txBody>
      </p:sp>
      <p:sp>
        <p:nvSpPr>
          <p:cNvPr id="5" name="Footer Placeholder 4">
            <a:extLst>
              <a:ext uri="{FF2B5EF4-FFF2-40B4-BE49-F238E27FC236}">
                <a16:creationId xmlns:a16="http://schemas.microsoft.com/office/drawing/2014/main" id="{5E4700C3-C122-40EA-AF6B-A75B05B58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6C370-BAAC-4767-AA9C-5C96A92487A1}"/>
              </a:ext>
            </a:extLst>
          </p:cNvPr>
          <p:cNvSpPr>
            <a:spLocks noGrp="1"/>
          </p:cNvSpPr>
          <p:nvPr>
            <p:ph type="sldNum" sz="quarter" idx="12"/>
          </p:nvPr>
        </p:nvSpPr>
        <p:spPr/>
        <p:txBody>
          <a:bodyPr/>
          <a:lstStyle/>
          <a:p>
            <a:fld id="{D9E1433A-FED1-4559-B8F7-E0151D61DDD7}" type="slidenum">
              <a:rPr lang="en-US" smtClean="0"/>
              <a:t>‹#›</a:t>
            </a:fld>
            <a:endParaRPr lang="en-US"/>
          </a:p>
        </p:txBody>
      </p:sp>
    </p:spTree>
    <p:extLst>
      <p:ext uri="{BB962C8B-B14F-4D97-AF65-F5344CB8AC3E}">
        <p14:creationId xmlns:p14="http://schemas.microsoft.com/office/powerpoint/2010/main" val="2452747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96A53-DA0B-4AC0-807F-A8CE059416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0D5311-84F4-451E-82C4-AE2351E54B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F9E437-DF2D-433E-9D25-762018B982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488A45-58B5-44EF-A2BE-B1B0D396F92A}"/>
              </a:ext>
            </a:extLst>
          </p:cNvPr>
          <p:cNvSpPr>
            <a:spLocks noGrp="1"/>
          </p:cNvSpPr>
          <p:nvPr>
            <p:ph type="dt" sz="half" idx="10"/>
          </p:nvPr>
        </p:nvSpPr>
        <p:spPr/>
        <p:txBody>
          <a:bodyPr/>
          <a:lstStyle/>
          <a:p>
            <a:fld id="{8D23EFBC-D28F-4E1E-912E-0B470CB3DCA1}" type="datetimeFigureOut">
              <a:rPr lang="en-US" smtClean="0"/>
              <a:t>1/17/2021</a:t>
            </a:fld>
            <a:endParaRPr lang="en-US"/>
          </a:p>
        </p:txBody>
      </p:sp>
      <p:sp>
        <p:nvSpPr>
          <p:cNvPr id="6" name="Footer Placeholder 5">
            <a:extLst>
              <a:ext uri="{FF2B5EF4-FFF2-40B4-BE49-F238E27FC236}">
                <a16:creationId xmlns:a16="http://schemas.microsoft.com/office/drawing/2014/main" id="{140A4912-C80D-4668-8075-7E3FD2D44B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0C331-8126-4532-AFC0-5C3A20643884}"/>
              </a:ext>
            </a:extLst>
          </p:cNvPr>
          <p:cNvSpPr>
            <a:spLocks noGrp="1"/>
          </p:cNvSpPr>
          <p:nvPr>
            <p:ph type="sldNum" sz="quarter" idx="12"/>
          </p:nvPr>
        </p:nvSpPr>
        <p:spPr/>
        <p:txBody>
          <a:bodyPr/>
          <a:lstStyle/>
          <a:p>
            <a:fld id="{D9E1433A-FED1-4559-B8F7-E0151D61DDD7}" type="slidenum">
              <a:rPr lang="en-US" smtClean="0"/>
              <a:t>‹#›</a:t>
            </a:fld>
            <a:endParaRPr lang="en-US"/>
          </a:p>
        </p:txBody>
      </p:sp>
    </p:spTree>
    <p:extLst>
      <p:ext uri="{BB962C8B-B14F-4D97-AF65-F5344CB8AC3E}">
        <p14:creationId xmlns:p14="http://schemas.microsoft.com/office/powerpoint/2010/main" val="209791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598E-A8B3-4A0A-8D32-0A9A730AFD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7BEA1C-F795-4577-9933-FC94B533C3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025BAC-6E09-480A-94AE-179E6D5F41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E4FEB0-0391-4F13-A2E6-64C42AD97E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2B2997-53BE-44D5-AF26-30797B6C57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893F46-18A9-4FC6-ACC1-83BBB796ABD1}"/>
              </a:ext>
            </a:extLst>
          </p:cNvPr>
          <p:cNvSpPr>
            <a:spLocks noGrp="1"/>
          </p:cNvSpPr>
          <p:nvPr>
            <p:ph type="dt" sz="half" idx="10"/>
          </p:nvPr>
        </p:nvSpPr>
        <p:spPr/>
        <p:txBody>
          <a:bodyPr/>
          <a:lstStyle/>
          <a:p>
            <a:fld id="{8D23EFBC-D28F-4E1E-912E-0B470CB3DCA1}" type="datetimeFigureOut">
              <a:rPr lang="en-US" smtClean="0"/>
              <a:t>1/17/2021</a:t>
            </a:fld>
            <a:endParaRPr lang="en-US"/>
          </a:p>
        </p:txBody>
      </p:sp>
      <p:sp>
        <p:nvSpPr>
          <p:cNvPr id="8" name="Footer Placeholder 7">
            <a:extLst>
              <a:ext uri="{FF2B5EF4-FFF2-40B4-BE49-F238E27FC236}">
                <a16:creationId xmlns:a16="http://schemas.microsoft.com/office/drawing/2014/main" id="{7A51CCC7-02D1-4137-91B9-5481FAAC0A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3DFB47-1310-481B-9819-45EC620C5F8F}"/>
              </a:ext>
            </a:extLst>
          </p:cNvPr>
          <p:cNvSpPr>
            <a:spLocks noGrp="1"/>
          </p:cNvSpPr>
          <p:nvPr>
            <p:ph type="sldNum" sz="quarter" idx="12"/>
          </p:nvPr>
        </p:nvSpPr>
        <p:spPr/>
        <p:txBody>
          <a:bodyPr/>
          <a:lstStyle/>
          <a:p>
            <a:fld id="{D9E1433A-FED1-4559-B8F7-E0151D61DDD7}" type="slidenum">
              <a:rPr lang="en-US" smtClean="0"/>
              <a:t>‹#›</a:t>
            </a:fld>
            <a:endParaRPr lang="en-US"/>
          </a:p>
        </p:txBody>
      </p:sp>
    </p:spTree>
    <p:extLst>
      <p:ext uri="{BB962C8B-B14F-4D97-AF65-F5344CB8AC3E}">
        <p14:creationId xmlns:p14="http://schemas.microsoft.com/office/powerpoint/2010/main" val="168371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153FE-F4D5-4C7E-9D70-3C4EACDEBC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AB6CC0-CC88-481F-BAFE-FCA47438E465}"/>
              </a:ext>
            </a:extLst>
          </p:cNvPr>
          <p:cNvSpPr>
            <a:spLocks noGrp="1"/>
          </p:cNvSpPr>
          <p:nvPr>
            <p:ph type="dt" sz="half" idx="10"/>
          </p:nvPr>
        </p:nvSpPr>
        <p:spPr/>
        <p:txBody>
          <a:bodyPr/>
          <a:lstStyle/>
          <a:p>
            <a:fld id="{8D23EFBC-D28F-4E1E-912E-0B470CB3DCA1}" type="datetimeFigureOut">
              <a:rPr lang="en-US" smtClean="0"/>
              <a:t>1/17/2021</a:t>
            </a:fld>
            <a:endParaRPr lang="en-US"/>
          </a:p>
        </p:txBody>
      </p:sp>
      <p:sp>
        <p:nvSpPr>
          <p:cNvPr id="4" name="Footer Placeholder 3">
            <a:extLst>
              <a:ext uri="{FF2B5EF4-FFF2-40B4-BE49-F238E27FC236}">
                <a16:creationId xmlns:a16="http://schemas.microsoft.com/office/drawing/2014/main" id="{4984ABB8-290A-4F2B-829B-A8ABC55064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0624BD-05B3-498D-8564-EC7CAA4F1351}"/>
              </a:ext>
            </a:extLst>
          </p:cNvPr>
          <p:cNvSpPr>
            <a:spLocks noGrp="1"/>
          </p:cNvSpPr>
          <p:nvPr>
            <p:ph type="sldNum" sz="quarter" idx="12"/>
          </p:nvPr>
        </p:nvSpPr>
        <p:spPr/>
        <p:txBody>
          <a:bodyPr/>
          <a:lstStyle/>
          <a:p>
            <a:fld id="{D9E1433A-FED1-4559-B8F7-E0151D61DDD7}" type="slidenum">
              <a:rPr lang="en-US" smtClean="0"/>
              <a:t>‹#›</a:t>
            </a:fld>
            <a:endParaRPr lang="en-US"/>
          </a:p>
        </p:txBody>
      </p:sp>
    </p:spTree>
    <p:extLst>
      <p:ext uri="{BB962C8B-B14F-4D97-AF65-F5344CB8AC3E}">
        <p14:creationId xmlns:p14="http://schemas.microsoft.com/office/powerpoint/2010/main" val="74501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3F1F49-5A4A-448F-894A-4C0DF0C2EC06}"/>
              </a:ext>
            </a:extLst>
          </p:cNvPr>
          <p:cNvSpPr>
            <a:spLocks noGrp="1"/>
          </p:cNvSpPr>
          <p:nvPr>
            <p:ph type="dt" sz="half" idx="10"/>
          </p:nvPr>
        </p:nvSpPr>
        <p:spPr/>
        <p:txBody>
          <a:bodyPr/>
          <a:lstStyle/>
          <a:p>
            <a:fld id="{8D23EFBC-D28F-4E1E-912E-0B470CB3DCA1}" type="datetimeFigureOut">
              <a:rPr lang="en-US" smtClean="0"/>
              <a:t>1/17/2021</a:t>
            </a:fld>
            <a:endParaRPr lang="en-US"/>
          </a:p>
        </p:txBody>
      </p:sp>
      <p:sp>
        <p:nvSpPr>
          <p:cNvPr id="3" name="Footer Placeholder 2">
            <a:extLst>
              <a:ext uri="{FF2B5EF4-FFF2-40B4-BE49-F238E27FC236}">
                <a16:creationId xmlns:a16="http://schemas.microsoft.com/office/drawing/2014/main" id="{97F82E6E-2BE6-4F27-9430-73BA05CDCF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DA02DE-FB80-463E-BE9E-5CCC803FF1C2}"/>
              </a:ext>
            </a:extLst>
          </p:cNvPr>
          <p:cNvSpPr>
            <a:spLocks noGrp="1"/>
          </p:cNvSpPr>
          <p:nvPr>
            <p:ph type="sldNum" sz="quarter" idx="12"/>
          </p:nvPr>
        </p:nvSpPr>
        <p:spPr/>
        <p:txBody>
          <a:bodyPr/>
          <a:lstStyle/>
          <a:p>
            <a:fld id="{D9E1433A-FED1-4559-B8F7-E0151D61DDD7}" type="slidenum">
              <a:rPr lang="en-US" smtClean="0"/>
              <a:t>‹#›</a:t>
            </a:fld>
            <a:endParaRPr lang="en-US"/>
          </a:p>
        </p:txBody>
      </p:sp>
    </p:spTree>
    <p:extLst>
      <p:ext uri="{BB962C8B-B14F-4D97-AF65-F5344CB8AC3E}">
        <p14:creationId xmlns:p14="http://schemas.microsoft.com/office/powerpoint/2010/main" val="1821061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2A75-8EA5-477D-ACF2-340644FFFF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F04621-A581-4BA6-9A23-68E0C6EB77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78FD2A-F812-4FCD-BDDF-57A78799D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018469-FBCC-45A7-A3EF-301ECBB4485A}"/>
              </a:ext>
            </a:extLst>
          </p:cNvPr>
          <p:cNvSpPr>
            <a:spLocks noGrp="1"/>
          </p:cNvSpPr>
          <p:nvPr>
            <p:ph type="dt" sz="half" idx="10"/>
          </p:nvPr>
        </p:nvSpPr>
        <p:spPr/>
        <p:txBody>
          <a:bodyPr/>
          <a:lstStyle/>
          <a:p>
            <a:fld id="{8D23EFBC-D28F-4E1E-912E-0B470CB3DCA1}" type="datetimeFigureOut">
              <a:rPr lang="en-US" smtClean="0"/>
              <a:t>1/17/2021</a:t>
            </a:fld>
            <a:endParaRPr lang="en-US"/>
          </a:p>
        </p:txBody>
      </p:sp>
      <p:sp>
        <p:nvSpPr>
          <p:cNvPr id="6" name="Footer Placeholder 5">
            <a:extLst>
              <a:ext uri="{FF2B5EF4-FFF2-40B4-BE49-F238E27FC236}">
                <a16:creationId xmlns:a16="http://schemas.microsoft.com/office/drawing/2014/main" id="{B1D68F8B-AC0B-4B14-BB46-977913117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667F92-FCDD-4CE6-A3E7-B1CF9AD2464F}"/>
              </a:ext>
            </a:extLst>
          </p:cNvPr>
          <p:cNvSpPr>
            <a:spLocks noGrp="1"/>
          </p:cNvSpPr>
          <p:nvPr>
            <p:ph type="sldNum" sz="quarter" idx="12"/>
          </p:nvPr>
        </p:nvSpPr>
        <p:spPr/>
        <p:txBody>
          <a:bodyPr/>
          <a:lstStyle/>
          <a:p>
            <a:fld id="{D9E1433A-FED1-4559-B8F7-E0151D61DDD7}" type="slidenum">
              <a:rPr lang="en-US" smtClean="0"/>
              <a:t>‹#›</a:t>
            </a:fld>
            <a:endParaRPr lang="en-US"/>
          </a:p>
        </p:txBody>
      </p:sp>
    </p:spTree>
    <p:extLst>
      <p:ext uri="{BB962C8B-B14F-4D97-AF65-F5344CB8AC3E}">
        <p14:creationId xmlns:p14="http://schemas.microsoft.com/office/powerpoint/2010/main" val="376040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F5445-46B0-4233-A8F6-7B1A265D61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9F8697-7949-44EB-8F3F-42B12CD44C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C776F1-8E89-4B2F-9083-D7C39C85FF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CAD3A-FC75-4DE8-84F8-C62D84266BCF}"/>
              </a:ext>
            </a:extLst>
          </p:cNvPr>
          <p:cNvSpPr>
            <a:spLocks noGrp="1"/>
          </p:cNvSpPr>
          <p:nvPr>
            <p:ph type="dt" sz="half" idx="10"/>
          </p:nvPr>
        </p:nvSpPr>
        <p:spPr/>
        <p:txBody>
          <a:bodyPr/>
          <a:lstStyle/>
          <a:p>
            <a:fld id="{8D23EFBC-D28F-4E1E-912E-0B470CB3DCA1}" type="datetimeFigureOut">
              <a:rPr lang="en-US" smtClean="0"/>
              <a:t>1/17/2021</a:t>
            </a:fld>
            <a:endParaRPr lang="en-US"/>
          </a:p>
        </p:txBody>
      </p:sp>
      <p:sp>
        <p:nvSpPr>
          <p:cNvPr id="6" name="Footer Placeholder 5">
            <a:extLst>
              <a:ext uri="{FF2B5EF4-FFF2-40B4-BE49-F238E27FC236}">
                <a16:creationId xmlns:a16="http://schemas.microsoft.com/office/drawing/2014/main" id="{45DF3DED-8A73-402E-90F8-8B17C5700D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7392D6-2499-4421-A988-AE9B4F550A9B}"/>
              </a:ext>
            </a:extLst>
          </p:cNvPr>
          <p:cNvSpPr>
            <a:spLocks noGrp="1"/>
          </p:cNvSpPr>
          <p:nvPr>
            <p:ph type="sldNum" sz="quarter" idx="12"/>
          </p:nvPr>
        </p:nvSpPr>
        <p:spPr/>
        <p:txBody>
          <a:bodyPr/>
          <a:lstStyle/>
          <a:p>
            <a:fld id="{D9E1433A-FED1-4559-B8F7-E0151D61DDD7}" type="slidenum">
              <a:rPr lang="en-US" smtClean="0"/>
              <a:t>‹#›</a:t>
            </a:fld>
            <a:endParaRPr lang="en-US"/>
          </a:p>
        </p:txBody>
      </p:sp>
    </p:spTree>
    <p:extLst>
      <p:ext uri="{BB962C8B-B14F-4D97-AF65-F5344CB8AC3E}">
        <p14:creationId xmlns:p14="http://schemas.microsoft.com/office/powerpoint/2010/main" val="3063259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C432D8-390B-41E3-8198-7AD523AD82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935701-546D-4767-84F4-ED2560B5F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CA1A9-9BCD-49DD-89F9-6647B4B78D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3EFBC-D28F-4E1E-912E-0B470CB3DCA1}" type="datetimeFigureOut">
              <a:rPr lang="en-US" smtClean="0"/>
              <a:t>1/17/2021</a:t>
            </a:fld>
            <a:endParaRPr lang="en-US"/>
          </a:p>
        </p:txBody>
      </p:sp>
      <p:sp>
        <p:nvSpPr>
          <p:cNvPr id="5" name="Footer Placeholder 4">
            <a:extLst>
              <a:ext uri="{FF2B5EF4-FFF2-40B4-BE49-F238E27FC236}">
                <a16:creationId xmlns:a16="http://schemas.microsoft.com/office/drawing/2014/main" id="{84342AD2-9B3F-4179-B844-AA01B04291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33C360-EC59-4860-A856-40AF1DFEDA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1433A-FED1-4559-B8F7-E0151D61DDD7}" type="slidenum">
              <a:rPr lang="en-US" smtClean="0"/>
              <a:t>‹#›</a:t>
            </a:fld>
            <a:endParaRPr lang="en-US"/>
          </a:p>
        </p:txBody>
      </p:sp>
    </p:spTree>
    <p:extLst>
      <p:ext uri="{BB962C8B-B14F-4D97-AF65-F5344CB8AC3E}">
        <p14:creationId xmlns:p14="http://schemas.microsoft.com/office/powerpoint/2010/main" val="3521905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linkedin.com/in/glen-halley-5bb6b313/" TargetMode="External"/><Relationship Id="rId2" Type="http://schemas.openxmlformats.org/officeDocument/2006/relationships/hyperlink" Target="mailto:Glen@GKHSoftwar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51775-BA50-4484-A7B1-4CB70FD32E8B}"/>
              </a:ext>
            </a:extLst>
          </p:cNvPr>
          <p:cNvSpPr>
            <a:spLocks noGrp="1"/>
          </p:cNvSpPr>
          <p:nvPr>
            <p:ph type="ctrTitle"/>
          </p:nvPr>
        </p:nvSpPr>
        <p:spPr/>
        <p:txBody>
          <a:bodyPr/>
          <a:lstStyle/>
          <a:p>
            <a:r>
              <a:rPr lang="en-US"/>
              <a:t>Translation (XSLT)</a:t>
            </a:r>
            <a:br>
              <a:rPr lang="en-US" dirty="0"/>
            </a:br>
            <a:r>
              <a:rPr lang="en-US" dirty="0"/>
              <a:t>Data and Model</a:t>
            </a:r>
          </a:p>
        </p:txBody>
      </p:sp>
      <p:sp>
        <p:nvSpPr>
          <p:cNvPr id="3" name="Subtitle 2">
            <a:extLst>
              <a:ext uri="{FF2B5EF4-FFF2-40B4-BE49-F238E27FC236}">
                <a16:creationId xmlns:a16="http://schemas.microsoft.com/office/drawing/2014/main" id="{96A8CD5E-4963-468D-9186-5FD74FB8C881}"/>
              </a:ext>
            </a:extLst>
          </p:cNvPr>
          <p:cNvSpPr>
            <a:spLocks noGrp="1"/>
          </p:cNvSpPr>
          <p:nvPr>
            <p:ph type="subTitle" idx="1"/>
          </p:nvPr>
        </p:nvSpPr>
        <p:spPr/>
        <p:txBody>
          <a:bodyPr/>
          <a:lstStyle/>
          <a:p>
            <a:r>
              <a:rPr lang="en-US" dirty="0"/>
              <a:t>Distribution Modeling in Modelica</a:t>
            </a:r>
          </a:p>
          <a:p>
            <a:r>
              <a:rPr lang="en-US" dirty="0"/>
              <a:t>Faster, More Flexible Analysis</a:t>
            </a:r>
          </a:p>
        </p:txBody>
      </p:sp>
    </p:spTree>
    <p:extLst>
      <p:ext uri="{BB962C8B-B14F-4D97-AF65-F5344CB8AC3E}">
        <p14:creationId xmlns:p14="http://schemas.microsoft.com/office/powerpoint/2010/main" val="3032961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D5CD1-C0C7-4D8A-BBC2-54B2D043089B}"/>
              </a:ext>
            </a:extLst>
          </p:cNvPr>
          <p:cNvSpPr>
            <a:spLocks noGrp="1"/>
          </p:cNvSpPr>
          <p:nvPr>
            <p:ph type="title"/>
          </p:nvPr>
        </p:nvSpPr>
        <p:spPr/>
        <p:txBody>
          <a:bodyPr/>
          <a:lstStyle/>
          <a:p>
            <a:r>
              <a:rPr lang="en-US" dirty="0"/>
              <a:t>Translate PSS/E CIM to Modelica with XSLT</a:t>
            </a:r>
          </a:p>
        </p:txBody>
      </p:sp>
      <p:sp>
        <p:nvSpPr>
          <p:cNvPr id="3" name="Content Placeholder 2">
            <a:extLst>
              <a:ext uri="{FF2B5EF4-FFF2-40B4-BE49-F238E27FC236}">
                <a16:creationId xmlns:a16="http://schemas.microsoft.com/office/drawing/2014/main" id="{D0306083-4E83-4A07-8912-0BB36FFB5B56}"/>
              </a:ext>
            </a:extLst>
          </p:cNvPr>
          <p:cNvSpPr>
            <a:spLocks noGrp="1"/>
          </p:cNvSpPr>
          <p:nvPr>
            <p:ph idx="1"/>
          </p:nvPr>
        </p:nvSpPr>
        <p:spPr>
          <a:xfrm>
            <a:off x="177807" y="1408670"/>
            <a:ext cx="5535828" cy="2450770"/>
          </a:xfrm>
        </p:spPr>
        <p:txBody>
          <a:bodyPr>
            <a:normAutofit fontScale="47500" lnSpcReduction="20000"/>
          </a:bodyPr>
          <a:lstStyle/>
          <a:p>
            <a:pPr marL="0" indent="0" algn="ctr">
              <a:lnSpc>
                <a:spcPct val="120000"/>
              </a:lnSpc>
              <a:spcBef>
                <a:spcPts val="0"/>
              </a:spcBef>
              <a:buNone/>
            </a:pPr>
            <a:r>
              <a:rPr lang="en-US" b="1" dirty="0">
                <a:solidFill>
                  <a:schemeClr val="bg1"/>
                </a:solidFill>
                <a:highlight>
                  <a:srgbClr val="000080"/>
                </a:highlight>
              </a:rPr>
              <a:t>CIM File </a:t>
            </a:r>
          </a:p>
          <a:p>
            <a:pPr marL="0" indent="0">
              <a:lnSpc>
                <a:spcPct val="120000"/>
              </a:lnSpc>
              <a:spcBef>
                <a:spcPts val="0"/>
              </a:spcBef>
              <a:buNone/>
            </a:pPr>
            <a:r>
              <a:rPr lang="en-US" dirty="0"/>
              <a:t>&lt;</a:t>
            </a:r>
            <a:r>
              <a:rPr lang="en-US" dirty="0" err="1">
                <a:highlight>
                  <a:srgbClr val="FFFF00"/>
                </a:highlight>
              </a:rPr>
              <a:t>cim:BusbarSection</a:t>
            </a:r>
            <a:r>
              <a:rPr lang="en-US" dirty="0">
                <a:highlight>
                  <a:srgbClr val="FFFF00"/>
                </a:highlight>
              </a:rPr>
              <a:t> </a:t>
            </a:r>
            <a:r>
              <a:rPr lang="en-US" dirty="0" err="1"/>
              <a:t>rdf:ID</a:t>
            </a:r>
            <a:r>
              <a:rPr lang="en-US" dirty="0"/>
              <a:t>="_70393951-9562-11e7-9e89-b46d83638f70"&gt;</a:t>
            </a:r>
          </a:p>
          <a:p>
            <a:pPr marL="0" indent="0">
              <a:lnSpc>
                <a:spcPct val="120000"/>
              </a:lnSpc>
              <a:spcBef>
                <a:spcPts val="0"/>
              </a:spcBef>
              <a:buNone/>
            </a:pPr>
            <a:r>
              <a:rPr lang="en-US" dirty="0"/>
              <a:t>    &lt;</a:t>
            </a:r>
            <a:r>
              <a:rPr lang="en-US" dirty="0" err="1"/>
              <a:t>cim:Equipment.EquipmentContainer</a:t>
            </a:r>
            <a:r>
              <a:rPr lang="en-US" dirty="0"/>
              <a:t> </a:t>
            </a:r>
            <a:r>
              <a:rPr lang="en-US" dirty="0" err="1"/>
              <a:t>rdf:resource</a:t>
            </a:r>
            <a:r>
              <a:rPr lang="en-US" dirty="0"/>
              <a:t>="#_7039395a-9562…" /&gt;</a:t>
            </a:r>
          </a:p>
          <a:p>
            <a:pPr marL="0" indent="0">
              <a:lnSpc>
                <a:spcPct val="120000"/>
              </a:lnSpc>
              <a:spcBef>
                <a:spcPts val="0"/>
              </a:spcBef>
              <a:buNone/>
            </a:pPr>
            <a:r>
              <a:rPr lang="en-US" dirty="0"/>
              <a:t>    &lt;</a:t>
            </a:r>
            <a:r>
              <a:rPr lang="en-US" dirty="0" err="1">
                <a:highlight>
                  <a:srgbClr val="00FF00"/>
                </a:highlight>
              </a:rPr>
              <a:t>cim:IdentifiedObject.name</a:t>
            </a:r>
            <a:r>
              <a:rPr lang="en-US" dirty="0"/>
              <a:t>&gt;BUS1&lt;/</a:t>
            </a:r>
            <a:r>
              <a:rPr lang="en-US" dirty="0" err="1"/>
              <a:t>cim:IdentifiedObject.name</a:t>
            </a:r>
            <a:r>
              <a:rPr lang="en-US" dirty="0"/>
              <a:t>&gt;</a:t>
            </a:r>
          </a:p>
          <a:p>
            <a:pPr marL="0" indent="0">
              <a:lnSpc>
                <a:spcPct val="120000"/>
              </a:lnSpc>
              <a:spcBef>
                <a:spcPts val="0"/>
              </a:spcBef>
              <a:buNone/>
            </a:pPr>
            <a:r>
              <a:rPr lang="en-US" dirty="0"/>
              <a:t>  &lt;/</a:t>
            </a:r>
            <a:r>
              <a:rPr lang="en-US" dirty="0" err="1"/>
              <a:t>cim:BusbarSection</a:t>
            </a:r>
            <a:r>
              <a:rPr lang="en-US" dirty="0"/>
              <a:t>&gt;</a:t>
            </a:r>
          </a:p>
          <a:p>
            <a:pPr marL="0" indent="0">
              <a:lnSpc>
                <a:spcPct val="120000"/>
              </a:lnSpc>
              <a:spcBef>
                <a:spcPts val="0"/>
              </a:spcBef>
              <a:buNone/>
            </a:pPr>
            <a:r>
              <a:rPr lang="en-US" dirty="0"/>
              <a:t>  &lt;</a:t>
            </a:r>
            <a:r>
              <a:rPr lang="en-US" dirty="0" err="1">
                <a:highlight>
                  <a:srgbClr val="FFFF00"/>
                </a:highlight>
              </a:rPr>
              <a:t>cim:BusbarSection</a:t>
            </a:r>
            <a:r>
              <a:rPr lang="en-US" dirty="0">
                <a:highlight>
                  <a:srgbClr val="FFFF00"/>
                </a:highlight>
              </a:rPr>
              <a:t> </a:t>
            </a:r>
            <a:r>
              <a:rPr lang="en-US" dirty="0" err="1"/>
              <a:t>rdf:ID</a:t>
            </a:r>
            <a:r>
              <a:rPr lang="en-US" dirty="0"/>
              <a:t>="_7039396c-9562-11e7-9e89-b46d83638f70"&gt;</a:t>
            </a:r>
          </a:p>
          <a:p>
            <a:pPr marL="0" indent="0">
              <a:lnSpc>
                <a:spcPct val="120000"/>
              </a:lnSpc>
              <a:spcBef>
                <a:spcPts val="0"/>
              </a:spcBef>
              <a:buNone/>
            </a:pPr>
            <a:r>
              <a:rPr lang="en-US" dirty="0"/>
              <a:t>    &lt;</a:t>
            </a:r>
            <a:r>
              <a:rPr lang="en-US" dirty="0" err="1"/>
              <a:t>cim:Equipment.EquipmentContainer</a:t>
            </a:r>
            <a:r>
              <a:rPr lang="en-US" dirty="0"/>
              <a:t> </a:t>
            </a:r>
            <a:r>
              <a:rPr lang="en-US" dirty="0" err="1"/>
              <a:t>rdf:resource</a:t>
            </a:r>
            <a:r>
              <a:rPr lang="en-US" dirty="0"/>
              <a:t>="#_70393975-9562-…" /&gt;</a:t>
            </a:r>
          </a:p>
          <a:p>
            <a:pPr marL="0" indent="0">
              <a:lnSpc>
                <a:spcPct val="120000"/>
              </a:lnSpc>
              <a:spcBef>
                <a:spcPts val="0"/>
              </a:spcBef>
              <a:buNone/>
            </a:pPr>
            <a:r>
              <a:rPr lang="en-US" dirty="0"/>
              <a:t>    &lt;</a:t>
            </a:r>
            <a:r>
              <a:rPr lang="en-US" dirty="0" err="1">
                <a:highlight>
                  <a:srgbClr val="00FF00"/>
                </a:highlight>
              </a:rPr>
              <a:t>cim:IdentifiedObject.name</a:t>
            </a:r>
            <a:r>
              <a:rPr lang="en-US" dirty="0"/>
              <a:t>&gt;BUS2&lt;/</a:t>
            </a:r>
            <a:r>
              <a:rPr lang="en-US" dirty="0" err="1"/>
              <a:t>cim:IdentifiedObject.name</a:t>
            </a:r>
            <a:r>
              <a:rPr lang="en-US" dirty="0"/>
              <a:t>&gt;</a:t>
            </a:r>
          </a:p>
          <a:p>
            <a:pPr marL="0" indent="0">
              <a:lnSpc>
                <a:spcPct val="120000"/>
              </a:lnSpc>
              <a:spcBef>
                <a:spcPts val="0"/>
              </a:spcBef>
              <a:buNone/>
            </a:pPr>
            <a:r>
              <a:rPr lang="en-US" dirty="0"/>
              <a:t>  &lt;/</a:t>
            </a:r>
            <a:r>
              <a:rPr lang="en-US" dirty="0" err="1"/>
              <a:t>cim:BusbarSection</a:t>
            </a:r>
            <a:r>
              <a:rPr lang="en-US" dirty="0"/>
              <a:t>&gt;</a:t>
            </a:r>
          </a:p>
          <a:p>
            <a:pPr marL="0" indent="0">
              <a:lnSpc>
                <a:spcPct val="120000"/>
              </a:lnSpc>
              <a:spcBef>
                <a:spcPts val="0"/>
              </a:spcBef>
              <a:buNone/>
            </a:pPr>
            <a:r>
              <a:rPr lang="en-US" sz="3800" dirty="0"/>
              <a:t>…</a:t>
            </a:r>
          </a:p>
        </p:txBody>
      </p:sp>
      <p:sp>
        <p:nvSpPr>
          <p:cNvPr id="4" name="TextBox 3">
            <a:extLst>
              <a:ext uri="{FF2B5EF4-FFF2-40B4-BE49-F238E27FC236}">
                <a16:creationId xmlns:a16="http://schemas.microsoft.com/office/drawing/2014/main" id="{53670854-5AA6-4BBF-B548-5EA5CE35D3F6}"/>
              </a:ext>
            </a:extLst>
          </p:cNvPr>
          <p:cNvSpPr txBox="1"/>
          <p:nvPr/>
        </p:nvSpPr>
        <p:spPr>
          <a:xfrm>
            <a:off x="6409039" y="1563130"/>
            <a:ext cx="5535828" cy="2400657"/>
          </a:xfrm>
          <a:prstGeom prst="rect">
            <a:avLst/>
          </a:prstGeom>
          <a:noFill/>
        </p:spPr>
        <p:txBody>
          <a:bodyPr wrap="square" rtlCol="0">
            <a:spAutoFit/>
          </a:bodyPr>
          <a:lstStyle/>
          <a:p>
            <a:pPr algn="ctr"/>
            <a:r>
              <a:rPr lang="en-US" sz="1300" b="1" dirty="0">
                <a:solidFill>
                  <a:schemeClr val="bg1"/>
                </a:solidFill>
                <a:highlight>
                  <a:srgbClr val="000080"/>
                </a:highlight>
              </a:rPr>
              <a:t>XSLT File</a:t>
            </a:r>
          </a:p>
          <a:p>
            <a:r>
              <a:rPr lang="en-US" sz="1200" dirty="0"/>
              <a:t>&lt;</a:t>
            </a:r>
            <a:r>
              <a:rPr lang="en-US" sz="1200" dirty="0" err="1"/>
              <a:t>xsl:template</a:t>
            </a:r>
            <a:r>
              <a:rPr lang="en-US" sz="1200" dirty="0"/>
              <a:t> match="/</a:t>
            </a:r>
            <a:r>
              <a:rPr lang="en-US" sz="1200" dirty="0" err="1"/>
              <a:t>rdf:RDF</a:t>
            </a:r>
            <a:r>
              <a:rPr lang="en-US" sz="1200" dirty="0"/>
              <a:t>"&gt;</a:t>
            </a:r>
          </a:p>
          <a:p>
            <a:r>
              <a:rPr lang="en-US" sz="1200" dirty="0"/>
              <a:t>	&lt;</a:t>
            </a:r>
            <a:r>
              <a:rPr lang="en-US" sz="1200" dirty="0" err="1"/>
              <a:t>xsl:text</a:t>
            </a:r>
            <a:r>
              <a:rPr lang="en-US" sz="1200" dirty="0"/>
              <a:t>&gt;model CIM16_IEEE_9bus “auto-g."</a:t>
            </a:r>
          </a:p>
          <a:p>
            <a:r>
              <a:rPr lang="en-US" sz="1200" dirty="0"/>
              <a:t>	&lt;/</a:t>
            </a:r>
            <a:r>
              <a:rPr lang="en-US" sz="1200" dirty="0" err="1"/>
              <a:t>xsl:text</a:t>
            </a:r>
            <a:r>
              <a:rPr lang="en-US" sz="1200" dirty="0"/>
              <a:t>&gt;</a:t>
            </a:r>
          </a:p>
          <a:p>
            <a:r>
              <a:rPr lang="en-US" sz="1200" dirty="0"/>
              <a:t>	&lt;</a:t>
            </a:r>
            <a:r>
              <a:rPr lang="en-US" sz="1200" dirty="0" err="1"/>
              <a:t>xsl:for-each</a:t>
            </a:r>
            <a:r>
              <a:rPr lang="en-US" sz="1200" dirty="0"/>
              <a:t> select="</a:t>
            </a:r>
            <a:r>
              <a:rPr lang="en-US" sz="1200" dirty="0" err="1">
                <a:highlight>
                  <a:srgbClr val="FFFF00"/>
                </a:highlight>
              </a:rPr>
              <a:t>cim:BusbarSection</a:t>
            </a:r>
            <a:r>
              <a:rPr lang="en-US" sz="1200" dirty="0"/>
              <a:t>"&gt;</a:t>
            </a:r>
          </a:p>
          <a:p>
            <a:r>
              <a:rPr lang="en-US" sz="1200" dirty="0"/>
              <a:t>		&lt;</a:t>
            </a:r>
            <a:r>
              <a:rPr lang="en-US" sz="1200" dirty="0" err="1"/>
              <a:t>xsl:text</a:t>
            </a:r>
            <a:r>
              <a:rPr lang="en-US" sz="1200" dirty="0"/>
              <a:t>&gt;</a:t>
            </a:r>
            <a:r>
              <a:rPr lang="en-US" sz="1200" dirty="0" err="1"/>
              <a:t>OpenIPSL.Electrical.Buses.Bus</a:t>
            </a:r>
            <a:r>
              <a:rPr lang="en-US" sz="1200" dirty="0"/>
              <a:t> &lt;/</a:t>
            </a:r>
            <a:r>
              <a:rPr lang="en-US" sz="1200" dirty="0" err="1"/>
              <a:t>xsl:text</a:t>
            </a:r>
            <a:r>
              <a:rPr lang="en-US" sz="1200" dirty="0"/>
              <a:t>&gt;</a:t>
            </a:r>
          </a:p>
          <a:p>
            <a:r>
              <a:rPr lang="en-US" sz="1200" dirty="0"/>
              <a:t>		&lt;</a:t>
            </a:r>
            <a:r>
              <a:rPr lang="en-US" sz="1200" dirty="0" err="1"/>
              <a:t>xsl:value-of</a:t>
            </a:r>
            <a:r>
              <a:rPr lang="en-US" sz="1200" dirty="0"/>
              <a:t> select="</a:t>
            </a:r>
            <a:r>
              <a:rPr lang="en-US" sz="1200" dirty="0" err="1">
                <a:highlight>
                  <a:srgbClr val="00FF00"/>
                </a:highlight>
              </a:rPr>
              <a:t>cim:IdentifiedObject.name</a:t>
            </a:r>
            <a:r>
              <a:rPr lang="en-US" sz="1200" dirty="0"/>
              <a:t>"/&gt;</a:t>
            </a:r>
          </a:p>
          <a:p>
            <a:r>
              <a:rPr lang="en-US" sz="1200" dirty="0"/>
              <a:t>		&lt;</a:t>
            </a:r>
            <a:r>
              <a:rPr lang="en-US" sz="1200" dirty="0" err="1"/>
              <a:t>xsl:text</a:t>
            </a:r>
            <a:r>
              <a:rPr lang="en-US" sz="1200" dirty="0"/>
              <a:t>&gt; "auto-g." annotation(Placement(transformation(extent = {{30, -40}, {50, -20}})));</a:t>
            </a:r>
          </a:p>
          <a:p>
            <a:r>
              <a:rPr lang="en-US" sz="1200" dirty="0"/>
              <a:t>		&lt;/</a:t>
            </a:r>
            <a:r>
              <a:rPr lang="en-US" sz="1200" dirty="0" err="1"/>
              <a:t>xsl:text</a:t>
            </a:r>
            <a:r>
              <a:rPr lang="en-US" sz="1200" dirty="0"/>
              <a:t>&gt;</a:t>
            </a:r>
          </a:p>
          <a:p>
            <a:r>
              <a:rPr lang="en-US" sz="1200" dirty="0"/>
              <a:t>	&lt;/</a:t>
            </a:r>
            <a:r>
              <a:rPr lang="en-US" sz="1200" dirty="0" err="1"/>
              <a:t>xsl:for-each</a:t>
            </a:r>
            <a:r>
              <a:rPr lang="en-US" sz="1200" dirty="0"/>
              <a:t>&gt;</a:t>
            </a:r>
          </a:p>
          <a:p>
            <a:r>
              <a:rPr lang="en-US" dirty="0"/>
              <a:t>…</a:t>
            </a:r>
          </a:p>
        </p:txBody>
      </p:sp>
      <p:sp>
        <p:nvSpPr>
          <p:cNvPr id="5" name="Arrow: Right 4">
            <a:extLst>
              <a:ext uri="{FF2B5EF4-FFF2-40B4-BE49-F238E27FC236}">
                <a16:creationId xmlns:a16="http://schemas.microsoft.com/office/drawing/2014/main" id="{51D42682-A2DE-409D-B432-B857874F4C14}"/>
              </a:ext>
            </a:extLst>
          </p:cNvPr>
          <p:cNvSpPr/>
          <p:nvPr/>
        </p:nvSpPr>
        <p:spPr>
          <a:xfrm rot="2805971">
            <a:off x="3467804" y="3363994"/>
            <a:ext cx="805206" cy="354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28CBDA20-D6E1-4A35-BE2C-8D77A4FAD0FC}"/>
              </a:ext>
            </a:extLst>
          </p:cNvPr>
          <p:cNvSpPr/>
          <p:nvPr/>
        </p:nvSpPr>
        <p:spPr>
          <a:xfrm rot="8743417">
            <a:off x="7061993" y="3683226"/>
            <a:ext cx="389238" cy="3398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6C0886A-72BD-4F23-97DB-E24DC7CD920A}"/>
              </a:ext>
            </a:extLst>
          </p:cNvPr>
          <p:cNvSpPr txBox="1"/>
          <p:nvPr/>
        </p:nvSpPr>
        <p:spPr>
          <a:xfrm>
            <a:off x="4442255" y="3859440"/>
            <a:ext cx="2557848" cy="461665"/>
          </a:xfrm>
          <a:custGeom>
            <a:avLst/>
            <a:gdLst>
              <a:gd name="connsiteX0" fmla="*/ 0 w 2557848"/>
              <a:gd name="connsiteY0" fmla="*/ 0 h 461665"/>
              <a:gd name="connsiteX1" fmla="*/ 2557848 w 2557848"/>
              <a:gd name="connsiteY1" fmla="*/ 0 h 461665"/>
              <a:gd name="connsiteX2" fmla="*/ 2557848 w 2557848"/>
              <a:gd name="connsiteY2" fmla="*/ 461665 h 461665"/>
              <a:gd name="connsiteX3" fmla="*/ 0 w 2557848"/>
              <a:gd name="connsiteY3" fmla="*/ 461665 h 461665"/>
              <a:gd name="connsiteX4" fmla="*/ 0 w 2557848"/>
              <a:gd name="connsiteY4" fmla="*/ 0 h 46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7848" h="461665" fill="none" extrusionOk="0">
                <a:moveTo>
                  <a:pt x="0" y="0"/>
                </a:moveTo>
                <a:cubicBezTo>
                  <a:pt x="314017" y="-33775"/>
                  <a:pt x="1844328" y="138873"/>
                  <a:pt x="2557848" y="0"/>
                </a:cubicBezTo>
                <a:cubicBezTo>
                  <a:pt x="2552626" y="59951"/>
                  <a:pt x="2523869" y="386447"/>
                  <a:pt x="2557848" y="461665"/>
                </a:cubicBezTo>
                <a:cubicBezTo>
                  <a:pt x="2064932" y="324335"/>
                  <a:pt x="809821" y="323809"/>
                  <a:pt x="0" y="461665"/>
                </a:cubicBezTo>
                <a:cubicBezTo>
                  <a:pt x="-25199" y="354901"/>
                  <a:pt x="26467" y="134939"/>
                  <a:pt x="0" y="0"/>
                </a:cubicBezTo>
                <a:close/>
              </a:path>
              <a:path w="2557848" h="461665" stroke="0" extrusionOk="0">
                <a:moveTo>
                  <a:pt x="0" y="0"/>
                </a:moveTo>
                <a:cubicBezTo>
                  <a:pt x="1263350" y="-101487"/>
                  <a:pt x="2239282" y="-162162"/>
                  <a:pt x="2557848" y="0"/>
                </a:cubicBezTo>
                <a:cubicBezTo>
                  <a:pt x="2523695" y="170338"/>
                  <a:pt x="2591126" y="325037"/>
                  <a:pt x="2557848" y="461665"/>
                </a:cubicBezTo>
                <a:cubicBezTo>
                  <a:pt x="2076815" y="511730"/>
                  <a:pt x="1208022" y="303216"/>
                  <a:pt x="0" y="461665"/>
                </a:cubicBezTo>
                <a:cubicBezTo>
                  <a:pt x="-30818" y="254334"/>
                  <a:pt x="-20465" y="210249"/>
                  <a:pt x="0" y="0"/>
                </a:cubicBezTo>
                <a:close/>
              </a:path>
            </a:pathLst>
          </a:custGeom>
          <a:solidFill>
            <a:schemeClr val="accent1"/>
          </a:solidFill>
          <a:ln w="76200">
            <a:solidFill>
              <a:schemeClr val="accent2"/>
            </a:solidFill>
            <a:extLst>
              <a:ext uri="{C807C97D-BFC1-408E-A445-0C87EB9F89A2}">
                <ask:lineSketchStyleProps xmlns:ask="http://schemas.microsoft.com/office/drawing/2018/sketchyshapes" sd="981765707">
                  <a:prstGeom prst="rect">
                    <a:avLst/>
                  </a:prstGeom>
                  <ask:type>
                    <ask:lineSketchCurved/>
                  </ask:type>
                </ask:lineSketchStyleProps>
              </a:ext>
            </a:extLst>
          </a:ln>
        </p:spPr>
        <p:txBody>
          <a:bodyPr wrap="square" rtlCol="0">
            <a:spAutoFit/>
          </a:bodyPr>
          <a:lstStyle/>
          <a:p>
            <a:r>
              <a:rPr lang="en-US" sz="2400" dirty="0"/>
              <a:t>XSLT Engine</a:t>
            </a:r>
          </a:p>
        </p:txBody>
      </p:sp>
      <p:sp>
        <p:nvSpPr>
          <p:cNvPr id="8" name="Arrow: Right 7">
            <a:extLst>
              <a:ext uri="{FF2B5EF4-FFF2-40B4-BE49-F238E27FC236}">
                <a16:creationId xmlns:a16="http://schemas.microsoft.com/office/drawing/2014/main" id="{235F2B1E-E051-4C94-9889-8605371191DE}"/>
              </a:ext>
            </a:extLst>
          </p:cNvPr>
          <p:cNvSpPr/>
          <p:nvPr/>
        </p:nvSpPr>
        <p:spPr>
          <a:xfrm rot="5400000">
            <a:off x="5457566" y="4345819"/>
            <a:ext cx="389238" cy="3398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B53B177-43B8-49F5-B0FF-AFD0F7925E45}"/>
              </a:ext>
            </a:extLst>
          </p:cNvPr>
          <p:cNvSpPr txBox="1"/>
          <p:nvPr/>
        </p:nvSpPr>
        <p:spPr>
          <a:xfrm>
            <a:off x="518984" y="4833205"/>
            <a:ext cx="11003692" cy="1123384"/>
          </a:xfrm>
          <a:prstGeom prst="rect">
            <a:avLst/>
          </a:prstGeom>
          <a:noFill/>
        </p:spPr>
        <p:txBody>
          <a:bodyPr wrap="square" rtlCol="0">
            <a:spAutoFit/>
          </a:bodyPr>
          <a:lstStyle/>
          <a:p>
            <a:pPr algn="ctr"/>
            <a:r>
              <a:rPr lang="en-US" sz="1300" b="1" dirty="0">
                <a:solidFill>
                  <a:schemeClr val="bg1"/>
                </a:solidFill>
                <a:highlight>
                  <a:srgbClr val="000080"/>
                </a:highlight>
              </a:rPr>
              <a:t>Modelica</a:t>
            </a:r>
          </a:p>
          <a:p>
            <a:r>
              <a:rPr lang="en-US" dirty="0"/>
              <a:t>model CIM16_IEEE_9bus "auto-g."</a:t>
            </a:r>
          </a:p>
          <a:p>
            <a:r>
              <a:rPr lang="en-US" dirty="0" err="1"/>
              <a:t>OpenIPSL.Electrical.Buses.Bus</a:t>
            </a:r>
            <a:r>
              <a:rPr lang="en-US" dirty="0"/>
              <a:t> BUS1 "auto-g." annotation(Placement(transformation(extent = {{30, -40}, {50, -20}})));</a:t>
            </a:r>
          </a:p>
          <a:p>
            <a:r>
              <a:rPr lang="en-US" dirty="0" err="1"/>
              <a:t>OpenIPSL.Electrical.Buses.Bus</a:t>
            </a:r>
            <a:r>
              <a:rPr lang="en-US" dirty="0"/>
              <a:t> BUS2 "auto-g." annotation(Placement(transformation(extent = {{30, -40}, {50, -20}})));</a:t>
            </a:r>
          </a:p>
        </p:txBody>
      </p:sp>
    </p:spTree>
    <p:extLst>
      <p:ext uri="{BB962C8B-B14F-4D97-AF65-F5344CB8AC3E}">
        <p14:creationId xmlns:p14="http://schemas.microsoft.com/office/powerpoint/2010/main" val="3489232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2AA15-6D38-4531-B52A-997C4EA6E49E}"/>
              </a:ext>
            </a:extLst>
          </p:cNvPr>
          <p:cNvSpPr>
            <a:spLocks noGrp="1"/>
          </p:cNvSpPr>
          <p:nvPr>
            <p:ph type="title"/>
          </p:nvPr>
        </p:nvSpPr>
        <p:spPr/>
        <p:txBody>
          <a:bodyPr/>
          <a:lstStyle/>
          <a:p>
            <a:r>
              <a:rPr lang="en-US" dirty="0"/>
              <a:t>XSLT’s use for Distribution Modeling</a:t>
            </a:r>
          </a:p>
        </p:txBody>
      </p:sp>
      <p:sp>
        <p:nvSpPr>
          <p:cNvPr id="3" name="Content Placeholder 2">
            <a:extLst>
              <a:ext uri="{FF2B5EF4-FFF2-40B4-BE49-F238E27FC236}">
                <a16:creationId xmlns:a16="http://schemas.microsoft.com/office/drawing/2014/main" id="{EFE6A1C2-BD24-41DB-BFD6-FB5E903DDA51}"/>
              </a:ext>
            </a:extLst>
          </p:cNvPr>
          <p:cNvSpPr>
            <a:spLocks noGrp="1"/>
          </p:cNvSpPr>
          <p:nvPr>
            <p:ph idx="1"/>
          </p:nvPr>
        </p:nvSpPr>
        <p:spPr/>
        <p:txBody>
          <a:bodyPr/>
          <a:lstStyle/>
          <a:p>
            <a:r>
              <a:rPr lang="en-US" dirty="0"/>
              <a:t>XSLT maps GIS asset types to a separate file of electrical properties</a:t>
            </a:r>
          </a:p>
          <a:p>
            <a:pPr lvl="1"/>
            <a:r>
              <a:rPr lang="en-US" dirty="0"/>
              <a:t>Line instances = component * length</a:t>
            </a:r>
          </a:p>
          <a:p>
            <a:r>
              <a:rPr lang="en-US" dirty="0"/>
              <a:t>XSLT Aggregation algorithms simplify the model for certain analysis</a:t>
            </a:r>
          </a:p>
          <a:p>
            <a:pPr lvl="1"/>
            <a:r>
              <a:rPr lang="en-US" dirty="0"/>
              <a:t>Voltage: Switches could be removed, and lines combined</a:t>
            </a:r>
          </a:p>
          <a:p>
            <a:r>
              <a:rPr lang="en-US" dirty="0"/>
              <a:t>System state algorithms using correlation analysis with:</a:t>
            </a:r>
          </a:p>
          <a:p>
            <a:pPr lvl="1"/>
            <a:r>
              <a:rPr lang="en-US" dirty="0"/>
              <a:t>Phasor Measurement Units (PMUs) from SEL Relays</a:t>
            </a:r>
          </a:p>
          <a:p>
            <a:pPr lvl="1"/>
            <a:r>
              <a:rPr lang="en-US" dirty="0"/>
              <a:t>AMR and EMS data</a:t>
            </a:r>
          </a:p>
          <a:p>
            <a:pPr lvl="1"/>
            <a:endParaRPr lang="en-US" dirty="0"/>
          </a:p>
        </p:txBody>
      </p:sp>
    </p:spTree>
    <p:extLst>
      <p:ext uri="{BB962C8B-B14F-4D97-AF65-F5344CB8AC3E}">
        <p14:creationId xmlns:p14="http://schemas.microsoft.com/office/powerpoint/2010/main" val="117150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DE28-E7C8-430E-8E05-75627B3455DF}"/>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AC0BCD47-3B77-4204-BEB0-D52F75A5EED3}"/>
              </a:ext>
            </a:extLst>
          </p:cNvPr>
          <p:cNvSpPr>
            <a:spLocks noGrp="1"/>
          </p:cNvSpPr>
          <p:nvPr>
            <p:ph idx="1"/>
          </p:nvPr>
        </p:nvSpPr>
        <p:spPr/>
        <p:txBody>
          <a:bodyPr/>
          <a:lstStyle/>
          <a:p>
            <a:r>
              <a:rPr lang="en-US" dirty="0"/>
              <a:t>Transmission Modeling with Modelica can be flexible and fast with</a:t>
            </a:r>
            <a:br>
              <a:rPr lang="en-US" dirty="0"/>
            </a:br>
            <a:r>
              <a:rPr lang="en-US" dirty="0"/>
              <a:t>CIM translation and </a:t>
            </a:r>
            <a:r>
              <a:rPr lang="en-US" dirty="0" err="1"/>
              <a:t>OpenIPSL</a:t>
            </a:r>
            <a:endParaRPr lang="en-US" dirty="0"/>
          </a:p>
          <a:p>
            <a:r>
              <a:rPr lang="en-US" dirty="0"/>
              <a:t>CIM translation can be transparent and accountable like </a:t>
            </a:r>
            <a:r>
              <a:rPr lang="en-US" dirty="0" err="1"/>
              <a:t>OpenIPSL</a:t>
            </a:r>
            <a:endParaRPr lang="en-US" dirty="0"/>
          </a:p>
          <a:p>
            <a:r>
              <a:rPr lang="en-US" dirty="0"/>
              <a:t>Widespread Distribution Modeling Using Modelica Requires:</a:t>
            </a:r>
          </a:p>
          <a:p>
            <a:pPr lvl="1"/>
            <a:r>
              <a:rPr lang="en-US" dirty="0"/>
              <a:t>Modelica components created from GIS CIM exports</a:t>
            </a:r>
          </a:p>
          <a:p>
            <a:pPr lvl="1"/>
            <a:r>
              <a:rPr lang="en-US" dirty="0"/>
              <a:t>Rapid and automated load characterization</a:t>
            </a:r>
          </a:p>
          <a:p>
            <a:pPr lvl="1"/>
            <a:r>
              <a:rPr lang="en-US" dirty="0"/>
              <a:t>Additional algorithms</a:t>
            </a:r>
          </a:p>
        </p:txBody>
      </p:sp>
    </p:spTree>
    <p:extLst>
      <p:ext uri="{BB962C8B-B14F-4D97-AF65-F5344CB8AC3E}">
        <p14:creationId xmlns:p14="http://schemas.microsoft.com/office/powerpoint/2010/main" val="113230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3B3C-4291-4F38-B42E-C0B161E82A3E}"/>
              </a:ext>
            </a:extLst>
          </p:cNvPr>
          <p:cNvSpPr>
            <a:spLocks noGrp="1"/>
          </p:cNvSpPr>
          <p:nvPr>
            <p:ph type="title"/>
          </p:nvPr>
        </p:nvSpPr>
        <p:spPr/>
        <p:txBody>
          <a:bodyPr/>
          <a:lstStyle/>
          <a:p>
            <a:r>
              <a:rPr lang="en-US" dirty="0"/>
              <a:t>Contact Information</a:t>
            </a:r>
          </a:p>
        </p:txBody>
      </p:sp>
      <p:sp>
        <p:nvSpPr>
          <p:cNvPr id="3" name="Content Placeholder 2">
            <a:extLst>
              <a:ext uri="{FF2B5EF4-FFF2-40B4-BE49-F238E27FC236}">
                <a16:creationId xmlns:a16="http://schemas.microsoft.com/office/drawing/2014/main" id="{2F5BE6DE-FAF8-4882-8420-FFE97FBD6D36}"/>
              </a:ext>
            </a:extLst>
          </p:cNvPr>
          <p:cNvSpPr>
            <a:spLocks noGrp="1"/>
          </p:cNvSpPr>
          <p:nvPr>
            <p:ph idx="1"/>
          </p:nvPr>
        </p:nvSpPr>
        <p:spPr/>
        <p:txBody>
          <a:bodyPr/>
          <a:lstStyle/>
          <a:p>
            <a:r>
              <a:rPr lang="en-US" dirty="0"/>
              <a:t>Glen K. Halley, P.E.</a:t>
            </a:r>
          </a:p>
          <a:p>
            <a:pPr marL="0" indent="0">
              <a:buNone/>
            </a:pPr>
            <a:r>
              <a:rPr lang="en-US" dirty="0"/>
              <a:t>	</a:t>
            </a:r>
            <a:r>
              <a:rPr lang="en-US" dirty="0">
                <a:hlinkClick r:id="rId2"/>
              </a:rPr>
              <a:t>Glen@GKHSoftware.com</a:t>
            </a:r>
            <a:endParaRPr lang="en-US" dirty="0"/>
          </a:p>
          <a:p>
            <a:pPr marL="0" indent="0">
              <a:buNone/>
            </a:pPr>
            <a:r>
              <a:rPr lang="en-US" dirty="0"/>
              <a:t>	</a:t>
            </a:r>
            <a:r>
              <a:rPr lang="en-US" dirty="0">
                <a:hlinkClick r:id="rId3"/>
              </a:rPr>
              <a:t>Glen Halley | LinkedIn</a:t>
            </a:r>
            <a:endParaRPr lang="en-US" dirty="0"/>
          </a:p>
        </p:txBody>
      </p:sp>
    </p:spTree>
    <p:extLst>
      <p:ext uri="{BB962C8B-B14F-4D97-AF65-F5344CB8AC3E}">
        <p14:creationId xmlns:p14="http://schemas.microsoft.com/office/powerpoint/2010/main" val="79662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2E08-A3BB-4138-9114-2A4990C865F3}"/>
              </a:ext>
            </a:extLst>
          </p:cNvPr>
          <p:cNvSpPr>
            <a:spLocks noGrp="1"/>
          </p:cNvSpPr>
          <p:nvPr>
            <p:ph type="title"/>
          </p:nvPr>
        </p:nvSpPr>
        <p:spPr/>
        <p:txBody>
          <a:bodyPr/>
          <a:lstStyle/>
          <a:p>
            <a:pPr algn="ctr"/>
            <a:r>
              <a:rPr lang="en-US" dirty="0"/>
              <a:t>Academic/Software View</a:t>
            </a:r>
            <a:br>
              <a:rPr lang="en-US" dirty="0"/>
            </a:br>
            <a:r>
              <a:rPr lang="en-US" dirty="0"/>
              <a:t>Glen K. Halley, P.E. </a:t>
            </a:r>
          </a:p>
        </p:txBody>
      </p:sp>
      <p:sp>
        <p:nvSpPr>
          <p:cNvPr id="3" name="Content Placeholder 2">
            <a:extLst>
              <a:ext uri="{FF2B5EF4-FFF2-40B4-BE49-F238E27FC236}">
                <a16:creationId xmlns:a16="http://schemas.microsoft.com/office/drawing/2014/main" id="{F730AEF2-CA2D-4163-81F1-156DDCBF4113}"/>
              </a:ext>
            </a:extLst>
          </p:cNvPr>
          <p:cNvSpPr>
            <a:spLocks noGrp="1"/>
          </p:cNvSpPr>
          <p:nvPr>
            <p:ph idx="1"/>
          </p:nvPr>
        </p:nvSpPr>
        <p:spPr/>
        <p:txBody>
          <a:bodyPr>
            <a:normAutofit fontScale="85000" lnSpcReduction="20000"/>
          </a:bodyPr>
          <a:lstStyle/>
          <a:p>
            <a:r>
              <a:rPr lang="en-US" dirty="0"/>
              <a:t>Physical Design – Civil Work</a:t>
            </a:r>
          </a:p>
          <a:p>
            <a:pPr lvl="1"/>
            <a:r>
              <a:rPr lang="en-US" dirty="0"/>
              <a:t>Transmission – PLS </a:t>
            </a:r>
            <a:r>
              <a:rPr lang="en-US" dirty="0" err="1"/>
              <a:t>Cadd</a:t>
            </a:r>
            <a:endParaRPr lang="en-US" dirty="0"/>
          </a:p>
          <a:p>
            <a:pPr lvl="1"/>
            <a:r>
              <a:rPr lang="en-US" dirty="0"/>
              <a:t>Distribution – PLS </a:t>
            </a:r>
            <a:r>
              <a:rPr lang="en-US" dirty="0" err="1"/>
              <a:t>Cadd</a:t>
            </a:r>
            <a:r>
              <a:rPr lang="en-US" dirty="0"/>
              <a:t> Lite</a:t>
            </a:r>
          </a:p>
          <a:p>
            <a:pPr lvl="1"/>
            <a:r>
              <a:rPr lang="en-US" dirty="0"/>
              <a:t>Substation - Substation Design Suite (SDS), Physical</a:t>
            </a:r>
          </a:p>
          <a:p>
            <a:r>
              <a:rPr lang="en-US" dirty="0"/>
              <a:t>Electrical Design – Electrical Work</a:t>
            </a:r>
          </a:p>
          <a:p>
            <a:pPr lvl="1"/>
            <a:r>
              <a:rPr lang="en-US" dirty="0"/>
              <a:t>Distribution – DNV </a:t>
            </a:r>
            <a:r>
              <a:rPr lang="en-US" dirty="0" err="1"/>
              <a:t>Synergi</a:t>
            </a:r>
            <a:r>
              <a:rPr lang="en-US" dirty="0"/>
              <a:t> Electric</a:t>
            </a:r>
          </a:p>
          <a:p>
            <a:pPr lvl="1"/>
            <a:r>
              <a:rPr lang="en-US" dirty="0"/>
              <a:t>Substation – SDS Protection &amp; Control</a:t>
            </a:r>
          </a:p>
          <a:p>
            <a:r>
              <a:rPr lang="en-US" dirty="0"/>
              <a:t>Operations</a:t>
            </a:r>
          </a:p>
          <a:p>
            <a:pPr lvl="1"/>
            <a:r>
              <a:rPr lang="en-US" dirty="0"/>
              <a:t>Duty Supervisor</a:t>
            </a:r>
          </a:p>
          <a:p>
            <a:pPr lvl="1"/>
            <a:r>
              <a:rPr lang="en-US" dirty="0"/>
              <a:t>Storm Operations Scheduler</a:t>
            </a:r>
          </a:p>
          <a:p>
            <a:pPr lvl="1"/>
            <a:r>
              <a:rPr lang="en-US" dirty="0"/>
              <a:t>Load Analysis for Switching Plans</a:t>
            </a:r>
          </a:p>
          <a:p>
            <a:r>
              <a:rPr lang="en-US" dirty="0"/>
              <a:t>Information Systems</a:t>
            </a:r>
          </a:p>
          <a:p>
            <a:pPr lvl="1"/>
            <a:r>
              <a:rPr lang="en-US" dirty="0"/>
              <a:t>Mapping – ESRI, Geographic Information Systems (GIS) </a:t>
            </a:r>
          </a:p>
          <a:p>
            <a:pPr lvl="1"/>
            <a:r>
              <a:rPr lang="en-US" dirty="0"/>
              <a:t>Automatic Meter Reading (AMR) - </a:t>
            </a:r>
            <a:r>
              <a:rPr lang="en-US" dirty="0" err="1"/>
              <a:t>Itron</a:t>
            </a:r>
            <a:endParaRPr lang="en-US" dirty="0"/>
          </a:p>
        </p:txBody>
      </p:sp>
    </p:spTree>
    <p:extLst>
      <p:ext uri="{BB962C8B-B14F-4D97-AF65-F5344CB8AC3E}">
        <p14:creationId xmlns:p14="http://schemas.microsoft.com/office/powerpoint/2010/main" val="226200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7121C-846C-45EF-89B4-4CFBF67A1933}"/>
              </a:ext>
            </a:extLst>
          </p:cNvPr>
          <p:cNvSpPr>
            <a:spLocks noGrp="1"/>
          </p:cNvSpPr>
          <p:nvPr>
            <p:ph type="title"/>
          </p:nvPr>
        </p:nvSpPr>
        <p:spPr/>
        <p:txBody>
          <a:bodyPr>
            <a:normAutofit fontScale="90000"/>
          </a:bodyPr>
          <a:lstStyle/>
          <a:p>
            <a:pPr algn="ctr"/>
            <a:r>
              <a:rPr lang="en-US" dirty="0"/>
              <a:t>Modelica</a:t>
            </a:r>
            <a:br>
              <a:rPr lang="en-US" dirty="0"/>
            </a:br>
            <a:r>
              <a:rPr lang="en-US" dirty="0"/>
              <a:t>Distribution Planning</a:t>
            </a:r>
            <a:br>
              <a:rPr lang="en-US" dirty="0"/>
            </a:br>
            <a:r>
              <a:rPr lang="en-US" dirty="0"/>
              <a:t>Case and Implementation </a:t>
            </a:r>
          </a:p>
        </p:txBody>
      </p:sp>
      <p:sp>
        <p:nvSpPr>
          <p:cNvPr id="3" name="Content Placeholder 2">
            <a:extLst>
              <a:ext uri="{FF2B5EF4-FFF2-40B4-BE49-F238E27FC236}">
                <a16:creationId xmlns:a16="http://schemas.microsoft.com/office/drawing/2014/main" id="{631E3377-B9BC-478D-8362-33B1E73E008A}"/>
              </a:ext>
            </a:extLst>
          </p:cNvPr>
          <p:cNvSpPr>
            <a:spLocks noGrp="1"/>
          </p:cNvSpPr>
          <p:nvPr>
            <p:ph idx="1"/>
          </p:nvPr>
        </p:nvSpPr>
        <p:spPr/>
        <p:txBody>
          <a:bodyPr>
            <a:normAutofit/>
          </a:bodyPr>
          <a:lstStyle/>
          <a:p>
            <a:r>
              <a:rPr lang="en-US" dirty="0"/>
              <a:t>Introduction</a:t>
            </a:r>
          </a:p>
          <a:p>
            <a:pPr lvl="1"/>
            <a:r>
              <a:rPr lang="en-US" dirty="0"/>
              <a:t>Planning Products</a:t>
            </a:r>
          </a:p>
          <a:p>
            <a:pPr lvl="1"/>
            <a:r>
              <a:rPr lang="en-US" dirty="0"/>
              <a:t>Distribution Process</a:t>
            </a:r>
          </a:p>
          <a:p>
            <a:pPr lvl="1"/>
            <a:r>
              <a:rPr lang="en-US" dirty="0"/>
              <a:t>Problems to Solve</a:t>
            </a:r>
          </a:p>
          <a:p>
            <a:r>
              <a:rPr lang="en-US" dirty="0"/>
              <a:t>Transmission CIM to Modelica</a:t>
            </a:r>
          </a:p>
          <a:p>
            <a:pPr lvl="1"/>
            <a:r>
              <a:rPr lang="en-US" dirty="0"/>
              <a:t>Transparent, Accountable, Certifiable, and Fast like </a:t>
            </a:r>
            <a:r>
              <a:rPr lang="en-US" dirty="0" err="1"/>
              <a:t>OpenIPSL</a:t>
            </a:r>
            <a:endParaRPr lang="en-US" dirty="0"/>
          </a:p>
          <a:p>
            <a:pPr lvl="1"/>
            <a:r>
              <a:rPr lang="en-US" dirty="0"/>
              <a:t>Process Overview</a:t>
            </a:r>
          </a:p>
          <a:p>
            <a:r>
              <a:rPr lang="en-US" dirty="0"/>
              <a:t>Extra Hurdles for Distribution</a:t>
            </a:r>
          </a:p>
          <a:p>
            <a:endParaRPr lang="en-US" dirty="0"/>
          </a:p>
        </p:txBody>
      </p:sp>
    </p:spTree>
    <p:extLst>
      <p:ext uri="{BB962C8B-B14F-4D97-AF65-F5344CB8AC3E}">
        <p14:creationId xmlns:p14="http://schemas.microsoft.com/office/powerpoint/2010/main" val="4208209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4468-8EE0-406D-8FB3-2DEE0C87CAA3}"/>
              </a:ext>
            </a:extLst>
          </p:cNvPr>
          <p:cNvSpPr>
            <a:spLocks noGrp="1"/>
          </p:cNvSpPr>
          <p:nvPr>
            <p:ph type="title"/>
          </p:nvPr>
        </p:nvSpPr>
        <p:spPr/>
        <p:txBody>
          <a:bodyPr/>
          <a:lstStyle/>
          <a:p>
            <a:r>
              <a:rPr lang="en-US" dirty="0"/>
              <a:t>Year of Distribution Planning</a:t>
            </a:r>
            <a:br>
              <a:rPr lang="en-US" dirty="0"/>
            </a:br>
            <a:endParaRPr lang="en-US" dirty="0"/>
          </a:p>
        </p:txBody>
      </p:sp>
      <p:sp>
        <p:nvSpPr>
          <p:cNvPr id="3" name="Content Placeholder 2">
            <a:extLst>
              <a:ext uri="{FF2B5EF4-FFF2-40B4-BE49-F238E27FC236}">
                <a16:creationId xmlns:a16="http://schemas.microsoft.com/office/drawing/2014/main" id="{C4B82E42-1245-4417-B0BD-88B99624CD2A}"/>
              </a:ext>
            </a:extLst>
          </p:cNvPr>
          <p:cNvSpPr>
            <a:spLocks noGrp="1"/>
          </p:cNvSpPr>
          <p:nvPr>
            <p:ph idx="1"/>
          </p:nvPr>
        </p:nvSpPr>
        <p:spPr>
          <a:xfrm>
            <a:off x="838200" y="1081216"/>
            <a:ext cx="10515600" cy="5095747"/>
          </a:xfrm>
        </p:spPr>
        <p:txBody>
          <a:bodyPr>
            <a:normAutofit/>
          </a:bodyPr>
          <a:lstStyle/>
          <a:p>
            <a:r>
              <a:rPr lang="en-US" sz="3600" dirty="0"/>
              <a:t>New Loads </a:t>
            </a:r>
          </a:p>
          <a:p>
            <a:pPr lvl="1"/>
            <a:r>
              <a:rPr lang="en-US" sz="3200" dirty="0"/>
              <a:t>Three greater than 25 percent of feeder capacity</a:t>
            </a:r>
          </a:p>
          <a:p>
            <a:pPr lvl="1"/>
            <a:r>
              <a:rPr lang="en-US" sz="3200" dirty="0"/>
              <a:t>One greater than 25 percent of transformer capacity</a:t>
            </a:r>
          </a:p>
          <a:p>
            <a:pPr lvl="1"/>
            <a:r>
              <a:rPr lang="en-US" sz="3200" dirty="0"/>
              <a:t>Average feeder is 50 percent loaded</a:t>
            </a:r>
          </a:p>
          <a:p>
            <a:pPr lvl="1"/>
            <a:r>
              <a:rPr lang="en-US" sz="3200" dirty="0"/>
              <a:t>Remedy if feeder is greater than 75 percent loaded from switching to building new substations.</a:t>
            </a:r>
          </a:p>
          <a:p>
            <a:r>
              <a:rPr lang="en-US" sz="3600" dirty="0"/>
              <a:t>Maintenance Outages</a:t>
            </a:r>
          </a:p>
          <a:p>
            <a:pPr lvl="1"/>
            <a:r>
              <a:rPr lang="en-US" sz="3200" dirty="0"/>
              <a:t>Twenty-five planned</a:t>
            </a:r>
          </a:p>
          <a:p>
            <a:pPr lvl="1"/>
            <a:r>
              <a:rPr lang="en-US" sz="3200" dirty="0"/>
              <a:t>Three unplanned</a:t>
            </a:r>
          </a:p>
        </p:txBody>
      </p:sp>
    </p:spTree>
    <p:extLst>
      <p:ext uri="{BB962C8B-B14F-4D97-AF65-F5344CB8AC3E}">
        <p14:creationId xmlns:p14="http://schemas.microsoft.com/office/powerpoint/2010/main" val="137810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52E5A-B7AC-4415-809A-844B5CA59508}"/>
              </a:ext>
            </a:extLst>
          </p:cNvPr>
          <p:cNvSpPr>
            <a:spLocks noGrp="1"/>
          </p:cNvSpPr>
          <p:nvPr>
            <p:ph type="title"/>
          </p:nvPr>
        </p:nvSpPr>
        <p:spPr/>
        <p:txBody>
          <a:bodyPr/>
          <a:lstStyle/>
          <a:p>
            <a:r>
              <a:rPr lang="en-US" dirty="0"/>
              <a:t>Year of Distribution Planning (cont’d)</a:t>
            </a:r>
          </a:p>
        </p:txBody>
      </p:sp>
      <p:sp>
        <p:nvSpPr>
          <p:cNvPr id="3" name="Content Placeholder 2">
            <a:extLst>
              <a:ext uri="{FF2B5EF4-FFF2-40B4-BE49-F238E27FC236}">
                <a16:creationId xmlns:a16="http://schemas.microsoft.com/office/drawing/2014/main" id="{78AD26B0-AFCA-4671-AE6E-19A797F18AA0}"/>
              </a:ext>
            </a:extLst>
          </p:cNvPr>
          <p:cNvSpPr>
            <a:spLocks noGrp="1"/>
          </p:cNvSpPr>
          <p:nvPr>
            <p:ph idx="1"/>
          </p:nvPr>
        </p:nvSpPr>
        <p:spPr/>
        <p:txBody>
          <a:bodyPr/>
          <a:lstStyle/>
          <a:p>
            <a:r>
              <a:rPr lang="en-US" sz="3600" dirty="0"/>
              <a:t>Economic Development</a:t>
            </a:r>
          </a:p>
          <a:p>
            <a:pPr lvl="1"/>
            <a:r>
              <a:rPr lang="en-US" sz="3200" dirty="0"/>
              <a:t>Tens questions about capacity</a:t>
            </a:r>
          </a:p>
          <a:p>
            <a:r>
              <a:rPr lang="en-US" sz="3600" dirty="0"/>
              <a:t>Advanced Analysis</a:t>
            </a:r>
          </a:p>
          <a:p>
            <a:pPr lvl="1"/>
            <a:r>
              <a:rPr lang="en-US" sz="3200" dirty="0"/>
              <a:t>Motor Starts</a:t>
            </a:r>
          </a:p>
          <a:p>
            <a:pPr lvl="1"/>
            <a:r>
              <a:rPr lang="en-US" sz="3200" dirty="0"/>
              <a:t>Automatic Transfer</a:t>
            </a:r>
          </a:p>
          <a:p>
            <a:pPr lvl="1"/>
            <a:r>
              <a:rPr lang="en-US" sz="3200" dirty="0"/>
              <a:t>Voltage Compliance</a:t>
            </a:r>
          </a:p>
          <a:p>
            <a:pPr lvl="1"/>
            <a:r>
              <a:rPr lang="en-US" sz="3200" dirty="0"/>
              <a:t>Harmonics</a:t>
            </a:r>
          </a:p>
          <a:p>
            <a:pPr lvl="1"/>
            <a:r>
              <a:rPr lang="en-US" sz="3200" dirty="0"/>
              <a:t>Distributed Energy Resources (DER)</a:t>
            </a:r>
          </a:p>
          <a:p>
            <a:endParaRPr lang="en-US" dirty="0"/>
          </a:p>
        </p:txBody>
      </p:sp>
    </p:spTree>
    <p:extLst>
      <p:ext uri="{BB962C8B-B14F-4D97-AF65-F5344CB8AC3E}">
        <p14:creationId xmlns:p14="http://schemas.microsoft.com/office/powerpoint/2010/main" val="93955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1276-F3F1-40E2-A9F4-FB8B217680C4}"/>
              </a:ext>
            </a:extLst>
          </p:cNvPr>
          <p:cNvSpPr>
            <a:spLocks noGrp="1"/>
          </p:cNvSpPr>
          <p:nvPr>
            <p:ph type="title"/>
          </p:nvPr>
        </p:nvSpPr>
        <p:spPr/>
        <p:txBody>
          <a:bodyPr>
            <a:normAutofit/>
          </a:bodyPr>
          <a:lstStyle/>
          <a:p>
            <a:r>
              <a:rPr lang="en-US" dirty="0"/>
              <a:t>Mise </a:t>
            </a:r>
            <a:r>
              <a:rPr lang="en-US" dirty="0" err="1"/>
              <a:t>En</a:t>
            </a:r>
            <a:r>
              <a:rPr lang="en-US" dirty="0"/>
              <a:t> Place Modeling Process</a:t>
            </a:r>
            <a:br>
              <a:rPr lang="en-US" dirty="0"/>
            </a:br>
            <a:r>
              <a:rPr lang="en-US" dirty="0"/>
              <a:t>“everything in its place”</a:t>
            </a:r>
          </a:p>
        </p:txBody>
      </p:sp>
      <p:sp>
        <p:nvSpPr>
          <p:cNvPr id="3" name="Content Placeholder 2">
            <a:extLst>
              <a:ext uri="{FF2B5EF4-FFF2-40B4-BE49-F238E27FC236}">
                <a16:creationId xmlns:a16="http://schemas.microsoft.com/office/drawing/2014/main" id="{7934BD0B-6236-4E73-BE78-A951611D2BD7}"/>
              </a:ext>
            </a:extLst>
          </p:cNvPr>
          <p:cNvSpPr>
            <a:spLocks noGrp="1"/>
          </p:cNvSpPr>
          <p:nvPr>
            <p:ph idx="1"/>
          </p:nvPr>
        </p:nvSpPr>
        <p:spPr/>
        <p:txBody>
          <a:bodyPr/>
          <a:lstStyle/>
          <a:p>
            <a:r>
              <a:rPr lang="en-US" dirty="0"/>
              <a:t>Use Modelica and </a:t>
            </a:r>
            <a:r>
              <a:rPr lang="en-US" dirty="0" err="1"/>
              <a:t>OpenIPSL</a:t>
            </a:r>
            <a:r>
              <a:rPr lang="en-US" dirty="0"/>
              <a:t> to Model</a:t>
            </a:r>
          </a:p>
          <a:p>
            <a:pPr lvl="1"/>
            <a:r>
              <a:rPr lang="en-US" dirty="0"/>
              <a:t>Transparent </a:t>
            </a:r>
          </a:p>
          <a:p>
            <a:pPr lvl="1"/>
            <a:r>
              <a:rPr lang="en-US" dirty="0"/>
              <a:t>Accountable</a:t>
            </a:r>
          </a:p>
          <a:p>
            <a:pPr lvl="1"/>
            <a:r>
              <a:rPr lang="en-US" dirty="0"/>
              <a:t>Certifiable</a:t>
            </a:r>
          </a:p>
          <a:p>
            <a:pPr lvl="1"/>
            <a:r>
              <a:rPr lang="en-US" dirty="0"/>
              <a:t>Fast</a:t>
            </a:r>
          </a:p>
          <a:p>
            <a:r>
              <a:rPr lang="en-US" dirty="0"/>
              <a:t>Create loads that are:</a:t>
            </a:r>
          </a:p>
          <a:p>
            <a:pPr lvl="1"/>
            <a:r>
              <a:rPr lang="en-US" dirty="0"/>
              <a:t>Aggregated on key constraints: temperature, time-of-day, and </a:t>
            </a:r>
            <a:r>
              <a:rPr lang="en-US" dirty="0" err="1"/>
              <a:t>VARs.</a:t>
            </a:r>
            <a:endParaRPr lang="en-US" dirty="0"/>
          </a:p>
          <a:p>
            <a:pPr lvl="1"/>
            <a:r>
              <a:rPr lang="en-US" dirty="0"/>
              <a:t>Individually based on best model (</a:t>
            </a:r>
            <a:r>
              <a:rPr lang="en-US" dirty="0" err="1"/>
              <a:t>ie</a:t>
            </a:r>
            <a:r>
              <a:rPr lang="en-US" dirty="0"/>
              <a:t> residential has gas and heat-pump)</a:t>
            </a:r>
          </a:p>
          <a:p>
            <a:pPr lvl="1"/>
            <a:r>
              <a:rPr lang="en-US" dirty="0"/>
              <a:t>Incorporates state variables such as AMR</a:t>
            </a:r>
          </a:p>
        </p:txBody>
      </p:sp>
    </p:spTree>
    <p:extLst>
      <p:ext uri="{BB962C8B-B14F-4D97-AF65-F5344CB8AC3E}">
        <p14:creationId xmlns:p14="http://schemas.microsoft.com/office/powerpoint/2010/main" val="197853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07A18-DD8A-4B02-88F2-CE68F775D34F}"/>
              </a:ext>
            </a:extLst>
          </p:cNvPr>
          <p:cNvSpPr>
            <a:spLocks noGrp="1"/>
          </p:cNvSpPr>
          <p:nvPr>
            <p:ph type="title"/>
          </p:nvPr>
        </p:nvSpPr>
        <p:spPr/>
        <p:txBody>
          <a:bodyPr/>
          <a:lstStyle/>
          <a:p>
            <a:r>
              <a:rPr lang="en-US" dirty="0"/>
              <a:t>Transmission/Distribution Equipment Import</a:t>
            </a:r>
          </a:p>
        </p:txBody>
      </p:sp>
      <p:sp>
        <p:nvSpPr>
          <p:cNvPr id="3" name="Content Placeholder 2">
            <a:extLst>
              <a:ext uri="{FF2B5EF4-FFF2-40B4-BE49-F238E27FC236}">
                <a16:creationId xmlns:a16="http://schemas.microsoft.com/office/drawing/2014/main" id="{2536E660-707F-4DD4-9C6A-BEF315E5415D}"/>
              </a:ext>
            </a:extLst>
          </p:cNvPr>
          <p:cNvSpPr>
            <a:spLocks noGrp="1"/>
          </p:cNvSpPr>
          <p:nvPr>
            <p:ph idx="1"/>
          </p:nvPr>
        </p:nvSpPr>
        <p:spPr/>
        <p:txBody>
          <a:bodyPr/>
          <a:lstStyle/>
          <a:p>
            <a:r>
              <a:rPr lang="en-US" dirty="0"/>
              <a:t>Distribution</a:t>
            </a:r>
          </a:p>
          <a:p>
            <a:pPr lvl="1"/>
            <a:r>
              <a:rPr lang="en-US" dirty="0"/>
              <a:t>GIS</a:t>
            </a:r>
          </a:p>
          <a:p>
            <a:pPr lvl="1"/>
            <a:r>
              <a:rPr lang="en-US" dirty="0"/>
              <a:t>Common Information Model (CIM)</a:t>
            </a:r>
          </a:p>
          <a:p>
            <a:pPr lvl="1"/>
            <a:r>
              <a:rPr lang="en-US" dirty="0"/>
              <a:t>CIM </a:t>
            </a:r>
            <a:r>
              <a:rPr lang="en-US" dirty="0" err="1"/>
              <a:t>Entsoe</a:t>
            </a:r>
            <a:r>
              <a:rPr lang="en-US" dirty="0"/>
              <a:t> defined</a:t>
            </a:r>
          </a:p>
          <a:p>
            <a:r>
              <a:rPr lang="en-US" dirty="0"/>
              <a:t>Transmission</a:t>
            </a:r>
          </a:p>
          <a:p>
            <a:pPr lvl="1"/>
            <a:r>
              <a:rPr lang="en-US" dirty="0"/>
              <a:t>PSS/E or other</a:t>
            </a:r>
          </a:p>
          <a:p>
            <a:pPr lvl="1"/>
            <a:r>
              <a:rPr lang="en-US" dirty="0"/>
              <a:t>CIM </a:t>
            </a:r>
            <a:r>
              <a:rPr lang="en-US" dirty="0" err="1"/>
              <a:t>Entsoe</a:t>
            </a:r>
            <a:r>
              <a:rPr lang="en-US" dirty="0"/>
              <a:t> defined</a:t>
            </a:r>
          </a:p>
          <a:p>
            <a:pPr lvl="1"/>
            <a:r>
              <a:rPr lang="en-US" dirty="0"/>
              <a:t>Hand-built</a:t>
            </a:r>
          </a:p>
        </p:txBody>
      </p:sp>
      <p:sp>
        <p:nvSpPr>
          <p:cNvPr id="4" name="Rectangle 3">
            <a:extLst>
              <a:ext uri="{FF2B5EF4-FFF2-40B4-BE49-F238E27FC236}">
                <a16:creationId xmlns:a16="http://schemas.microsoft.com/office/drawing/2014/main" id="{671DCFE1-BD65-4DFE-93A9-AC82A55CFC2B}"/>
              </a:ext>
            </a:extLst>
          </p:cNvPr>
          <p:cNvSpPr/>
          <p:nvPr/>
        </p:nvSpPr>
        <p:spPr>
          <a:xfrm>
            <a:off x="6394623" y="2335427"/>
            <a:ext cx="2514600" cy="1124465"/>
          </a:xfrm>
          <a:custGeom>
            <a:avLst/>
            <a:gdLst>
              <a:gd name="connsiteX0" fmla="*/ 0 w 2514600"/>
              <a:gd name="connsiteY0" fmla="*/ 0 h 1124465"/>
              <a:gd name="connsiteX1" fmla="*/ 2514600 w 2514600"/>
              <a:gd name="connsiteY1" fmla="*/ 0 h 1124465"/>
              <a:gd name="connsiteX2" fmla="*/ 2514600 w 2514600"/>
              <a:gd name="connsiteY2" fmla="*/ 1124465 h 1124465"/>
              <a:gd name="connsiteX3" fmla="*/ 0 w 2514600"/>
              <a:gd name="connsiteY3" fmla="*/ 1124465 h 1124465"/>
              <a:gd name="connsiteX4" fmla="*/ 0 w 2514600"/>
              <a:gd name="connsiteY4" fmla="*/ 0 h 1124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600" h="1124465" fill="none" extrusionOk="0">
                <a:moveTo>
                  <a:pt x="0" y="0"/>
                </a:moveTo>
                <a:cubicBezTo>
                  <a:pt x="1215695" y="86193"/>
                  <a:pt x="2226302" y="126155"/>
                  <a:pt x="2514600" y="0"/>
                </a:cubicBezTo>
                <a:cubicBezTo>
                  <a:pt x="2461123" y="324696"/>
                  <a:pt x="2524891" y="607480"/>
                  <a:pt x="2514600" y="1124465"/>
                </a:cubicBezTo>
                <a:cubicBezTo>
                  <a:pt x="1595921" y="1020394"/>
                  <a:pt x="844772" y="1278628"/>
                  <a:pt x="0" y="1124465"/>
                </a:cubicBezTo>
                <a:cubicBezTo>
                  <a:pt x="-52136" y="727147"/>
                  <a:pt x="67650" y="216648"/>
                  <a:pt x="0" y="0"/>
                </a:cubicBezTo>
                <a:close/>
              </a:path>
              <a:path w="2514600" h="1124465" stroke="0" extrusionOk="0">
                <a:moveTo>
                  <a:pt x="0" y="0"/>
                </a:moveTo>
                <a:cubicBezTo>
                  <a:pt x="571920" y="-164463"/>
                  <a:pt x="2133973" y="45755"/>
                  <a:pt x="2514600" y="0"/>
                </a:cubicBezTo>
                <a:cubicBezTo>
                  <a:pt x="2473994" y="407922"/>
                  <a:pt x="2545485" y="694366"/>
                  <a:pt x="2514600" y="1124465"/>
                </a:cubicBezTo>
                <a:cubicBezTo>
                  <a:pt x="1395956" y="1004913"/>
                  <a:pt x="388568" y="1179993"/>
                  <a:pt x="0" y="1124465"/>
                </a:cubicBezTo>
                <a:cubicBezTo>
                  <a:pt x="71132" y="971867"/>
                  <a:pt x="-44531" y="199112"/>
                  <a:pt x="0" y="0"/>
                </a:cubicBezTo>
                <a:close/>
              </a:path>
            </a:pathLst>
          </a:custGeom>
          <a:ln w="57150">
            <a:solidFill>
              <a:schemeClr val="bg1"/>
            </a:solidFill>
            <a:extLst>
              <a:ext uri="{C807C97D-BFC1-408E-A445-0C87EB9F89A2}">
                <ask:lineSketchStyleProps xmlns:ask="http://schemas.microsoft.com/office/drawing/2018/sketchyshapes" sd="3875760503">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bg1"/>
                </a:solidFill>
                <a:effectLst>
                  <a:outerShdw blurRad="38100" dist="19050" dir="2700000" algn="tl" rotWithShape="0">
                    <a:schemeClr val="dk1">
                      <a:alpha val="40000"/>
                    </a:schemeClr>
                  </a:outerShdw>
                </a:effectLst>
              </a:rPr>
              <a:t>Equipment/</a:t>
            </a:r>
            <a:br>
              <a:rPr lang="en-US" sz="3200" dirty="0">
                <a:ln w="0"/>
                <a:solidFill>
                  <a:schemeClr val="bg1"/>
                </a:solidFill>
                <a:effectLst>
                  <a:outerShdw blurRad="38100" dist="19050" dir="2700000" algn="tl" rotWithShape="0">
                    <a:schemeClr val="dk1">
                      <a:alpha val="40000"/>
                    </a:schemeClr>
                  </a:outerShdw>
                </a:effectLst>
              </a:rPr>
            </a:br>
            <a:r>
              <a:rPr lang="en-US" sz="3200" dirty="0">
                <a:ln w="0"/>
                <a:solidFill>
                  <a:schemeClr val="bg1"/>
                </a:solidFill>
                <a:effectLst>
                  <a:outerShdw blurRad="38100" dist="19050" dir="2700000" algn="tl" rotWithShape="0">
                    <a:schemeClr val="dk1">
                      <a:alpha val="40000"/>
                    </a:schemeClr>
                  </a:outerShdw>
                </a:effectLst>
              </a:rPr>
              <a:t>State</a:t>
            </a:r>
          </a:p>
        </p:txBody>
      </p:sp>
      <p:sp>
        <p:nvSpPr>
          <p:cNvPr id="5" name="Rectangle 4">
            <a:extLst>
              <a:ext uri="{FF2B5EF4-FFF2-40B4-BE49-F238E27FC236}">
                <a16:creationId xmlns:a16="http://schemas.microsoft.com/office/drawing/2014/main" id="{DE239E62-B56A-4813-A572-1E1FA451FBD3}"/>
              </a:ext>
            </a:extLst>
          </p:cNvPr>
          <p:cNvSpPr/>
          <p:nvPr/>
        </p:nvSpPr>
        <p:spPr>
          <a:xfrm>
            <a:off x="6394622" y="4160429"/>
            <a:ext cx="2514599" cy="1124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accent4"/>
                </a:solidFill>
                <a:effectLst>
                  <a:outerShdw blurRad="38100" dist="19050" dir="2700000" algn="tl" rotWithShape="0">
                    <a:schemeClr val="dk1">
                      <a:alpha val="40000"/>
                    </a:schemeClr>
                  </a:outerShdw>
                </a:effectLst>
              </a:rPr>
              <a:t>Characterized</a:t>
            </a:r>
          </a:p>
          <a:p>
            <a:pPr algn="ctr"/>
            <a:r>
              <a:rPr lang="en-US" sz="3200" dirty="0">
                <a:ln w="0"/>
                <a:solidFill>
                  <a:schemeClr val="accent4"/>
                </a:solidFill>
                <a:effectLst>
                  <a:outerShdw blurRad="38100" dist="19050" dir="2700000" algn="tl" rotWithShape="0">
                    <a:schemeClr val="dk1">
                      <a:alpha val="40000"/>
                    </a:schemeClr>
                  </a:outerShdw>
                </a:effectLst>
              </a:rPr>
              <a:t>Load</a:t>
            </a:r>
          </a:p>
        </p:txBody>
      </p:sp>
      <p:sp>
        <p:nvSpPr>
          <p:cNvPr id="6" name="Rectangle 5">
            <a:extLst>
              <a:ext uri="{FF2B5EF4-FFF2-40B4-BE49-F238E27FC236}">
                <a16:creationId xmlns:a16="http://schemas.microsoft.com/office/drawing/2014/main" id="{113BD7A8-F243-4AF2-B109-A943AC51B003}"/>
              </a:ext>
            </a:extLst>
          </p:cNvPr>
          <p:cNvSpPr/>
          <p:nvPr/>
        </p:nvSpPr>
        <p:spPr>
          <a:xfrm>
            <a:off x="9679461" y="3249827"/>
            <a:ext cx="2069756" cy="1124465"/>
          </a:xfrm>
          <a:custGeom>
            <a:avLst/>
            <a:gdLst>
              <a:gd name="connsiteX0" fmla="*/ 0 w 2069756"/>
              <a:gd name="connsiteY0" fmla="*/ 0 h 1124465"/>
              <a:gd name="connsiteX1" fmla="*/ 2069756 w 2069756"/>
              <a:gd name="connsiteY1" fmla="*/ 0 h 1124465"/>
              <a:gd name="connsiteX2" fmla="*/ 2069756 w 2069756"/>
              <a:gd name="connsiteY2" fmla="*/ 1124465 h 1124465"/>
              <a:gd name="connsiteX3" fmla="*/ 0 w 2069756"/>
              <a:gd name="connsiteY3" fmla="*/ 1124465 h 1124465"/>
              <a:gd name="connsiteX4" fmla="*/ 0 w 2069756"/>
              <a:gd name="connsiteY4" fmla="*/ 0 h 1124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9756" h="1124465" fill="none" extrusionOk="0">
                <a:moveTo>
                  <a:pt x="0" y="0"/>
                </a:moveTo>
                <a:cubicBezTo>
                  <a:pt x="828601" y="-33775"/>
                  <a:pt x="1775321" y="138873"/>
                  <a:pt x="2069756" y="0"/>
                </a:cubicBezTo>
                <a:cubicBezTo>
                  <a:pt x="2051073" y="328885"/>
                  <a:pt x="2065055" y="825873"/>
                  <a:pt x="2069756" y="1124465"/>
                </a:cubicBezTo>
                <a:cubicBezTo>
                  <a:pt x="1440593" y="987135"/>
                  <a:pt x="299349" y="986609"/>
                  <a:pt x="0" y="1124465"/>
                </a:cubicBezTo>
                <a:cubicBezTo>
                  <a:pt x="43680" y="644895"/>
                  <a:pt x="29130" y="164487"/>
                  <a:pt x="0" y="0"/>
                </a:cubicBezTo>
                <a:close/>
              </a:path>
              <a:path w="2069756" h="1124465" stroke="0" extrusionOk="0">
                <a:moveTo>
                  <a:pt x="0" y="0"/>
                </a:moveTo>
                <a:cubicBezTo>
                  <a:pt x="376416" y="-101487"/>
                  <a:pt x="1673752" y="-162162"/>
                  <a:pt x="2069756" y="0"/>
                </a:cubicBezTo>
                <a:cubicBezTo>
                  <a:pt x="2070830" y="528148"/>
                  <a:pt x="2167807" y="703316"/>
                  <a:pt x="2069756" y="1124465"/>
                </a:cubicBezTo>
                <a:cubicBezTo>
                  <a:pt x="1652519" y="1174530"/>
                  <a:pt x="647988" y="966016"/>
                  <a:pt x="0" y="1124465"/>
                </a:cubicBezTo>
                <a:cubicBezTo>
                  <a:pt x="-67815" y="684360"/>
                  <a:pt x="-12742" y="436417"/>
                  <a:pt x="0" y="0"/>
                </a:cubicBezTo>
                <a:close/>
              </a:path>
            </a:pathLst>
          </a:custGeom>
          <a:ln w="76200">
            <a:solidFill>
              <a:schemeClr val="bg1"/>
            </a:solidFill>
            <a:extLst>
              <a:ext uri="{C807C97D-BFC1-408E-A445-0C87EB9F89A2}">
                <ask:lineSketchStyleProps xmlns:ask="http://schemas.microsoft.com/office/drawing/2018/sketchyshapes" sd="981765707">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bg1"/>
                </a:solidFill>
                <a:effectLst>
                  <a:outerShdw blurRad="38100" dist="19050" dir="2700000" algn="tl" rotWithShape="0">
                    <a:schemeClr val="dk1">
                      <a:alpha val="40000"/>
                    </a:schemeClr>
                  </a:outerShdw>
                </a:effectLst>
              </a:rPr>
              <a:t>Modelica</a:t>
            </a:r>
          </a:p>
          <a:p>
            <a:pPr algn="ctr"/>
            <a:r>
              <a:rPr lang="en-US" sz="3200" dirty="0">
                <a:ln w="0"/>
                <a:solidFill>
                  <a:schemeClr val="bg1"/>
                </a:solidFill>
                <a:effectLst>
                  <a:outerShdw blurRad="38100" dist="19050" dir="2700000" algn="tl" rotWithShape="0">
                    <a:schemeClr val="dk1">
                      <a:alpha val="40000"/>
                    </a:schemeClr>
                  </a:outerShdw>
                </a:effectLst>
              </a:rPr>
              <a:t>Model</a:t>
            </a:r>
          </a:p>
        </p:txBody>
      </p:sp>
      <p:cxnSp>
        <p:nvCxnSpPr>
          <p:cNvPr id="10" name="Straight Arrow Connector 9">
            <a:extLst>
              <a:ext uri="{FF2B5EF4-FFF2-40B4-BE49-F238E27FC236}">
                <a16:creationId xmlns:a16="http://schemas.microsoft.com/office/drawing/2014/main" id="{995438A7-D017-4D0E-BEE5-5A10D661086C}"/>
              </a:ext>
            </a:extLst>
          </p:cNvPr>
          <p:cNvCxnSpPr/>
          <p:nvPr/>
        </p:nvCxnSpPr>
        <p:spPr>
          <a:xfrm>
            <a:off x="8958650" y="2922373"/>
            <a:ext cx="671384" cy="537519"/>
          </a:xfrm>
          <a:prstGeom prst="straightConnector1">
            <a:avLst/>
          </a:prstGeom>
          <a:ln w="76200">
            <a:solidFill>
              <a:schemeClr val="accent2"/>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BEE0728-AB1B-4750-B632-909A22819E0E}"/>
              </a:ext>
            </a:extLst>
          </p:cNvPr>
          <p:cNvCxnSpPr>
            <a:cxnSpLocks/>
          </p:cNvCxnSpPr>
          <p:nvPr/>
        </p:nvCxnSpPr>
        <p:spPr>
          <a:xfrm flipV="1">
            <a:off x="8909221" y="4207476"/>
            <a:ext cx="770240" cy="382351"/>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048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3041-1DEC-49EF-BADE-6581480233CE}"/>
              </a:ext>
            </a:extLst>
          </p:cNvPr>
          <p:cNvSpPr>
            <a:spLocks noGrp="1"/>
          </p:cNvSpPr>
          <p:nvPr>
            <p:ph type="title"/>
          </p:nvPr>
        </p:nvSpPr>
        <p:spPr/>
        <p:txBody>
          <a:bodyPr/>
          <a:lstStyle/>
          <a:p>
            <a:r>
              <a:rPr lang="en-US" dirty="0"/>
              <a:t>XSLT to translate CIM to MO</a:t>
            </a:r>
          </a:p>
        </p:txBody>
      </p:sp>
      <p:sp>
        <p:nvSpPr>
          <p:cNvPr id="3" name="Content Placeholder 2">
            <a:extLst>
              <a:ext uri="{FF2B5EF4-FFF2-40B4-BE49-F238E27FC236}">
                <a16:creationId xmlns:a16="http://schemas.microsoft.com/office/drawing/2014/main" id="{E1D04F47-848A-43C2-9297-19908D60BF3B}"/>
              </a:ext>
            </a:extLst>
          </p:cNvPr>
          <p:cNvSpPr>
            <a:spLocks noGrp="1"/>
          </p:cNvSpPr>
          <p:nvPr>
            <p:ph idx="1"/>
          </p:nvPr>
        </p:nvSpPr>
        <p:spPr/>
        <p:txBody>
          <a:bodyPr>
            <a:normAutofit/>
          </a:bodyPr>
          <a:lstStyle/>
          <a:p>
            <a:r>
              <a:rPr lang="en-US" dirty="0"/>
              <a:t>Common Information Model (CIM) from Siemens PTI PSS®ODMS</a:t>
            </a:r>
          </a:p>
          <a:p>
            <a:pPr lvl="1"/>
            <a:r>
              <a:rPr lang="en-US" dirty="0"/>
              <a:t>Readable by Machine not Humans (XML)</a:t>
            </a:r>
          </a:p>
          <a:p>
            <a:pPr lvl="1"/>
            <a:r>
              <a:rPr lang="en-US" dirty="0"/>
              <a:t>Normalized – common data used in multiple types is linked using keys</a:t>
            </a:r>
          </a:p>
          <a:p>
            <a:pPr lvl="1"/>
            <a:r>
              <a:rPr lang="en-US" dirty="0"/>
              <a:t>Multiple CIM Files including</a:t>
            </a:r>
          </a:p>
          <a:p>
            <a:pPr lvl="2"/>
            <a:r>
              <a:rPr lang="en-US" dirty="0"/>
              <a:t>State Variables (SV)</a:t>
            </a:r>
          </a:p>
          <a:p>
            <a:pPr lvl="2"/>
            <a:r>
              <a:rPr lang="en-US" dirty="0">
                <a:highlight>
                  <a:srgbClr val="FFFF00"/>
                </a:highlight>
              </a:rPr>
              <a:t>Dynamic (DY)</a:t>
            </a:r>
          </a:p>
          <a:p>
            <a:pPr lvl="2"/>
            <a:r>
              <a:rPr lang="en-US" dirty="0">
                <a:highlight>
                  <a:srgbClr val="FFFF00"/>
                </a:highlight>
              </a:rPr>
              <a:t>Equipment (EQ)</a:t>
            </a:r>
          </a:p>
          <a:p>
            <a:pPr lvl="2"/>
            <a:r>
              <a:rPr lang="en-US" dirty="0"/>
              <a:t>Topology (TP)</a:t>
            </a:r>
          </a:p>
          <a:p>
            <a:pPr lvl="2"/>
            <a:r>
              <a:rPr lang="en-US" dirty="0"/>
              <a:t>Steady-state Hypothesis (SSH)</a:t>
            </a:r>
          </a:p>
          <a:p>
            <a:r>
              <a:rPr lang="en-US" dirty="0"/>
              <a:t>Modelica</a:t>
            </a:r>
          </a:p>
          <a:p>
            <a:pPr lvl="1"/>
            <a:r>
              <a:rPr lang="en-US" dirty="0"/>
              <a:t>Components for Standard Models: Bus, Line, Load, Generation, Fault, </a:t>
            </a:r>
            <a:r>
              <a:rPr lang="en-US" dirty="0" err="1"/>
              <a:t>Xfmr</a:t>
            </a:r>
            <a:endParaRPr lang="en-US" dirty="0"/>
          </a:p>
          <a:p>
            <a:endParaRPr lang="en-US" dirty="0"/>
          </a:p>
        </p:txBody>
      </p:sp>
    </p:spTree>
    <p:extLst>
      <p:ext uri="{BB962C8B-B14F-4D97-AF65-F5344CB8AC3E}">
        <p14:creationId xmlns:p14="http://schemas.microsoft.com/office/powerpoint/2010/main" val="3826955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6639-A770-4244-BF36-C3232BDABBAC}"/>
              </a:ext>
            </a:extLst>
          </p:cNvPr>
          <p:cNvSpPr>
            <a:spLocks noGrp="1"/>
          </p:cNvSpPr>
          <p:nvPr>
            <p:ph type="title"/>
          </p:nvPr>
        </p:nvSpPr>
        <p:spPr/>
        <p:txBody>
          <a:bodyPr>
            <a:normAutofit fontScale="90000"/>
          </a:bodyPr>
          <a:lstStyle/>
          <a:p>
            <a:pPr algn="ctr"/>
            <a:r>
              <a:rPr lang="en-US" sz="5300" dirty="0"/>
              <a:t>Rapidly Translate CIM to Modelica</a:t>
            </a:r>
            <a:br>
              <a:rPr lang="en-US" dirty="0"/>
            </a:br>
            <a:r>
              <a:rPr lang="en-US" sz="3100" b="0" i="0" dirty="0" err="1">
                <a:solidFill>
                  <a:srgbClr val="666666"/>
                </a:solidFill>
                <a:effectLst/>
                <a:latin typeface="Roboto"/>
              </a:rPr>
              <a:t>eXtensible</a:t>
            </a:r>
            <a:r>
              <a:rPr lang="en-US" sz="3100" b="0" i="0" dirty="0">
                <a:solidFill>
                  <a:srgbClr val="666666"/>
                </a:solidFill>
                <a:effectLst/>
                <a:latin typeface="Roboto"/>
              </a:rPr>
              <a:t> Stylesheet Language (XSLT)</a:t>
            </a:r>
            <a:br>
              <a:rPr lang="en-US" dirty="0"/>
            </a:br>
            <a:endParaRPr lang="en-US" dirty="0"/>
          </a:p>
        </p:txBody>
      </p:sp>
      <p:sp>
        <p:nvSpPr>
          <p:cNvPr id="3" name="Content Placeholder 2">
            <a:extLst>
              <a:ext uri="{FF2B5EF4-FFF2-40B4-BE49-F238E27FC236}">
                <a16:creationId xmlns:a16="http://schemas.microsoft.com/office/drawing/2014/main" id="{6D85B2FC-101A-4F1B-852D-6A021E7D6699}"/>
              </a:ext>
            </a:extLst>
          </p:cNvPr>
          <p:cNvSpPr>
            <a:spLocks noGrp="1"/>
          </p:cNvSpPr>
          <p:nvPr>
            <p:ph idx="1"/>
          </p:nvPr>
        </p:nvSpPr>
        <p:spPr/>
        <p:txBody>
          <a:bodyPr/>
          <a:lstStyle/>
          <a:p>
            <a:r>
              <a:rPr lang="en-US" dirty="0"/>
              <a:t>XSLT Engine can run in .NET, Java, Python, and on-line</a:t>
            </a:r>
          </a:p>
          <a:p>
            <a:r>
              <a:rPr lang="en-US" dirty="0"/>
              <a:t>Creating XSLT file is the key</a:t>
            </a:r>
          </a:p>
        </p:txBody>
      </p:sp>
      <p:sp>
        <p:nvSpPr>
          <p:cNvPr id="4" name="Rectangle 3">
            <a:extLst>
              <a:ext uri="{FF2B5EF4-FFF2-40B4-BE49-F238E27FC236}">
                <a16:creationId xmlns:a16="http://schemas.microsoft.com/office/drawing/2014/main" id="{D421B875-4900-4D7B-929F-ADD2DB26F167}"/>
              </a:ext>
            </a:extLst>
          </p:cNvPr>
          <p:cNvSpPr/>
          <p:nvPr/>
        </p:nvSpPr>
        <p:spPr>
          <a:xfrm>
            <a:off x="970005" y="2971800"/>
            <a:ext cx="3305434" cy="1124465"/>
          </a:xfrm>
          <a:prstGeom prst="rect">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bg1"/>
                </a:solidFill>
                <a:effectLst>
                  <a:outerShdw blurRad="38100" dist="19050" dir="2700000" algn="tl" rotWithShape="0">
                    <a:schemeClr val="dk1">
                      <a:alpha val="40000"/>
                    </a:schemeClr>
                  </a:outerShdw>
                </a:effectLst>
              </a:rPr>
              <a:t>Equipment/State</a:t>
            </a:r>
            <a:br>
              <a:rPr lang="en-US" sz="3200" dirty="0">
                <a:ln w="0"/>
                <a:solidFill>
                  <a:schemeClr val="bg1"/>
                </a:solidFill>
                <a:effectLst>
                  <a:outerShdw blurRad="38100" dist="19050" dir="2700000" algn="tl" rotWithShape="0">
                    <a:schemeClr val="dk1">
                      <a:alpha val="40000"/>
                    </a:schemeClr>
                  </a:outerShdw>
                </a:effectLst>
              </a:rPr>
            </a:br>
            <a:r>
              <a:rPr lang="en-US" sz="3200" dirty="0">
                <a:ln w="0"/>
                <a:solidFill>
                  <a:schemeClr val="bg1"/>
                </a:solidFill>
                <a:effectLst>
                  <a:outerShdw blurRad="38100" dist="19050" dir="2700000" algn="tl" rotWithShape="0">
                    <a:schemeClr val="dk1">
                      <a:alpha val="40000"/>
                    </a:schemeClr>
                  </a:outerShdw>
                </a:effectLst>
              </a:rPr>
              <a:t>CIM file</a:t>
            </a:r>
          </a:p>
        </p:txBody>
      </p:sp>
      <p:sp>
        <p:nvSpPr>
          <p:cNvPr id="5" name="Rectangle 4">
            <a:extLst>
              <a:ext uri="{FF2B5EF4-FFF2-40B4-BE49-F238E27FC236}">
                <a16:creationId xmlns:a16="http://schemas.microsoft.com/office/drawing/2014/main" id="{7CBB8F08-ED5E-4EFF-A22F-434CB02C9662}"/>
              </a:ext>
            </a:extLst>
          </p:cNvPr>
          <p:cNvSpPr/>
          <p:nvPr/>
        </p:nvSpPr>
        <p:spPr>
          <a:xfrm>
            <a:off x="7916561" y="3694670"/>
            <a:ext cx="2514599" cy="1124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bg1"/>
                </a:solidFill>
                <a:effectLst>
                  <a:outerShdw blurRad="38100" dist="19050" dir="2700000" algn="tl" rotWithShape="0">
                    <a:schemeClr val="dk1">
                      <a:alpha val="40000"/>
                    </a:schemeClr>
                  </a:outerShdw>
                </a:effectLst>
              </a:rPr>
              <a:t>Modelica</a:t>
            </a:r>
          </a:p>
          <a:p>
            <a:pPr algn="ctr"/>
            <a:r>
              <a:rPr lang="en-US" sz="3200" dirty="0">
                <a:ln w="0"/>
                <a:solidFill>
                  <a:schemeClr val="bg1"/>
                </a:solidFill>
                <a:effectLst>
                  <a:outerShdw blurRad="38100" dist="19050" dir="2700000" algn="tl" rotWithShape="0">
                    <a:schemeClr val="dk1">
                      <a:alpha val="40000"/>
                    </a:schemeClr>
                  </a:outerShdw>
                </a:effectLst>
              </a:rPr>
              <a:t>MO file</a:t>
            </a:r>
          </a:p>
        </p:txBody>
      </p:sp>
      <p:sp>
        <p:nvSpPr>
          <p:cNvPr id="6" name="Rectangle 5">
            <a:extLst>
              <a:ext uri="{FF2B5EF4-FFF2-40B4-BE49-F238E27FC236}">
                <a16:creationId xmlns:a16="http://schemas.microsoft.com/office/drawing/2014/main" id="{F827B0CA-844D-4E45-BFB6-00647B2D9B39}"/>
              </a:ext>
            </a:extLst>
          </p:cNvPr>
          <p:cNvSpPr/>
          <p:nvPr/>
        </p:nvSpPr>
        <p:spPr>
          <a:xfrm>
            <a:off x="5061122" y="3694671"/>
            <a:ext cx="2069756" cy="1124465"/>
          </a:xfrm>
          <a:custGeom>
            <a:avLst/>
            <a:gdLst>
              <a:gd name="connsiteX0" fmla="*/ 0 w 2069756"/>
              <a:gd name="connsiteY0" fmla="*/ 0 h 1124465"/>
              <a:gd name="connsiteX1" fmla="*/ 2069756 w 2069756"/>
              <a:gd name="connsiteY1" fmla="*/ 0 h 1124465"/>
              <a:gd name="connsiteX2" fmla="*/ 2069756 w 2069756"/>
              <a:gd name="connsiteY2" fmla="*/ 1124465 h 1124465"/>
              <a:gd name="connsiteX3" fmla="*/ 0 w 2069756"/>
              <a:gd name="connsiteY3" fmla="*/ 1124465 h 1124465"/>
              <a:gd name="connsiteX4" fmla="*/ 0 w 2069756"/>
              <a:gd name="connsiteY4" fmla="*/ 0 h 1124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9756" h="1124465" fill="none" extrusionOk="0">
                <a:moveTo>
                  <a:pt x="0" y="0"/>
                </a:moveTo>
                <a:cubicBezTo>
                  <a:pt x="821173" y="-152178"/>
                  <a:pt x="1851346" y="39646"/>
                  <a:pt x="2069756" y="0"/>
                </a:cubicBezTo>
                <a:cubicBezTo>
                  <a:pt x="2016571" y="443692"/>
                  <a:pt x="2088753" y="628897"/>
                  <a:pt x="2069756" y="1124465"/>
                </a:cubicBezTo>
                <a:cubicBezTo>
                  <a:pt x="1636869" y="1281489"/>
                  <a:pt x="474174" y="1285689"/>
                  <a:pt x="0" y="1124465"/>
                </a:cubicBezTo>
                <a:cubicBezTo>
                  <a:pt x="36272" y="716883"/>
                  <a:pt x="53874" y="281062"/>
                  <a:pt x="0" y="0"/>
                </a:cubicBezTo>
                <a:close/>
              </a:path>
              <a:path w="2069756" h="1124465" stroke="0" extrusionOk="0">
                <a:moveTo>
                  <a:pt x="0" y="0"/>
                </a:moveTo>
                <a:cubicBezTo>
                  <a:pt x="599205" y="-168515"/>
                  <a:pt x="1179629" y="-97991"/>
                  <a:pt x="2069756" y="0"/>
                </a:cubicBezTo>
                <a:cubicBezTo>
                  <a:pt x="2132643" y="528047"/>
                  <a:pt x="2020272" y="592741"/>
                  <a:pt x="2069756" y="1124465"/>
                </a:cubicBezTo>
                <a:cubicBezTo>
                  <a:pt x="1840930" y="1215999"/>
                  <a:pt x="342659" y="1069223"/>
                  <a:pt x="0" y="1124465"/>
                </a:cubicBezTo>
                <a:cubicBezTo>
                  <a:pt x="-93063" y="762231"/>
                  <a:pt x="21780" y="165294"/>
                  <a:pt x="0" y="0"/>
                </a:cubicBezTo>
                <a:close/>
              </a:path>
            </a:pathLst>
          </a:custGeom>
          <a:ln w="76200">
            <a:solidFill>
              <a:schemeClr val="accent2"/>
            </a:solidFill>
            <a:extLst>
              <a:ext uri="{C807C97D-BFC1-408E-A445-0C87EB9F89A2}">
                <ask:lineSketchStyleProps xmlns:ask="http://schemas.microsoft.com/office/drawing/2018/sketchyshapes" sd="2951395777">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XSLT</a:t>
            </a:r>
          </a:p>
          <a:p>
            <a:pPr algn="ctr"/>
            <a:r>
              <a:rPr lang="en-US" sz="3200" dirty="0">
                <a:ln w="0"/>
                <a:solidFill>
                  <a:schemeClr val="tx1"/>
                </a:solidFill>
                <a:effectLst>
                  <a:outerShdw blurRad="38100" dist="19050" dir="2700000" algn="tl" rotWithShape="0">
                    <a:schemeClr val="dk1">
                      <a:alpha val="40000"/>
                    </a:schemeClr>
                  </a:outerShdw>
                </a:effectLst>
              </a:rPr>
              <a:t>Engine</a:t>
            </a:r>
          </a:p>
        </p:txBody>
      </p:sp>
      <p:cxnSp>
        <p:nvCxnSpPr>
          <p:cNvPr id="7" name="Straight Arrow Connector 6">
            <a:extLst>
              <a:ext uri="{FF2B5EF4-FFF2-40B4-BE49-F238E27FC236}">
                <a16:creationId xmlns:a16="http://schemas.microsoft.com/office/drawing/2014/main" id="{1891A081-BA1A-4BB3-AA0B-46C81A3F9736}"/>
              </a:ext>
            </a:extLst>
          </p:cNvPr>
          <p:cNvCxnSpPr>
            <a:cxnSpLocks/>
          </p:cNvCxnSpPr>
          <p:nvPr/>
        </p:nvCxnSpPr>
        <p:spPr>
          <a:xfrm>
            <a:off x="4275439" y="3944186"/>
            <a:ext cx="671382" cy="0"/>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9742B33-1A82-4663-8D72-5EBBEC1FCC80}"/>
              </a:ext>
            </a:extLst>
          </p:cNvPr>
          <p:cNvCxnSpPr>
            <a:cxnSpLocks/>
          </p:cNvCxnSpPr>
          <p:nvPr/>
        </p:nvCxnSpPr>
        <p:spPr>
          <a:xfrm flipV="1">
            <a:off x="7132938" y="4246927"/>
            <a:ext cx="783623" cy="9977"/>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0145A0-3495-4C66-B4AA-8360CA35FF7D}"/>
              </a:ext>
            </a:extLst>
          </p:cNvPr>
          <p:cNvSpPr/>
          <p:nvPr/>
        </p:nvSpPr>
        <p:spPr>
          <a:xfrm>
            <a:off x="970005" y="4354340"/>
            <a:ext cx="3305434" cy="1124465"/>
          </a:xfrm>
          <a:prstGeom prst="rect">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bg1"/>
                </a:solidFill>
                <a:effectLst>
                  <a:outerShdw blurRad="38100" dist="19050" dir="2700000" algn="tl" rotWithShape="0">
                    <a:schemeClr val="dk1">
                      <a:alpha val="40000"/>
                    </a:schemeClr>
                  </a:outerShdw>
                </a:effectLst>
              </a:rPr>
              <a:t>Translation</a:t>
            </a:r>
            <a:br>
              <a:rPr lang="en-US" sz="3200" dirty="0">
                <a:ln w="0"/>
                <a:solidFill>
                  <a:schemeClr val="bg1"/>
                </a:solidFill>
                <a:effectLst>
                  <a:outerShdw blurRad="38100" dist="19050" dir="2700000" algn="tl" rotWithShape="0">
                    <a:schemeClr val="dk1">
                      <a:alpha val="40000"/>
                    </a:schemeClr>
                  </a:outerShdw>
                </a:effectLst>
              </a:rPr>
            </a:br>
            <a:r>
              <a:rPr lang="en-US" sz="3200" dirty="0">
                <a:ln w="0"/>
                <a:solidFill>
                  <a:schemeClr val="bg1"/>
                </a:solidFill>
                <a:effectLst>
                  <a:outerShdw blurRad="38100" dist="19050" dir="2700000" algn="tl" rotWithShape="0">
                    <a:schemeClr val="dk1">
                      <a:alpha val="40000"/>
                    </a:schemeClr>
                  </a:outerShdw>
                </a:effectLst>
              </a:rPr>
              <a:t>XSLT file</a:t>
            </a:r>
          </a:p>
        </p:txBody>
      </p:sp>
      <p:cxnSp>
        <p:nvCxnSpPr>
          <p:cNvPr id="13" name="Straight Arrow Connector 12">
            <a:extLst>
              <a:ext uri="{FF2B5EF4-FFF2-40B4-BE49-F238E27FC236}">
                <a16:creationId xmlns:a16="http://schemas.microsoft.com/office/drawing/2014/main" id="{EADB12C5-5A02-464A-A5D2-E582DBE0C016}"/>
              </a:ext>
            </a:extLst>
          </p:cNvPr>
          <p:cNvCxnSpPr>
            <a:cxnSpLocks/>
          </p:cNvCxnSpPr>
          <p:nvPr/>
        </p:nvCxnSpPr>
        <p:spPr>
          <a:xfrm>
            <a:off x="4275439" y="4572321"/>
            <a:ext cx="671382" cy="0"/>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638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12B49265C78E4FB94F36706D52EA1D" ma:contentTypeVersion="13" ma:contentTypeDescription="Create a new document." ma:contentTypeScope="" ma:versionID="102f94f1a4de34f9031e1ef02ec8945a">
  <xsd:schema xmlns:xsd="http://www.w3.org/2001/XMLSchema" xmlns:xs="http://www.w3.org/2001/XMLSchema" xmlns:p="http://schemas.microsoft.com/office/2006/metadata/properties" xmlns:ns3="6ab4674d-2f78-4c16-ace1-b4e1e6062bd2" xmlns:ns4="16ef6d74-53b7-456d-8a70-748e59cab93b" targetNamespace="http://schemas.microsoft.com/office/2006/metadata/properties" ma:root="true" ma:fieldsID="f28ed9e24178b7fa4e3cf97f2dd5edd9" ns3:_="" ns4:_="">
    <xsd:import namespace="6ab4674d-2f78-4c16-ace1-b4e1e6062bd2"/>
    <xsd:import namespace="16ef6d74-53b7-456d-8a70-748e59cab93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b4674d-2f78-4c16-ace1-b4e1e6062bd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ef6d74-53b7-456d-8a70-748e59cab93b"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850B95-3B34-4E40-A2B9-BB4B6FE422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b4674d-2f78-4c16-ace1-b4e1e6062bd2"/>
    <ds:schemaRef ds:uri="16ef6d74-53b7-456d-8a70-748e59cab9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A228CE-6A6B-423B-AE67-7AC5E6FAAB6E}">
  <ds:schemaRefs>
    <ds:schemaRef ds:uri="http://schemas.microsoft.com/sharepoint/v3/contenttype/forms"/>
  </ds:schemaRefs>
</ds:datastoreItem>
</file>

<file path=customXml/itemProps3.xml><?xml version="1.0" encoding="utf-8"?>
<ds:datastoreItem xmlns:ds="http://schemas.openxmlformats.org/officeDocument/2006/customXml" ds:itemID="{E64F939E-F4DD-4AD2-8CAF-8993051780F5}">
  <ds:schemaRefs>
    <ds:schemaRef ds:uri="http://purl.org/dc/dcmitype/"/>
    <ds:schemaRef ds:uri="http://schemas.microsoft.com/office/2006/metadata/properties"/>
    <ds:schemaRef ds:uri="16ef6d74-53b7-456d-8a70-748e59cab93b"/>
    <ds:schemaRef ds:uri="http://purl.org/dc/terms/"/>
    <ds:schemaRef ds:uri="http://purl.org/dc/elements/1.1/"/>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6ab4674d-2f78-4c16-ace1-b4e1e6062bd2"/>
  </ds:schemaRefs>
</ds:datastoreItem>
</file>

<file path=docProps/app.xml><?xml version="1.0" encoding="utf-8"?>
<Properties xmlns="http://schemas.openxmlformats.org/officeDocument/2006/extended-properties" xmlns:vt="http://schemas.openxmlformats.org/officeDocument/2006/docPropsVTypes">
  <Template>Facet</Template>
  <TotalTime>1097</TotalTime>
  <Words>1351</Words>
  <Application>Microsoft Office PowerPoint</Application>
  <PresentationFormat>Widescreen</PresentationFormat>
  <Paragraphs>154</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Helvetica</vt:lpstr>
      <vt:lpstr>Roboto</vt:lpstr>
      <vt:lpstr>Office Theme</vt:lpstr>
      <vt:lpstr>Translation (XSLT) Data and Model</vt:lpstr>
      <vt:lpstr>Academic/Software View Glen K. Halley, P.E. </vt:lpstr>
      <vt:lpstr>Modelica Distribution Planning Case and Implementation </vt:lpstr>
      <vt:lpstr>Year of Distribution Planning </vt:lpstr>
      <vt:lpstr>Year of Distribution Planning (cont’d)</vt:lpstr>
      <vt:lpstr>Mise En Place Modeling Process “everything in its place”</vt:lpstr>
      <vt:lpstr>Transmission/Distribution Equipment Import</vt:lpstr>
      <vt:lpstr>XSLT to translate CIM to MO</vt:lpstr>
      <vt:lpstr>Rapidly Translate CIM to Modelica eXtensible Stylesheet Language (XSLT) </vt:lpstr>
      <vt:lpstr>Translate PSS/E CIM to Modelica with XSLT</vt:lpstr>
      <vt:lpstr>XSLT’s use for Distribution Modeling</vt:lpstr>
      <vt:lpstr>Summary </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 Halley</dc:creator>
  <cp:lastModifiedBy>Glen Halley</cp:lastModifiedBy>
  <cp:revision>58</cp:revision>
  <dcterms:created xsi:type="dcterms:W3CDTF">2021-01-03T19:37:01Z</dcterms:created>
  <dcterms:modified xsi:type="dcterms:W3CDTF">2021-01-17T18:50:56Z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0x0101004512B49265C78E4FB94F36706D52EA1D</vt:lpwstr>
  </property>
</Properties>
</file>