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83" r:id="rId4"/>
    <p:sldId id="284" r:id="rId5"/>
    <p:sldId id="291" r:id="rId6"/>
    <p:sldId id="285" r:id="rId7"/>
    <p:sldId id="295" r:id="rId8"/>
    <p:sldId id="294" r:id="rId9"/>
    <p:sldId id="296" r:id="rId10"/>
    <p:sldId id="293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8" r:id="rId20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Lavenius" initials="J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89E3A1"/>
    <a:srgbClr val="808080"/>
    <a:srgbClr val="DFAC1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385" autoAdjust="0"/>
    <p:restoredTop sz="80462" autoAdjust="0"/>
  </p:normalViewPr>
  <p:slideViewPr>
    <p:cSldViewPr snapToObjects="1">
      <p:cViewPr varScale="1">
        <p:scale>
          <a:sx n="92" d="100"/>
          <a:sy n="92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B44F65B5-934B-4479-9E28-DEE3901460A9}" type="datetimeFigureOut">
              <a:rPr lang="en-US"/>
              <a:pPr>
                <a:defRPr/>
              </a:pPr>
              <a:t>4/8/2013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CDDEAA14-999E-4971-ADC0-70228DC98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26FAB264-AFD6-4408-88F7-110CA38E67E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155F1-78BD-4C73-B7F3-B856577E57E6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24A9-E8B0-4990-A7B5-880C40EDA45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6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D3D7-C8FB-4FFB-AA0C-C0ACADD0275E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3F2EE-42F2-41EA-9CFE-78DF90E2E49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8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2DF9-3DD6-4D01-8426-D6C2855C47F5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A78BA-93CD-4F8B-B874-FC0FD5D86AD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7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646E9-2553-473D-BBA8-C94113983DDD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1237-D2C0-4A75-8081-8B640F54208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61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ADD-9DB5-4B3A-B0A2-03FDFCE872D1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C4D8-77EF-4950-8505-B4243214F5A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E794-F527-42E3-909C-C380435F5F17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26D94-409F-48D8-9CE8-969AF33FEEF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00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3CF9-F10C-4F84-8770-DBC8449838FD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40013-444C-4F15-827F-70CFA4D3A0C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2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D4C53-B996-426C-B852-E62EDC20C9EC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ACB34-69AC-4748-8D29-76B65A0C82D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20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C3851-BB9F-41F2-B736-3F64C0C5A844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9A324-EA83-498F-A27B-4702D402758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57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DC4D5-E466-457E-BEFC-90BEC3D5EAED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F7DC3-A666-4CBC-80D6-485B7291480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4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0EE4-D2C0-4FE1-B1EB-8BC0F1FC0719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4DD48-7E2E-4968-A8BC-ECDAAF5C657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5E0A97A-4D8B-41C9-9D45-D409896D72FC}" type="datetime1">
              <a:rPr lang="fr-FR"/>
              <a:pPr>
                <a:defRPr/>
              </a:pPr>
              <a:t>08/04/2013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7B85F46-788F-493A-B7E9-0A39722E724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685800" y="1671638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3200" dirty="0" smtClean="0">
                <a:ea typeface="Geneva"/>
                <a:cs typeface="Geneva"/>
              </a:rPr>
              <a:t>WP4.3: </a:t>
            </a:r>
            <a:r>
              <a:rPr lang="en-US" sz="3200" dirty="0" smtClean="0">
                <a:ea typeface="Geneva"/>
                <a:cs typeface="Geneva"/>
              </a:rPr>
              <a:t>Impact Assessment </a:t>
            </a:r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en-US" sz="3200" b="1" dirty="0" smtClean="0">
                <a:ea typeface="Geneva"/>
                <a:cs typeface="Geneva"/>
              </a:rPr>
              <a:t>Review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3405188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Segundo, Jan Lavenius and Luigi </a:t>
            </a:r>
            <a:r>
              <a:rPr lang="en-US" sz="2800" dirty="0" err="1" smtClean="0">
                <a:solidFill>
                  <a:srgbClr val="898989"/>
                </a:solidFill>
                <a:ea typeface="Geneva"/>
                <a:cs typeface="Geneva"/>
              </a:rPr>
              <a:t>Vanfretti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Brussels, April 8</a:t>
            </a:r>
            <a:r>
              <a:rPr lang="en-US" sz="2800" baseline="30000" dirty="0" smtClean="0">
                <a:solidFill>
                  <a:srgbClr val="898989"/>
                </a:solidFill>
                <a:ea typeface="Geneva"/>
                <a:cs typeface="Geneva"/>
              </a:rPr>
              <a:t>th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, 2013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992563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EF30B-C042-4913-A580-556E0CEEF65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468438"/>
            <a:ext cx="22129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181350" y="2636838"/>
          <a:ext cx="21129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636838"/>
                        <a:ext cx="21129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itle 1"/>
          <p:cNvSpPr>
            <a:spLocks noGrp="1"/>
          </p:cNvSpPr>
          <p:nvPr>
            <p:ph type="title"/>
          </p:nvPr>
        </p:nvSpPr>
        <p:spPr bwMode="auto">
          <a:xfrm>
            <a:off x="1719263" y="374650"/>
            <a:ext cx="715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ea typeface="Geneva"/>
                <a:cs typeface="Geneva"/>
              </a:rPr>
              <a:t>4. Transient stability (rotor-angle stability)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179388" y="1100138"/>
            <a:ext cx="83534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dirty="0">
                <a:latin typeface="+mn-lt"/>
              </a:rPr>
              <a:t>Multimachine integral square generator angle index</a:t>
            </a:r>
            <a:r>
              <a:rPr lang="en-US" dirty="0"/>
              <a:t> </a:t>
            </a:r>
            <a:r>
              <a:rPr lang="it-IT" dirty="0">
                <a:latin typeface="+mn-lt"/>
              </a:rPr>
              <a:t>(ISGA).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89363" y="1612900"/>
            <a:ext cx="279400" cy="30162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4089400" y="1647825"/>
            <a:ext cx="250825" cy="244475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274" name="TextBox 17"/>
          <p:cNvSpPr txBox="1">
            <a:spLocks noChangeArrowheads="1"/>
          </p:cNvSpPr>
          <p:nvPr/>
        </p:nvSpPr>
        <p:spPr bwMode="auto">
          <a:xfrm>
            <a:off x="3225800" y="2133600"/>
            <a:ext cx="15636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FF8181"/>
                </a:solidFill>
              </a:rPr>
              <a:t>Machines inertias (2 *H)</a:t>
            </a:r>
            <a:endParaRPr lang="sv-SE" sz="1100" dirty="0">
              <a:solidFill>
                <a:srgbClr val="FF8181"/>
              </a:solidFill>
            </a:endParaRPr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1276" name="TextBox 21"/>
          <p:cNvSpPr txBox="1">
            <a:spLocks noChangeArrowheads="1"/>
          </p:cNvSpPr>
          <p:nvPr/>
        </p:nvSpPr>
        <p:spPr bwMode="auto">
          <a:xfrm>
            <a:off x="3940175" y="1989138"/>
            <a:ext cx="1209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Generator angles</a:t>
            </a:r>
            <a:endParaRPr lang="sv-SE" sz="1100" dirty="0">
              <a:solidFill>
                <a:srgbClr val="8080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" y="3922713"/>
            <a:ext cx="835183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The index can be used to judge the severity of stable and unstable transient</a:t>
            </a:r>
            <a:r>
              <a:rPr lang="sv-SE" sz="1400" dirty="0"/>
              <a:t> events in </a:t>
            </a:r>
            <a:r>
              <a:rPr lang="sv-SE" sz="1400" dirty="0" smtClean="0"/>
              <a:t>simulations.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r>
              <a:rPr lang="en-US" sz="1400" dirty="0" smtClean="0"/>
              <a:t>If </a:t>
            </a:r>
            <a:r>
              <a:rPr lang="en-US" sz="1400" dirty="0"/>
              <a:t>the angular </a:t>
            </a:r>
            <a:r>
              <a:rPr lang="en-US" sz="1400" dirty="0" smtClean="0"/>
              <a:t>deviation </a:t>
            </a:r>
            <a:r>
              <a:rPr lang="en-US" sz="1400" dirty="0"/>
              <a:t>from the center of inertia </a:t>
            </a:r>
            <a:r>
              <a:rPr lang="en-US" sz="1400" dirty="0" smtClean="0"/>
              <a:t> increases </a:t>
            </a:r>
            <a:r>
              <a:rPr lang="en-US" sz="1400" dirty="0"/>
              <a:t>as time propagates, then the case </a:t>
            </a:r>
            <a:r>
              <a:rPr lang="en-US" sz="1400" dirty="0" smtClean="0"/>
              <a:t>will be </a:t>
            </a:r>
            <a:r>
              <a:rPr lang="en-US" sz="1400" dirty="0"/>
              <a:t>labeled as </a:t>
            </a:r>
            <a:r>
              <a:rPr lang="en-US" sz="1400" dirty="0" smtClean="0"/>
              <a:t>unstable.</a:t>
            </a:r>
            <a:endParaRPr lang="en-US" sz="1400" dirty="0"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29063" y="1946275"/>
            <a:ext cx="11112" cy="206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28"/>
          <p:cNvSpPr txBox="1">
            <a:spLocks noChangeArrowheads="1"/>
          </p:cNvSpPr>
          <p:nvPr/>
        </p:nvSpPr>
        <p:spPr bwMode="auto">
          <a:xfrm>
            <a:off x="427038" y="3429000"/>
            <a:ext cx="4611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WP5 Concern</a:t>
            </a:r>
            <a:r>
              <a:rPr lang="en-US" sz="1400" dirty="0" smtClean="0">
                <a:solidFill>
                  <a:schemeClr val="tx2"/>
                </a:solidFill>
              </a:rPr>
              <a:t>:</a:t>
            </a:r>
            <a:r>
              <a:rPr lang="en-US" sz="1400" i="1" dirty="0" smtClean="0">
                <a:solidFill>
                  <a:schemeClr val="tx2"/>
                </a:solidFill>
              </a:rPr>
              <a:t> </a:t>
            </a:r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“how is it evaluated in case of instability?</a:t>
            </a:r>
            <a:r>
              <a:rPr lang="en-US" sz="1200" i="1" dirty="0" smtClean="0">
                <a:solidFill>
                  <a:schemeClr val="tx2"/>
                </a:solidFill>
                <a:latin typeface="+mn-lt"/>
              </a:rPr>
              <a:t>”</a:t>
            </a:r>
            <a:endParaRPr lang="sv-SE" sz="1200" i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281" name="TextBox 36"/>
          <p:cNvSpPr txBox="1">
            <a:spLocks noChangeArrowheads="1"/>
          </p:cNvSpPr>
          <p:nvPr/>
        </p:nvSpPr>
        <p:spPr bwMode="auto">
          <a:xfrm>
            <a:off x="539750" y="1638300"/>
            <a:ext cx="163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/>
              <a:t>General definition</a:t>
            </a:r>
            <a:endParaRPr lang="sv-SE"/>
          </a:p>
        </p:txBody>
      </p:sp>
      <p:pic>
        <p:nvPicPr>
          <p:cNvPr id="1128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512888"/>
            <a:ext cx="1943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3" name="TextBox 39"/>
          <p:cNvSpPr txBox="1">
            <a:spLocks noChangeArrowheads="1"/>
          </p:cNvSpPr>
          <p:nvPr/>
        </p:nvSpPr>
        <p:spPr bwMode="auto">
          <a:xfrm>
            <a:off x="454025" y="2708275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/>
              <a:t>Definition for stable events</a:t>
            </a:r>
            <a:endParaRPr lang="sv-SE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98938" y="1903413"/>
            <a:ext cx="141287" cy="1460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45013" y="1638300"/>
            <a:ext cx="250825" cy="244475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934075" y="1612900"/>
            <a:ext cx="252413" cy="242888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5432425" y="1927225"/>
            <a:ext cx="15208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Center of angle (COA)</a:t>
            </a:r>
            <a:endParaRPr lang="sv-SE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6DEDE-1125-46A3-AAC6-6D914A87A66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7" name="Straight Connector 12296"/>
          <p:cNvCxnSpPr/>
          <p:nvPr/>
        </p:nvCxnSpPr>
        <p:spPr>
          <a:xfrm flipH="1">
            <a:off x="2609850" y="2852738"/>
            <a:ext cx="17463" cy="31686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0088" y="2852738"/>
            <a:ext cx="0" cy="316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24075" y="2852738"/>
            <a:ext cx="0" cy="31686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93" name="Title 1"/>
          <p:cNvSpPr>
            <a:spLocks noGrp="1"/>
          </p:cNvSpPr>
          <p:nvPr>
            <p:ph type="title"/>
          </p:nvPr>
        </p:nvSpPr>
        <p:spPr bwMode="auto">
          <a:xfrm>
            <a:off x="1835150" y="274638"/>
            <a:ext cx="715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ea typeface="Geneva"/>
                <a:cs typeface="Geneva"/>
              </a:rPr>
              <a:t>5. Voltage stability index</a:t>
            </a:r>
            <a:r>
              <a:rPr lang="en-US" sz="3200" b="1" dirty="0" smtClean="0">
                <a:ea typeface="Geneva"/>
                <a:cs typeface="Geneva"/>
              </a:rPr>
              <a:t/>
            </a:r>
            <a:br>
              <a:rPr lang="en-US" sz="3200" b="1" dirty="0" smtClean="0">
                <a:ea typeface="Geneva"/>
                <a:cs typeface="Geneva"/>
              </a:rPr>
            </a:br>
            <a:endParaRPr lang="sv-SE" sz="1200" dirty="0" smtClean="0">
              <a:ea typeface="Geneva"/>
              <a:cs typeface="Geneva"/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84213" y="2617788"/>
          <a:ext cx="297021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r:id="rId3" imgW="2085587" imgH="1593538" progId="Visio.Drawing.11">
                  <p:embed/>
                </p:oleObj>
              </mc:Choice>
              <mc:Fallback>
                <p:oleObj r:id="rId3" imgW="2085587" imgH="159353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17788"/>
                        <a:ext cx="2970212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3850" y="1268413"/>
            <a:ext cx="84963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We calculate the voltage stability index by computing the distance to the post-contingency </a:t>
            </a:r>
            <a:r>
              <a:rPr lang="en-US" sz="1600" dirty="0" err="1">
                <a:latin typeface="+mn-lt"/>
              </a:rPr>
              <a:t>loadability</a:t>
            </a:r>
            <a:r>
              <a:rPr lang="en-US" sz="1600" dirty="0">
                <a:latin typeface="+mn-lt"/>
              </a:rPr>
              <a:t> limit.  Here, quasi-steady state (QSS) simulations are suggested to be used in order to speed up the calculation.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EA33-187B-49B3-B7F6-6F8D8114D5C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12299" name="TextBox 2"/>
          <p:cNvSpPr txBox="1">
            <a:spLocks noChangeArrowheads="1"/>
          </p:cNvSpPr>
          <p:nvPr/>
        </p:nvSpPr>
        <p:spPr bwMode="auto">
          <a:xfrm>
            <a:off x="611188" y="2276475"/>
            <a:ext cx="2881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 sz="1600" dirty="0" err="1"/>
              <a:t>Example</a:t>
            </a:r>
            <a:r>
              <a:rPr lang="sv-SE" sz="1600" dirty="0"/>
              <a:t>: a </a:t>
            </a:r>
            <a:r>
              <a:rPr lang="sv-SE" sz="1600" dirty="0" err="1"/>
              <a:t>single</a:t>
            </a:r>
            <a:r>
              <a:rPr lang="sv-SE" sz="1600" dirty="0"/>
              <a:t> PV-</a:t>
            </a:r>
            <a:r>
              <a:rPr lang="sv-SE" sz="1600" dirty="0" err="1"/>
              <a:t>curve</a:t>
            </a:r>
            <a:endParaRPr lang="sv-SE" sz="1600" dirty="0"/>
          </a:p>
        </p:txBody>
      </p:sp>
      <p:cxnSp>
        <p:nvCxnSpPr>
          <p:cNvPr id="10" name="Straight Arrow Connector 9"/>
          <p:cNvCxnSpPr>
            <a:stCxn id="24" idx="1"/>
          </p:cNvCxnSpPr>
          <p:nvPr/>
        </p:nvCxnSpPr>
        <p:spPr>
          <a:xfrm flipH="1">
            <a:off x="3059114" y="2548355"/>
            <a:ext cx="720798" cy="5933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7563" y="6030913"/>
            <a:ext cx="10795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000" dirty="0">
                <a:solidFill>
                  <a:schemeClr val="accent4"/>
                </a:solidFill>
              </a:rPr>
              <a:t>Original </a:t>
            </a:r>
            <a:r>
              <a:rPr lang="sv-SE" sz="1000" dirty="0" err="1">
                <a:solidFill>
                  <a:schemeClr val="accent4"/>
                </a:solidFill>
              </a:rPr>
              <a:t>loading</a:t>
            </a:r>
            <a:endParaRPr lang="sv-SE" sz="1000" dirty="0">
              <a:solidFill>
                <a:schemeClr val="accent4"/>
              </a:solidFill>
            </a:endParaRPr>
          </a:p>
        </p:txBody>
      </p:sp>
      <p:sp>
        <p:nvSpPr>
          <p:cNvPr id="12303" name="TextBox 20"/>
          <p:cNvSpPr txBox="1">
            <a:spLocks noChangeArrowheads="1"/>
          </p:cNvSpPr>
          <p:nvPr/>
        </p:nvSpPr>
        <p:spPr bwMode="auto">
          <a:xfrm>
            <a:off x="3230563" y="5956300"/>
            <a:ext cx="146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 sz="1000">
                <a:solidFill>
                  <a:srgbClr val="FF0000"/>
                </a:solidFill>
              </a:rPr>
              <a:t>Loading when voltage collapses</a:t>
            </a:r>
          </a:p>
        </p:txBody>
      </p:sp>
      <p:sp>
        <p:nvSpPr>
          <p:cNvPr id="12304" name="TextBox 19"/>
          <p:cNvSpPr txBox="1">
            <a:spLocks noChangeArrowheads="1"/>
          </p:cNvSpPr>
          <p:nvPr/>
        </p:nvSpPr>
        <p:spPr bwMode="auto">
          <a:xfrm>
            <a:off x="684213" y="5172075"/>
            <a:ext cx="194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 sz="1200"/>
              <a:t>Load increase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35150" y="4781550"/>
            <a:ext cx="93662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6" name="TextBox 23"/>
          <p:cNvSpPr txBox="1">
            <a:spLocks noChangeArrowheads="1"/>
          </p:cNvSpPr>
          <p:nvPr/>
        </p:nvSpPr>
        <p:spPr bwMode="auto">
          <a:xfrm>
            <a:off x="4067175" y="3500438"/>
            <a:ext cx="43211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will</a:t>
            </a:r>
            <a:r>
              <a:rPr lang="sv-SE" sz="1400" dirty="0"/>
              <a:t> </a:t>
            </a:r>
            <a:r>
              <a:rPr lang="sv-SE" sz="1400" dirty="0" err="1"/>
              <a:t>increase</a:t>
            </a:r>
            <a:r>
              <a:rPr lang="sv-SE" sz="1400" dirty="0"/>
              <a:t> the </a:t>
            </a:r>
            <a:r>
              <a:rPr lang="sv-SE" sz="1400" dirty="0" err="1"/>
              <a:t>load</a:t>
            </a:r>
            <a:r>
              <a:rPr lang="sv-SE" sz="1400" dirty="0"/>
              <a:t> (from a </a:t>
            </a:r>
            <a:r>
              <a:rPr lang="sv-SE" sz="1400" dirty="0" err="1"/>
              <a:t>reduced</a:t>
            </a:r>
            <a:r>
              <a:rPr lang="sv-SE" sz="1400" dirty="0"/>
              <a:t> </a:t>
            </a:r>
            <a:r>
              <a:rPr lang="sv-SE" sz="1400" dirty="0" err="1"/>
              <a:t>loading</a:t>
            </a:r>
            <a:r>
              <a:rPr lang="sv-SE" sz="1400" dirty="0"/>
              <a:t> </a:t>
            </a:r>
            <a:r>
              <a:rPr lang="sv-SE" sz="1400" dirty="0" err="1"/>
              <a:t>point</a:t>
            </a:r>
            <a:r>
              <a:rPr lang="sv-SE" sz="1400" dirty="0"/>
              <a:t>) in the post-</a:t>
            </a:r>
            <a:r>
              <a:rPr lang="sv-SE" sz="1400" dirty="0" err="1"/>
              <a:t>contingency</a:t>
            </a:r>
            <a:r>
              <a:rPr lang="sv-SE" sz="1400" dirty="0"/>
              <a:t> system </a:t>
            </a:r>
            <a:r>
              <a:rPr lang="sv-SE" sz="1400" dirty="0" err="1"/>
              <a:t>until</a:t>
            </a:r>
            <a:r>
              <a:rPr lang="sv-SE" sz="1400" dirty="0"/>
              <a:t> </a:t>
            </a:r>
            <a:r>
              <a:rPr lang="sv-SE" sz="1400" dirty="0" err="1"/>
              <a:t>we</a:t>
            </a:r>
            <a:r>
              <a:rPr lang="sv-SE" sz="1400" dirty="0"/>
              <a:t> get a </a:t>
            </a:r>
            <a:r>
              <a:rPr lang="sv-SE" sz="1400" dirty="0" err="1"/>
              <a:t>voltage</a:t>
            </a:r>
            <a:r>
              <a:rPr lang="sv-SE" sz="1400" dirty="0"/>
              <a:t> </a:t>
            </a:r>
            <a:r>
              <a:rPr lang="sv-SE" sz="1400" dirty="0" err="1"/>
              <a:t>collapse</a:t>
            </a:r>
            <a:r>
              <a:rPr lang="sv-SE" sz="1400" dirty="0"/>
              <a:t>, </a:t>
            </a:r>
            <a:r>
              <a:rPr lang="sv-SE" sz="1400" dirty="0" err="1"/>
              <a:t>which</a:t>
            </a:r>
            <a:r>
              <a:rPr lang="sv-SE" sz="1400" dirty="0"/>
              <a:t> </a:t>
            </a:r>
            <a:r>
              <a:rPr lang="sv-SE" sz="1400" dirty="0" err="1"/>
              <a:t>will</a:t>
            </a:r>
            <a:r>
              <a:rPr lang="sv-SE" sz="1400" dirty="0"/>
              <a:t> </a:t>
            </a:r>
            <a:r>
              <a:rPr lang="sv-SE" sz="1400" dirty="0" err="1"/>
              <a:t>give</a:t>
            </a:r>
            <a:r>
              <a:rPr lang="sv-SE" sz="1400" dirty="0"/>
              <a:t> the </a:t>
            </a:r>
            <a:r>
              <a:rPr lang="sv-SE" sz="1400" dirty="0" err="1"/>
              <a:t>margin</a:t>
            </a:r>
            <a:r>
              <a:rPr lang="sv-SE" sz="1400" dirty="0"/>
              <a:t> </a:t>
            </a:r>
            <a:r>
              <a:rPr lang="sv-SE" sz="1400" dirty="0" err="1"/>
              <a:t>to</a:t>
            </a:r>
            <a:r>
              <a:rPr lang="sv-SE" sz="1400" dirty="0"/>
              <a:t> the </a:t>
            </a:r>
            <a:r>
              <a:rPr lang="sv-SE" sz="1400" dirty="0" err="1"/>
              <a:t>loadability</a:t>
            </a:r>
            <a:r>
              <a:rPr lang="sv-SE" sz="1400" dirty="0"/>
              <a:t> limit.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sv-SE" sz="1400" dirty="0"/>
              <a:t>If </a:t>
            </a:r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cannot</a:t>
            </a:r>
            <a:r>
              <a:rPr lang="sv-SE" sz="1400" dirty="0"/>
              <a:t> </a:t>
            </a:r>
            <a:r>
              <a:rPr lang="sv-SE" sz="1400" dirty="0" err="1"/>
              <a:t>increase</a:t>
            </a:r>
            <a:r>
              <a:rPr lang="sv-SE" sz="1400" dirty="0"/>
              <a:t> the </a:t>
            </a:r>
            <a:r>
              <a:rPr lang="sv-SE" sz="1400" dirty="0" err="1"/>
              <a:t>loading</a:t>
            </a:r>
            <a:r>
              <a:rPr lang="sv-SE" sz="1400" dirty="0"/>
              <a:t>, </a:t>
            </a:r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definitively</a:t>
            </a:r>
            <a:r>
              <a:rPr lang="sv-SE" sz="1400" dirty="0"/>
              <a:t> </a:t>
            </a:r>
            <a:r>
              <a:rPr lang="sv-SE" sz="1400" dirty="0" err="1"/>
              <a:t>voltage</a:t>
            </a:r>
            <a:r>
              <a:rPr lang="sv-SE" sz="1400" dirty="0"/>
              <a:t> </a:t>
            </a:r>
            <a:r>
              <a:rPr lang="sv-SE" sz="1400" dirty="0" err="1"/>
              <a:t>unstable</a:t>
            </a:r>
            <a:r>
              <a:rPr lang="sv-SE" sz="1400" dirty="0"/>
              <a:t>, and </a:t>
            </a:r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have</a:t>
            </a:r>
            <a:r>
              <a:rPr lang="sv-SE" sz="1400" dirty="0"/>
              <a:t> a </a:t>
            </a:r>
            <a:r>
              <a:rPr lang="sv-SE" sz="1400" dirty="0" err="1"/>
              <a:t>zero</a:t>
            </a:r>
            <a:r>
              <a:rPr lang="sv-SE" sz="1400" dirty="0"/>
              <a:t> or negative </a:t>
            </a:r>
            <a:r>
              <a:rPr lang="sv-SE" sz="1400" dirty="0" err="1"/>
              <a:t>margin</a:t>
            </a:r>
            <a:r>
              <a:rPr lang="sv-SE" sz="1400" dirty="0"/>
              <a:t>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sv-SE" sz="1400" dirty="0"/>
              <a:t>For </a:t>
            </a:r>
            <a:r>
              <a:rPr lang="sv-SE" sz="1400" dirty="0" err="1"/>
              <a:t>more</a:t>
            </a:r>
            <a:r>
              <a:rPr lang="sv-SE" sz="1400" dirty="0"/>
              <a:t> realistic systems, the PV-</a:t>
            </a:r>
            <a:r>
              <a:rPr lang="sv-SE" sz="1400" dirty="0" err="1"/>
              <a:t>curves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not </a:t>
            </a:r>
            <a:r>
              <a:rPr lang="sv-SE" sz="1400" dirty="0" err="1"/>
              <a:t>smooth</a:t>
            </a:r>
            <a:r>
              <a:rPr lang="sv-SE" sz="1400" dirty="0"/>
              <a:t> </a:t>
            </a:r>
            <a:r>
              <a:rPr lang="sv-SE" sz="1400" dirty="0" err="1"/>
              <a:t>but</a:t>
            </a:r>
            <a:r>
              <a:rPr lang="sv-SE" sz="1400" dirty="0"/>
              <a:t> </a:t>
            </a:r>
            <a:r>
              <a:rPr lang="sv-SE" sz="1400" dirty="0" err="1"/>
              <a:t>piece-wise</a:t>
            </a:r>
            <a:r>
              <a:rPr lang="sv-SE" sz="1400" dirty="0"/>
              <a:t> </a:t>
            </a:r>
            <a:r>
              <a:rPr lang="sv-SE" sz="1400" dirty="0" err="1"/>
              <a:t>smooth</a:t>
            </a:r>
            <a:r>
              <a:rPr lang="sv-SE" sz="1400" dirty="0"/>
              <a:t> parts </a:t>
            </a:r>
            <a:r>
              <a:rPr lang="sv-SE" sz="1400" dirty="0" err="1"/>
              <a:t>of</a:t>
            </a:r>
            <a:r>
              <a:rPr lang="sv-SE" sz="1400" dirty="0"/>
              <a:t> different </a:t>
            </a:r>
            <a:r>
              <a:rPr lang="sv-SE" sz="1400" dirty="0" smtClean="0"/>
              <a:t>PV-</a:t>
            </a:r>
            <a:r>
              <a:rPr lang="sv-SE" sz="1400" dirty="0" err="1" smtClean="0"/>
              <a:t>curves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sp>
        <p:nvSpPr>
          <p:cNvPr id="3" name="Arc 12293"/>
          <p:cNvSpPr/>
          <p:nvPr/>
        </p:nvSpPr>
        <p:spPr>
          <a:xfrm rot="204591">
            <a:off x="1004874" y="3155144"/>
            <a:ext cx="2221403" cy="597037"/>
          </a:xfrm>
          <a:prstGeom prst="arc">
            <a:avLst>
              <a:gd name="adj1" fmla="val 16200000"/>
              <a:gd name="adj2" fmla="val 21567922"/>
            </a:avLst>
          </a:prstGeom>
          <a:ln w="22225">
            <a:gradFill flip="none" rotWithShape="1">
              <a:gsLst>
                <a:gs pos="0">
                  <a:srgbClr val="92D050"/>
                </a:gs>
                <a:gs pos="42000">
                  <a:srgbClr val="FFFF00"/>
                </a:gs>
                <a:gs pos="63000">
                  <a:srgbClr val="FFC000"/>
                </a:gs>
                <a:gs pos="85000">
                  <a:srgbClr val="FF0000">
                    <a:lumMod val="98000"/>
                    <a:lumOff val="2000"/>
                  </a:srgbClr>
                </a:gs>
              </a:gsLst>
              <a:lin ang="0" scaled="1"/>
              <a:tileRect/>
            </a:gradFill>
            <a:tailEnd type="triangle"/>
          </a:ln>
          <a:effectLst>
            <a:outerShdw blurRad="50800" dist="12700" dir="540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310" name="Rectangle 12300"/>
          <p:cNvSpPr>
            <a:spLocks noChangeArrowheads="1"/>
          </p:cNvSpPr>
          <p:nvPr/>
        </p:nvSpPr>
        <p:spPr bwMode="auto">
          <a:xfrm>
            <a:off x="996950" y="6030913"/>
            <a:ext cx="1139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sv-SE" sz="1000">
                <a:solidFill>
                  <a:srgbClr val="92D050"/>
                </a:solidFill>
              </a:rPr>
              <a:t>Reduced</a:t>
            </a:r>
            <a:r>
              <a:rPr lang="sv-SE" sz="1000">
                <a:solidFill>
                  <a:srgbClr val="89E3A1"/>
                </a:solidFill>
              </a:rPr>
              <a:t> </a:t>
            </a:r>
            <a:r>
              <a:rPr lang="sv-SE" sz="1000">
                <a:solidFill>
                  <a:srgbClr val="92D050"/>
                </a:solidFill>
              </a:rPr>
              <a:t>loading</a:t>
            </a:r>
          </a:p>
        </p:txBody>
      </p:sp>
      <p:cxnSp>
        <p:nvCxnSpPr>
          <p:cNvPr id="4" name="Straight Arrow Connector 12304"/>
          <p:cNvCxnSpPr/>
          <p:nvPr/>
        </p:nvCxnSpPr>
        <p:spPr>
          <a:xfrm flipV="1">
            <a:off x="1908175" y="3321050"/>
            <a:ext cx="576263" cy="360363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12" name="TextBox 12305"/>
          <p:cNvSpPr txBox="1">
            <a:spLocks noChangeArrowheads="1"/>
          </p:cNvSpPr>
          <p:nvPr/>
        </p:nvSpPr>
        <p:spPr bwMode="auto">
          <a:xfrm>
            <a:off x="647700" y="3681413"/>
            <a:ext cx="15128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 sz="1100"/>
              <a:t>Original loadingpoint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136775" y="4565650"/>
            <a:ext cx="1093788" cy="215900"/>
          </a:xfrm>
          <a:prstGeom prst="rightArrow">
            <a:avLst/>
          </a:prstGeom>
          <a:gradFill flip="none" rotWithShape="1">
            <a:gsLst>
              <a:gs pos="9000">
                <a:srgbClr val="92D050">
                  <a:lumMod val="84000"/>
                </a:srgbClr>
              </a:gs>
              <a:gs pos="52000">
                <a:srgbClr val="FFFF00"/>
              </a:gs>
              <a:gs pos="98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2132856"/>
            <a:ext cx="4906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Margin shown is only specific load increase direction, </a:t>
            </a:r>
            <a:r>
              <a:rPr lang="en-US" sz="12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dim(</a:t>
            </a:r>
            <a:r>
              <a:rPr lang="en-US" sz="1200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loadspace</a:t>
            </a:r>
            <a:r>
              <a:rPr lang="en-US" sz="12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)=1</a:t>
            </a:r>
          </a:p>
          <a:p>
            <a:pPr>
              <a:defRPr/>
            </a:pPr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The system will contain multiple PV-curves if </a:t>
            </a:r>
            <a:r>
              <a:rPr lang="en-US" sz="12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dim(</a:t>
            </a:r>
            <a:r>
              <a:rPr lang="en-US" sz="1200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loadspace</a:t>
            </a:r>
            <a:r>
              <a:rPr lang="en-US" sz="12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)&gt;1</a:t>
            </a:r>
          </a:p>
          <a:p>
            <a:pPr>
              <a:defRPr/>
            </a:pPr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therefore an infinite number of combinations of load increases (which leafs to voltage collapse) exist.</a:t>
            </a:r>
            <a:endParaRPr lang="en-US" sz="12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1455738" y="274638"/>
            <a:ext cx="7653337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Geneva"/>
                <a:cs typeface="Geneva"/>
              </a:rPr>
              <a:t>Information Required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41367"/>
              </p:ext>
            </p:extLst>
          </p:nvPr>
        </p:nvGraphicFramePr>
        <p:xfrm>
          <a:off x="252413" y="1092200"/>
          <a:ext cx="6767512" cy="49291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894"/>
                <a:gridCol w="3239772"/>
                <a:gridCol w="1151906"/>
                <a:gridCol w="863940"/>
              </a:tblGrid>
              <a:tr h="370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Table</a:t>
                      </a:r>
                      <a:r>
                        <a:rPr lang="en-US" sz="1800" baseline="0" noProof="0" dirty="0" smtClean="0"/>
                        <a:t> 1 (from network)</a:t>
                      </a:r>
                      <a:endParaRPr lang="en-US" sz="1800" noProof="0" dirty="0"/>
                    </a:p>
                  </a:txBody>
                  <a:tcPr marL="91434" marR="91434" marT="45716" marB="45716" anchor="ctr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34" marR="91434" marT="45723" marB="45723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34" marR="91434" marT="45723" marB="45723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34" marR="91434" marT="45723" marB="45723"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Abbreviation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16" marB="45716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16" marB="45716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Units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16" marB="45716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16" marB="45716">
                    <a:solidFill>
                      <a:schemeClr val="accent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transmission lines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nb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buses (nodes)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nm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Synchronous Machines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84124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Vn</a:t>
                      </a:r>
                      <a:endParaRPr lang="sv-SE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Base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line-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voltage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of the buses to which the terminal of the line is connected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KV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3708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</a:t>
                      </a:r>
                      <a:endParaRPr lang="sv-SE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rated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3708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Imax</a:t>
                      </a:r>
                      <a:endParaRPr lang="sv-SE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60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Sn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 rated power (firs</a:t>
                      </a:r>
                      <a:r>
                        <a:rPr lang="en-GB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loading rating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MVA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560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</a:t>
                      </a: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Smax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 </a:t>
                      </a: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limit in transmission 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Constant of Inertia (machine</a:t>
                      </a:r>
                      <a:r>
                        <a:rPr lang="en-GB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inertia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MWs/MVA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nm x 1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  <p:sp>
        <p:nvSpPr>
          <p:cNvPr id="11326" name="Rectangle 2"/>
          <p:cNvSpPr>
            <a:spLocks noChangeArrowheads="1"/>
          </p:cNvSpPr>
          <p:nvPr/>
        </p:nvSpPr>
        <p:spPr bwMode="auto">
          <a:xfrm>
            <a:off x="7019925" y="5126038"/>
            <a:ext cx="15128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GB" b="1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*Sn=(Vn)(In)</a:t>
            </a:r>
            <a:endParaRPr lang="sv-SE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327" name="Rectangle 4"/>
          <p:cNvSpPr>
            <a:spLocks noChangeArrowheads="1"/>
          </p:cNvSpPr>
          <p:nvPr/>
        </p:nvSpPr>
        <p:spPr bwMode="auto">
          <a:xfrm>
            <a:off x="6875463" y="5661025"/>
            <a:ext cx="22336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GB" b="1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**Smax=(Vn)(Imax)</a:t>
            </a:r>
            <a:endParaRPr lang="sv-SE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328" name="Rectangle 2"/>
          <p:cNvSpPr>
            <a:spLocks noChangeArrowheads="1"/>
          </p:cNvSpPr>
          <p:nvPr/>
        </p:nvSpPr>
        <p:spPr bwMode="auto">
          <a:xfrm>
            <a:off x="107950" y="6156325"/>
            <a:ext cx="8785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/>
              <a:t>If Sn and Smax are not give, then we require the values of (nominal voltage) Vn, (Nominal Current) In and (Max current) Imax in transmission lines from the datasheets </a:t>
            </a:r>
            <a:endParaRPr lang="sv-SE" sz="1600"/>
          </a:p>
        </p:txBody>
      </p:sp>
      <p:sp>
        <p:nvSpPr>
          <p:cNvPr id="3" name="TextBox 2"/>
          <p:cNvSpPr txBox="1"/>
          <p:nvPr/>
        </p:nvSpPr>
        <p:spPr>
          <a:xfrm>
            <a:off x="6875462" y="136138"/>
            <a:ext cx="1800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(As in </a:t>
            </a:r>
            <a:r>
              <a:rPr lang="sv-SE" sz="1200" dirty="0" err="1" smtClean="0"/>
              <a:t>Telco</a:t>
            </a:r>
            <a:r>
              <a:rPr lang="sv-SE" sz="1200" dirty="0" smtClean="0"/>
              <a:t> 14March)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598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266950" y="269875"/>
            <a:ext cx="4752975" cy="855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mtClean="0">
                <a:ea typeface="Geneva"/>
                <a:cs typeface="Geneva"/>
              </a:rPr>
              <a:t>Time domain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8547"/>
              </p:ext>
            </p:extLst>
          </p:nvPr>
        </p:nvGraphicFramePr>
        <p:xfrm>
          <a:off x="323850" y="1476375"/>
          <a:ext cx="7667625" cy="44592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019"/>
                <a:gridCol w="4211569"/>
                <a:gridCol w="1152015"/>
                <a:gridCol w="864022"/>
              </a:tblGrid>
              <a:tr h="3708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Table 2 (from simulations)</a:t>
                      </a:r>
                      <a:endParaRPr lang="en-US" sz="1800" noProof="0" dirty="0"/>
                    </a:p>
                  </a:txBody>
                  <a:tcPr marL="91442" marR="91442" marT="45721" marB="45721" anchor="ctr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5" marB="45725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5" marB="45725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5" marB="45725"/>
                </a:tc>
              </a:tr>
              <a:tr h="370845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Abbreviation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Units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21" marB="45721">
                    <a:solidFill>
                      <a:schemeClr val="accent5"/>
                    </a:solidFill>
                  </a:tcPr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b="1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nt</a:t>
                      </a:r>
                      <a:endParaRPr lang="sv-SE" sz="1600" b="1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sampling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lenght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vector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scalar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Simulation time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sec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Vb_m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 voltage magnitudes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ntx1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Vb_a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 voltage angles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rad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ntx1</a:t>
                      </a:r>
                      <a:endParaRPr lang="sv-S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Ib_m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</a:t>
                      </a:r>
                      <a:r>
                        <a:rPr lang="en-GB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current magnitude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ntx1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Ib_a</a:t>
                      </a:r>
                      <a:endParaRPr lang="sv-SE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 current angles</a:t>
                      </a:r>
                      <a:endParaRPr lang="en-US" sz="16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rad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ntx1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370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Pji</a:t>
                      </a: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Qij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Active and Reactive line flows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56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Pji</a:t>
                      </a: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Qij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Active and Reactive line flows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  <a:tr h="56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Sij</a:t>
                      </a: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GB" sz="1600" b="1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Sji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Apparent line flows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1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smtClean="0">
              <a:ea typeface="Geneva"/>
              <a:cs typeface="Genev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675"/>
          <a:ext cx="8207375" cy="29925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76"/>
                <a:gridCol w="4391443"/>
                <a:gridCol w="1151982"/>
                <a:gridCol w="1223974"/>
              </a:tblGrid>
              <a:tr h="3657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Table 3</a:t>
                      </a:r>
                      <a:endParaRPr lang="en-US" sz="1800" noProof="0" dirty="0"/>
                    </a:p>
                  </a:txBody>
                  <a:tcPr marL="91450" marR="91450" marT="45721" marB="45721" anchor="ctr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6" marB="45726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6" marB="45726"/>
                </a:tc>
                <a:tc hMerge="1"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51" marR="91451" marT="45726" marB="45726"/>
                </a:tc>
              </a:tr>
              <a:tr h="365741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Abbreviation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Units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1" marB="4572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8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1" marB="45721">
                    <a:solidFill>
                      <a:schemeClr val="accent5"/>
                    </a:solidFill>
                  </a:tcPr>
                </a:tc>
              </a:tr>
              <a:tr h="280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states in the system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scalar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</a:tr>
              <a:tr h="280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x.states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States of the system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p.u</a:t>
                      </a: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n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</a:tr>
              <a:tr h="280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b="1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x.names</a:t>
                      </a:r>
                      <a:endParaRPr lang="sv-SE" sz="1600" b="1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the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variables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 the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correct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order 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nt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x variable </a:t>
                      </a:r>
                      <a:endParaRPr lang="sv-SE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</a:tr>
              <a:tr h="14197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States </a:t>
                      </a: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indexes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deltas</a:t>
                      </a:r>
                      <a:endParaRPr lang="sv-S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omega</a:t>
                      </a:r>
                      <a:endParaRPr lang="sv-SE" sz="16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Indices</a:t>
                      </a:r>
                      <a:r>
                        <a:rPr lang="sv-S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the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state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vector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sv-SE" sz="1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such</a:t>
                      </a:r>
                      <a:r>
                        <a:rPr lang="sv-SE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as: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Machines rotor angle indices in the state vector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noProof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Rotor speed indices</a:t>
                      </a:r>
                      <a:r>
                        <a:rPr lang="en-US" sz="1600" baseline="0" noProof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 the state vector</a:t>
                      </a:r>
                      <a:endParaRPr lang="en-US" sz="1600" noProof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sv-S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v-SE" smtClean="0">
                <a:ea typeface="Geneva"/>
                <a:cs typeface="Geneva"/>
              </a:rPr>
              <a:t>Illustrative </a:t>
            </a:r>
            <a:r>
              <a:rPr lang="en-US" smtClean="0">
                <a:ea typeface="Geneva"/>
                <a:cs typeface="Geneva"/>
              </a:rPr>
              <a:t>example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41438"/>
            <a:ext cx="57531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4213" y="4854575"/>
          <a:ext cx="4103687" cy="10223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00"/>
                <a:gridCol w="3150387"/>
              </a:tblGrid>
              <a:tr h="280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i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nl</a:t>
                      </a:r>
                      <a:r>
                        <a:rPr lang="en-GB" sz="16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=9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transmission lines 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i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nb</a:t>
                      </a:r>
                      <a:r>
                        <a:rPr lang="en-GB" sz="16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=9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buses (nodes)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nm=3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Number of Synchronous Machines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0425" y="4365625"/>
          <a:ext cx="863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50"/>
                <a:gridCol w="359850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</a:t>
                      </a:r>
                      <a:r>
                        <a:rPr lang="en-GB" sz="1100" dirty="0" smtClean="0">
                          <a:effectLst/>
                        </a:rPr>
                        <a:t>=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dirty="0" smtClean="0">
                          <a:effectLst/>
                        </a:rPr>
                        <a:t>100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40" marR="68540" marT="0" marB="0" anchor="ctr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05625" y="4365625"/>
          <a:ext cx="900113" cy="1943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9976"/>
                <a:gridCol w="360137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Smax</a:t>
                      </a:r>
                      <a:r>
                        <a:rPr lang="en-GB" sz="11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500</a:t>
                      </a:r>
                    </a:p>
                  </a:txBody>
                  <a:tcPr marL="68661" marR="6866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16863" y="4389438"/>
          <a:ext cx="827087" cy="647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9603"/>
                <a:gridCol w="467484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H=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23.64</a:t>
                      </a: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6.40</a:t>
                      </a: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3.01</a:t>
                      </a:r>
                    </a:p>
                  </a:txBody>
                  <a:tcPr marL="68559" marR="68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48263" y="4376738"/>
          <a:ext cx="792162" cy="1943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081"/>
                <a:gridCol w="396081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Vn</a:t>
                      </a:r>
                      <a:r>
                        <a:rPr lang="en-GB" sz="1100" b="0" i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sv-SE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230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13.8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v-SE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16.5</a:t>
                      </a:r>
                    </a:p>
                  </a:txBody>
                  <a:tcPr marL="68649" marR="6864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ket 1"/>
          <p:cNvSpPr/>
          <p:nvPr/>
        </p:nvSpPr>
        <p:spPr>
          <a:xfrm>
            <a:off x="5508625" y="4389438"/>
            <a:ext cx="71438" cy="1919287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Left Bracket 9"/>
          <p:cNvSpPr/>
          <p:nvPr/>
        </p:nvSpPr>
        <p:spPr>
          <a:xfrm>
            <a:off x="6443663" y="4365625"/>
            <a:ext cx="73025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" name="Right Bracket 2"/>
          <p:cNvSpPr/>
          <p:nvPr/>
        </p:nvSpPr>
        <p:spPr>
          <a:xfrm>
            <a:off x="5940425" y="4365625"/>
            <a:ext cx="46038" cy="19192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Right Bracket 11"/>
          <p:cNvSpPr/>
          <p:nvPr/>
        </p:nvSpPr>
        <p:spPr>
          <a:xfrm>
            <a:off x="6757988" y="4365625"/>
            <a:ext cx="46037" cy="19192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Left Bracket 12"/>
          <p:cNvSpPr/>
          <p:nvPr/>
        </p:nvSpPr>
        <p:spPr>
          <a:xfrm>
            <a:off x="7451725" y="4349750"/>
            <a:ext cx="73025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Right Bracket 13"/>
          <p:cNvSpPr/>
          <p:nvPr/>
        </p:nvSpPr>
        <p:spPr>
          <a:xfrm>
            <a:off x="7761288" y="4349750"/>
            <a:ext cx="44450" cy="19192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Right Bracket 14"/>
          <p:cNvSpPr/>
          <p:nvPr/>
        </p:nvSpPr>
        <p:spPr>
          <a:xfrm flipH="1">
            <a:off x="8243888" y="4349750"/>
            <a:ext cx="46037" cy="6873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Right Bracket 15"/>
          <p:cNvSpPr/>
          <p:nvPr/>
        </p:nvSpPr>
        <p:spPr>
          <a:xfrm>
            <a:off x="8702675" y="4349750"/>
            <a:ext cx="46038" cy="6873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4419" name="Picture 11" descr="C:\Users\EPS\AppData\Local\Microsoft\Windows\Temporary Internet Files\Content.IE5\HB1H65Z5\MC9004325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701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20" name="TextBox 10"/>
          <p:cNvSpPr txBox="1">
            <a:spLocks noChangeArrowheads="1"/>
          </p:cNvSpPr>
          <p:nvPr/>
        </p:nvSpPr>
        <p:spPr bwMode="auto">
          <a:xfrm>
            <a:off x="34925" y="2641600"/>
            <a:ext cx="1366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/>
              <a:t>Three phase fault at 5sec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50938" y="2533650"/>
            <a:ext cx="1296987" cy="307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22" name="TextBox 22"/>
          <p:cNvSpPr txBox="1">
            <a:spLocks noChangeArrowheads="1"/>
          </p:cNvSpPr>
          <p:nvPr/>
        </p:nvSpPr>
        <p:spPr bwMode="auto">
          <a:xfrm>
            <a:off x="5327650" y="3573016"/>
            <a:ext cx="341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 err="1" smtClean="0"/>
              <a:t>Matlab</a:t>
            </a:r>
            <a:r>
              <a:rPr lang="en-US" sz="1400" dirty="0" smtClean="0"/>
              <a:t> files with vectors and variables with network information</a:t>
            </a:r>
            <a:endParaRPr lang="en-US" sz="1400" dirty="0"/>
          </a:p>
        </p:txBody>
      </p:sp>
      <p:sp>
        <p:nvSpPr>
          <p:cNvPr id="14423" name="TextBox 10"/>
          <p:cNvSpPr txBox="1">
            <a:spLocks noChangeArrowheads="1"/>
          </p:cNvSpPr>
          <p:nvPr/>
        </p:nvSpPr>
        <p:spPr bwMode="auto">
          <a:xfrm>
            <a:off x="5737750" y="1884940"/>
            <a:ext cx="3071813" cy="1384995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/>
              <a:t>If possible provide a diagram indicating the place and the disturbance applied to the </a:t>
            </a:r>
            <a:r>
              <a:rPr lang="en-US" sz="1400" dirty="0" smtClean="0"/>
              <a:t>system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 smtClean="0"/>
              <a:t>Any other extra information will be valuable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3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4963" y="1816100"/>
          <a:ext cx="828675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205"/>
                <a:gridCol w="576470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Pij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0.2724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 smtClean="0">
                          <a:effectLst/>
                        </a:rPr>
                        <a:t> 0.7351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0.5459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0.7807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-0.4937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-0.3681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1.5158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0.8183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0.8674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9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4613" y="1816100"/>
          <a:ext cx="900112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41"/>
                <a:gridCol w="576071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Qij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0.0257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-0.0041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-0.1785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-0.0852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-0.3677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-0.1518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0.0473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-0.1148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0.2579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94113" y="1816100"/>
          <a:ext cx="863600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867"/>
                <a:gridCol w="575733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Pji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-0.2714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-0.7307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-0.5350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-0.7620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0.4969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0.3704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-1.5158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-0.8183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-0.8674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1" marR="9521" marT="9528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11713" y="1816100"/>
          <a:ext cx="827087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722"/>
                <a:gridCol w="575365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Qji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-0.2365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-0.1142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-0.1492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-0.1346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0.2147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-0.0003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0.0894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0.1529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-0.2144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18188" y="1816100"/>
          <a:ext cx="828675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35"/>
                <a:gridCol w="540440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Sij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0.2736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0.7351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0.5743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0.7853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0.6156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0.3982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1.5165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0.8263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0.9049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8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2763" y="1816100"/>
          <a:ext cx="827087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682"/>
                <a:gridCol w="539405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Sji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0.3600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0.7395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0.5554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0.7738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0.5413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0.3704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1.5184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0.8324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0.8935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4" marR="9514" marT="9528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57388" y="4408488"/>
          <a:ext cx="935038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519"/>
                <a:gridCol w="467519"/>
              </a:tblGrid>
              <a:tr h="216076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Vb_m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8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08325" y="4435475"/>
          <a:ext cx="936626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313"/>
                <a:gridCol w="468313"/>
              </a:tblGrid>
              <a:tr h="216076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Vb_a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0.0626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1" marR="9531" marT="9528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260850" y="4437063"/>
          <a:ext cx="1008063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27"/>
                <a:gridCol w="576036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Ib_m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1.8500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29275" y="4408488"/>
          <a:ext cx="1008063" cy="194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27"/>
                <a:gridCol w="576036"/>
              </a:tblGrid>
              <a:tr h="216076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Ib_a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  <a:tr h="216076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0.8354</a:t>
                      </a:r>
                    </a:p>
                  </a:txBody>
                  <a:tcPr marL="9526" marR="9526" marT="9528" marB="0" anchor="ctr"/>
                </a:tc>
              </a:tr>
            </a:tbl>
          </a:graphicData>
        </a:graphic>
      </p:graphicFrame>
      <p:sp>
        <p:nvSpPr>
          <p:cNvPr id="16" name="Left Bracket 15"/>
          <p:cNvSpPr/>
          <p:nvPr/>
        </p:nvSpPr>
        <p:spPr>
          <a:xfrm>
            <a:off x="1930400" y="1839913"/>
            <a:ext cx="73025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Left Bracket 16"/>
          <p:cNvSpPr/>
          <p:nvPr/>
        </p:nvSpPr>
        <p:spPr>
          <a:xfrm>
            <a:off x="3011488" y="1816100"/>
            <a:ext cx="71437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Left Bracket 17"/>
          <p:cNvSpPr/>
          <p:nvPr/>
        </p:nvSpPr>
        <p:spPr>
          <a:xfrm>
            <a:off x="4019550" y="1841500"/>
            <a:ext cx="71438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Left Bracket 18"/>
          <p:cNvSpPr/>
          <p:nvPr/>
        </p:nvSpPr>
        <p:spPr>
          <a:xfrm>
            <a:off x="5099050" y="1816100"/>
            <a:ext cx="71438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Left Bracket 19"/>
          <p:cNvSpPr/>
          <p:nvPr/>
        </p:nvSpPr>
        <p:spPr>
          <a:xfrm>
            <a:off x="6178550" y="1816100"/>
            <a:ext cx="73025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Left Bracket 20"/>
          <p:cNvSpPr/>
          <p:nvPr/>
        </p:nvSpPr>
        <p:spPr>
          <a:xfrm>
            <a:off x="7186613" y="1839913"/>
            <a:ext cx="73025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Left Bracket 21"/>
          <p:cNvSpPr/>
          <p:nvPr/>
        </p:nvSpPr>
        <p:spPr>
          <a:xfrm>
            <a:off x="2389188" y="4392613"/>
            <a:ext cx="71437" cy="1920875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3" name="Left Bracket 22"/>
          <p:cNvSpPr/>
          <p:nvPr/>
        </p:nvSpPr>
        <p:spPr>
          <a:xfrm>
            <a:off x="3530600" y="4460875"/>
            <a:ext cx="71438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Left Bracket 23"/>
          <p:cNvSpPr/>
          <p:nvPr/>
        </p:nvSpPr>
        <p:spPr>
          <a:xfrm>
            <a:off x="4765675" y="4460875"/>
            <a:ext cx="71438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5" name="Left Bracket 24"/>
          <p:cNvSpPr/>
          <p:nvPr/>
        </p:nvSpPr>
        <p:spPr>
          <a:xfrm>
            <a:off x="6157913" y="4406900"/>
            <a:ext cx="71437" cy="1919288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Right Bracket 25"/>
          <p:cNvSpPr/>
          <p:nvPr/>
        </p:nvSpPr>
        <p:spPr>
          <a:xfrm>
            <a:off x="2411413" y="1811338"/>
            <a:ext cx="46037" cy="1919287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Right Bracket 26"/>
          <p:cNvSpPr/>
          <p:nvPr/>
        </p:nvSpPr>
        <p:spPr>
          <a:xfrm>
            <a:off x="3514725" y="1816100"/>
            <a:ext cx="44450" cy="192087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Right Bracket 27"/>
          <p:cNvSpPr/>
          <p:nvPr/>
        </p:nvSpPr>
        <p:spPr>
          <a:xfrm>
            <a:off x="4557713" y="1811338"/>
            <a:ext cx="46037" cy="1919287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Right Bracket 28"/>
          <p:cNvSpPr/>
          <p:nvPr/>
        </p:nvSpPr>
        <p:spPr>
          <a:xfrm>
            <a:off x="5629275" y="1841500"/>
            <a:ext cx="46038" cy="19192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Right Bracket 29"/>
          <p:cNvSpPr/>
          <p:nvPr/>
        </p:nvSpPr>
        <p:spPr>
          <a:xfrm>
            <a:off x="6650038" y="1811338"/>
            <a:ext cx="46037" cy="1919287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Right Bracket 30"/>
          <p:cNvSpPr/>
          <p:nvPr/>
        </p:nvSpPr>
        <p:spPr>
          <a:xfrm>
            <a:off x="7694613" y="1841500"/>
            <a:ext cx="46037" cy="191928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Right Bracket 31"/>
          <p:cNvSpPr/>
          <p:nvPr/>
        </p:nvSpPr>
        <p:spPr>
          <a:xfrm>
            <a:off x="2841625" y="4392613"/>
            <a:ext cx="44450" cy="192087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Right Bracket 32"/>
          <p:cNvSpPr/>
          <p:nvPr/>
        </p:nvSpPr>
        <p:spPr>
          <a:xfrm>
            <a:off x="3998913" y="4424363"/>
            <a:ext cx="46037" cy="1919287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Right Bracket 33"/>
          <p:cNvSpPr/>
          <p:nvPr/>
        </p:nvSpPr>
        <p:spPr>
          <a:xfrm>
            <a:off x="5254625" y="4435475"/>
            <a:ext cx="46038" cy="192087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Right Bracket 34"/>
          <p:cNvSpPr/>
          <p:nvPr/>
        </p:nvSpPr>
        <p:spPr>
          <a:xfrm>
            <a:off x="6615113" y="4398963"/>
            <a:ext cx="44450" cy="192087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Rectangle 35"/>
          <p:cNvSpPr/>
          <p:nvPr/>
        </p:nvSpPr>
        <p:spPr>
          <a:xfrm>
            <a:off x="2339975" y="333375"/>
            <a:ext cx="44640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+mj-lt"/>
              </a:rPr>
              <a:t>Time domain data </a:t>
            </a:r>
            <a:endParaRPr lang="sv-SE" sz="4400" dirty="0">
              <a:latin typeface="+mj-l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76675" y="1341438"/>
          <a:ext cx="1295400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/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</a:t>
                      </a:r>
                      <a:r>
                        <a:rPr lang="sv-S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9" marR="9529" marT="9522" marB="0"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14613" y="3933825"/>
          <a:ext cx="3455987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5987"/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Voltage/Current magnitudes</a:t>
                      </a:r>
                      <a:r>
                        <a:rPr lang="en-US" sz="16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angles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33" marR="9533" marT="95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4213" y="1758950"/>
          <a:ext cx="935037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630"/>
                <a:gridCol w="575407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0.5000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1.0000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1.5000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2.0000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2.5000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3.0000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3.5000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4.0000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4.5000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5.0000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5.5000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6.0000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6.5000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7.0000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7.5000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8.0000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8.5000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9.0000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  9.5000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  </a:t>
                      </a:r>
                      <a:r>
                        <a:rPr lang="sv-SE" sz="1100" u="none" strike="noStrike" dirty="0" smtClean="0">
                          <a:effectLst/>
                        </a:rPr>
                        <a:t>10.0000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39975" y="1438275"/>
          <a:ext cx="4608512" cy="451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323988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STATES</a:t>
                      </a:r>
                      <a:r>
                        <a:rPr lang="sv-SE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…………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0.1129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0.0355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-0.2130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0.7059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-1.1555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-0.7778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0.4400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2.2272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-0.8657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1.4158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-0.0095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-1.0649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0.1017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-0.0692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-1.0431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-1.6045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-0.6898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-1.7684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2.7873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-0.5073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-0.2701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1.0289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-0.6667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-0.4229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-1.1667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0.2358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-0.4381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1.4580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0.8641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-1.0531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-1.8543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0.2458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-0.4087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0.0475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0.1134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0.6478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-1.1407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0.0700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0.9835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1.7463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0.3984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-0.3176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-1.0933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-0.6086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-0.2977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0.1554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0.8840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1.7690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-0.4336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-1.2226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1.1437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-1.2371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0.1803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1.5106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-0.1685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0.3165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-0.5316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-2.1935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0.5509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0.1640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-0.2185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-1.3429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0.9726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-0.3334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0.6830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-0.2828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0.5413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-1.0322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-0.5223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0.7135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1.1706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1.1522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0.3893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1.3312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0.1766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0.3174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0.4759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-1.1465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0.7512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-0.4189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0.9707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0.4136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1.4122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0.6737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1.7783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-0.1403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-0.4140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-0.5771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0.0226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-0.6691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1.2231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0.8998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-0.4383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0.1440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-0.0479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-0.4003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-1.2833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-0.3001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2.0034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-1.6387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1.7013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-0.6718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-2.3290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1.0294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0.9510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-0.7601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-0.5097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0.5756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0.9019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-0.3451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-0.4320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-0.8188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-0.0029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-0.7781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-1.8356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1.0128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0.6489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0.5197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0.9199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-1.0636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190494">
                <a:tc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0.0668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0.6293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-0.3601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-0.0142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    0.1498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…………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    0.5530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</a:tbl>
          </a:graphicData>
        </a:graphic>
      </p:graphicFrame>
      <p:sp>
        <p:nvSpPr>
          <p:cNvPr id="4" name="Left Bracket 3"/>
          <p:cNvSpPr/>
          <p:nvPr/>
        </p:nvSpPr>
        <p:spPr>
          <a:xfrm>
            <a:off x="1116013" y="1989138"/>
            <a:ext cx="71437" cy="3960812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" name="Right Bracket 5"/>
          <p:cNvSpPr/>
          <p:nvPr/>
        </p:nvSpPr>
        <p:spPr>
          <a:xfrm>
            <a:off x="1619250" y="1989138"/>
            <a:ext cx="46038" cy="3963987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" name="Left Bracket 6"/>
          <p:cNvSpPr/>
          <p:nvPr/>
        </p:nvSpPr>
        <p:spPr>
          <a:xfrm>
            <a:off x="2987675" y="1962150"/>
            <a:ext cx="71438" cy="3960813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Right Bracket 7"/>
          <p:cNvSpPr/>
          <p:nvPr/>
        </p:nvSpPr>
        <p:spPr>
          <a:xfrm>
            <a:off x="6973888" y="1957388"/>
            <a:ext cx="46037" cy="396557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08850" y="2205038"/>
          <a:ext cx="1474788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788"/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sv-SE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lang="sv-SE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states</a:t>
                      </a:r>
                      <a:endParaRPr lang="sv-SE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2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n=24</a:t>
                      </a:r>
                      <a:endParaRPr lang="sv-SE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2" marB="0" anchor="ctr"/>
                </a:tc>
              </a:tr>
            </a:tbl>
          </a:graphicData>
        </a:graphic>
      </p:graphicFrame>
      <p:sp>
        <p:nvSpPr>
          <p:cNvPr id="16680" name="TextBox 4"/>
          <p:cNvSpPr txBox="1">
            <a:spLocks noChangeArrowheads="1"/>
          </p:cNvSpPr>
          <p:nvPr/>
        </p:nvSpPr>
        <p:spPr bwMode="auto">
          <a:xfrm>
            <a:off x="684213" y="6092825"/>
            <a:ext cx="7883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/>
              <a:t>Note that this is an illustrative example and we are assuming that we have access to all the states </a:t>
            </a:r>
          </a:p>
        </p:txBody>
      </p:sp>
    </p:spTree>
    <p:extLst>
      <p:ext uri="{BB962C8B-B14F-4D97-AF65-F5344CB8AC3E}">
        <p14:creationId xmlns:p14="http://schemas.microsoft.com/office/powerpoint/2010/main" val="2246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1275" y="1844675"/>
          <a:ext cx="3816350" cy="1347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0"/>
                <a:gridCol w="216020"/>
                <a:gridCol w="216020"/>
                <a:gridCol w="504046"/>
                <a:gridCol w="216020"/>
                <a:gridCol w="216020"/>
                <a:gridCol w="396036"/>
                <a:gridCol w="504046"/>
                <a:gridCol w="468043"/>
                <a:gridCol w="648059"/>
              </a:tblGrid>
              <a:tr h="43178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NDEX OF ATES REALTED TO THE SYNCHRONOUS MACHINE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344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Rotor 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Rotor</a:t>
                      </a:r>
                      <a:r>
                        <a:rPr lang="sv-SE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speed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axis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transient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d-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axis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transient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40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delta=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omega=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e1q=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e1d=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</a:tr>
              <a:tr h="190403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</a:tr>
              <a:tr h="190403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11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12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0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0113" y="1557338"/>
          <a:ext cx="1187450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717"/>
                <a:gridCol w="575733"/>
              </a:tblGrid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x.names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delta_1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omega_1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delta_2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omega_2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delta_3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omega_3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e1d_3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vm_1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vr2_1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vf_1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vm_2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vr1_2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vr2_2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vf_2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vm_3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vr1_3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vr2_3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vf_3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5" marR="9425" marT="9429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95738" y="3789363"/>
          <a:ext cx="3563934" cy="100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994"/>
                <a:gridCol w="323994"/>
                <a:gridCol w="323994"/>
                <a:gridCol w="323994"/>
                <a:gridCol w="323994"/>
                <a:gridCol w="323994"/>
                <a:gridCol w="323994"/>
                <a:gridCol w="323994"/>
                <a:gridCol w="323994"/>
                <a:gridCol w="323994"/>
                <a:gridCol w="323994"/>
              </a:tblGrid>
              <a:tr h="431914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 OF STATES RELATED TO</a:t>
                      </a:r>
                      <a:r>
                        <a:rPr lang="sv-SE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AVR</a:t>
                      </a:r>
                      <a:r>
                        <a:rPr lang="sv-SE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CONTROL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46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 smtClean="0">
                          <a:effectLst/>
                        </a:rPr>
                        <a:t>vm</a:t>
                      </a:r>
                      <a:r>
                        <a:rPr lang="sv-SE" sz="1100" u="none" strike="noStrike" dirty="0" smtClean="0">
                          <a:effectLst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 smtClean="0">
                          <a:effectLst/>
                        </a:rPr>
                        <a:t>13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vr1=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 smtClean="0">
                          <a:effectLst/>
                        </a:rPr>
                        <a:t>14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smtClean="0">
                          <a:effectLst/>
                        </a:rPr>
                        <a:t>vr2=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 smtClean="0">
                          <a:effectLst/>
                        </a:rPr>
                        <a:t>15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 smtClean="0">
                          <a:effectLst/>
                        </a:rPr>
                        <a:t>vf</a:t>
                      </a:r>
                      <a:r>
                        <a:rPr lang="sv-SE" sz="1100" u="none" strike="noStrike" dirty="0" smtClean="0">
                          <a:effectLst/>
                        </a:rPr>
                        <a:t>=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</a:tr>
              <a:tr h="19046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17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</a:tr>
              <a:tr h="190462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23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3" marB="0" anchor="b"/>
                </a:tc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1476375" y="1557338"/>
            <a:ext cx="71438" cy="4525962"/>
          </a:xfrm>
          <a:prstGeom prst="leftBracket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Right Bracket 13"/>
          <p:cNvSpPr/>
          <p:nvPr/>
        </p:nvSpPr>
        <p:spPr>
          <a:xfrm>
            <a:off x="2087563" y="1557338"/>
            <a:ext cx="46037" cy="4525962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Right Bracket 14"/>
          <p:cNvSpPr/>
          <p:nvPr/>
        </p:nvSpPr>
        <p:spPr>
          <a:xfrm flipH="1">
            <a:off x="4284663" y="2636838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Right Bracket 15"/>
          <p:cNvSpPr/>
          <p:nvPr/>
        </p:nvSpPr>
        <p:spPr>
          <a:xfrm>
            <a:off x="4572000" y="2636838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Right Bracket 16"/>
          <p:cNvSpPr/>
          <p:nvPr/>
        </p:nvSpPr>
        <p:spPr>
          <a:xfrm flipH="1">
            <a:off x="5219700" y="2636838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Right Bracket 17"/>
          <p:cNvSpPr/>
          <p:nvPr/>
        </p:nvSpPr>
        <p:spPr>
          <a:xfrm>
            <a:off x="5508625" y="2636838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Right Bracket 18"/>
          <p:cNvSpPr/>
          <p:nvPr/>
        </p:nvSpPr>
        <p:spPr>
          <a:xfrm flipH="1">
            <a:off x="6084888" y="2636838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Right Bracket 19"/>
          <p:cNvSpPr/>
          <p:nvPr/>
        </p:nvSpPr>
        <p:spPr>
          <a:xfrm>
            <a:off x="6443663" y="2636838"/>
            <a:ext cx="46037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Right Bracket 20"/>
          <p:cNvSpPr/>
          <p:nvPr/>
        </p:nvSpPr>
        <p:spPr>
          <a:xfrm flipH="1">
            <a:off x="7137400" y="2636838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Right Bracket 21"/>
          <p:cNvSpPr/>
          <p:nvPr/>
        </p:nvSpPr>
        <p:spPr>
          <a:xfrm>
            <a:off x="7451725" y="2636838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3" name="Right Bracket 22"/>
          <p:cNvSpPr/>
          <p:nvPr/>
        </p:nvSpPr>
        <p:spPr>
          <a:xfrm flipH="1">
            <a:off x="4413250" y="4237038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Right Bracket 23"/>
          <p:cNvSpPr/>
          <p:nvPr/>
        </p:nvSpPr>
        <p:spPr>
          <a:xfrm>
            <a:off x="4702175" y="4237038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5" name="Right Bracket 24"/>
          <p:cNvSpPr/>
          <p:nvPr/>
        </p:nvSpPr>
        <p:spPr>
          <a:xfrm flipH="1">
            <a:off x="5403850" y="4237038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Right Bracket 25"/>
          <p:cNvSpPr/>
          <p:nvPr/>
        </p:nvSpPr>
        <p:spPr>
          <a:xfrm>
            <a:off x="5661025" y="4229100"/>
            <a:ext cx="44450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Right Bracket 26"/>
          <p:cNvSpPr/>
          <p:nvPr/>
        </p:nvSpPr>
        <p:spPr>
          <a:xfrm flipH="1">
            <a:off x="6384925" y="4229100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Right Bracket 27"/>
          <p:cNvSpPr/>
          <p:nvPr/>
        </p:nvSpPr>
        <p:spPr>
          <a:xfrm>
            <a:off x="6642100" y="4229100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Right Bracket 28"/>
          <p:cNvSpPr/>
          <p:nvPr/>
        </p:nvSpPr>
        <p:spPr>
          <a:xfrm flipH="1">
            <a:off x="7335838" y="4229100"/>
            <a:ext cx="46037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Right Bracket 29"/>
          <p:cNvSpPr/>
          <p:nvPr/>
        </p:nvSpPr>
        <p:spPr>
          <a:xfrm>
            <a:off x="7604125" y="4229100"/>
            <a:ext cx="46038" cy="55562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87563" y="1700213"/>
            <a:ext cx="2241550" cy="1008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051050" y="2420938"/>
            <a:ext cx="2278063" cy="4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1050" y="3141663"/>
            <a:ext cx="2278063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13" name="TextBox 1"/>
          <p:cNvSpPr txBox="1">
            <a:spLocks noChangeArrowheads="1"/>
          </p:cNvSpPr>
          <p:nvPr/>
        </p:nvSpPr>
        <p:spPr bwMode="auto">
          <a:xfrm>
            <a:off x="2916237" y="5085184"/>
            <a:ext cx="6048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 dirty="0"/>
              <a:t>To </a:t>
            </a:r>
            <a:r>
              <a:rPr lang="sv-SE" dirty="0" err="1"/>
              <a:t>extract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rotor </a:t>
            </a:r>
            <a:r>
              <a:rPr lang="sv-SE" dirty="0" err="1"/>
              <a:t>angle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from the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:</a:t>
            </a:r>
          </a:p>
          <a:p>
            <a:pPr eaLnBrk="1" hangingPunct="1"/>
            <a:r>
              <a:rPr lang="sv-SE" dirty="0"/>
              <a:t>  				x(:,delta)=[colum1, column5, colum9]</a:t>
            </a:r>
          </a:p>
          <a:p>
            <a:pPr eaLnBrk="1" hangingPunct="1"/>
            <a:r>
              <a:rPr lang="sv-SE" dirty="0"/>
              <a:t>       </a:t>
            </a:r>
          </a:p>
        </p:txBody>
      </p:sp>
      <p:sp>
        <p:nvSpPr>
          <p:cNvPr id="17614" name="TextBox 30"/>
          <p:cNvSpPr txBox="1">
            <a:spLocks noChangeArrowheads="1"/>
          </p:cNvSpPr>
          <p:nvPr/>
        </p:nvSpPr>
        <p:spPr bwMode="auto">
          <a:xfrm>
            <a:off x="2555875" y="1127125"/>
            <a:ext cx="651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sv-SE"/>
              <a:t>In this form, if we require to use the rotor angle states (delta) to calculate transient stability, we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2019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950913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Geneva"/>
                <a:cs typeface="Geneva"/>
              </a:rPr>
              <a:t>Future work in Q2 2013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7638"/>
            <a:ext cx="8147050" cy="4755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smtClean="0"/>
              <a:t>Obtain output from time-domain simulations from different WP4.3 partners.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/>
              <a:t>Expected delivery of data by 29 April 2013</a:t>
            </a:r>
            <a:r>
              <a:rPr lang="sv-SE" sz="1400" dirty="0" smtClean="0"/>
              <a:t>.</a:t>
            </a:r>
            <a:endParaRPr lang="sv-SE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smtClean="0"/>
              <a:t>Test current indices using real data.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/>
              <a:t>Dependent on receiving data from WP4.3 partners.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/>
              <a:t>Need to address any problems between the partners due to different </a:t>
            </a:r>
            <a:r>
              <a:rPr lang="en-US" sz="1400" dirty="0" err="1" smtClean="0"/>
              <a:t>softwares</a:t>
            </a:r>
            <a:endParaRPr lang="en-US" sz="14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/>
              <a:t>Unfortunately, due to lack of time, not possible to master </a:t>
            </a:r>
            <a:r>
              <a:rPr lang="en-US" sz="1400" dirty="0" err="1" smtClean="0"/>
              <a:t>Eurostag</a:t>
            </a:r>
            <a:r>
              <a:rPr lang="en-US" sz="1400" dirty="0" smtClean="0"/>
              <a:t> or its API 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/>
              <a:t>Expected to finish the testing by end of Q3, depending on data availability and if any indices needs replacement.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Implementing any changes to the indices, if necessary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>
                <a:cs typeface="Arial" pitchFamily="34" charset="0"/>
              </a:rPr>
              <a:t> Use </a:t>
            </a:r>
            <a:r>
              <a:rPr lang="en-US" sz="1400" dirty="0">
                <a:cs typeface="Arial" pitchFamily="34" charset="0"/>
              </a:rPr>
              <a:t>WP5 suggestions if the </a:t>
            </a:r>
            <a:r>
              <a:rPr lang="en-US" sz="1400" dirty="0" smtClean="0">
                <a:cs typeface="Arial" pitchFamily="34" charset="0"/>
              </a:rPr>
              <a:t>current </a:t>
            </a:r>
            <a:r>
              <a:rPr lang="en-US" sz="1400" dirty="0">
                <a:cs typeface="Arial" pitchFamily="34" charset="0"/>
              </a:rPr>
              <a:t>indices </a:t>
            </a:r>
            <a:r>
              <a:rPr lang="en-US" sz="1400" dirty="0" smtClean="0">
                <a:cs typeface="Arial" pitchFamily="34" charset="0"/>
              </a:rPr>
              <a:t>should fail, or if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>
                <a:cs typeface="Arial" pitchFamily="34" charset="0"/>
              </a:rPr>
              <a:t> Supplementary indices </a:t>
            </a:r>
            <a:r>
              <a:rPr lang="sv-SE" sz="1400" dirty="0" err="1" smtClean="0">
                <a:cs typeface="Arial" pitchFamily="34" charset="0"/>
              </a:rPr>
              <a:t>that</a:t>
            </a:r>
            <a:r>
              <a:rPr lang="sv-SE" sz="1400" dirty="0" smtClean="0">
                <a:cs typeface="Arial" pitchFamily="34" charset="0"/>
              </a:rPr>
              <a:t> WP5 </a:t>
            </a:r>
            <a:r>
              <a:rPr lang="sv-SE" sz="1400" dirty="0" err="1" smtClean="0">
                <a:cs typeface="Arial" pitchFamily="34" charset="0"/>
              </a:rPr>
              <a:t>needs</a:t>
            </a:r>
            <a:r>
              <a:rPr lang="sv-SE" sz="1400" dirty="0" smtClean="0">
                <a:cs typeface="Arial" pitchFamily="34" charset="0"/>
              </a:rPr>
              <a:t> </a:t>
            </a:r>
            <a:r>
              <a:rPr lang="sv-SE" sz="1400" dirty="0" err="1" smtClean="0">
                <a:cs typeface="Arial" pitchFamily="34" charset="0"/>
              </a:rPr>
              <a:t>have</a:t>
            </a:r>
            <a:r>
              <a:rPr lang="sv-SE" sz="1400" dirty="0" smtClean="0">
                <a:cs typeface="Arial" pitchFamily="34" charset="0"/>
              </a:rPr>
              <a:t> </a:t>
            </a:r>
            <a:r>
              <a:rPr lang="sv-SE" sz="1400" dirty="0" err="1" smtClean="0">
                <a:cs typeface="Arial" pitchFamily="34" charset="0"/>
              </a:rPr>
              <a:t>to</a:t>
            </a:r>
            <a:r>
              <a:rPr lang="sv-SE" sz="1400" dirty="0" smtClean="0">
                <a:cs typeface="Arial" pitchFamily="34" charset="0"/>
              </a:rPr>
              <a:t> be </a:t>
            </a:r>
            <a:r>
              <a:rPr lang="sv-SE" sz="1400" dirty="0" err="1" smtClean="0">
                <a:cs typeface="Arial" pitchFamily="34" charset="0"/>
              </a:rPr>
              <a:t>implemented</a:t>
            </a:r>
            <a:r>
              <a:rPr lang="sv-SE" dirty="0" smtClean="0"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Start writing on the deliverable D4.3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 smtClean="0">
                <a:cs typeface="Arial" pitchFamily="34" charset="0"/>
              </a:rPr>
              <a:t>Expected to be submitted in its final version by end of Q3, 2013 (M21)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EA824-158A-410E-A89C-6F538D2CF8E0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Geneva"/>
                <a:cs typeface="Geneva"/>
              </a:rPr>
              <a:t>Goals of the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7638"/>
            <a:ext cx="814705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sv-SE" dirty="0"/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dirty="0" smtClean="0"/>
              <a:t>To provide a summary of the current indices addressing concerns raised by WP5 about the current indices.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dirty="0" smtClean="0"/>
              <a:t>Information request to partners</a:t>
            </a:r>
          </a:p>
          <a:p>
            <a:pPr>
              <a:defRPr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dirty="0" smtClean="0"/>
              <a:t>The </a:t>
            </a:r>
            <a:r>
              <a:rPr lang="en-US" dirty="0" smtClean="0"/>
              <a:t>work to be done in WP4.3 in Q2 and onwards in 2013</a:t>
            </a:r>
            <a:r>
              <a:rPr lang="sv-SE" dirty="0" smtClean="0"/>
              <a:t>.</a:t>
            </a:r>
            <a:endParaRPr lang="sv-SE" dirty="0"/>
          </a:p>
          <a:p>
            <a:pPr>
              <a:defRPr/>
            </a:pP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B38E-C11B-4FD1-A821-2FA478F112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Geneva"/>
                <a:cs typeface="Geneva"/>
              </a:rPr>
              <a:t>Review of the indices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7638"/>
            <a:ext cx="8147050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Following a dynamic simulation for a specific contingency, we will use the output data to calculate a set of severity indexes. These should indicate the severity of the contingency.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The indexes will indicate: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If the system will converge to a safe and stable equilibrium point.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To indicate the severity of the instability/stability for each type instability mechanism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0113" y="4367213"/>
          <a:ext cx="7216774" cy="122396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10733"/>
                <a:gridCol w="1940623"/>
                <a:gridCol w="1343952"/>
                <a:gridCol w="1310733"/>
                <a:gridCol w="1310733"/>
              </a:tblGrid>
              <a:tr h="370858">
                <a:tc gridSpan="2">
                  <a:txBody>
                    <a:bodyPr/>
                    <a:lstStyle/>
                    <a:p>
                      <a:pPr algn="ctr"/>
                      <a:r>
                        <a:rPr lang="sv-SE" sz="1800" dirty="0" err="1" smtClean="0"/>
                        <a:t>Static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concerns</a:t>
                      </a:r>
                      <a:r>
                        <a:rPr lang="sv-SE" sz="1800" dirty="0" smtClean="0"/>
                        <a:t> </a:t>
                      </a:r>
                      <a:endParaRPr lang="sv-SE" sz="1800" dirty="0"/>
                    </a:p>
                  </a:txBody>
                  <a:tcPr marL="91443" marR="91443" marT="45723" marB="45723"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Dynamic concerns</a:t>
                      </a:r>
                      <a:endParaRPr lang="en-US" sz="1800" noProof="0" dirty="0"/>
                    </a:p>
                  </a:txBody>
                  <a:tcPr marL="91443" marR="91443" marT="45723" marB="45723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8531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Post-fault overloads of lines</a:t>
                      </a:r>
                    </a:p>
                  </a:txBody>
                  <a:tcPr marL="91443" marR="91443" marT="45723" marB="45723"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Post-fault bus under-</a:t>
                      </a:r>
                      <a:r>
                        <a:rPr lang="en-US" sz="1600" baseline="0" dirty="0" smtClean="0"/>
                        <a:t> or </a:t>
                      </a:r>
                      <a:r>
                        <a:rPr lang="en-US" sz="1600" dirty="0" smtClean="0"/>
                        <a:t>over-voltage</a:t>
                      </a:r>
                      <a:r>
                        <a:rPr lang="sv-SE" sz="1600" b="0" dirty="0" smtClean="0"/>
                        <a:t>s</a:t>
                      </a:r>
                      <a:endParaRPr lang="en-US" sz="1600" dirty="0" smtClean="0"/>
                    </a:p>
                  </a:txBody>
                  <a:tcPr marL="91443" marR="91443" marT="45723" marB="45723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 Small-signal stability </a:t>
                      </a:r>
                      <a:endParaRPr lang="sv-SE" sz="1600" b="0" dirty="0"/>
                    </a:p>
                  </a:txBody>
                  <a:tcPr marL="91443" marR="91443" marT="45723" marB="45723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 Transient stability </a:t>
                      </a:r>
                      <a:endParaRPr lang="sv-SE" sz="1600" b="0" dirty="0"/>
                    </a:p>
                  </a:txBody>
                  <a:tcPr marL="91443" marR="91443" marT="45723" marB="45723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Voltage stability </a:t>
                      </a:r>
                      <a:endParaRPr lang="sv-SE" sz="1600" b="0" dirty="0"/>
                    </a:p>
                  </a:txBody>
                  <a:tcPr marL="91443" marR="91443" marT="45723" marB="45723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625B7-F089-41EE-B977-1778A65B417F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971550" y="404813"/>
            <a:ext cx="757078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ea typeface="Geneva"/>
                <a:cs typeface="Geneva"/>
              </a:rPr>
              <a:t>1. Post-fault Overloads 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3" y="1422400"/>
            <a:ext cx="77041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cs typeface="Arial" pitchFamily="34" charset="0"/>
              </a:rPr>
              <a:t>Indicate if the post-fault line flows exceed the network capacity by observing  the power flows through the transmission lines after an outage occurs.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1888" y="3240088"/>
            <a:ext cx="431800" cy="395287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2978150" y="3081338"/>
            <a:ext cx="307975" cy="293687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978150" y="3413125"/>
            <a:ext cx="307975" cy="293688"/>
          </a:xfrm>
          <a:prstGeom prst="rect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28" name="TextBox 22"/>
          <p:cNvSpPr txBox="1">
            <a:spLocks noChangeArrowheads="1"/>
          </p:cNvSpPr>
          <p:nvPr/>
        </p:nvSpPr>
        <p:spPr bwMode="auto">
          <a:xfrm>
            <a:off x="4386263" y="3216275"/>
            <a:ext cx="394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9E3A1"/>
                </a:solidFill>
              </a:rPr>
              <a:t>post-fault flow </a:t>
            </a:r>
            <a:r>
              <a:rPr lang="en-US" sz="1400" dirty="0">
                <a:solidFill>
                  <a:srgbClr val="89E3A1"/>
                </a:solidFill>
              </a:rPr>
              <a:t>trough transmission line </a:t>
            </a:r>
            <a:r>
              <a:rPr lang="en-US" sz="1400" i="1" dirty="0">
                <a:solidFill>
                  <a:srgbClr val="89E3A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>
                <a:solidFill>
                  <a:srgbClr val="89E3A1"/>
                </a:solidFill>
              </a:rPr>
              <a:t> </a:t>
            </a:r>
          </a:p>
          <a:p>
            <a:pPr eaLnBrk="1" hangingPunct="1"/>
            <a:r>
              <a:rPr lang="en-US" sz="1400" dirty="0">
                <a:solidFill>
                  <a:srgbClr val="89E3A1"/>
                </a:solidFill>
              </a:rPr>
              <a:t>(from dynamic simulation)</a:t>
            </a:r>
            <a:endParaRPr lang="sv-SE" dirty="0">
              <a:solidFill>
                <a:srgbClr val="89E3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1288" y="3816350"/>
            <a:ext cx="44370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of transmission line </a:t>
            </a:r>
            <a:r>
              <a:rPr lang="en-US" sz="1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(from network data)</a:t>
            </a:r>
            <a:endParaRPr lang="sv-S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31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23704" y="2143633"/>
            <a:ext cx="4064646" cy="1061829"/>
          </a:xfrm>
          <a:prstGeom prst="rect">
            <a:avLst/>
          </a:prstGeom>
          <a:blipFill rotWithShape="1">
            <a:blip r:embed="rId2"/>
            <a:stretch>
              <a:fillRect l="-300" t="-4023" b="-459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sv-SE">
                <a:noFill/>
              </a:rPr>
              <a:t> 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3756025" y="2914650"/>
            <a:ext cx="287338" cy="193675"/>
          </a:xfrm>
          <a:prstGeom prst="rect">
            <a:avLst/>
          </a:prstGeom>
          <a:solidFill>
            <a:schemeClr val="accent6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" name="TextBox 28"/>
          <p:cNvSpPr txBox="1">
            <a:spLocks noChangeArrowheads="1"/>
          </p:cNvSpPr>
          <p:nvPr/>
        </p:nvSpPr>
        <p:spPr bwMode="auto">
          <a:xfrm>
            <a:off x="614363" y="4437063"/>
            <a:ext cx="72945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tx2"/>
                </a:solidFill>
              </a:rPr>
              <a:t>WP5’s concern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  <a:r>
              <a:rPr lang="en-US" sz="1400" i="1" dirty="0">
                <a:solidFill>
                  <a:schemeClr val="tx2"/>
                </a:solidFill>
              </a:rPr>
              <a:t> “The static indices may result to be very system-dependent, as it is performs the pure summation of branch loadings, and you may have very different number of branches from system to system</a:t>
            </a:r>
            <a:r>
              <a:rPr lang="en-US" sz="1200" i="1" dirty="0">
                <a:solidFill>
                  <a:schemeClr val="tx2"/>
                </a:solidFill>
              </a:rPr>
              <a:t>”</a:t>
            </a:r>
            <a:endParaRPr lang="sv-SE" sz="1200" i="1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2528888" y="2952750"/>
            <a:ext cx="88900" cy="2873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128" idx="1"/>
          </p:cNvCxnSpPr>
          <p:nvPr/>
        </p:nvCxnSpPr>
        <p:spPr>
          <a:xfrm flipH="1" flipV="1">
            <a:off x="3338513" y="3265488"/>
            <a:ext cx="1047750" cy="2111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060825" y="2576513"/>
            <a:ext cx="255588" cy="3238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132138" y="3816350"/>
            <a:ext cx="768350" cy="153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3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851150"/>
            <a:ext cx="306705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CDCD-0BC0-47A4-9D41-17012F514008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557288" y="2186280"/>
            <a:ext cx="2006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FF8181"/>
                </a:solidFill>
              </a:rPr>
              <a:t>Weighting factor</a:t>
            </a:r>
          </a:p>
          <a:p>
            <a:pPr eaLnBrk="1" hangingPunct="1"/>
            <a:r>
              <a:rPr lang="en-US" sz="1400" dirty="0" smtClean="0">
                <a:solidFill>
                  <a:srgbClr val="FF8181"/>
                </a:solidFill>
              </a:rPr>
              <a:t>i.e. </a:t>
            </a:r>
            <a:r>
              <a:rPr lang="en-US" sz="1400" i="1" dirty="0" err="1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wf</a:t>
            </a:r>
            <a:r>
              <a:rPr lang="en-US" sz="1100" i="1" dirty="0" err="1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i="1" dirty="0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=[1,1,…,1] </a:t>
            </a:r>
            <a:r>
              <a:rPr lang="en-US" sz="1400" dirty="0" smtClean="0">
                <a:solidFill>
                  <a:srgbClr val="FF8181"/>
                </a:solidFill>
              </a:rPr>
              <a:t>for a uniform weight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788" y="5334307"/>
            <a:ext cx="7704137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cs typeface="Arial" pitchFamily="34" charset="0"/>
              </a:rPr>
              <a:t>We note that index is not a simple summation, it is in fact a norm (or pseudo-norm if m&lt;1):      we can use our weights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wf</a:t>
            </a:r>
            <a:r>
              <a:rPr lang="en-US" sz="11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>
                <a:cs typeface="Arial" pitchFamily="34" charset="0"/>
              </a:rPr>
              <a:t> to give more importance to a specific line. We can implement WP5 suggestion by giving weights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wf</a:t>
            </a:r>
            <a:r>
              <a:rPr lang="en-US" sz="11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cs typeface="Arial" pitchFamily="34" charset="0"/>
              </a:rPr>
              <a:t>proportional to the line rating of line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712" y="2955161"/>
            <a:ext cx="3446200" cy="104990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sv-SE">
                <a:noFill/>
              </a:rPr>
              <a:t> </a:t>
            </a: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 bwMode="auto">
          <a:xfrm>
            <a:off x="1404938" y="404813"/>
            <a:ext cx="76327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ea typeface="Geneva"/>
                <a:cs typeface="Geneva"/>
              </a:rPr>
              <a:t>2. Post-fault Under-/Over-Voltage Index</a:t>
            </a:r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684213" y="1422400"/>
            <a:ext cx="7704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600" dirty="0"/>
              <a:t>Indicates whether or not the bus voltages deviations exceed those acceptable in the grid code, by observing the voltage across the transmission network after a contingency has occurred.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321050"/>
            <a:ext cx="431800" cy="395288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3792538" y="3208338"/>
            <a:ext cx="274637" cy="293687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3865563" y="3506788"/>
            <a:ext cx="669925" cy="293687"/>
          </a:xfrm>
          <a:prstGeom prst="rect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Rectangle 25"/>
          <p:cNvSpPr/>
          <p:nvPr/>
        </p:nvSpPr>
        <p:spPr>
          <a:xfrm flipH="1">
            <a:off x="5149850" y="3049588"/>
            <a:ext cx="142875" cy="195262"/>
          </a:xfrm>
          <a:prstGeom prst="rect">
            <a:avLst/>
          </a:prstGeom>
          <a:solidFill>
            <a:schemeClr val="accent6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0" name="Straight Arrow Connector 29"/>
          <p:cNvCxnSpPr>
            <a:endCxn id="11" idx="0"/>
          </p:cNvCxnSpPr>
          <p:nvPr/>
        </p:nvCxnSpPr>
        <p:spPr>
          <a:xfrm>
            <a:off x="2916238" y="2781300"/>
            <a:ext cx="576262" cy="5397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535488" y="2492375"/>
            <a:ext cx="890587" cy="6731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376863" y="3146425"/>
            <a:ext cx="3127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200525" y="3876675"/>
            <a:ext cx="0" cy="2206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9" name="TextBox 21"/>
          <p:cNvSpPr txBox="1">
            <a:spLocks noChangeArrowheads="1"/>
          </p:cNvSpPr>
          <p:nvPr/>
        </p:nvSpPr>
        <p:spPr bwMode="auto">
          <a:xfrm>
            <a:off x="3005138" y="2133600"/>
            <a:ext cx="2386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rgbClr val="89E3A1"/>
                </a:solidFill>
              </a:rPr>
              <a:t>Bus voltage magnitudes </a:t>
            </a:r>
          </a:p>
          <a:p>
            <a:pPr algn="ctr" eaLnBrk="1" hangingPunct="1"/>
            <a:r>
              <a:rPr lang="en-US" sz="1200" dirty="0">
                <a:solidFill>
                  <a:srgbClr val="89E3A1"/>
                </a:solidFill>
              </a:rPr>
              <a:t>(from dynamic simulation)</a:t>
            </a:r>
            <a:endParaRPr lang="sv-SE" sz="1600" dirty="0">
              <a:solidFill>
                <a:srgbClr val="89E3A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8888" y="4059238"/>
            <a:ext cx="333851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maximum acceptable voltage deviation (from the network data)</a:t>
            </a:r>
            <a:endParaRPr lang="sv-S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56100" y="3201988"/>
            <a:ext cx="274638" cy="293687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62" name="TextBox 31"/>
          <p:cNvSpPr txBox="1">
            <a:spLocks noChangeArrowheads="1"/>
          </p:cNvSpPr>
          <p:nvPr/>
        </p:nvSpPr>
        <p:spPr bwMode="auto">
          <a:xfrm>
            <a:off x="5364163" y="2205038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808080"/>
                </a:solidFill>
              </a:rPr>
              <a:t>Rated voltage </a:t>
            </a:r>
          </a:p>
          <a:p>
            <a:pPr eaLnBrk="1" hangingPunct="1"/>
            <a:r>
              <a:rPr lang="en-US" sz="1400" dirty="0">
                <a:solidFill>
                  <a:srgbClr val="808080"/>
                </a:solidFill>
              </a:rPr>
              <a:t>(from network data)</a:t>
            </a:r>
            <a:endParaRPr lang="sv-SE" dirty="0">
              <a:solidFill>
                <a:srgbClr val="80808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49700" y="2655888"/>
            <a:ext cx="0" cy="5365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51500" y="2852738"/>
            <a:ext cx="2376884" cy="880882"/>
          </a:xfrm>
          <a:prstGeom prst="rect">
            <a:avLst/>
          </a:prstGeom>
          <a:blipFill rotWithShape="1">
            <a:blip r:embed="rId3"/>
            <a:stretch>
              <a:fillRect l="-513" t="-694" b="-1597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sv-SE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B46B6-EB2A-44A9-86BB-7DE91F6C71F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641350" y="4869160"/>
            <a:ext cx="796309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 smtClean="0">
                <a:cs typeface="Arial" pitchFamily="34" charset="0"/>
              </a:rPr>
              <a:t>Note that:</a:t>
            </a:r>
          </a:p>
          <a:p>
            <a:pPr marL="285750" indent="-285750" eaLnBrk="1" hangingPunct="1">
              <a:buFont typeface="Wingdings" pitchFamily="2" charset="2"/>
              <a:buChar char="v"/>
            </a:pPr>
            <a:r>
              <a:rPr lang="en-US" sz="1400" dirty="0" smtClean="0">
                <a:cs typeface="Arial" pitchFamily="34" charset="0"/>
              </a:rPr>
              <a:t>As before the index is not a simple summation and we can use weights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1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>
                <a:cs typeface="Arial" pitchFamily="34" charset="0"/>
              </a:rPr>
              <a:t> to give more importance to specific nodes.</a:t>
            </a:r>
          </a:p>
          <a:p>
            <a:pPr marL="285750" indent="-285750" eaLnBrk="1" hangingPunct="1">
              <a:buFont typeface="Wingdings" pitchFamily="2" charset="2"/>
              <a:buChar char="v"/>
            </a:pPr>
            <a:r>
              <a:rPr lang="en-US" sz="1400" dirty="0" smtClean="0">
                <a:cs typeface="Arial" pitchFamily="34" charset="0"/>
              </a:rPr>
              <a:t>We will test current indices using real data from partners, we can alternatively use WP5 suggestions if the presented indices fail.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59632" y="2330296"/>
            <a:ext cx="2006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FF8181"/>
                </a:solidFill>
              </a:rPr>
              <a:t>Weighting factor</a:t>
            </a:r>
          </a:p>
          <a:p>
            <a:pPr eaLnBrk="1" hangingPunct="1"/>
            <a:r>
              <a:rPr lang="en-US" sz="1400" dirty="0" smtClean="0">
                <a:solidFill>
                  <a:srgbClr val="FF8181"/>
                </a:solidFill>
              </a:rPr>
              <a:t>i.e. </a:t>
            </a:r>
            <a:r>
              <a:rPr lang="en-US" sz="1400" i="1" dirty="0" err="1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wv</a:t>
            </a:r>
            <a:r>
              <a:rPr lang="en-US" sz="1100" i="1" dirty="0" err="1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i="1" dirty="0" smtClean="0">
                <a:solidFill>
                  <a:srgbClr val="FF8181"/>
                </a:solidFill>
                <a:latin typeface="Times New Roman" pitchFamily="18" charset="0"/>
                <a:cs typeface="Times New Roman" pitchFamily="18" charset="0"/>
              </a:rPr>
              <a:t>=[1,1,…,1] </a:t>
            </a:r>
            <a:r>
              <a:rPr lang="en-US" sz="1400" dirty="0" smtClean="0">
                <a:solidFill>
                  <a:srgbClr val="FF8181"/>
                </a:solidFill>
              </a:rPr>
              <a:t>for a uniform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2519363" y="414338"/>
            <a:ext cx="7273925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smtClean="0">
                <a:ea typeface="Geneva"/>
                <a:cs typeface="Geneva"/>
              </a:rPr>
              <a:t>3. Small-signal Stability Index - Prony</a:t>
            </a:r>
            <a:endParaRPr lang="sv-SE" sz="1100" smtClean="0">
              <a:ea typeface="Geneva"/>
              <a:cs typeface="Geneva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388" y="1312863"/>
            <a:ext cx="856932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Damping ratio estimation from dynamic simulation sequences. </a:t>
            </a:r>
            <a:r>
              <a:rPr lang="en-US" b="1" dirty="0" err="1">
                <a:latin typeface="+mn-lt"/>
              </a:rPr>
              <a:t>Prony</a:t>
            </a:r>
            <a:r>
              <a:rPr lang="en-US" b="1" dirty="0">
                <a:latin typeface="+mn-lt"/>
              </a:rPr>
              <a:t>-</a:t>
            </a:r>
            <a:r>
              <a:rPr lang="en-US" dirty="0">
                <a:latin typeface="+mn-lt"/>
              </a:rPr>
              <a:t> and </a:t>
            </a:r>
            <a:r>
              <a:rPr lang="en-US" b="1" dirty="0">
                <a:latin typeface="+mn-lt"/>
              </a:rPr>
              <a:t>ERA-methods</a:t>
            </a:r>
            <a:r>
              <a:rPr lang="en-US" dirty="0">
                <a:latin typeface="+mn-lt"/>
              </a:rPr>
              <a:t> suitable.</a:t>
            </a:r>
          </a:p>
        </p:txBody>
      </p:sp>
      <p:pic>
        <p:nvPicPr>
          <p:cNvPr id="717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125788"/>
            <a:ext cx="32305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3850" y="1928813"/>
            <a:ext cx="8280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The </a:t>
            </a:r>
            <a:r>
              <a:rPr lang="en-US" b="1" dirty="0" err="1">
                <a:latin typeface="+mn-lt"/>
              </a:rPr>
              <a:t>Prony</a:t>
            </a:r>
            <a:r>
              <a:rPr lang="en-US" b="1" dirty="0">
                <a:latin typeface="+mn-lt"/>
              </a:rPr>
              <a:t> method</a:t>
            </a:r>
          </a:p>
          <a:p>
            <a:pPr>
              <a:defRPr/>
            </a:pPr>
            <a:r>
              <a:rPr lang="en-US" dirty="0">
                <a:latin typeface="+mn-lt"/>
              </a:rPr>
              <a:t>This approach estimates the parameters of a given signal by fitting a sum of complexly damped sinusoids to a sequence of evenly spaced samples.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81188" y="3125788"/>
            <a:ext cx="431800" cy="590550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2859088" y="3354388"/>
            <a:ext cx="215900" cy="293687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3249613" y="3201988"/>
            <a:ext cx="215900" cy="268287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4629150" y="3309938"/>
            <a:ext cx="246063" cy="293687"/>
          </a:xfrm>
          <a:prstGeom prst="rect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Rectangle 35"/>
          <p:cNvSpPr/>
          <p:nvPr/>
        </p:nvSpPr>
        <p:spPr>
          <a:xfrm flipH="1">
            <a:off x="4227513" y="3305175"/>
            <a:ext cx="142875" cy="298450"/>
          </a:xfrm>
          <a:prstGeom prst="rect">
            <a:avLst/>
          </a:prstGeom>
          <a:solidFill>
            <a:schemeClr val="accent6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TextBox 36"/>
          <p:cNvSpPr txBox="1"/>
          <p:nvPr/>
        </p:nvSpPr>
        <p:spPr>
          <a:xfrm>
            <a:off x="107950" y="3141663"/>
            <a:ext cx="17430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8181"/>
                </a:solidFill>
                <a:latin typeface="+mn-lt"/>
              </a:rPr>
              <a:t>Estimated signal with N samples</a:t>
            </a:r>
            <a:endParaRPr lang="sv-SE" dirty="0">
              <a:solidFill>
                <a:srgbClr val="FF8181"/>
              </a:solidFill>
            </a:endParaRPr>
          </a:p>
        </p:txBody>
      </p:sp>
      <p:sp>
        <p:nvSpPr>
          <p:cNvPr id="7182" name="TextBox 21"/>
          <p:cNvSpPr txBox="1">
            <a:spLocks noChangeArrowheads="1"/>
          </p:cNvSpPr>
          <p:nvPr/>
        </p:nvSpPr>
        <p:spPr bwMode="auto">
          <a:xfrm>
            <a:off x="2386013" y="4005263"/>
            <a:ext cx="1192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ctr" eaLnBrk="1" hangingPunct="1"/>
            <a:r>
              <a:rPr lang="en-US" sz="1100" dirty="0">
                <a:solidFill>
                  <a:srgbClr val="89E3A1"/>
                </a:solidFill>
              </a:rPr>
              <a:t>Amplitude of coefficient </a:t>
            </a:r>
            <a:r>
              <a:rPr lang="en-US" sz="1100" dirty="0" err="1">
                <a:solidFill>
                  <a:srgbClr val="89E3A1"/>
                </a:solidFill>
              </a:rPr>
              <a:t>i</a:t>
            </a:r>
            <a:endParaRPr lang="sv-SE" sz="1400" dirty="0">
              <a:solidFill>
                <a:srgbClr val="89E3A1"/>
              </a:solidFill>
            </a:endParaRPr>
          </a:p>
        </p:txBody>
      </p:sp>
      <p:sp>
        <p:nvSpPr>
          <p:cNvPr id="7183" name="TextBox 31"/>
          <p:cNvSpPr txBox="1">
            <a:spLocks noChangeArrowheads="1"/>
          </p:cNvSpPr>
          <p:nvPr/>
        </p:nvSpPr>
        <p:spPr bwMode="auto">
          <a:xfrm>
            <a:off x="2930525" y="3644900"/>
            <a:ext cx="10493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808080"/>
                </a:solidFill>
              </a:rPr>
              <a:t>Damping coefficient</a:t>
            </a:r>
            <a:endParaRPr lang="sv-SE" sz="1400">
              <a:solidFill>
                <a:srgbClr val="808080"/>
              </a:solidFill>
            </a:endParaRPr>
          </a:p>
        </p:txBody>
      </p:sp>
      <p:sp>
        <p:nvSpPr>
          <p:cNvPr id="7184" name="TextBox 39"/>
          <p:cNvSpPr txBox="1">
            <a:spLocks noChangeArrowheads="1"/>
          </p:cNvSpPr>
          <p:nvPr/>
        </p:nvSpPr>
        <p:spPr bwMode="auto">
          <a:xfrm>
            <a:off x="3867150" y="3814763"/>
            <a:ext cx="895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100" dirty="0">
                <a:solidFill>
                  <a:srgbClr val="DFAC1B"/>
                </a:solidFill>
              </a:rPr>
              <a:t>Frequency</a:t>
            </a:r>
            <a:endParaRPr lang="sv-SE" sz="1400" dirty="0">
              <a:solidFill>
                <a:srgbClr val="DFAC1B"/>
              </a:solidFill>
            </a:endParaRPr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4443413" y="2854325"/>
            <a:ext cx="1416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>
              <a:defRPr/>
            </a:pPr>
            <a:r>
              <a:rPr lang="en-US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Phase angle of component</a:t>
            </a:r>
            <a:endParaRPr lang="sv-SE" sz="1100" i="1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388" y="4454525"/>
            <a:ext cx="8280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dirty="0" err="1">
                <a:latin typeface="+mn-lt"/>
              </a:rPr>
              <a:t>Prony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analysis</a:t>
            </a:r>
            <a:r>
              <a:rPr lang="sv-SE" dirty="0">
                <a:latin typeface="+mn-lt"/>
              </a:rPr>
              <a:t> is </a:t>
            </a:r>
            <a:r>
              <a:rPr lang="sv-SE" dirty="0" err="1">
                <a:latin typeface="+mn-lt"/>
              </a:rPr>
              <a:t>done</a:t>
            </a:r>
            <a:r>
              <a:rPr lang="sv-SE" dirty="0">
                <a:latin typeface="+mn-lt"/>
              </a:rPr>
              <a:t> in </a:t>
            </a:r>
            <a:r>
              <a:rPr lang="sv-SE" dirty="0" err="1">
                <a:latin typeface="+mn-lt"/>
              </a:rPr>
              <a:t>three</a:t>
            </a:r>
            <a:r>
              <a:rPr lang="sv-SE" dirty="0">
                <a:latin typeface="+mn-lt"/>
              </a:rPr>
              <a:t> steps:</a:t>
            </a:r>
          </a:p>
          <a:p>
            <a:pPr>
              <a:defRPr/>
            </a:pPr>
            <a:endParaRPr lang="sv-SE" dirty="0">
              <a:latin typeface="+mn-lt"/>
            </a:endParaRPr>
          </a:p>
          <a:p>
            <a:pPr>
              <a:defRPr/>
            </a:pPr>
            <a:r>
              <a:rPr lang="sv-SE" dirty="0">
                <a:latin typeface="+mn-lt"/>
              </a:rPr>
              <a:t>1)  </a:t>
            </a:r>
            <a:r>
              <a:rPr lang="sv-SE" dirty="0" err="1">
                <a:latin typeface="+mn-lt"/>
              </a:rPr>
              <a:t>Solve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linear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prediction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model</a:t>
            </a:r>
            <a:r>
              <a:rPr lang="sv-SE" dirty="0">
                <a:latin typeface="+mn-lt"/>
              </a:rPr>
              <a:t>, </a:t>
            </a:r>
            <a:r>
              <a:rPr lang="sv-SE" dirty="0" err="1">
                <a:latin typeface="+mn-lt"/>
              </a:rPr>
              <a:t>constructed</a:t>
            </a:r>
            <a:r>
              <a:rPr lang="sv-SE" dirty="0">
                <a:latin typeface="+mn-lt"/>
              </a:rPr>
              <a:t> by </a:t>
            </a:r>
            <a:r>
              <a:rPr lang="sv-SE" dirty="0" err="1">
                <a:latin typeface="+mn-lt"/>
              </a:rPr>
              <a:t>observed</a:t>
            </a:r>
            <a:r>
              <a:rPr lang="sv-SE" dirty="0">
                <a:latin typeface="+mn-lt"/>
              </a:rPr>
              <a:t> data:</a:t>
            </a:r>
          </a:p>
        </p:txBody>
      </p:sp>
      <p:pic>
        <p:nvPicPr>
          <p:cNvPr id="718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116263"/>
            <a:ext cx="150177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5435600" y="3421063"/>
            <a:ext cx="720725" cy="295275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189" name="TextBox 24"/>
          <p:cNvSpPr txBox="1">
            <a:spLocks noChangeArrowheads="1"/>
          </p:cNvSpPr>
          <p:nvPr/>
        </p:nvSpPr>
        <p:spPr bwMode="auto">
          <a:xfrm>
            <a:off x="5273675" y="3716338"/>
            <a:ext cx="12430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100" dirty="0"/>
              <a:t>Or rewritten as</a:t>
            </a:r>
            <a:endParaRPr lang="sv-SE" sz="11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90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5516563"/>
            <a:ext cx="5530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1098550" y="3502025"/>
            <a:ext cx="736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67038" y="3708400"/>
            <a:ext cx="0" cy="2778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357563" y="3463925"/>
            <a:ext cx="7937" cy="2444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310063" y="3632200"/>
            <a:ext cx="7937" cy="2444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E0555-6B0F-4FBC-AEDB-9D9C270D926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38263"/>
            <a:ext cx="5372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0825" y="1185863"/>
            <a:ext cx="8281988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latin typeface="+mn-lt"/>
              </a:rPr>
              <a:t>2)  </a:t>
            </a:r>
            <a:r>
              <a:rPr lang="en-US" sz="1400" dirty="0">
                <a:latin typeface="+mn-lt"/>
              </a:rPr>
              <a:t>Find the roots of the characteristic polynomial, formed from the linear prediction coefficients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388" y="1752600"/>
            <a:ext cx="87137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3"/>
              <a:defRPr/>
            </a:pPr>
            <a:r>
              <a:rPr lang="en-US" sz="1400" dirty="0">
                <a:latin typeface="+mn-lt"/>
              </a:rPr>
              <a:t>Solve the original se of linear equations to yield the estimates of the exponential amplitude and sinusoidal phase.</a:t>
            </a:r>
          </a:p>
        </p:txBody>
      </p:sp>
      <p:pic>
        <p:nvPicPr>
          <p:cNvPr id="819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92375"/>
            <a:ext cx="405765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565400"/>
            <a:ext cx="313372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29138"/>
            <a:ext cx="29749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39975" y="4941888"/>
          <a:ext cx="3024188" cy="117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47"/>
                <a:gridCol w="756047"/>
                <a:gridCol w="756047"/>
                <a:gridCol w="756047"/>
              </a:tblGrid>
              <a:tr h="259052">
                <a:tc gridSpan="2"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Prony</a:t>
                      </a:r>
                      <a:endParaRPr lang="sv-SE" sz="1100" dirty="0"/>
                    </a:p>
                  </a:txBody>
                  <a:tcPr marL="91446" marR="91446" marT="45706" marB="45706"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Actual</a:t>
                      </a:r>
                      <a:endParaRPr lang="sv-SE" sz="1100" dirty="0"/>
                    </a:p>
                  </a:txBody>
                  <a:tcPr marL="91446" marR="91446" marT="45706" marB="45706"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411349"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err="1" smtClean="0"/>
                        <a:t>Frequency</a:t>
                      </a:r>
                      <a:endParaRPr lang="sv-SE" sz="1000" dirty="0" smtClean="0"/>
                    </a:p>
                    <a:p>
                      <a:pPr algn="ctr"/>
                      <a:r>
                        <a:rPr lang="sv-SE" sz="1000" dirty="0" smtClean="0"/>
                        <a:t> (Hz)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err="1" smtClean="0"/>
                        <a:t>Damping</a:t>
                      </a:r>
                      <a:endParaRPr lang="sv-SE" sz="1000" dirty="0" smtClean="0"/>
                    </a:p>
                    <a:p>
                      <a:pPr algn="ctr"/>
                      <a:r>
                        <a:rPr lang="sv-SE" sz="1000" dirty="0" smtClean="0"/>
                        <a:t> (%)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err="1" smtClean="0"/>
                        <a:t>Frequency</a:t>
                      </a:r>
                      <a:r>
                        <a:rPr lang="sv-SE" sz="1000" dirty="0" smtClean="0"/>
                        <a:t> </a:t>
                      </a:r>
                    </a:p>
                    <a:p>
                      <a:pPr algn="ctr"/>
                      <a:r>
                        <a:rPr lang="sv-SE" sz="1000" dirty="0" smtClean="0"/>
                        <a:t>(Hz)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err="1" smtClean="0"/>
                        <a:t>Damping</a:t>
                      </a:r>
                      <a:r>
                        <a:rPr lang="sv-SE" sz="1000" dirty="0" smtClean="0"/>
                        <a:t> </a:t>
                      </a:r>
                    </a:p>
                    <a:p>
                      <a:pPr algn="ctr"/>
                      <a:r>
                        <a:rPr lang="sv-SE" sz="1000" dirty="0" smtClean="0"/>
                        <a:t>(%)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</a:tr>
              <a:tr h="251381"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0.28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4.2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0.29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4.8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</a:tr>
              <a:tr h="251381"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0.56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10.45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0.55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5.3</a:t>
                      </a:r>
                      <a:endParaRPr lang="sv-SE" sz="1000" dirty="0"/>
                    </a:p>
                  </a:txBody>
                  <a:tcPr marL="91446" marR="91446" marT="45706" marB="45706" anchor="ctr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35063" y="2636838"/>
            <a:ext cx="949325" cy="122396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Right Arrow 20"/>
          <p:cNvSpPr/>
          <p:nvPr/>
        </p:nvSpPr>
        <p:spPr>
          <a:xfrm>
            <a:off x="3862388" y="3068638"/>
            <a:ext cx="827087" cy="504825"/>
          </a:xfrm>
          <a:prstGeom prst="rightArrow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27" name="TextBox 21"/>
          <p:cNvSpPr txBox="1">
            <a:spLocks noChangeArrowheads="1"/>
          </p:cNvSpPr>
          <p:nvPr/>
        </p:nvSpPr>
        <p:spPr bwMode="auto">
          <a:xfrm>
            <a:off x="166688" y="4331384"/>
            <a:ext cx="1871662" cy="1384995"/>
          </a:xfrm>
          <a:prstGeom prst="rect">
            <a:avLst/>
          </a:prstGeom>
          <a:solidFill>
            <a:srgbClr val="FF0000">
              <a:alpha val="705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ü"/>
            </a:pPr>
            <a:r>
              <a:rPr lang="sv-SE" sz="1200" dirty="0" err="1" smtClean="0">
                <a:solidFill>
                  <a:srgbClr val="FF0000"/>
                </a:solidFill>
              </a:rPr>
              <a:t>possible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to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accurate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estimate</a:t>
            </a:r>
            <a:r>
              <a:rPr lang="sv-SE" sz="1200" dirty="0">
                <a:solidFill>
                  <a:srgbClr val="FF0000"/>
                </a:solidFill>
              </a:rPr>
              <a:t> the </a:t>
            </a:r>
            <a:r>
              <a:rPr lang="sv-SE" sz="1200" dirty="0" err="1">
                <a:solidFill>
                  <a:srgbClr val="FF0000"/>
                </a:solidFill>
              </a:rPr>
              <a:t>damping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ratio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of</a:t>
            </a:r>
            <a:r>
              <a:rPr lang="sv-SE" sz="1200" dirty="0">
                <a:solidFill>
                  <a:srgbClr val="FF0000"/>
                </a:solidFill>
              </a:rPr>
              <a:t> the system</a:t>
            </a:r>
            <a:r>
              <a:rPr lang="sv-SE" sz="12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sv-SE" sz="1200" dirty="0">
              <a:solidFill>
                <a:srgbClr val="FF0000"/>
              </a:solidFill>
            </a:endParaRPr>
          </a:p>
          <a:p>
            <a:pPr marL="171450" indent="-171450" eaLnBrk="1" hangingPunct="1">
              <a:buBlip>
                <a:blip r:embed="rId6"/>
              </a:buBlip>
            </a:pPr>
            <a:r>
              <a:rPr lang="sv-SE" sz="1200" dirty="0" err="1" smtClean="0">
                <a:solidFill>
                  <a:srgbClr val="FF0000"/>
                </a:solidFill>
              </a:rPr>
              <a:t>Challenging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to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automating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this</a:t>
            </a:r>
            <a:r>
              <a:rPr lang="sv-SE" sz="1200" dirty="0" smtClean="0">
                <a:solidFill>
                  <a:srgbClr val="FF0000"/>
                </a:solidFill>
              </a:rPr>
              <a:t> approach. </a:t>
            </a:r>
            <a:endParaRPr lang="sv-SE" sz="1200" dirty="0">
              <a:solidFill>
                <a:srgbClr val="FF0000"/>
              </a:solidFill>
            </a:endParaRPr>
          </a:p>
        </p:txBody>
      </p:sp>
      <p:sp>
        <p:nvSpPr>
          <p:cNvPr id="8228" name="TextBox 25"/>
          <p:cNvSpPr txBox="1">
            <a:spLocks noChangeArrowheads="1"/>
          </p:cNvSpPr>
          <p:nvPr/>
        </p:nvSpPr>
        <p:spPr bwMode="auto">
          <a:xfrm>
            <a:off x="3851275" y="2328863"/>
            <a:ext cx="1116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400"/>
              <a:t>EXAMPLE: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792119" y="4137819"/>
            <a:ext cx="504825" cy="528637"/>
          </a:xfrm>
          <a:prstGeom prst="rightArrow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30" name="Title 1"/>
          <p:cNvSpPr txBox="1">
            <a:spLocks/>
          </p:cNvSpPr>
          <p:nvPr/>
        </p:nvSpPr>
        <p:spPr bwMode="auto">
          <a:xfrm>
            <a:off x="2195513" y="414338"/>
            <a:ext cx="7273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US" sz="2400" b="1" dirty="0">
                <a:latin typeface="Calibri" pitchFamily="34" charset="0"/>
              </a:rPr>
              <a:t>3. Small-signal Stability Index – </a:t>
            </a:r>
            <a:r>
              <a:rPr lang="en-US" sz="2400" b="1" dirty="0" err="1">
                <a:latin typeface="Calibri" pitchFamily="34" charset="0"/>
              </a:rPr>
              <a:t>Prony</a:t>
            </a:r>
            <a:r>
              <a:rPr lang="en-US" sz="2400" b="1" dirty="0">
                <a:latin typeface="Calibri" pitchFamily="34" charset="0"/>
              </a:rPr>
              <a:t> cont.</a:t>
            </a:r>
            <a:endParaRPr lang="sv-SE" sz="11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BDE6E-F67F-4C0F-817F-84FDC62536A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2195513" y="414338"/>
            <a:ext cx="7273925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smtClean="0">
                <a:ea typeface="Geneva"/>
                <a:cs typeface="Geneva"/>
              </a:rPr>
              <a:t>3. Small signal stability index - ERA</a:t>
            </a:r>
            <a:endParaRPr lang="sv-SE" sz="1100" smtClean="0">
              <a:ea typeface="Geneva"/>
              <a:cs typeface="Geneva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244475" y="1412875"/>
            <a:ext cx="8281988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/>
              <a:t>Eigensystem</a:t>
            </a:r>
            <a:r>
              <a:rPr lang="sv-SE" b="1" dirty="0"/>
              <a:t> </a:t>
            </a:r>
            <a:r>
              <a:rPr lang="sv-SE" b="1" dirty="0" err="1"/>
              <a:t>Realization</a:t>
            </a:r>
            <a:r>
              <a:rPr lang="sv-SE" b="1" dirty="0"/>
              <a:t> </a:t>
            </a:r>
            <a:r>
              <a:rPr lang="sv-SE" b="1" dirty="0" err="1"/>
              <a:t>Algorithm</a:t>
            </a:r>
            <a:r>
              <a:rPr lang="sv-SE" b="1" dirty="0"/>
              <a:t> (ERA)</a:t>
            </a:r>
          </a:p>
          <a:p>
            <a:pPr>
              <a:defRPr/>
            </a:pPr>
            <a:endParaRPr lang="sv-SE" b="1" dirty="0"/>
          </a:p>
          <a:p>
            <a:pPr>
              <a:defRPr/>
            </a:pPr>
            <a:r>
              <a:rPr lang="en-US" dirty="0">
                <a:latin typeface="+mn-lt"/>
              </a:rPr>
              <a:t>ERA is an identification method which can be used to identify electromechanical modes. It is based on the singular value decomposition of the </a:t>
            </a:r>
            <a:r>
              <a:rPr lang="en-US" dirty="0" err="1">
                <a:latin typeface="+mn-lt"/>
              </a:rPr>
              <a:t>Hankel</a:t>
            </a:r>
            <a:r>
              <a:rPr lang="en-US" dirty="0">
                <a:latin typeface="+mn-lt"/>
              </a:rPr>
              <a:t> matrix H(0) associated with the impulse response of the system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162300"/>
            <a:ext cx="13557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6063" y="3584575"/>
            <a:ext cx="8280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where  P and Q  are matrices of singular vectors and  S is a diagonal matrix of singular values.  The identification matrix can be computed as: </a:t>
            </a:r>
          </a:p>
        </p:txBody>
      </p:sp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4351338"/>
            <a:ext cx="21605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4475" y="4941888"/>
            <a:ext cx="828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system order is related to the </a:t>
            </a:r>
            <a:r>
              <a:rPr lang="en-US" dirty="0" smtClean="0">
                <a:latin typeface="+mn-lt"/>
              </a:rPr>
              <a:t>number </a:t>
            </a:r>
            <a:r>
              <a:rPr lang="en-US" dirty="0">
                <a:latin typeface="+mn-lt"/>
              </a:rPr>
              <a:t>of the singular values of the matrix H(0).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0117-B747-4FAD-B2F6-54359ED852B3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1857"/>
            <a:ext cx="3829223" cy="20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196975"/>
            <a:ext cx="40560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8888" y="1320800"/>
            <a:ext cx="949325" cy="1223963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" name="Right Arrow 4"/>
          <p:cNvSpPr/>
          <p:nvPr/>
        </p:nvSpPr>
        <p:spPr>
          <a:xfrm>
            <a:off x="3986213" y="1768475"/>
            <a:ext cx="828675" cy="504825"/>
          </a:xfrm>
          <a:prstGeom prst="rightArrow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0113" y="3140075"/>
          <a:ext cx="3024188" cy="137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47"/>
                <a:gridCol w="756047"/>
                <a:gridCol w="756047"/>
                <a:gridCol w="756047"/>
              </a:tblGrid>
              <a:tr h="259105">
                <a:tc gridSpan="2"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Prony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Actual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594338"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Frequency</a:t>
                      </a:r>
                      <a:endParaRPr lang="sv-SE" sz="1100" dirty="0" smtClean="0"/>
                    </a:p>
                    <a:p>
                      <a:pPr algn="ctr"/>
                      <a:r>
                        <a:rPr lang="sv-SE" sz="1100" dirty="0" smtClean="0"/>
                        <a:t> (Hz)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Damping</a:t>
                      </a:r>
                      <a:endParaRPr lang="sv-SE" sz="1100" dirty="0" smtClean="0"/>
                    </a:p>
                    <a:p>
                      <a:pPr algn="ctr"/>
                      <a:r>
                        <a:rPr lang="sv-SE" sz="1100" dirty="0" smtClean="0"/>
                        <a:t> (%)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Frequency</a:t>
                      </a:r>
                      <a:r>
                        <a:rPr lang="sv-SE" sz="1100" dirty="0" smtClean="0"/>
                        <a:t> </a:t>
                      </a:r>
                    </a:p>
                    <a:p>
                      <a:pPr algn="ctr"/>
                      <a:r>
                        <a:rPr lang="sv-SE" sz="1100" dirty="0" smtClean="0"/>
                        <a:t>(Hz)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err="1" smtClean="0"/>
                        <a:t>Damping</a:t>
                      </a:r>
                      <a:r>
                        <a:rPr lang="sv-SE" sz="1100" dirty="0" smtClean="0"/>
                        <a:t> </a:t>
                      </a:r>
                    </a:p>
                    <a:p>
                      <a:pPr algn="ctr"/>
                      <a:r>
                        <a:rPr lang="sv-SE" sz="1100" dirty="0" smtClean="0"/>
                        <a:t>(%)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0.29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4.4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0.29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4.8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</a:tr>
              <a:tr h="259079"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0.55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5.9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0.55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5.3</a:t>
                      </a:r>
                      <a:endParaRPr lang="sv-SE" sz="1100" dirty="0"/>
                    </a:p>
                  </a:txBody>
                  <a:tcPr marL="91446" marR="91446" marT="45724" marB="45724" anchor="ctr"/>
                </a:tc>
              </a:tr>
            </a:tbl>
          </a:graphicData>
        </a:graphic>
      </p:graphicFrame>
      <p:pic>
        <p:nvPicPr>
          <p:cNvPr id="102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068638"/>
            <a:ext cx="3194050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650" y="4911725"/>
            <a:ext cx="446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/>
              <a:t>Major Challenges in </a:t>
            </a:r>
            <a:r>
              <a:rPr lang="en-US" b="1" dirty="0"/>
              <a:t>both procedures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Correct window to be analyzed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Right estimated order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u="sng" dirty="0" smtClean="0"/>
              <a:t>Difficult automating the procedure</a:t>
            </a:r>
            <a:endParaRPr lang="en-US" u="sng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7177088" y="2697039"/>
            <a:ext cx="503237" cy="528637"/>
          </a:xfrm>
          <a:prstGeom prst="rightArrow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275" name="Title 1"/>
          <p:cNvSpPr txBox="1">
            <a:spLocks/>
          </p:cNvSpPr>
          <p:nvPr/>
        </p:nvSpPr>
        <p:spPr bwMode="auto">
          <a:xfrm>
            <a:off x="2411413" y="417513"/>
            <a:ext cx="7273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US" sz="2400" b="1">
                <a:latin typeface="Calibri" pitchFamily="34" charset="0"/>
              </a:rPr>
              <a:t>3. Small signal stability index – ERA cont.</a:t>
            </a:r>
            <a:endParaRPr lang="sv-SE" sz="110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8EF9A-0102-457E-BF13-7866E95B0A41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364088" y="5509681"/>
            <a:ext cx="2700089" cy="1015663"/>
          </a:xfrm>
          <a:prstGeom prst="rect">
            <a:avLst/>
          </a:prstGeom>
          <a:solidFill>
            <a:srgbClr val="FF0000">
              <a:alpha val="705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marL="171450" indent="-171450" eaLnBrk="1" hangingPunct="1">
              <a:buFont typeface="Wingdings" pitchFamily="2" charset="2"/>
              <a:buChar char="ü"/>
            </a:pPr>
            <a:r>
              <a:rPr lang="sv-SE" sz="1200" dirty="0" err="1" smtClean="0">
                <a:solidFill>
                  <a:srgbClr val="FF0000"/>
                </a:solidFill>
              </a:rPr>
              <a:t>possible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to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accurate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estimate</a:t>
            </a:r>
            <a:r>
              <a:rPr lang="sv-SE" sz="1200" dirty="0">
                <a:solidFill>
                  <a:srgbClr val="FF0000"/>
                </a:solidFill>
              </a:rPr>
              <a:t> the </a:t>
            </a:r>
            <a:r>
              <a:rPr lang="sv-SE" sz="1200" dirty="0" err="1">
                <a:solidFill>
                  <a:srgbClr val="FF0000"/>
                </a:solidFill>
              </a:rPr>
              <a:t>damping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ratio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of</a:t>
            </a:r>
            <a:r>
              <a:rPr lang="sv-SE" sz="1200" dirty="0">
                <a:solidFill>
                  <a:srgbClr val="FF0000"/>
                </a:solidFill>
              </a:rPr>
              <a:t> the system</a:t>
            </a:r>
            <a:r>
              <a:rPr lang="sv-SE" sz="12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sv-SE" sz="1200" dirty="0">
              <a:solidFill>
                <a:srgbClr val="FF0000"/>
              </a:solidFill>
            </a:endParaRPr>
          </a:p>
          <a:p>
            <a:pPr marL="171450" indent="-171450" eaLnBrk="1" hangingPunct="1">
              <a:buBlip>
                <a:blip r:embed="rId5"/>
              </a:buBlip>
            </a:pPr>
            <a:r>
              <a:rPr lang="sv-SE" sz="1200" dirty="0" err="1" smtClean="0">
                <a:solidFill>
                  <a:srgbClr val="FF0000"/>
                </a:solidFill>
              </a:rPr>
              <a:t>Challenging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to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automating</a:t>
            </a:r>
            <a:r>
              <a:rPr lang="sv-SE" sz="1200" dirty="0" smtClean="0">
                <a:solidFill>
                  <a:srgbClr val="FF0000"/>
                </a:solidFill>
              </a:rPr>
              <a:t> </a:t>
            </a:r>
            <a:r>
              <a:rPr lang="sv-SE" sz="1200" dirty="0" err="1" smtClean="0">
                <a:solidFill>
                  <a:srgbClr val="FF0000"/>
                </a:solidFill>
              </a:rPr>
              <a:t>this</a:t>
            </a:r>
            <a:r>
              <a:rPr lang="sv-SE" sz="1200" dirty="0" smtClean="0">
                <a:solidFill>
                  <a:srgbClr val="FF0000"/>
                </a:solidFill>
              </a:rPr>
              <a:t> approach. 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12775</TotalTime>
  <Words>2362</Words>
  <Application>Microsoft Office PowerPoint</Application>
  <PresentationFormat>On-screen Show (4:3)</PresentationFormat>
  <Paragraphs>678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Thème Office</vt:lpstr>
      <vt:lpstr>Equation</vt:lpstr>
      <vt:lpstr>Visio.Drawing.11</vt:lpstr>
      <vt:lpstr>WP4.3: Impact Assessment   Review</vt:lpstr>
      <vt:lpstr>Goals of the presentation</vt:lpstr>
      <vt:lpstr>Review of the indices</vt:lpstr>
      <vt:lpstr>1. Post-fault Overloads Index</vt:lpstr>
      <vt:lpstr>2. Post-fault Under-/Over-Voltage Index</vt:lpstr>
      <vt:lpstr>3. Small-signal Stability Index - Prony</vt:lpstr>
      <vt:lpstr>PowerPoint Presentation</vt:lpstr>
      <vt:lpstr>3. Small signal stability index - ERA</vt:lpstr>
      <vt:lpstr>PowerPoint Presentation</vt:lpstr>
      <vt:lpstr>4. Transient stability (rotor-angle stability)</vt:lpstr>
      <vt:lpstr>5. Voltage stability index </vt:lpstr>
      <vt:lpstr>Information Required </vt:lpstr>
      <vt:lpstr>Time domain data</vt:lpstr>
      <vt:lpstr>PowerPoint Presentation</vt:lpstr>
      <vt:lpstr>Illustrative example</vt:lpstr>
      <vt:lpstr>PowerPoint Presentation</vt:lpstr>
      <vt:lpstr>PowerPoint Presentation</vt:lpstr>
      <vt:lpstr>PowerPoint Presentation</vt:lpstr>
      <vt:lpstr>Future work in Q2 2013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343</cp:revision>
  <cp:lastPrinted>2012-03-29T08:56:50Z</cp:lastPrinted>
  <dcterms:created xsi:type="dcterms:W3CDTF">2012-03-22T08:25:26Z</dcterms:created>
  <dcterms:modified xsi:type="dcterms:W3CDTF">2013-04-08T09:45:54Z</dcterms:modified>
</cp:coreProperties>
</file>