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6" r:id="rId3"/>
    <p:sldId id="307" r:id="rId4"/>
    <p:sldId id="321" r:id="rId5"/>
    <p:sldId id="322" r:id="rId6"/>
    <p:sldId id="315" r:id="rId7"/>
    <p:sldId id="310" r:id="rId8"/>
    <p:sldId id="309" r:id="rId9"/>
    <p:sldId id="308" r:id="rId10"/>
    <p:sldId id="323" r:id="rId11"/>
    <p:sldId id="324" r:id="rId12"/>
    <p:sldId id="325" r:id="rId13"/>
    <p:sldId id="318" r:id="rId14"/>
    <p:sldId id="319" r:id="rId15"/>
    <p:sldId id="320" r:id="rId16"/>
    <p:sldId id="311" r:id="rId17"/>
    <p:sldId id="314" r:id="rId18"/>
    <p:sldId id="326" r:id="rId19"/>
    <p:sldId id="313" r:id="rId20"/>
  </p:sldIdLst>
  <p:sldSz cx="9144000" cy="6858000" type="screen4x3"/>
  <p:notesSz cx="6797675" cy="992822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385" autoAdjust="0"/>
    <p:restoredTop sz="95540" autoAdjust="0"/>
  </p:normalViewPr>
  <p:slideViewPr>
    <p:cSldViewPr snapToObjects="1" showGuides="1">
      <p:cViewPr>
        <p:scale>
          <a:sx n="90" d="100"/>
          <a:sy n="90" d="100"/>
        </p:scale>
        <p:origin x="-120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pPr>
              <a:defRPr/>
            </a:pPr>
            <a:fld id="{F0DA5A35-2950-4C25-8153-B4B3B1803AC4}" type="datetimeFigureOut">
              <a:rPr lang="en-US"/>
              <a:pPr>
                <a:defRPr/>
              </a:pPr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pPr>
              <a:defRPr/>
            </a:pPr>
            <a:fld id="{585E691B-D122-443B-AF4C-3EC0F83EC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C53CCC08-2A2E-4D49-9718-6FEB52ADC991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691B-D122-443B-AF4C-3EC0F83ECC2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F737-A39D-4899-8608-94EECEB74767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FBDB-CD5A-4D12-B474-39673A96C3F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511F-8EE2-4C19-AD9D-F5A44D221A12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2925-3162-4898-8C4B-AC831D6DE2C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58D20-41E4-4CA2-B8F1-A90463B2E30B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EB4A-F91E-4397-8BEC-52973D224CF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3D4D-8DC9-45DE-8A05-439DA146D509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1AD0A-61DA-497B-8478-17AC17806C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3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EBDF-5EEA-4A40-8D7E-A8CE39F6A4A5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0827E-45A2-4B28-8D52-063F53A5D60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2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4AFC8-7F96-48A8-A15B-A5AA9FFC7490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4C55-D38F-4D56-A7DE-BDE20786DB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13E-3FA2-40F3-9F88-A8AD96763639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440A2-5A01-4998-A4CC-205D855DAD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64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34AD-FEA1-4F09-88E9-3C8126FAB02D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1820F-2BB7-4830-AC18-B57A70052AF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3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84218-C0AF-4FB1-9C16-ADE3F8F1925C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4D44-0B86-4832-80F9-4E7BE9055D7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0ADB-13FC-4E0D-8910-34B3A7B07C1E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A2B09-7B03-406D-98FE-0FA935EDDDD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1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9655-CEF4-4A75-BCB8-BCED610BF0D0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57AA0-6762-4B4B-93C7-9634687230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9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3E7822B9-0B9A-4DFC-85BF-27C05074FE79}" type="datetime1">
              <a:rPr lang="fr-FR"/>
              <a:pPr>
                <a:defRPr/>
              </a:pPr>
              <a:t>02/10/2013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A7DF48C-91E9-4D66-B988-39D080A720D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9" name="Image 3" descr="12-header-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21478" b="14420"/>
          <a:stretch>
            <a:fillRect/>
          </a:stretch>
        </p:blipFill>
        <p:spPr bwMode="auto">
          <a:xfrm>
            <a:off x="3175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Geneva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Genev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Genev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 bwMode="auto">
          <a:xfrm>
            <a:off x="685800" y="1671638"/>
            <a:ext cx="7772400" cy="154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z="3200" dirty="0" smtClean="0">
                <a:ea typeface="Geneva"/>
                <a:cs typeface="Geneva"/>
              </a:rPr>
              <a:t>WP4.3</a:t>
            </a:r>
            <a:br>
              <a:rPr lang="fr-FR" sz="3200" dirty="0" smtClean="0">
                <a:ea typeface="Geneva"/>
                <a:cs typeface="Geneva"/>
              </a:rPr>
            </a:br>
            <a:r>
              <a:rPr lang="en-US" sz="3200" dirty="0" smtClean="0">
                <a:ea typeface="Geneva"/>
                <a:cs typeface="Geneva"/>
              </a:rPr>
              <a:t>Impact Assessment towards final Deliverable</a:t>
            </a:r>
            <a:r>
              <a:rPr lang="fr-FR" sz="3200" dirty="0" smtClean="0">
                <a:ea typeface="Geneva"/>
                <a:cs typeface="Geneva"/>
              </a:rPr>
              <a:t/>
            </a:r>
            <a:br>
              <a:rPr lang="fr-FR" sz="3200" dirty="0" smtClean="0">
                <a:ea typeface="Geneva"/>
                <a:cs typeface="Geneva"/>
              </a:rPr>
            </a:br>
            <a:endParaRPr lang="en-US" sz="3200" b="1" dirty="0" smtClean="0">
              <a:ea typeface="Geneva"/>
              <a:cs typeface="Geneva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 bwMode="auto">
          <a:xfrm>
            <a:off x="0" y="2780928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Rafael Segundo and Luigi Vanfretti – KTH</a:t>
            </a: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10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Oct 2</a:t>
            </a:r>
            <a:r>
              <a:rPr lang="en-US" sz="2800" baseline="30000" dirty="0" smtClean="0">
                <a:solidFill>
                  <a:srgbClr val="898989"/>
                </a:solidFill>
                <a:ea typeface="Geneva"/>
                <a:cs typeface="Geneva"/>
              </a:rPr>
              <a:t>nd</a:t>
            </a:r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 2013, Oslo, Norway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10937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944" y="274638"/>
            <a:ext cx="7509520" cy="1143000"/>
          </a:xfrm>
        </p:spPr>
        <p:txBody>
          <a:bodyPr/>
          <a:lstStyle/>
          <a:p>
            <a:r>
              <a:rPr lang="en-US" dirty="0" smtClean="0"/>
              <a:t>Overview of the VS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36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 to  the SSS index, the voltage stability index comprise 3 layers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Bus Index (SBI)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Buses Index (ABI)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</a:t>
            </a:r>
            <a:r>
              <a:rPr lang="en-US" dirty="0"/>
              <a:t>B</a:t>
            </a:r>
            <a:r>
              <a:rPr lang="en-US" dirty="0" smtClean="0"/>
              <a:t>us Index (GBI)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364" y="4482986"/>
            <a:ext cx="836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Bus Index (SBI) is a matrix and </a:t>
            </a:r>
            <a:r>
              <a:rPr lang="en-US" dirty="0" smtClean="0"/>
              <a:t>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the </a:t>
            </a:r>
            <a:r>
              <a:rPr lang="en-US" b="1" dirty="0">
                <a:solidFill>
                  <a:schemeClr val="tx2"/>
                </a:solidFill>
              </a:rPr>
              <a:t>distance </a:t>
            </a:r>
            <a:r>
              <a:rPr lang="en-US" b="1" dirty="0" smtClean="0">
                <a:solidFill>
                  <a:schemeClr val="tx2"/>
                </a:solidFill>
              </a:rPr>
              <a:t>in pre and post contingency </a:t>
            </a:r>
            <a:r>
              <a:rPr lang="en-US" b="1" dirty="0" smtClean="0">
                <a:solidFill>
                  <a:schemeClr val="tx2"/>
                </a:solidFill>
              </a:rPr>
              <a:t>for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each loading </a:t>
            </a:r>
            <a:r>
              <a:rPr lang="en-US" b="1" dirty="0" smtClean="0">
                <a:solidFill>
                  <a:schemeClr val="tx2"/>
                </a:solidFill>
              </a:rPr>
              <a:t>level (low, ok and limit) to  the maximum </a:t>
            </a:r>
            <a:r>
              <a:rPr lang="en-US" b="1" dirty="0" err="1" smtClean="0">
                <a:solidFill>
                  <a:schemeClr val="tx2"/>
                </a:solidFill>
              </a:rPr>
              <a:t>loadability</a:t>
            </a:r>
            <a:r>
              <a:rPr lang="en-US" b="1" dirty="0" smtClean="0">
                <a:solidFill>
                  <a:schemeClr val="tx2"/>
                </a:solidFill>
              </a:rPr>
              <a:t> (</a:t>
            </a:r>
            <a:r>
              <a:rPr lang="en-US" b="1" dirty="0" err="1" smtClean="0">
                <a:solidFill>
                  <a:schemeClr val="tx2"/>
                </a:solidFill>
              </a:rPr>
              <a:t>Pmax</a:t>
            </a:r>
            <a:r>
              <a:rPr lang="en-US" b="1" dirty="0" smtClean="0">
                <a:solidFill>
                  <a:schemeClr val="tx2"/>
                </a:solidFill>
              </a:rPr>
              <a:t>) and voltage (</a:t>
            </a:r>
            <a:r>
              <a:rPr lang="en-US" b="1" dirty="0" err="1" smtClean="0">
                <a:solidFill>
                  <a:schemeClr val="tx2"/>
                </a:solidFill>
              </a:rPr>
              <a:t>Vlim</a:t>
            </a:r>
            <a:r>
              <a:rPr lang="en-US" b="1" dirty="0" smtClean="0">
                <a:solidFill>
                  <a:schemeClr val="tx2"/>
                </a:solidFill>
              </a:rPr>
              <a:t>) </a:t>
            </a:r>
            <a:r>
              <a:rPr lang="en-US" b="1" dirty="0" smtClean="0">
                <a:solidFill>
                  <a:schemeClr val="tx2"/>
                </a:solidFill>
              </a:rPr>
              <a:t>limits for a selected bus(</a:t>
            </a:r>
            <a:r>
              <a:rPr lang="en-US" b="1" dirty="0" err="1" smtClean="0">
                <a:solidFill>
                  <a:schemeClr val="tx2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).</a:t>
            </a:r>
          </a:p>
          <a:p>
            <a:endParaRPr lang="en-US" dirty="0"/>
          </a:p>
          <a:p>
            <a:r>
              <a:rPr lang="en-US" dirty="0" smtClean="0"/>
              <a:t>The SBI index will increase two rows each time that the analysis of a different bus for </a:t>
            </a:r>
            <a:r>
              <a:rPr lang="en-US" dirty="0"/>
              <a:t>the same </a:t>
            </a:r>
            <a:r>
              <a:rPr lang="en-US" dirty="0" smtClean="0"/>
              <a:t>contingency is included.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59632" y="2951088"/>
            <a:ext cx="5883155" cy="1270000"/>
            <a:chOff x="489046" y="3429000"/>
            <a:chExt cx="5883155" cy="127000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475695"/>
                </p:ext>
              </p:extLst>
            </p:nvPr>
          </p:nvGraphicFramePr>
          <p:xfrm>
            <a:off x="489046" y="3429000"/>
            <a:ext cx="5824537" cy="127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Equation" r:id="rId3" imgW="3377880" imgH="736560" progId="Equation.DSMT4">
                    <p:embed/>
                  </p:oleObj>
                </mc:Choice>
                <mc:Fallback>
                  <p:oleObj name="Equation" r:id="rId3" imgW="3377880" imgH="7365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46" y="3429000"/>
                          <a:ext cx="5824537" cy="127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1763688" y="3807679"/>
              <a:ext cx="288032" cy="845457"/>
              <a:chOff x="7524328" y="3429000"/>
              <a:chExt cx="180020" cy="72008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524328" y="342900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537513" y="3429000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524328" y="414908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rot="10800000">
              <a:off x="6084169" y="3789040"/>
              <a:ext cx="288032" cy="845457"/>
              <a:chOff x="7524328" y="3429000"/>
              <a:chExt cx="180020" cy="72008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7524328" y="342900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37513" y="3429000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524328" y="414908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7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grpSp>
        <p:nvGrpSpPr>
          <p:cNvPr id="17" name="Group 16"/>
          <p:cNvGrpSpPr/>
          <p:nvPr/>
        </p:nvGrpSpPr>
        <p:grpSpPr>
          <a:xfrm>
            <a:off x="539552" y="1476148"/>
            <a:ext cx="7751763" cy="886280"/>
            <a:chOff x="484854" y="1919288"/>
            <a:chExt cx="7751763" cy="88628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323237"/>
                </p:ext>
              </p:extLst>
            </p:nvPr>
          </p:nvGraphicFramePr>
          <p:xfrm>
            <a:off x="484854" y="1919288"/>
            <a:ext cx="7751763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name="Equation" r:id="rId3" imgW="4495680" imgH="482400" progId="Equation.DSMT4">
                    <p:embed/>
                  </p:oleObj>
                </mc:Choice>
                <mc:Fallback>
                  <p:oleObj name="Equation" r:id="rId3" imgW="44956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54" y="1919288"/>
                          <a:ext cx="7751763" cy="831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1572338" y="2247084"/>
              <a:ext cx="288032" cy="558484"/>
              <a:chOff x="7524328" y="3429000"/>
              <a:chExt cx="180020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7524328" y="342900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537513" y="3429000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524328" y="414908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7948585" y="2247084"/>
              <a:ext cx="288032" cy="558484"/>
              <a:chOff x="7524328" y="3429000"/>
              <a:chExt cx="180020" cy="72008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524328" y="342900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37513" y="3429000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24328" y="414908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241176" y="2636912"/>
            <a:ext cx="836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Bus Index (ABI) is a vector </a:t>
            </a:r>
            <a:r>
              <a:rPr lang="en-US" b="1" i="1" dirty="0" smtClean="0"/>
              <a:t>that</a:t>
            </a:r>
            <a:r>
              <a:rPr lang="en-US" b="1" i="1" dirty="0" smtClean="0"/>
              <a:t> </a:t>
            </a:r>
            <a:r>
              <a:rPr lang="en-US" b="1" i="1" dirty="0" smtClean="0"/>
              <a:t>provides the </a:t>
            </a:r>
            <a:r>
              <a:rPr lang="en-US" b="1" i="1" dirty="0" smtClean="0"/>
              <a:t>minimum distance among all buses </a:t>
            </a:r>
            <a:r>
              <a:rPr lang="en-US" b="1" dirty="0">
                <a:solidFill>
                  <a:schemeClr val="tx2"/>
                </a:solidFill>
              </a:rPr>
              <a:t>for each loading level (low, ok and </a:t>
            </a:r>
            <a:r>
              <a:rPr lang="en-US" b="1" dirty="0" smtClean="0">
                <a:solidFill>
                  <a:schemeClr val="tx2"/>
                </a:solidFill>
              </a:rPr>
              <a:t>limit) </a:t>
            </a:r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err="1" smtClean="0"/>
              <a:t>loadability</a:t>
            </a:r>
            <a:r>
              <a:rPr lang="en-US" dirty="0" smtClean="0"/>
              <a:t> (</a:t>
            </a:r>
            <a:r>
              <a:rPr lang="en-US" dirty="0" err="1" smtClean="0"/>
              <a:t>Pmax</a:t>
            </a:r>
            <a:r>
              <a:rPr lang="en-US" dirty="0" smtClean="0"/>
              <a:t>) and the voltage (</a:t>
            </a:r>
            <a:r>
              <a:rPr lang="en-US" dirty="0" err="1" smtClean="0"/>
              <a:t>Vlim</a:t>
            </a:r>
            <a:r>
              <a:rPr lang="en-US" dirty="0" smtClean="0"/>
              <a:t>) limits.</a:t>
            </a:r>
          </a:p>
          <a:p>
            <a:r>
              <a:rPr lang="en-US" b="1" dirty="0" smtClean="0"/>
              <a:t>The </a:t>
            </a:r>
            <a:r>
              <a:rPr lang="en-US" b="1" dirty="0" smtClean="0"/>
              <a:t>ABI index helps to identify if a loading level is violating a limit </a:t>
            </a:r>
            <a:r>
              <a:rPr lang="en-US" b="1" dirty="0" smtClean="0">
                <a:solidFill>
                  <a:schemeClr val="accent1"/>
                </a:solidFill>
              </a:rPr>
              <a:t>in pre </a:t>
            </a:r>
            <a:r>
              <a:rPr lang="en-US" b="1" i="1" dirty="0" smtClean="0">
                <a:solidFill>
                  <a:schemeClr val="accent1"/>
                </a:solidFill>
              </a:rPr>
              <a:t>or </a:t>
            </a:r>
            <a:r>
              <a:rPr lang="en-US" b="1" dirty="0" smtClean="0">
                <a:solidFill>
                  <a:schemeClr val="accent1"/>
                </a:solidFill>
              </a:rPr>
              <a:t>post </a:t>
            </a:r>
            <a:r>
              <a:rPr lang="en-US" b="1" dirty="0" smtClean="0">
                <a:solidFill>
                  <a:schemeClr val="accent1"/>
                </a:solidFill>
              </a:rPr>
              <a:t>contingency.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270625" y="4293096"/>
            <a:ext cx="2641154" cy="787400"/>
            <a:chOff x="2769794" y="4907421"/>
            <a:chExt cx="2641154" cy="787400"/>
          </a:xfrm>
        </p:grpSpPr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236763"/>
                </p:ext>
              </p:extLst>
            </p:nvPr>
          </p:nvGraphicFramePr>
          <p:xfrm>
            <a:off x="2769794" y="4907421"/>
            <a:ext cx="2497138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Equation" r:id="rId5" imgW="1447560" imgH="457200" progId="Equation.DSMT4">
                    <p:embed/>
                  </p:oleObj>
                </mc:Choice>
                <mc:Fallback>
                  <p:oleObj name="Equation" r:id="rId5" imgW="1447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794" y="4907421"/>
                          <a:ext cx="2497138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Group 20"/>
            <p:cNvGrpSpPr/>
            <p:nvPr/>
          </p:nvGrpSpPr>
          <p:grpSpPr>
            <a:xfrm>
              <a:off x="3491880" y="5246606"/>
              <a:ext cx="288032" cy="448215"/>
              <a:chOff x="7524328" y="3429000"/>
              <a:chExt cx="180020" cy="72008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7524328" y="342900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537513" y="3429000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24328" y="414908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0800000">
              <a:off x="5122916" y="5246606"/>
              <a:ext cx="288032" cy="448215"/>
              <a:chOff x="7524328" y="3429000"/>
              <a:chExt cx="180020" cy="72008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524328" y="342900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37513" y="3429000"/>
                <a:ext cx="0" cy="720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24328" y="4149080"/>
                <a:ext cx="180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251520" y="5301208"/>
            <a:ext cx="836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Bus Index (ABI) is a </a:t>
            </a:r>
            <a:r>
              <a:rPr lang="en-US" dirty="0" smtClean="0"/>
              <a:t>2 element vector</a:t>
            </a:r>
            <a:r>
              <a:rPr lang="en-US" dirty="0" smtClean="0"/>
              <a:t> </a:t>
            </a:r>
            <a:r>
              <a:rPr lang="en-US" dirty="0" smtClean="0"/>
              <a:t>that provides the </a:t>
            </a:r>
            <a:r>
              <a:rPr lang="en-US" dirty="0" smtClean="0"/>
              <a:t>overall minimum distance to  </a:t>
            </a:r>
            <a:r>
              <a:rPr lang="en-US" dirty="0" smtClean="0"/>
              <a:t>the </a:t>
            </a:r>
            <a:r>
              <a:rPr lang="en-US" dirty="0" err="1" smtClean="0"/>
              <a:t>loadability</a:t>
            </a:r>
            <a:r>
              <a:rPr lang="en-US" dirty="0" smtClean="0"/>
              <a:t> (</a:t>
            </a:r>
            <a:r>
              <a:rPr lang="en-US" dirty="0" err="1" smtClean="0"/>
              <a:t>Pmax</a:t>
            </a:r>
            <a:r>
              <a:rPr lang="en-US" dirty="0" smtClean="0"/>
              <a:t>) and the over all voltage (</a:t>
            </a:r>
            <a:r>
              <a:rPr lang="en-US" dirty="0" err="1" smtClean="0"/>
              <a:t>Vmax</a:t>
            </a:r>
            <a:r>
              <a:rPr lang="en-US" dirty="0" smtClean="0"/>
              <a:t>) limits respect to all buses.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</a:t>
            </a:r>
            <a:r>
              <a:rPr lang="en-US" b="1" dirty="0" smtClean="0"/>
              <a:t>BI index indicates if a limit has been </a:t>
            </a:r>
            <a:r>
              <a:rPr lang="en-US" b="1" dirty="0" smtClean="0"/>
              <a:t>violated.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3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Interpretation </a:t>
            </a:r>
            <a:r>
              <a:rPr lang="sv-SE" dirty="0" err="1"/>
              <a:t>Rules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417638"/>
            <a:ext cx="8640960" cy="3163490"/>
          </a:xfrm>
          <a:prstGeom prst="rect">
            <a:avLst/>
          </a:prstGeom>
          <a:solidFill>
            <a:schemeClr val="accent3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tx1"/>
                </a:solidFill>
              </a:rPr>
              <a:t>GBI(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sv-SE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&gt;0 all </a:t>
            </a:r>
            <a:r>
              <a:rPr lang="en-US" sz="2000" dirty="0" smtClean="0">
                <a:solidFill>
                  <a:schemeClr val="tx1"/>
                </a:solidFill>
              </a:rPr>
              <a:t>loading levels are </a:t>
            </a:r>
            <a:r>
              <a:rPr lang="en-US" sz="2000" dirty="0">
                <a:solidFill>
                  <a:schemeClr val="tx1"/>
                </a:solidFill>
              </a:rPr>
              <a:t>within the </a:t>
            </a:r>
            <a:r>
              <a:rPr lang="en-US" sz="2000" dirty="0" smtClean="0">
                <a:solidFill>
                  <a:schemeClr val="tx1"/>
                </a:solidFill>
              </a:rPr>
              <a:t>limits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else </a:t>
            </a:r>
            <a:r>
              <a:rPr lang="en-US" sz="2000" dirty="0" smtClean="0">
                <a:solidFill>
                  <a:schemeClr val="tx1"/>
                </a:solidFill>
              </a:rPr>
              <a:t>GBI(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v-SE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sv-SE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)&lt;0  </a:t>
            </a:r>
            <a:r>
              <a:rPr lang="en-US" sz="2000" dirty="0">
                <a:solidFill>
                  <a:schemeClr val="tx1"/>
                </a:solidFill>
              </a:rPr>
              <a:t>at least one </a:t>
            </a:r>
            <a:r>
              <a:rPr lang="en-US" sz="2000" dirty="0" smtClean="0">
                <a:solidFill>
                  <a:schemeClr val="tx1"/>
                </a:solidFill>
              </a:rPr>
              <a:t>loading or voltage level is </a:t>
            </a:r>
            <a:r>
              <a:rPr lang="en-US" sz="2000" dirty="0">
                <a:solidFill>
                  <a:schemeClr val="tx1"/>
                </a:solidFill>
              </a:rPr>
              <a:t>violating </a:t>
            </a:r>
            <a:r>
              <a:rPr lang="en-US" sz="2000" dirty="0" smtClean="0">
                <a:solidFill>
                  <a:schemeClr val="tx1"/>
                </a:solidFill>
              </a:rPr>
              <a:t>criteria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ABI </a:t>
            </a:r>
            <a:r>
              <a:rPr lang="en-US" sz="2000" dirty="0">
                <a:solidFill>
                  <a:schemeClr val="tx1"/>
                </a:solidFill>
              </a:rPr>
              <a:t>has to be used to identify </a:t>
            </a:r>
            <a:r>
              <a:rPr lang="en-US" sz="2000" dirty="0" smtClean="0">
                <a:solidFill>
                  <a:schemeClr val="tx1"/>
                </a:solidFill>
              </a:rPr>
              <a:t>the problem.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tx1"/>
                </a:solidFill>
              </a:rPr>
              <a:t>ABI(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v-SE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sv-SE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dirty="0" smtClean="0">
                <a:solidFill>
                  <a:schemeClr val="tx1"/>
                </a:solidFill>
              </a:rPr>
              <a:t>)&gt;</a:t>
            </a:r>
            <a:r>
              <a:rPr lang="en-US" sz="2000" dirty="0">
                <a:solidFill>
                  <a:schemeClr val="tx1"/>
                </a:solidFill>
              </a:rPr>
              <a:t>0  All </a:t>
            </a:r>
            <a:r>
              <a:rPr lang="en-US" sz="2000" dirty="0" smtClean="0">
                <a:solidFill>
                  <a:schemeClr val="tx1"/>
                </a:solidFill>
              </a:rPr>
              <a:t>loading levels are </a:t>
            </a:r>
            <a:r>
              <a:rPr lang="en-US" sz="2000" dirty="0">
                <a:solidFill>
                  <a:schemeClr val="tx1"/>
                </a:solidFill>
              </a:rPr>
              <a:t>within the </a:t>
            </a:r>
            <a:r>
              <a:rPr lang="en-US" sz="2000" dirty="0" smtClean="0">
                <a:solidFill>
                  <a:schemeClr val="tx1"/>
                </a:solidFill>
              </a:rPr>
              <a:t>limits 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lse ABI(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v-SE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sv-SE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dirty="0" smtClean="0">
                <a:solidFill>
                  <a:schemeClr val="tx1"/>
                </a:solidFill>
              </a:rPr>
              <a:t>)&lt;</a:t>
            </a:r>
            <a:r>
              <a:rPr lang="en-US" sz="2000" dirty="0">
                <a:solidFill>
                  <a:schemeClr val="tx1"/>
                </a:solidFill>
              </a:rPr>
              <a:t>0  At least one </a:t>
            </a:r>
            <a:r>
              <a:rPr lang="en-US" sz="2000" dirty="0" smtClean="0">
                <a:solidFill>
                  <a:schemeClr val="tx1"/>
                </a:solidFill>
              </a:rPr>
              <a:t>bus is </a:t>
            </a:r>
            <a:r>
              <a:rPr lang="en-US" sz="2000" dirty="0">
                <a:solidFill>
                  <a:schemeClr val="tx1"/>
                </a:solidFill>
              </a:rPr>
              <a:t>violating </a:t>
            </a:r>
            <a:r>
              <a:rPr lang="en-US" sz="2000" dirty="0" smtClean="0">
                <a:solidFill>
                  <a:schemeClr val="tx1"/>
                </a:solidFill>
              </a:rPr>
              <a:t>one limit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SBI </a:t>
            </a:r>
            <a:r>
              <a:rPr lang="en-US" sz="2000" dirty="0">
                <a:solidFill>
                  <a:schemeClr val="tx1"/>
                </a:solidFill>
              </a:rPr>
              <a:t>has to be used to identify </a:t>
            </a:r>
            <a:r>
              <a:rPr lang="en-US" sz="2000" dirty="0" smtClean="0">
                <a:solidFill>
                  <a:schemeClr val="tx1"/>
                </a:solidFill>
              </a:rPr>
              <a:t>the problem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tx1"/>
                </a:solidFill>
              </a:rPr>
              <a:t>SBI(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dirty="0" smtClean="0">
                <a:solidFill>
                  <a:schemeClr val="tx1"/>
                </a:solidFill>
              </a:rPr>
              <a:t>)&gt;</a:t>
            </a:r>
            <a:r>
              <a:rPr lang="en-US" sz="2000" dirty="0">
                <a:solidFill>
                  <a:schemeClr val="tx1"/>
                </a:solidFill>
              </a:rPr>
              <a:t>0 The </a:t>
            </a:r>
            <a:r>
              <a:rPr lang="en-US" sz="2000" dirty="0" smtClean="0">
                <a:solidFill>
                  <a:schemeClr val="tx1"/>
                </a:solidFill>
              </a:rPr>
              <a:t>load levels are </a:t>
            </a:r>
            <a:r>
              <a:rPr lang="en-US" sz="2000" dirty="0">
                <a:solidFill>
                  <a:schemeClr val="tx1"/>
                </a:solidFill>
              </a:rPr>
              <a:t>within the </a:t>
            </a:r>
            <a:r>
              <a:rPr lang="en-US" sz="2000" dirty="0" smtClean="0">
                <a:solidFill>
                  <a:schemeClr val="tx1"/>
                </a:solidFill>
              </a:rPr>
              <a:t>limits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else SBI(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dirty="0" smtClean="0">
                <a:solidFill>
                  <a:schemeClr val="tx1"/>
                </a:solidFill>
              </a:rPr>
              <a:t>)&lt;</a:t>
            </a:r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smtClean="0">
                <a:solidFill>
                  <a:schemeClr val="tx1"/>
                </a:solidFill>
              </a:rPr>
              <a:t>The load </a:t>
            </a:r>
            <a:r>
              <a:rPr lang="en-US" sz="2000" dirty="0" err="1" smtClean="0">
                <a:solidFill>
                  <a:schemeClr val="tx1"/>
                </a:solidFill>
              </a:rPr>
              <a:t>leve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violating the </a:t>
            </a:r>
            <a:r>
              <a:rPr lang="en-US" sz="2000" dirty="0" smtClean="0">
                <a:solidFill>
                  <a:schemeClr val="tx1"/>
                </a:solidFill>
              </a:rPr>
              <a:t>limits</a:t>
            </a:r>
            <a:endParaRPr lang="sv-S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5975" y="5086706"/>
            <a:ext cx="8229600" cy="5025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Geneva" charset="-128"/>
                <a:cs typeface="Geneva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/>
              <a:t>Where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/>
              <a:t> is the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bus.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3563888" y="3419708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4211960" y="334770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4427984" y="370774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3851920" y="370774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7120304" y="4561383"/>
            <a:ext cx="260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11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-27384"/>
            <a:ext cx="6336704" cy="1147430"/>
          </a:xfrm>
        </p:spPr>
        <p:txBody>
          <a:bodyPr/>
          <a:lstStyle/>
          <a:p>
            <a:r>
              <a:rPr lang="en-US" sz="3600" dirty="0" smtClean="0"/>
              <a:t>Ideal Example</a:t>
            </a:r>
            <a:br>
              <a:rPr lang="en-US" sz="3600" dirty="0" smtClean="0"/>
            </a:br>
            <a:r>
              <a:rPr lang="en-US" sz="3600" dirty="0" smtClean="0"/>
              <a:t>Pre-contingency analysis</a:t>
            </a:r>
            <a:endParaRPr lang="sv-SE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1457672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measured data are used to estimate the pre-contingency curve.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distances are calculated respect to the </a:t>
            </a:r>
            <a:r>
              <a:rPr lang="en-US" dirty="0" smtClean="0"/>
              <a:t>pre contingency </a:t>
            </a:r>
            <a:r>
              <a:rPr lang="en-US" dirty="0" smtClean="0"/>
              <a:t>limits (</a:t>
            </a:r>
            <a:r>
              <a:rPr lang="en-US" dirty="0" err="1" smtClean="0"/>
              <a:t>Pmax</a:t>
            </a:r>
            <a:r>
              <a:rPr lang="en-US" dirty="0" smtClean="0"/>
              <a:t>, </a:t>
            </a:r>
            <a:r>
              <a:rPr lang="en-US" dirty="0" err="1" smtClean="0"/>
              <a:t>Vlim</a:t>
            </a:r>
            <a:r>
              <a:rPr lang="en-US" dirty="0" smtClean="0"/>
              <a:t>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distances are calculated to the average value of each loading level.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1928" y="1450302"/>
            <a:ext cx="1296144" cy="369332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Ideal Case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r="8225"/>
          <a:stretch/>
        </p:blipFill>
        <p:spPr bwMode="auto">
          <a:xfrm>
            <a:off x="107504" y="1677445"/>
            <a:ext cx="5137636" cy="427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6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346646"/>
            <a:ext cx="6336704" cy="562074"/>
          </a:xfrm>
        </p:spPr>
        <p:txBody>
          <a:bodyPr/>
          <a:lstStyle/>
          <a:p>
            <a:r>
              <a:rPr lang="en-US" sz="3600" dirty="0" smtClean="0"/>
              <a:t>Post-contingency analysis</a:t>
            </a:r>
            <a:endParaRPr lang="sv-SE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124744"/>
            <a:ext cx="1296144" cy="369332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Ideal Case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" r="8611"/>
          <a:stretch/>
        </p:blipFill>
        <p:spPr bwMode="auto">
          <a:xfrm>
            <a:off x="399422" y="1700808"/>
            <a:ext cx="5112568" cy="427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1457672"/>
            <a:ext cx="288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measured data are used to estimate the post-contingency curve (red).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post-contingency curve is used to measure the new distances </a:t>
            </a:r>
            <a:r>
              <a:rPr lang="en-US" dirty="0"/>
              <a:t> </a:t>
            </a:r>
            <a:r>
              <a:rPr lang="en-US" dirty="0" smtClean="0"/>
              <a:t>of loading level respect to the post-contingency new limit (</a:t>
            </a:r>
            <a:r>
              <a:rPr lang="en-US" dirty="0" err="1" smtClean="0"/>
              <a:t>Pmax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distances are calculated to the average value of each loading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29600" cy="1143000"/>
          </a:xfrm>
        </p:spPr>
        <p:txBody>
          <a:bodyPr/>
          <a:lstStyle/>
          <a:p>
            <a:endParaRPr lang="sv-SE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26432"/>
              </p:ext>
            </p:extLst>
          </p:nvPr>
        </p:nvGraphicFramePr>
        <p:xfrm>
          <a:off x="323528" y="5628848"/>
          <a:ext cx="63367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  <a:gridCol w="792088"/>
                <a:gridCol w="792088"/>
                <a:gridCol w="79208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SBI</a:t>
                      </a:r>
                      <a:endParaRPr lang="sv-S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Pa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err="1" smtClean="0">
                          <a:latin typeface="Arial"/>
                          <a:cs typeface="Arial"/>
                        </a:rPr>
                        <a:t>Pb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Pc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Va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Vb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err="1" smtClean="0">
                          <a:latin typeface="Arial"/>
                          <a:cs typeface="Arial"/>
                        </a:rPr>
                        <a:t>Vc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sv-SE" dirty="0" smtClean="0"/>
                        <a:t>Bus n</a:t>
                      </a:r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0.239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0.120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0.009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0.179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0.128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0.052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0.192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0.067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>
                          <a:solidFill>
                            <a:srgbClr val="FF0000"/>
                          </a:solidFill>
                        </a:rPr>
                        <a:t>-0.050</a:t>
                      </a:r>
                      <a:endParaRPr lang="sv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0.143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0.069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>
                          <a:solidFill>
                            <a:srgbClr val="FF0000"/>
                          </a:solidFill>
                        </a:rPr>
                        <a:t>-0.091</a:t>
                      </a:r>
                      <a:endParaRPr lang="sv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25466"/>
              </p:ext>
            </p:extLst>
          </p:nvPr>
        </p:nvGraphicFramePr>
        <p:xfrm>
          <a:off x="457200" y="1404996"/>
          <a:ext cx="327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  <a:gridCol w="1187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GBI</a:t>
                      </a:r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Ps</a:t>
                      </a:r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Vs</a:t>
                      </a:r>
                      <a:endParaRPr lang="sv-S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>
                          <a:solidFill>
                            <a:srgbClr val="FF0000"/>
                          </a:solidFill>
                        </a:rPr>
                        <a:t>-0.050</a:t>
                      </a:r>
                      <a:endParaRPr lang="sv-S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>
                          <a:solidFill>
                            <a:srgbClr val="FF0000"/>
                          </a:solidFill>
                        </a:rPr>
                        <a:t>-0.091</a:t>
                      </a:r>
                      <a:endParaRPr lang="sv-S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859286" y="2450874"/>
            <a:ext cx="3024336" cy="9565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ABI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l-G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sv-SE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5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v-SE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chemeClr val="tx1"/>
                </a:solidFill>
              </a:rPr>
              <a:t>)&lt;0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/>
              <a:t>The limit loading level has been violated in pre or post contingency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211960" y="1404996"/>
            <a:ext cx="2664296" cy="68482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GBI(</a:t>
            </a:r>
            <a:r>
              <a:rPr lang="el-G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v-SE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sv-SE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)&lt;</a:t>
            </a:r>
            <a:r>
              <a:rPr lang="en-US" sz="1400" dirty="0">
                <a:solidFill>
                  <a:schemeClr val="tx1"/>
                </a:solidFill>
              </a:rPr>
              <a:t>0</a:t>
            </a:r>
            <a:endParaRPr lang="sv-SE" sz="1400" dirty="0" smtClean="0"/>
          </a:p>
          <a:p>
            <a:pPr algn="ctr"/>
            <a:r>
              <a:rPr lang="en-US" sz="1400" dirty="0" smtClean="0"/>
              <a:t>At least one limit is violated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84629"/>
              </p:ext>
            </p:extLst>
          </p:nvPr>
        </p:nvGraphicFramePr>
        <p:xfrm>
          <a:off x="107504" y="3407400"/>
          <a:ext cx="63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00"/>
                <a:gridCol w="787500"/>
                <a:gridCol w="787500"/>
                <a:gridCol w="787500"/>
                <a:gridCol w="787500"/>
                <a:gridCol w="787500"/>
                <a:gridCol w="787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ABI</a:t>
                      </a:r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Pa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err="1" smtClean="0">
                          <a:latin typeface="Arial"/>
                          <a:cs typeface="Arial"/>
                        </a:rPr>
                        <a:t>Pb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Pc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Va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smtClean="0">
                          <a:latin typeface="Arial"/>
                          <a:cs typeface="Arial"/>
                        </a:rPr>
                        <a:t>Vb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dirty="0" err="1" smtClean="0">
                          <a:latin typeface="Arial"/>
                          <a:cs typeface="Arial"/>
                        </a:rPr>
                        <a:t>Vc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0.192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0.067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>
                          <a:solidFill>
                            <a:srgbClr val="FF0000"/>
                          </a:solidFill>
                        </a:rPr>
                        <a:t>-0.050</a:t>
                      </a:r>
                      <a:endParaRPr lang="sv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0.143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0.069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>
                          <a:solidFill>
                            <a:srgbClr val="FF0000"/>
                          </a:solidFill>
                        </a:rPr>
                        <a:t>-0.091</a:t>
                      </a:r>
                      <a:endParaRPr lang="sv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836229" y="4561383"/>
            <a:ext cx="3024336" cy="1002303"/>
            <a:chOff x="5836229" y="4561383"/>
            <a:chExt cx="3024336" cy="1002303"/>
          </a:xfrm>
        </p:grpSpPr>
        <p:sp>
          <p:nvSpPr>
            <p:cNvPr id="9" name="Oval 8"/>
            <p:cNvSpPr/>
            <p:nvPr/>
          </p:nvSpPr>
          <p:spPr>
            <a:xfrm>
              <a:off x="5836229" y="4607160"/>
              <a:ext cx="3024336" cy="9565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SBI(</a:t>
              </a:r>
              <a:r>
                <a:rPr lang="el-GR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Δ</a:t>
              </a:r>
              <a:r>
                <a:rPr lang="sv-SE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l-GR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sv-SE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400" dirty="0">
                  <a:solidFill>
                    <a:schemeClr val="tx1"/>
                  </a:solidFill>
                </a:rPr>
                <a:t>)&lt;0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/>
                <a:t>The limit loading level at post-contingency has been violated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0304" y="4561383"/>
              <a:ext cx="2600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sv-S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52320" y="4561383"/>
              <a:ext cx="2600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1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954" y="4619596"/>
            <a:ext cx="5385002" cy="240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05" y="4631044"/>
            <a:ext cx="5373581" cy="239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58809"/>
              </p:ext>
            </p:extLst>
          </p:nvPr>
        </p:nvGraphicFramePr>
        <p:xfrm>
          <a:off x="4355976" y="3501009"/>
          <a:ext cx="4590462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6"/>
                <a:gridCol w="432000"/>
                <a:gridCol w="594066"/>
                <a:gridCol w="594066"/>
                <a:gridCol w="594066"/>
                <a:gridCol w="594066"/>
                <a:gridCol w="594066"/>
                <a:gridCol w="594066"/>
              </a:tblGrid>
              <a:tr h="264029">
                <a:tc gridSpan="2">
                  <a:txBody>
                    <a:bodyPr/>
                    <a:lstStyle/>
                    <a:p>
                      <a:pPr algn="ctr"/>
                      <a:r>
                        <a:rPr lang="sv-SE" sz="1100" dirty="0" smtClean="0"/>
                        <a:t>SBI</a:t>
                      </a:r>
                      <a:endParaRPr lang="sv-SE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100" dirty="0" smtClean="0">
                          <a:latin typeface="Arial"/>
                          <a:cs typeface="Arial"/>
                        </a:rPr>
                        <a:t>Pa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100" dirty="0" err="1" smtClean="0">
                          <a:latin typeface="Arial"/>
                          <a:cs typeface="Arial"/>
                        </a:rPr>
                        <a:t>Pb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100" dirty="0" smtClean="0">
                          <a:latin typeface="Arial"/>
                          <a:cs typeface="Arial"/>
                        </a:rPr>
                        <a:t>Pc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100" dirty="0" smtClean="0">
                          <a:latin typeface="Arial"/>
                          <a:cs typeface="Arial"/>
                        </a:rPr>
                        <a:t>Va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100" dirty="0" smtClean="0">
                          <a:latin typeface="Arial"/>
                          <a:cs typeface="Arial"/>
                        </a:rPr>
                        <a:t>Vb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100" dirty="0" err="1" smtClean="0">
                          <a:latin typeface="Arial"/>
                          <a:cs typeface="Arial"/>
                        </a:rPr>
                        <a:t>Vc</a:t>
                      </a:r>
                      <a:endParaRPr lang="sv-SE" sz="1100" dirty="0"/>
                    </a:p>
                  </a:txBody>
                  <a:tcPr/>
                </a:tc>
              </a:tr>
              <a:tr h="264029">
                <a:tc rowSpan="2">
                  <a:txBody>
                    <a:bodyPr/>
                    <a:lstStyle/>
                    <a:p>
                      <a:r>
                        <a:rPr lang="sv-SE" sz="1100" dirty="0" smtClean="0"/>
                        <a:t>Bus 10</a:t>
                      </a:r>
                      <a:endParaRPr lang="sv-S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Pre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0.563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0.522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0.483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0.313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0.306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0.296</a:t>
                      </a:r>
                      <a:endParaRPr lang="sv-SE" sz="11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Post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0.527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0.483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solidFill>
                            <a:schemeClr val="tx1"/>
                          </a:solidFill>
                        </a:rPr>
                        <a:t>0.440</a:t>
                      </a:r>
                      <a:endParaRPr lang="sv-S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0.313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/>
                        <a:t>0.304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smtClean="0">
                          <a:solidFill>
                            <a:schemeClr val="tx1"/>
                          </a:solidFill>
                        </a:rPr>
                        <a:t>0.294</a:t>
                      </a:r>
                      <a:endParaRPr lang="sv-S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02570"/>
              </p:ext>
            </p:extLst>
          </p:nvPr>
        </p:nvGraphicFramePr>
        <p:xfrm>
          <a:off x="5004048" y="2492896"/>
          <a:ext cx="3852372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382953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/>
                        <a:t>ABI</a:t>
                      </a:r>
                      <a:endParaRPr lang="sv-S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smtClean="0">
                          <a:latin typeface="Arial"/>
                          <a:cs typeface="Arial"/>
                        </a:rPr>
                        <a:t>Pa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err="1" smtClean="0">
                          <a:latin typeface="Arial"/>
                          <a:cs typeface="Arial"/>
                        </a:rPr>
                        <a:t>Pb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smtClean="0">
                          <a:latin typeface="Arial"/>
                          <a:cs typeface="Arial"/>
                        </a:rPr>
                        <a:t>Pc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smtClean="0">
                          <a:latin typeface="Arial"/>
                          <a:cs typeface="Arial"/>
                        </a:rPr>
                        <a:t>Va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smtClean="0">
                          <a:latin typeface="Arial"/>
                          <a:cs typeface="Arial"/>
                        </a:rPr>
                        <a:t>Vb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err="1" smtClean="0">
                          <a:latin typeface="Arial"/>
                          <a:cs typeface="Arial"/>
                        </a:rPr>
                        <a:t>Vc</a:t>
                      </a:r>
                      <a:endParaRPr lang="sv-SE" sz="1200" dirty="0"/>
                    </a:p>
                  </a:txBody>
                  <a:tcPr/>
                </a:tc>
              </a:tr>
              <a:tr h="337127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0.527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0.483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chemeClr val="tx1"/>
                          </a:solidFill>
                        </a:rPr>
                        <a:t>0.440</a:t>
                      </a:r>
                      <a:endParaRPr lang="sv-S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0.313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0.304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chemeClr val="tx1"/>
                          </a:solidFill>
                        </a:rPr>
                        <a:t>0.294</a:t>
                      </a:r>
                      <a:endParaRPr lang="sv-S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26752"/>
              </p:ext>
            </p:extLst>
          </p:nvPr>
        </p:nvGraphicFramePr>
        <p:xfrm>
          <a:off x="5949828" y="1584216"/>
          <a:ext cx="20785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39"/>
                <a:gridCol w="731002"/>
                <a:gridCol w="753615"/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/>
                        <a:t>GBI</a:t>
                      </a:r>
                      <a:endParaRPr lang="sv-S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smtClean="0">
                          <a:latin typeface="Arial"/>
                          <a:cs typeface="Arial"/>
                        </a:rPr>
                        <a:t>Ps</a:t>
                      </a:r>
                      <a:endParaRPr lang="sv-S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Arial"/>
                          <a:cs typeface="Arial"/>
                        </a:rPr>
                        <a:t>Δ</a:t>
                      </a:r>
                      <a:r>
                        <a:rPr lang="sv-SE" sz="1200" dirty="0" smtClean="0">
                          <a:latin typeface="Arial"/>
                          <a:cs typeface="Arial"/>
                        </a:rPr>
                        <a:t>Vs</a:t>
                      </a:r>
                      <a:endParaRPr lang="sv-SE" sz="1200" dirty="0"/>
                    </a:p>
                  </a:txBody>
                  <a:tcPr anchor="ctr"/>
                </a:tc>
              </a:tr>
              <a:tr h="262828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solidFill>
                            <a:schemeClr val="tx1"/>
                          </a:solidFill>
                        </a:rPr>
                        <a:t>0.440</a:t>
                      </a:r>
                      <a:endParaRPr lang="sv-SE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solidFill>
                            <a:schemeClr val="tx1"/>
                          </a:solidFill>
                        </a:rPr>
                        <a:t>0.313</a:t>
                      </a:r>
                      <a:endParaRPr lang="sv-SE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18575"/>
            <a:ext cx="4675425" cy="350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476672"/>
            <a:ext cx="3960440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 order to compute a good approximation, the variation among the loading levels must be significant 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0" y="116632"/>
            <a:ext cx="3466728" cy="943937"/>
          </a:xfrm>
        </p:spPr>
        <p:txBody>
          <a:bodyPr/>
          <a:lstStyle/>
          <a:p>
            <a:r>
              <a:rPr lang="en-US" dirty="0" smtClean="0"/>
              <a:t>Validation (RTE’s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16" y="274638"/>
            <a:ext cx="6491064" cy="778098"/>
          </a:xfrm>
        </p:spPr>
        <p:txBody>
          <a:bodyPr/>
          <a:lstStyle/>
          <a:p>
            <a:r>
              <a:rPr lang="en-US" sz="3200" smtClean="0"/>
              <a:t>Provisional </a:t>
            </a:r>
            <a:r>
              <a:rPr lang="en-US" sz="3200" dirty="0" err="1" smtClean="0"/>
              <a:t>Matlab</a:t>
            </a:r>
            <a:r>
              <a:rPr lang="en-US" sz="3200" dirty="0" smtClean="0"/>
              <a:t> Dependency Table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25259"/>
              </p:ext>
            </p:extLst>
          </p:nvPr>
        </p:nvGraphicFramePr>
        <p:xfrm>
          <a:off x="251520" y="1196749"/>
          <a:ext cx="5256584" cy="5584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/>
                <a:gridCol w="936104"/>
                <a:gridCol w="1152128"/>
                <a:gridCol w="1008112"/>
                <a:gridCol w="1296144"/>
              </a:tblGrid>
              <a:tr h="296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Index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Toolbox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Called Functions</a:t>
                      </a:r>
                      <a:endParaRPr lang="sv-SE" sz="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(Dependency)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Brief description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239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Under/over voltage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-----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Functions and scripts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horline.m*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 a horizontal line in plots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1729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Overload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-----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Functions and scripts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horline.m*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 a horizontal line in plots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239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Transient stability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-----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-----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-----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external functions required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605328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Voltage stability 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Optimization Toolbox                                  Version 6.0        (R2011a)</a:t>
                      </a:r>
                      <a:endParaRPr lang="sv-SE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Least Squares (Curve Fitting) functions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lsqnonlin.m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Solve nonlinear least-squares (nonlinear data-fitting) problems</a:t>
                      </a:r>
                      <a:endParaRPr lang="sv-SE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259427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-----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Functions and scripts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EstimateE_and_X.m**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Estimate the voltage E and the reactance X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239062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Estimate_a_and_b.m**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Estimate the parameters α and β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172951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verline.m*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Add a vertical line in plots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358592"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Small-signal stability</a:t>
                      </a:r>
                      <a:endParaRPr lang="sv-SE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Control System Toolbox                                Version 9.1        (R2011a)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Linear Model Identification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800">
                          <a:effectLst/>
                        </a:rPr>
                        <a:t>ss.m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Convert linear models to Control System Toolbox LTI models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259427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800">
                          <a:effectLst/>
                        </a:rPr>
                        <a:t>impulse.m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Plot impulse response with confidence interval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334928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Conversions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800">
                          <a:effectLst/>
                        </a:rPr>
                        <a:t>c2d.m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Convert from continuous- to discrete-time models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345901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d2c.m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Convert from discrete- to continuous-time models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</a:tr>
              <a:tr h="478123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-----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Functions and scripts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fiximp.m</a:t>
                      </a:r>
                      <a:r>
                        <a:rPr lang="en-US" sz="800" dirty="0">
                          <a:effectLst/>
                        </a:rPr>
                        <a:t>**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Helper function to convert the 3D output of MATLAB impulse function to 2D socit ver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/>
                </a:tc>
              </a:tr>
              <a:tr h="239062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era.m**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Simple ERA system identification routine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/>
                </a:tc>
              </a:tr>
              <a:tr h="259427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prony.m**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Prony</a:t>
                      </a:r>
                      <a:r>
                        <a:rPr lang="en-US" sz="800" dirty="0">
                          <a:effectLst/>
                        </a:rPr>
                        <a:t> analysis program for fitting to a </a:t>
                      </a:r>
                      <a:r>
                        <a:rPr lang="en-US" sz="800" dirty="0" err="1">
                          <a:effectLst/>
                        </a:rPr>
                        <a:t>ringdown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/>
                </a:tc>
              </a:tr>
              <a:tr h="251197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800">
                          <a:effectLst/>
                        </a:rPr>
                        <a:t>fft_get.m*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Retrieve frequencies from given signals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/>
                </a:tc>
              </a:tr>
              <a:tr h="259427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800">
                          <a:effectLst/>
                        </a:rPr>
                        <a:t>energy_sort.m*</a:t>
                      </a:r>
                      <a:endParaRPr lang="sv-SE" sz="8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Detrend</a:t>
                      </a:r>
                      <a:r>
                        <a:rPr lang="en-US" sz="800" dirty="0">
                          <a:effectLst/>
                        </a:rPr>
                        <a:t> signals and sort according to its energy 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/>
                </a:tc>
              </a:tr>
              <a:tr h="534142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MATLAB Version 7.12.0.635 (R2011a)</a:t>
                      </a:r>
                      <a:endParaRPr lang="sv-SE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MATLAB License Number: 308809</a:t>
                      </a:r>
                      <a:endParaRPr lang="sv-SE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Operating System: Microsoft Windows 7 Version 6.1 (Build 7601: Service Pack 1)</a:t>
                      </a:r>
                      <a:endParaRPr lang="sv-SE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Java VM Version: Java 1.6.0_17-b04 with Sun Microsystems Inc. </a:t>
                      </a:r>
                      <a:r>
                        <a:rPr lang="sv-SE" sz="800" dirty="0">
                          <a:effectLst/>
                        </a:rPr>
                        <a:t>Java </a:t>
                      </a:r>
                      <a:r>
                        <a:rPr lang="sv-SE" sz="800" dirty="0" err="1">
                          <a:effectLst/>
                        </a:rPr>
                        <a:t>HotSpot</a:t>
                      </a:r>
                      <a:r>
                        <a:rPr lang="sv-SE" sz="800" dirty="0">
                          <a:effectLst/>
                        </a:rPr>
                        <a:t>(TM) 64-Bit Server VM mixed mode</a:t>
                      </a:r>
                      <a:endParaRPr lang="sv-SE" sz="8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33202" marR="33202" marT="0" marB="0" anchor="ctr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14986"/>
              </p:ext>
            </p:extLst>
          </p:nvPr>
        </p:nvGraphicFramePr>
        <p:xfrm>
          <a:off x="5724128" y="2238028"/>
          <a:ext cx="3168352" cy="929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6367"/>
                <a:gridCol w="2841985"/>
              </a:tblGrid>
              <a:tr h="146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*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function was created entirely for </a:t>
                      </a:r>
                      <a:r>
                        <a:rPr lang="en-US" sz="1000" dirty="0" err="1">
                          <a:effectLst/>
                        </a:rPr>
                        <a:t>iTesla</a:t>
                      </a:r>
                      <a:r>
                        <a:rPr lang="en-US" sz="1000" dirty="0">
                          <a:effectLst/>
                        </a:rPr>
                        <a:t>, full code available. 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4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</a:t>
                      </a:r>
                      <a:endParaRPr lang="sv-SE" sz="10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Background software developed for other project or other researchers. Available only in pre-compiled form (MATLAB .p files).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65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----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 dependency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8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624736" cy="778098"/>
          </a:xfrm>
        </p:spPr>
        <p:txBody>
          <a:bodyPr/>
          <a:lstStyle/>
          <a:p>
            <a:r>
              <a:rPr lang="en-US" sz="3600" dirty="0" smtClean="0"/>
              <a:t>Provisional Deliverable Content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340768"/>
            <a:ext cx="55149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6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84201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The last two indexes has been developed, minor details for each index need to be finalized.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following indexes has been validated using data from partners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Overload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Over/under Voltage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Transient stability</a:t>
            </a:r>
          </a:p>
          <a:p>
            <a:pPr marL="285750" lvl="0" indent="-285750">
              <a:buFontTx/>
              <a:buChar char="-"/>
            </a:pPr>
            <a:r>
              <a:rPr lang="en-US" dirty="0" smtClean="0"/>
              <a:t>Small-signal stability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pPr lvl="0"/>
            <a:r>
              <a:rPr lang="en-US" dirty="0" smtClean="0"/>
              <a:t>The voltage stability index requires more accurate set of data in order to be validated using real measurements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smtClean="0"/>
              <a:t>The deliverable along with the </a:t>
            </a:r>
            <a:r>
              <a:rPr lang="en-US" smtClean="0"/>
              <a:t>Matlab</a:t>
            </a:r>
            <a:r>
              <a:rPr lang="en-US" dirty="0" smtClean="0"/>
              <a:t> functions will be provided within October.</a:t>
            </a:r>
          </a:p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84201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From last meeting in Nice, illustrative examples of the following indexes were presented</a:t>
            </a:r>
            <a:r>
              <a:rPr lang="sv-SE" dirty="0" smtClean="0"/>
              <a:t>:</a:t>
            </a:r>
          </a:p>
          <a:p>
            <a:pPr lvl="0"/>
            <a:endParaRPr lang="sv-SE" dirty="0" smtClean="0"/>
          </a:p>
          <a:p>
            <a:pPr marL="285750" lvl="0" indent="-285750">
              <a:buFontTx/>
              <a:buChar char="-"/>
            </a:pPr>
            <a:r>
              <a:rPr lang="en-US" dirty="0" smtClean="0"/>
              <a:t>Overload</a:t>
            </a:r>
          </a:p>
          <a:p>
            <a:pPr marL="285750" lvl="0" indent="-285750">
              <a:buFontTx/>
              <a:buChar char="-"/>
            </a:pPr>
            <a:r>
              <a:rPr lang="en-US" dirty="0" smtClean="0"/>
              <a:t>Over/under Voltage</a:t>
            </a:r>
          </a:p>
          <a:p>
            <a:pPr marL="285750" lvl="0" indent="-285750">
              <a:buFontTx/>
              <a:buChar char="-"/>
            </a:pPr>
            <a:r>
              <a:rPr lang="en-US" dirty="0" smtClean="0"/>
              <a:t>Transient stability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pPr lvl="0"/>
            <a:r>
              <a:rPr lang="en-US" dirty="0" smtClean="0"/>
              <a:t>Two more indexes has been implemented since last meeting:</a:t>
            </a:r>
          </a:p>
          <a:p>
            <a:pPr lvl="0"/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smtClean="0"/>
              <a:t>Small-signal Stability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smtClean="0"/>
              <a:t>Voltage Stability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pPr lvl="0"/>
            <a:r>
              <a:rPr lang="en-US" dirty="0" smtClean="0"/>
              <a:t>The witting of the final deliverable along with the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functions will be completed within October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6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Small-Signal Stability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index provides a measure of stability of the system based in the damping ratio of the relevant modes of the </a:t>
            </a:r>
            <a:r>
              <a:rPr lang="en-US" dirty="0"/>
              <a:t>system. </a:t>
            </a:r>
            <a:r>
              <a:rPr lang="en-US" dirty="0" smtClean="0"/>
              <a:t>The measure is the angular distance (radians) from each mode </a:t>
            </a:r>
            <a:r>
              <a:rPr lang="en-US" dirty="0"/>
              <a:t>to a pre-defined </a:t>
            </a:r>
            <a:r>
              <a:rPr lang="en-US" dirty="0" smtClean="0"/>
              <a:t>damping ratio.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5" y="2492896"/>
            <a:ext cx="40324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The final index has three layers: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mode index (SMI)-matrix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modes index (AMI) -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</a:t>
            </a:r>
            <a:r>
              <a:rPr lang="en-US" dirty="0"/>
              <a:t>m</a:t>
            </a:r>
            <a:r>
              <a:rPr lang="en-US" dirty="0" smtClean="0"/>
              <a:t>odes index (GMI)- gain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36176"/>
              </p:ext>
            </p:extLst>
          </p:nvPr>
        </p:nvGraphicFramePr>
        <p:xfrm>
          <a:off x="323528" y="4194398"/>
          <a:ext cx="204974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Equation" r:id="rId3" imgW="1612800" imgH="736560" progId="Equation.DSMT4">
                  <p:embed/>
                </p:oleObj>
              </mc:Choice>
              <mc:Fallback>
                <p:oleObj name="Equation" r:id="rId3" imgW="1612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4194398"/>
                        <a:ext cx="204974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33816"/>
              </p:ext>
            </p:extLst>
          </p:nvPr>
        </p:nvGraphicFramePr>
        <p:xfrm>
          <a:off x="55563" y="5319713"/>
          <a:ext cx="2841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Equation" r:id="rId5" imgW="2234880" imgH="304560" progId="Equation.DSMT4">
                  <p:embed/>
                </p:oleObj>
              </mc:Choice>
              <mc:Fallback>
                <p:oleObj name="Equation" r:id="rId5" imgW="223488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5319713"/>
                        <a:ext cx="2841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13937"/>
              </p:ext>
            </p:extLst>
          </p:nvPr>
        </p:nvGraphicFramePr>
        <p:xfrm>
          <a:off x="512763" y="6192838"/>
          <a:ext cx="2047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Equation" r:id="rId7" imgW="1612800" imgH="279360" progId="Equation.DSMT4">
                  <p:embed/>
                </p:oleObj>
              </mc:Choice>
              <mc:Fallback>
                <p:oleObj name="Equation" r:id="rId7" imgW="16128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6192838"/>
                        <a:ext cx="2047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432694" y="4293096"/>
            <a:ext cx="2787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/>
              <a:t>Is the individual distance </a:t>
            </a:r>
            <a:r>
              <a:rPr lang="en-US" sz="1400" dirty="0" smtClean="0">
                <a:solidFill>
                  <a:srgbClr val="FF0000"/>
                </a:solidFill>
              </a:rPr>
              <a:t>of each </a:t>
            </a:r>
            <a:r>
              <a:rPr lang="en-US" sz="1400" dirty="0" smtClean="0"/>
              <a:t>mode </a:t>
            </a:r>
            <a:r>
              <a:rPr lang="en-US" sz="1400" dirty="0" smtClean="0">
                <a:solidFill>
                  <a:srgbClr val="FF0000"/>
                </a:solidFill>
              </a:rPr>
              <a:t>to each</a:t>
            </a:r>
            <a:r>
              <a:rPr lang="en-US" sz="1400" dirty="0" smtClean="0"/>
              <a:t> pre-defined damping,   i.e. 0%, 5%, 10%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59832" y="5301208"/>
            <a:ext cx="372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/>
              <a:t>Is the minimum distance </a:t>
            </a:r>
            <a:r>
              <a:rPr lang="en-US" sz="1400" dirty="0" smtClean="0">
                <a:solidFill>
                  <a:srgbClr val="FF0000"/>
                </a:solidFill>
              </a:rPr>
              <a:t>among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all </a:t>
            </a:r>
            <a:r>
              <a:rPr lang="en-US" sz="1400" dirty="0" smtClean="0"/>
              <a:t>the modes respect </a:t>
            </a:r>
            <a:r>
              <a:rPr lang="en-US" sz="1400" dirty="0" smtClean="0">
                <a:solidFill>
                  <a:srgbClr val="FF0000"/>
                </a:solidFill>
              </a:rPr>
              <a:t>to each </a:t>
            </a:r>
            <a:r>
              <a:rPr lang="en-US" sz="1400" dirty="0" smtClean="0"/>
              <a:t>of the pre-defined damping.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26878" y="6146140"/>
            <a:ext cx="361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/>
              <a:t>Is the minimum distance </a:t>
            </a:r>
            <a:r>
              <a:rPr lang="en-US" sz="1400" dirty="0" smtClean="0">
                <a:solidFill>
                  <a:srgbClr val="FF0000"/>
                </a:solidFill>
              </a:rPr>
              <a:t>among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all </a:t>
            </a:r>
            <a:r>
              <a:rPr lang="en-US" sz="1400" dirty="0" smtClean="0"/>
              <a:t>modes respect </a:t>
            </a:r>
            <a:r>
              <a:rPr lang="en-US" sz="1400" dirty="0" smtClean="0">
                <a:solidFill>
                  <a:srgbClr val="FF0000"/>
                </a:solidFill>
              </a:rPr>
              <a:t>to all </a:t>
            </a:r>
            <a:r>
              <a:rPr lang="en-US" sz="1400" dirty="0" smtClean="0"/>
              <a:t>pre-defined damping.</a:t>
            </a:r>
            <a:endParaRPr lang="en-US" sz="1400" dirty="0"/>
          </a:p>
        </p:txBody>
      </p:sp>
      <p:pic>
        <p:nvPicPr>
          <p:cNvPr id="1118" name="Picture 9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29465"/>
            <a:ext cx="3384376" cy="268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4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2488"/>
          </a:xfrm>
        </p:spPr>
        <p:txBody>
          <a:bodyPr/>
          <a:lstStyle/>
          <a:p>
            <a:r>
              <a:rPr lang="en-US" sz="2000" dirty="0" smtClean="0"/>
              <a:t>The SMI  is the </a:t>
            </a:r>
            <a:r>
              <a:rPr lang="en-US" sz="2000" dirty="0" smtClean="0"/>
              <a:t>most detailed source </a:t>
            </a:r>
            <a:r>
              <a:rPr lang="en-US" sz="2000" dirty="0" smtClean="0"/>
              <a:t>of information, but for a system with multiple number of modes, its not easy to interpret it (matrix of data).</a:t>
            </a:r>
          </a:p>
          <a:p>
            <a:endParaRPr lang="en-US" sz="2000" dirty="0" smtClean="0"/>
          </a:p>
          <a:p>
            <a:r>
              <a:rPr lang="en-US" sz="2000" dirty="0" smtClean="0"/>
              <a:t>AMI facilitates the interpretation of SMI. 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 smtClean="0"/>
              <a:t>index gives the </a:t>
            </a:r>
            <a:r>
              <a:rPr lang="en-US" sz="2000" dirty="0" smtClean="0"/>
              <a:t>minimum distance of the modes with </a:t>
            </a:r>
            <a:r>
              <a:rPr lang="en-US" sz="2000" dirty="0" smtClean="0"/>
              <a:t>respect to a damping ratio. If one value the AMI vector is negative, this means that at least one mode has a damping less than the one required. </a:t>
            </a:r>
          </a:p>
          <a:p>
            <a:endParaRPr lang="en-US" sz="2000" dirty="0" smtClean="0"/>
          </a:p>
          <a:p>
            <a:r>
              <a:rPr lang="en-US" sz="2000" dirty="0" smtClean="0"/>
              <a:t>GMI gives a global interpretation of the modes respect to </a:t>
            </a:r>
            <a:r>
              <a:rPr lang="en-US" sz="2000" dirty="0" smtClean="0"/>
              <a:t>all</a:t>
            </a:r>
            <a:r>
              <a:rPr lang="en-US" sz="2000" dirty="0" smtClean="0"/>
              <a:t> </a:t>
            </a:r>
            <a:r>
              <a:rPr lang="en-US" sz="2000" dirty="0" smtClean="0"/>
              <a:t>pre-defined </a:t>
            </a:r>
            <a:r>
              <a:rPr lang="en-US" sz="2000" dirty="0" smtClean="0"/>
              <a:t>damping ratios.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99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Interpretation </a:t>
            </a:r>
            <a:r>
              <a:rPr lang="sv-SE" dirty="0" err="1"/>
              <a:t>Rules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7638"/>
            <a:ext cx="8640960" cy="7920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following rules, to be used in data mining, must be applied also for interpretation</a:t>
            </a:r>
            <a:r>
              <a:rPr lang="en-US" sz="2000" dirty="0" smtClean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276872"/>
            <a:ext cx="8640960" cy="288032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If GMI &gt;0 all modes are within the pre-defined damping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else </a:t>
            </a:r>
            <a:r>
              <a:rPr lang="en-US" sz="2000" dirty="0" smtClean="0">
                <a:solidFill>
                  <a:schemeClr val="tx1"/>
                </a:solidFill>
              </a:rPr>
              <a:t>GMI&lt;0  </a:t>
            </a:r>
            <a:r>
              <a:rPr lang="en-US" sz="2000" dirty="0">
                <a:solidFill>
                  <a:schemeClr val="tx1"/>
                </a:solidFill>
              </a:rPr>
              <a:t>at least one mode is violating the damping criteria and AMI has to be used to identify the  violated damping.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If AMI(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)&gt;0  All modes are within the predefined damping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lse AMI(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)&lt;0  At least one mode is violating the pre-defined damping and SMI has to be used to identify the specific modes violating the criteria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If SMI(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sz="2000" dirty="0">
                <a:solidFill>
                  <a:schemeClr val="tx1"/>
                </a:solidFill>
              </a:rPr>
              <a:t>)&gt;0 The mode is within the criteria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else </a:t>
            </a:r>
            <a:r>
              <a:rPr lang="en-US" sz="2000" dirty="0">
                <a:solidFill>
                  <a:schemeClr val="tx1"/>
                </a:solidFill>
              </a:rPr>
              <a:t>SMI(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sz="2000" dirty="0">
                <a:solidFill>
                  <a:schemeClr val="tx1"/>
                </a:solidFill>
              </a:rPr>
              <a:t>)&lt;0 The mode is violating the </a:t>
            </a:r>
            <a:r>
              <a:rPr lang="en-US" sz="2000" dirty="0" smtClean="0">
                <a:solidFill>
                  <a:schemeClr val="tx1"/>
                </a:solidFill>
              </a:rPr>
              <a:t>criteria</a:t>
            </a:r>
            <a:endParaRPr lang="sv-S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2554" y="5517232"/>
            <a:ext cx="8229600" cy="7920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Geneva" charset="-128"/>
                <a:cs typeface="Geneva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-128"/>
                <a:cs typeface="Genev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/>
              <a:t>Where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/>
              <a:t> is the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element of AMI representing a damping ratio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/>
              <a:t> is the  number of the mode. 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9830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3977" r="6968" b="5398"/>
          <a:stretch/>
        </p:blipFill>
        <p:spPr bwMode="auto">
          <a:xfrm>
            <a:off x="179512" y="1475227"/>
            <a:ext cx="1916599" cy="15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4924" r="7143" b="5871"/>
          <a:stretch/>
        </p:blipFill>
        <p:spPr bwMode="auto">
          <a:xfrm>
            <a:off x="2267744" y="1408463"/>
            <a:ext cx="2045871" cy="157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5397" r="7667" b="5634"/>
          <a:stretch/>
        </p:blipFill>
        <p:spPr bwMode="auto">
          <a:xfrm>
            <a:off x="4442173" y="1360181"/>
            <a:ext cx="2146051" cy="167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" t="4215" r="6268" b="4215"/>
          <a:stretch/>
        </p:blipFill>
        <p:spPr bwMode="auto">
          <a:xfrm>
            <a:off x="6979091" y="1340768"/>
            <a:ext cx="2129413" cy="166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59482"/>
              </p:ext>
            </p:extLst>
          </p:nvPr>
        </p:nvGraphicFramePr>
        <p:xfrm>
          <a:off x="539552" y="3717032"/>
          <a:ext cx="1368152" cy="288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38"/>
                <a:gridCol w="892714"/>
              </a:tblGrid>
              <a:tr h="288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effectLst/>
                        </a:rPr>
                        <a:t>GMI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effectLst/>
                        </a:rPr>
                        <a:t>0.0318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93616"/>
              </p:ext>
            </p:extLst>
          </p:nvPr>
        </p:nvGraphicFramePr>
        <p:xfrm>
          <a:off x="179513" y="4149080"/>
          <a:ext cx="1916597" cy="333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383"/>
                <a:gridCol w="459738"/>
                <a:gridCol w="459738"/>
                <a:gridCol w="459738"/>
              </a:tblGrid>
              <a:tr h="333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AMI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0.1319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0.0819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0.0318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62990"/>
              </p:ext>
            </p:extLst>
          </p:nvPr>
        </p:nvGraphicFramePr>
        <p:xfrm>
          <a:off x="2699792" y="3717032"/>
          <a:ext cx="1383497" cy="288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557"/>
                <a:gridCol w="979940"/>
              </a:tblGrid>
              <a:tr h="288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effectLst/>
                        </a:rPr>
                        <a:t>GMI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solidFill>
                            <a:srgbClr val="FF0000"/>
                          </a:solidFill>
                          <a:effectLst/>
                        </a:rPr>
                        <a:t>-0.0215</a:t>
                      </a:r>
                      <a:endParaRPr lang="sv-SE" sz="10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41518"/>
              </p:ext>
            </p:extLst>
          </p:nvPr>
        </p:nvGraphicFramePr>
        <p:xfrm>
          <a:off x="2342623" y="4149081"/>
          <a:ext cx="1970991" cy="320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946"/>
                <a:gridCol w="466603"/>
                <a:gridCol w="466603"/>
                <a:gridCol w="573839"/>
              </a:tblGrid>
              <a:tr h="320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AMI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0.0787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0.0287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-0.0215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61810"/>
              </p:ext>
            </p:extLst>
          </p:nvPr>
        </p:nvGraphicFramePr>
        <p:xfrm>
          <a:off x="2267744" y="4797152"/>
          <a:ext cx="2045870" cy="1109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6647"/>
                <a:gridCol w="499741"/>
                <a:gridCol w="499741"/>
                <a:gridCol w="499741"/>
              </a:tblGrid>
              <a:tr h="2774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smtClean="0">
                          <a:effectLst/>
                        </a:rPr>
                        <a:t>SMI</a:t>
                      </a:r>
                      <a:endParaRPr lang="sv-SE" sz="900" dirty="0" smtClean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=0%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=5%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=10%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</a:rPr>
                        <a:t>0.0833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</a:rPr>
                        <a:t>0.0333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sv-SE" sz="900" b="0" dirty="0" smtClean="0">
                          <a:solidFill>
                            <a:srgbClr val="FF0000"/>
                          </a:solidFill>
                          <a:effectLst/>
                        </a:rPr>
                        <a:t>0.0169</a:t>
                      </a:r>
                      <a:endParaRPr lang="sv-SE" sz="900" b="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M2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0.0787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0.0287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sv-SE" sz="900" dirty="0" smtClean="0">
                          <a:solidFill>
                            <a:srgbClr val="FF0000"/>
                          </a:solidFill>
                          <a:effectLst/>
                        </a:rPr>
                        <a:t>0.0215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M3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0.1335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0.0835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0.0334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83466"/>
              </p:ext>
            </p:extLst>
          </p:nvPr>
        </p:nvGraphicFramePr>
        <p:xfrm>
          <a:off x="4932040" y="3676908"/>
          <a:ext cx="1368151" cy="286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852"/>
                <a:gridCol w="889299"/>
              </a:tblGrid>
              <a:tr h="286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effectLst/>
                        </a:rPr>
                        <a:t>GMI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solidFill>
                            <a:srgbClr val="FF0000"/>
                          </a:solidFill>
                          <a:effectLst/>
                        </a:rPr>
                        <a:t>-0.0781</a:t>
                      </a:r>
                      <a:endParaRPr lang="sv-SE" sz="10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8336"/>
              </p:ext>
            </p:extLst>
          </p:nvPr>
        </p:nvGraphicFramePr>
        <p:xfrm>
          <a:off x="4532053" y="4180964"/>
          <a:ext cx="2128180" cy="264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512"/>
                <a:gridCol w="560827"/>
                <a:gridCol w="560827"/>
                <a:gridCol w="547014"/>
              </a:tblGrid>
              <a:tr h="264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AMI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0.0220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-0.0280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-0.0781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98618"/>
              </p:ext>
            </p:extLst>
          </p:nvPr>
        </p:nvGraphicFramePr>
        <p:xfrm>
          <a:off x="4499992" y="4757028"/>
          <a:ext cx="2056173" cy="1109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399"/>
                <a:gridCol w="502258"/>
                <a:gridCol w="502258"/>
                <a:gridCol w="502258"/>
              </a:tblGrid>
              <a:tr h="2774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smtClean="0">
                          <a:effectLst/>
                        </a:rPr>
                        <a:t>SMI</a:t>
                      </a:r>
                      <a:endParaRPr lang="sv-SE" sz="900" dirty="0" smtClean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=0%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=5%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=10%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</a:rPr>
                        <a:t>0.0220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sv-SE" sz="900" b="0" dirty="0" smtClean="0">
                          <a:solidFill>
                            <a:srgbClr val="FF0000"/>
                          </a:solidFill>
                          <a:effectLst/>
                        </a:rPr>
                        <a:t>0.0280</a:t>
                      </a:r>
                      <a:endParaRPr lang="sv-SE" sz="900" b="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sv-SE" sz="900" b="0" dirty="0" smtClean="0">
                          <a:solidFill>
                            <a:srgbClr val="FF0000"/>
                          </a:solidFill>
                          <a:effectLst/>
                        </a:rPr>
                        <a:t>0.0781</a:t>
                      </a:r>
                      <a:endParaRPr lang="sv-SE" sz="900" b="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M2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0.0437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sv-SE" sz="900" dirty="0" smtClean="0">
                          <a:solidFill>
                            <a:srgbClr val="FF0000"/>
                          </a:solidFill>
                          <a:effectLst/>
                        </a:rPr>
                        <a:t>0.0063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sv-SE" sz="900" dirty="0" smtClean="0">
                          <a:solidFill>
                            <a:srgbClr val="FF0000"/>
                          </a:solidFill>
                          <a:effectLst/>
                        </a:rPr>
                        <a:t>0.0564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M3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0.0842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</a:rPr>
                        <a:t>0.0342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sv-SE" sz="900" dirty="0" smtClean="0">
                          <a:solidFill>
                            <a:srgbClr val="FF0000"/>
                          </a:solidFill>
                          <a:effectLst/>
                        </a:rPr>
                        <a:t>0.0160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45383"/>
              </p:ext>
            </p:extLst>
          </p:nvPr>
        </p:nvGraphicFramePr>
        <p:xfrm>
          <a:off x="90873" y="4769159"/>
          <a:ext cx="1960847" cy="1146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928"/>
                <a:gridCol w="478973"/>
                <a:gridCol w="478973"/>
                <a:gridCol w="478973"/>
              </a:tblGrid>
              <a:tr h="2867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smtClean="0">
                          <a:effectLst/>
                        </a:rPr>
                        <a:t>SMI</a:t>
                      </a:r>
                      <a:endParaRPr lang="sv-SE" sz="900" dirty="0" smtClean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=0%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=5%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=10%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  <a:latin typeface="Georgia"/>
                          <a:ea typeface="Georgia"/>
                          <a:cs typeface="Times New Roman"/>
                        </a:rPr>
                        <a:t>M1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chemeClr val="tx1"/>
                          </a:solidFill>
                          <a:effectLst/>
                        </a:rPr>
                        <a:t>0.1748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chemeClr val="tx1"/>
                          </a:solidFill>
                          <a:effectLst/>
                        </a:rPr>
                        <a:t>0.124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chemeClr val="tx1"/>
                          </a:solidFill>
                          <a:effectLst/>
                        </a:rPr>
                        <a:t>0.0746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M2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</a:rPr>
                        <a:t>0.1567</a:t>
                      </a:r>
                      <a:endParaRPr lang="sv-SE" sz="9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0.1067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0.0566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M3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</a:rPr>
                        <a:t>0.1319</a:t>
                      </a:r>
                      <a:endParaRPr lang="sv-SE" sz="9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</a:rPr>
                        <a:t>0.0819</a:t>
                      </a:r>
                      <a:endParaRPr lang="sv-SE" sz="9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0.0318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44377"/>
              </p:ext>
            </p:extLst>
          </p:nvPr>
        </p:nvGraphicFramePr>
        <p:xfrm>
          <a:off x="7380312" y="3722484"/>
          <a:ext cx="1195645" cy="288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/>
                <a:gridCol w="763597"/>
              </a:tblGrid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effectLst/>
                        </a:rPr>
                        <a:t>GMI</a:t>
                      </a:r>
                      <a:endParaRPr lang="sv-SE" sz="10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000" dirty="0">
                          <a:solidFill>
                            <a:srgbClr val="FF0000"/>
                          </a:solidFill>
                          <a:effectLst/>
                        </a:rPr>
                        <a:t>-0.1086</a:t>
                      </a:r>
                      <a:endParaRPr lang="sv-SE" sz="10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53901"/>
              </p:ext>
            </p:extLst>
          </p:nvPr>
        </p:nvGraphicFramePr>
        <p:xfrm>
          <a:off x="6948264" y="4153758"/>
          <a:ext cx="2129414" cy="355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144"/>
                <a:gridCol w="521007"/>
                <a:gridCol w="608476"/>
                <a:gridCol w="510787"/>
              </a:tblGrid>
              <a:tr h="355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AMI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-0.0085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-0.0585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-0.1086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87658"/>
              </p:ext>
            </p:extLst>
          </p:nvPr>
        </p:nvGraphicFramePr>
        <p:xfrm>
          <a:off x="6790059" y="4797153"/>
          <a:ext cx="2318445" cy="1056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3222"/>
                <a:gridCol w="619667"/>
                <a:gridCol w="563334"/>
                <a:gridCol w="652222"/>
              </a:tblGrid>
              <a:tr h="26402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smtClean="0">
                          <a:effectLst/>
                        </a:rPr>
                        <a:t>SMI</a:t>
                      </a:r>
                      <a:endParaRPr lang="sv-SE" sz="900" dirty="0" smtClean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=0%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=5%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=10%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chemeClr val="tx1"/>
                          </a:solidFill>
                          <a:effectLst/>
                        </a:rPr>
                        <a:t>0.0238</a:t>
                      </a:r>
                      <a:endParaRPr lang="sv-SE" sz="9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rgbClr val="FF0000"/>
                          </a:solidFill>
                          <a:effectLst/>
                        </a:rPr>
                        <a:t>-0.0262</a:t>
                      </a:r>
                      <a:endParaRPr lang="sv-SE" sz="900" b="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b="0" dirty="0">
                          <a:solidFill>
                            <a:srgbClr val="FF0000"/>
                          </a:solidFill>
                          <a:effectLst/>
                        </a:rPr>
                        <a:t>-0.0763</a:t>
                      </a:r>
                      <a:endParaRPr lang="sv-SE" sz="900" b="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M2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-0.0085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-0.0585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-0.1086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 </a:t>
                      </a:r>
                      <a:r>
                        <a:rPr lang="sv-SE" sz="900" dirty="0" smtClean="0">
                          <a:effectLst/>
                        </a:rPr>
                        <a:t>M3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</a:rPr>
                        <a:t>0.0661</a:t>
                      </a:r>
                      <a:endParaRPr lang="sv-SE" sz="90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effectLst/>
                        </a:rPr>
                        <a:t>0.0161</a:t>
                      </a:r>
                      <a:endParaRPr lang="sv-SE" sz="9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FF0000"/>
                          </a:solidFill>
                          <a:effectLst/>
                        </a:rPr>
                        <a:t>-0.0340</a:t>
                      </a:r>
                      <a:endParaRPr lang="sv-SE" sz="9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195736" y="1196752"/>
            <a:ext cx="0" cy="5544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71820" y="1190757"/>
            <a:ext cx="0" cy="5544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60232" y="1190757"/>
            <a:ext cx="0" cy="5544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184482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91469" y="181635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M3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256682" y="20506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M2</a:t>
            </a:r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571489" y="227745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M1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2519772" y="175801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M3</a:t>
            </a:r>
            <a:endParaRPr lang="sv-SE" dirty="0"/>
          </a:p>
        </p:txBody>
      </p:sp>
      <p:sp>
        <p:nvSpPr>
          <p:cNvPr id="28" name="TextBox 27"/>
          <p:cNvSpPr txBox="1"/>
          <p:nvPr/>
        </p:nvSpPr>
        <p:spPr>
          <a:xfrm>
            <a:off x="3259112" y="187299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M2</a:t>
            </a:r>
            <a:endParaRPr lang="sv-SE" dirty="0"/>
          </a:p>
        </p:txBody>
      </p:sp>
      <p:sp>
        <p:nvSpPr>
          <p:cNvPr id="29" name="TextBox 28"/>
          <p:cNvSpPr txBox="1"/>
          <p:nvPr/>
        </p:nvSpPr>
        <p:spPr>
          <a:xfrm>
            <a:off x="3406179" y="227745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M1</a:t>
            </a:r>
            <a:endParaRPr lang="sv-SE" dirty="0"/>
          </a:p>
        </p:txBody>
      </p:sp>
      <p:sp>
        <p:nvSpPr>
          <p:cNvPr id="30" name="TextBox 29"/>
          <p:cNvSpPr txBox="1"/>
          <p:nvPr/>
        </p:nvSpPr>
        <p:spPr>
          <a:xfrm>
            <a:off x="5335178" y="17733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M3</a:t>
            </a:r>
            <a:endParaRPr lang="sv-SE" dirty="0"/>
          </a:p>
        </p:txBody>
      </p:sp>
      <p:sp>
        <p:nvSpPr>
          <p:cNvPr id="31" name="TextBox 30"/>
          <p:cNvSpPr txBox="1"/>
          <p:nvPr/>
        </p:nvSpPr>
        <p:spPr>
          <a:xfrm>
            <a:off x="6120171" y="20608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M1</a:t>
            </a:r>
            <a:endParaRPr lang="sv-SE" dirty="0"/>
          </a:p>
        </p:txBody>
      </p:sp>
      <p:sp>
        <p:nvSpPr>
          <p:cNvPr id="32" name="TextBox 31"/>
          <p:cNvSpPr txBox="1"/>
          <p:nvPr/>
        </p:nvSpPr>
        <p:spPr>
          <a:xfrm>
            <a:off x="5868144" y="187299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M2</a:t>
            </a:r>
            <a:endParaRPr lang="sv-SE" dirty="0"/>
          </a:p>
        </p:txBody>
      </p:sp>
      <p:sp>
        <p:nvSpPr>
          <p:cNvPr id="33" name="TextBox 32"/>
          <p:cNvSpPr txBox="1"/>
          <p:nvPr/>
        </p:nvSpPr>
        <p:spPr>
          <a:xfrm>
            <a:off x="8244408" y="227629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M1</a:t>
            </a:r>
            <a:endParaRPr lang="sv-SE" dirty="0"/>
          </a:p>
        </p:txBody>
      </p:sp>
      <p:sp>
        <p:nvSpPr>
          <p:cNvPr id="34" name="TextBox 33"/>
          <p:cNvSpPr txBox="1"/>
          <p:nvPr/>
        </p:nvSpPr>
        <p:spPr>
          <a:xfrm>
            <a:off x="8460432" y="18454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M2</a:t>
            </a:r>
            <a:endParaRPr lang="sv-SE" dirty="0"/>
          </a:p>
        </p:txBody>
      </p:sp>
      <p:sp>
        <p:nvSpPr>
          <p:cNvPr id="35" name="TextBox 34"/>
          <p:cNvSpPr txBox="1"/>
          <p:nvPr/>
        </p:nvSpPr>
        <p:spPr>
          <a:xfrm>
            <a:off x="7812360" y="17733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/>
              <a:t>M3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687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(RTE’s System)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1" y="1856172"/>
            <a:ext cx="8429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2" y="3240146"/>
            <a:ext cx="2135727" cy="160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57" y="3325595"/>
            <a:ext cx="2135727" cy="160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25595"/>
            <a:ext cx="2135727" cy="160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05" y="3325595"/>
            <a:ext cx="2135727" cy="160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45" y="5159846"/>
            <a:ext cx="34194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356975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smtClean="0">
                <a:latin typeface="+mn-lt"/>
              </a:rPr>
              <a:t>Feb2012_WARAN1_P_60sec.mat</a:t>
            </a:r>
            <a:endParaRPr lang="sv-SE" sz="9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171" y="1332952"/>
            <a:ext cx="169448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Active Power flows (P) of critical lines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3568" y="1856172"/>
            <a:ext cx="0" cy="4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8495" y="1232719"/>
            <a:ext cx="151497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SMI, AMI, GMI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473578" y="1594562"/>
            <a:ext cx="0" cy="596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18245" y="2564904"/>
            <a:ext cx="0" cy="760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4268857" y="2504955"/>
            <a:ext cx="819260" cy="651126"/>
          </a:xfrm>
          <a:prstGeom prst="bentConnector3">
            <a:avLst>
              <a:gd name="adj1" fmla="val 595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6841779" y="2527372"/>
            <a:ext cx="864096" cy="651127"/>
          </a:xfrm>
          <a:prstGeom prst="bentConnector3">
            <a:avLst>
              <a:gd name="adj1" fmla="val 626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35" y="1916832"/>
            <a:ext cx="4848969" cy="363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results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47371"/>
              </p:ext>
            </p:extLst>
          </p:nvPr>
        </p:nvGraphicFramePr>
        <p:xfrm>
          <a:off x="348983" y="1442745"/>
          <a:ext cx="1999253" cy="522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748"/>
                <a:gridCol w="1304505"/>
              </a:tblGrid>
              <a:tr h="522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>
                          <a:effectLst/>
                        </a:rPr>
                        <a:t>GMI</a:t>
                      </a:r>
                      <a:endParaRPr lang="sv-SE" sz="16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 smtClean="0">
                          <a:solidFill>
                            <a:srgbClr val="FF0000"/>
                          </a:solidFill>
                        </a:rPr>
                        <a:t>-0.0326</a:t>
                      </a:r>
                      <a:endParaRPr lang="sv-SE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62149"/>
              </p:ext>
            </p:extLst>
          </p:nvPr>
        </p:nvGraphicFramePr>
        <p:xfrm>
          <a:off x="85309" y="4463669"/>
          <a:ext cx="4198659" cy="333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931"/>
                <a:gridCol w="1043214"/>
                <a:gridCol w="995757"/>
                <a:gridCol w="995757"/>
              </a:tblGrid>
              <a:tr h="333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>
                          <a:effectLst/>
                        </a:rPr>
                        <a:t>AMI</a:t>
                      </a:r>
                      <a:endParaRPr lang="sv-SE" sz="16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v-SE" sz="1600" dirty="0" smtClean="0"/>
                        <a:t>0.0174</a:t>
                      </a:r>
                      <a:endParaRPr lang="sv-SE" sz="16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solidFill>
                            <a:srgbClr val="FF0000"/>
                          </a:solidFill>
                        </a:rPr>
                        <a:t>-0.0326</a:t>
                      </a:r>
                      <a:endParaRPr lang="sv-SE" sz="16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solidFill>
                            <a:srgbClr val="FF0000"/>
                          </a:solidFill>
                        </a:rPr>
                        <a:t>-0 .0827</a:t>
                      </a:r>
                      <a:endParaRPr lang="sv-SE" sz="160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96891"/>
              </p:ext>
            </p:extLst>
          </p:nvPr>
        </p:nvGraphicFramePr>
        <p:xfrm>
          <a:off x="20311" y="5734606"/>
          <a:ext cx="4538369" cy="774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627"/>
                <a:gridCol w="916682"/>
                <a:gridCol w="1300479"/>
                <a:gridCol w="1108581"/>
              </a:tblGrid>
              <a:tr h="2867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smtClean="0">
                          <a:effectLst/>
                        </a:rPr>
                        <a:t>SMI</a:t>
                      </a:r>
                      <a:endParaRPr lang="sv-SE" sz="1600" dirty="0" smtClean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sv-SE" sz="16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=0%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=5%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ζ</a:t>
                      </a:r>
                      <a:r>
                        <a:rPr lang="sv-SE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eorgia"/>
                          <a:cs typeface="Times New Roman"/>
                        </a:rPr>
                        <a:t>=10%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effectLst/>
                          <a:latin typeface="Georgia"/>
                          <a:ea typeface="Georgia"/>
                          <a:cs typeface="Times New Roman"/>
                        </a:rPr>
                        <a:t>M1</a:t>
                      </a:r>
                      <a:endParaRPr lang="sv-SE" sz="1600" dirty="0"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 smtClean="0"/>
                        <a:t>0.0174</a:t>
                      </a:r>
                      <a:endParaRPr lang="sv-SE" sz="1600" b="0" dirty="0">
                        <a:solidFill>
                          <a:schemeClr val="tx1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solidFill>
                            <a:srgbClr val="FF0000"/>
                          </a:solidFill>
                        </a:rPr>
                        <a:t>-0.0326</a:t>
                      </a:r>
                      <a:endParaRPr lang="sv-SE" sz="1600" b="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600" dirty="0" smtClean="0">
                          <a:solidFill>
                            <a:srgbClr val="FF0000"/>
                          </a:solidFill>
                        </a:rPr>
                        <a:t>-0 .0827</a:t>
                      </a:r>
                      <a:endParaRPr lang="sv-SE" sz="1600" b="0" dirty="0">
                        <a:solidFill>
                          <a:srgbClr val="FF0000"/>
                        </a:solidFill>
                        <a:effectLst/>
                        <a:latin typeface="Georgia"/>
                        <a:ea typeface="Georg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2927386" y="1288313"/>
            <a:ext cx="3228789" cy="6769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GMI&lt;0 </a:t>
            </a:r>
          </a:p>
          <a:p>
            <a:pPr algn="ctr"/>
            <a:r>
              <a:rPr lang="sv-SE" dirty="0" err="1" smtClean="0"/>
              <a:t>Violation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criteria</a:t>
            </a:r>
            <a:endParaRPr lang="sv-SE" dirty="0"/>
          </a:p>
        </p:txBody>
      </p:sp>
      <p:sp>
        <p:nvSpPr>
          <p:cNvPr id="17" name="Oval 16"/>
          <p:cNvSpPr/>
          <p:nvPr/>
        </p:nvSpPr>
        <p:spPr>
          <a:xfrm>
            <a:off x="421407" y="2996952"/>
            <a:ext cx="3862561" cy="119617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AMI(2) &amp; AMI(3)&lt;0</a:t>
            </a:r>
          </a:p>
          <a:p>
            <a:pPr algn="ctr"/>
            <a:r>
              <a:rPr lang="sv-SE" dirty="0" smtClean="0"/>
              <a:t> </a:t>
            </a:r>
            <a:r>
              <a:rPr lang="sv-SE" dirty="0" err="1" smtClean="0"/>
              <a:t>Violation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5% and 10% </a:t>
            </a:r>
            <a:r>
              <a:rPr lang="sv-SE" dirty="0" err="1" smtClean="0"/>
              <a:t>damping</a:t>
            </a:r>
            <a:endParaRPr lang="sv-SE" dirty="0"/>
          </a:p>
        </p:txBody>
      </p:sp>
      <p:sp>
        <p:nvSpPr>
          <p:cNvPr id="18" name="Oval 17"/>
          <p:cNvSpPr/>
          <p:nvPr/>
        </p:nvSpPr>
        <p:spPr>
          <a:xfrm>
            <a:off x="4798410" y="5561278"/>
            <a:ext cx="3862561" cy="119617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SMI(1,2) &amp; SMI(1,3)&lt;0</a:t>
            </a:r>
          </a:p>
          <a:p>
            <a:pPr algn="ctr"/>
            <a:r>
              <a:rPr lang="sv-SE" dirty="0" smtClean="0"/>
              <a:t> Mode 1 violating </a:t>
            </a:r>
            <a:r>
              <a:rPr lang="sv-SE" dirty="0" err="1" smtClean="0"/>
              <a:t>damping</a:t>
            </a:r>
            <a:r>
              <a:rPr lang="sv-SE" dirty="0" smtClean="0"/>
              <a:t> 5 and 10%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61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</a:t>
            </a:r>
            <a:r>
              <a:rPr lang="en-US" dirty="0" smtClean="0"/>
              <a:t>Stability Indexes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index provides a measure of how far the system is from the maximum </a:t>
            </a:r>
            <a:r>
              <a:rPr lang="en-US" dirty="0" err="1" smtClean="0"/>
              <a:t>loadability</a:t>
            </a:r>
            <a:r>
              <a:rPr lang="en-US" dirty="0" smtClean="0"/>
              <a:t> limit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276872"/>
            <a:ext cx="44644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At least, 3 sets of time series data with the same contingency are required: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Load level is 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Load level is 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Load level is in the limits (unacceptable for operational </a:t>
            </a:r>
            <a:r>
              <a:rPr lang="en-US" dirty="0" smtClean="0"/>
              <a:t>standards)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449886"/>
            <a:ext cx="4931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Combining this data, 2 curves can be estimated: </a:t>
            </a:r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Pre-contingency curve (using green data)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Post-contingency curve (using light-blue data)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"/>
          <a:stretch/>
        </p:blipFill>
        <p:spPr bwMode="auto">
          <a:xfrm>
            <a:off x="4139952" y="1988840"/>
            <a:ext cx="49320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3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14654</TotalTime>
  <Words>1751</Words>
  <Application>Microsoft Office PowerPoint</Application>
  <PresentationFormat>On-screen Show (4:3)</PresentationFormat>
  <Paragraphs>402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Thème Office</vt:lpstr>
      <vt:lpstr>Equation</vt:lpstr>
      <vt:lpstr>WP4.3 Impact Assessment towards final Deliverable </vt:lpstr>
      <vt:lpstr>Review</vt:lpstr>
      <vt:lpstr>Small-Signal Stability</vt:lpstr>
      <vt:lpstr>Overview of SSS index</vt:lpstr>
      <vt:lpstr>Interpretation Rules</vt:lpstr>
      <vt:lpstr>Example</vt:lpstr>
      <vt:lpstr>Validation (RTE’s System)</vt:lpstr>
      <vt:lpstr>Analyzing results</vt:lpstr>
      <vt:lpstr>Voltage Stability Indexes</vt:lpstr>
      <vt:lpstr>Overview of the VS indexes</vt:lpstr>
      <vt:lpstr>PowerPoint Presentation</vt:lpstr>
      <vt:lpstr>Interpretation Rules</vt:lpstr>
      <vt:lpstr>Ideal Example Pre-contingency analysis</vt:lpstr>
      <vt:lpstr>Post-contingency analysis</vt:lpstr>
      <vt:lpstr>PowerPoint Presentation</vt:lpstr>
      <vt:lpstr>Validation (RTE’s System)</vt:lpstr>
      <vt:lpstr>Provisional Matlab Dependency Table</vt:lpstr>
      <vt:lpstr>Provisional Deliverable Content</vt:lpstr>
      <vt:lpstr>Summary</vt:lpstr>
    </vt:vector>
  </TitlesOfParts>
  <Company>Avantage Graphique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Cédric Darricau</dc:creator>
  <cp:lastModifiedBy>Felix  Rafael Segundo Sevilla</cp:lastModifiedBy>
  <cp:revision>459</cp:revision>
  <cp:lastPrinted>2012-03-29T08:56:50Z</cp:lastPrinted>
  <dcterms:created xsi:type="dcterms:W3CDTF">2012-03-22T08:25:26Z</dcterms:created>
  <dcterms:modified xsi:type="dcterms:W3CDTF">2013-10-02T07:51:28Z</dcterms:modified>
</cp:coreProperties>
</file>