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28" r:id="rId3"/>
    <p:sldId id="336" r:id="rId4"/>
    <p:sldId id="329" r:id="rId5"/>
    <p:sldId id="333" r:id="rId6"/>
    <p:sldId id="334" r:id="rId7"/>
    <p:sldId id="335" r:id="rId8"/>
    <p:sldId id="332" r:id="rId9"/>
    <p:sldId id="331" r:id="rId10"/>
  </p:sldIdLst>
  <p:sldSz cx="9144000" cy="6858000" type="screen4x3"/>
  <p:notesSz cx="6797675" cy="9928225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/>
        <a:cs typeface="Geneva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/>
        <a:cs typeface="Gene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385" autoAdjust="0"/>
    <p:restoredTop sz="95540" autoAdjust="0"/>
  </p:normalViewPr>
  <p:slideViewPr>
    <p:cSldViewPr snapToObjects="1" showGuides="1">
      <p:cViewPr>
        <p:scale>
          <a:sx n="90" d="100"/>
          <a:sy n="90" d="100"/>
        </p:scale>
        <p:origin x="-120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pPr>
              <a:defRPr/>
            </a:pPr>
            <a:fld id="{F0DA5A35-2950-4C25-8153-B4B3B1803AC4}" type="datetimeFigureOut">
              <a:rPr lang="en-US"/>
              <a:pPr>
                <a:defRPr/>
              </a:pPr>
              <a:t>4/5/2014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4" tIns="45752" rIns="91504" bIns="45752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504" tIns="45752" rIns="91504" bIns="4575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pPr>
              <a:defRPr/>
            </a:pPr>
            <a:fld id="{585E691B-D122-443B-AF4C-3EC0F83EC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4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v-SE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C53CCC08-2A2E-4D49-9718-6FEB52ADC991}" type="slidenum">
              <a:rPr lang="en-US" smtClean="0"/>
              <a:pPr eaLnBrk="1" hangingPunct="1"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4F737-A39D-4899-8608-94EECEB74767}" type="datetime1">
              <a:rPr lang="fr-FR"/>
              <a:pPr>
                <a:defRPr/>
              </a:pPr>
              <a:t>05/04/2014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AFBDB-CD5A-4D12-B474-39673A96C3F7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79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8511F-8EE2-4C19-AD9D-F5A44D221A12}" type="datetime1">
              <a:rPr lang="fr-FR"/>
              <a:pPr>
                <a:defRPr/>
              </a:pPr>
              <a:t>05/04/2014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72925-3162-4898-8C4B-AC831D6DE2C2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773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58D20-41E4-4CA2-B8F1-A90463B2E30B}" type="datetime1">
              <a:rPr lang="fr-FR"/>
              <a:pPr>
                <a:defRPr/>
              </a:pPr>
              <a:t>05/04/2014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EB4A-F91E-4397-8BEC-52973D224CF2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505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A3D4D-8DC9-45DE-8A05-439DA146D509}" type="datetime1">
              <a:rPr lang="fr-FR"/>
              <a:pPr>
                <a:defRPr/>
              </a:pPr>
              <a:t>05/04/2014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1AD0A-61DA-497B-8478-17AC17806C2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037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9EBDF-5EEA-4A40-8D7E-A8CE39F6A4A5}" type="datetime1">
              <a:rPr lang="fr-FR"/>
              <a:pPr>
                <a:defRPr/>
              </a:pPr>
              <a:t>05/04/2014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0827E-45A2-4B28-8D52-063F53A5D607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72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4AFC8-7F96-48A8-A15B-A5AA9FFC7490}" type="datetime1">
              <a:rPr lang="fr-FR"/>
              <a:pPr>
                <a:defRPr/>
              </a:pPr>
              <a:t>05/04/2014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04C55-D38F-4D56-A7DE-BDE20786DBF5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421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13E-3FA2-40F3-9F88-A8AD96763639}" type="datetime1">
              <a:rPr lang="fr-FR"/>
              <a:pPr>
                <a:defRPr/>
              </a:pPr>
              <a:t>05/04/2014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440A2-5A01-4998-A4CC-205D855DAD6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464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34AD-FEA1-4F09-88E9-3C8126FAB02D}" type="datetime1">
              <a:rPr lang="fr-FR"/>
              <a:pPr>
                <a:defRPr/>
              </a:pPr>
              <a:t>05/04/2014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1820F-2BB7-4830-AC18-B57A70052AF8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331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84218-C0AF-4FB1-9C16-ADE3F8F1925C}" type="datetime1">
              <a:rPr lang="fr-FR"/>
              <a:pPr>
                <a:defRPr/>
              </a:pPr>
              <a:t>05/04/2014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4D44-0B86-4832-80F9-4E7BE9055D7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02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F0ADB-13FC-4E0D-8910-34B3A7B07C1E}" type="datetime1">
              <a:rPr lang="fr-FR"/>
              <a:pPr>
                <a:defRPr/>
              </a:pPr>
              <a:t>05/04/2014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A2B09-7B03-406D-98FE-0FA935EDDDD1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14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19655-CEF4-4A75-BCB8-BCED610BF0D0}" type="datetime1">
              <a:rPr lang="fr-FR"/>
              <a:pPr>
                <a:defRPr/>
              </a:pPr>
              <a:t>05/04/2014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57AA0-6762-4B4B-93C7-96346872306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298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3E7822B9-0B9A-4DFC-85BF-27C05074FE79}" type="datetime1">
              <a:rPr lang="fr-FR"/>
              <a:pPr>
                <a:defRPr/>
              </a:pPr>
              <a:t>05/04/2014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BA7DF48C-91E9-4D66-B988-39D080A720D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pic>
        <p:nvPicPr>
          <p:cNvPr id="1029" name="Image 3" descr="12-header-ppt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9" t="21478" b="14420"/>
          <a:stretch>
            <a:fillRect/>
          </a:stretch>
        </p:blipFill>
        <p:spPr bwMode="auto">
          <a:xfrm>
            <a:off x="3175" y="0"/>
            <a:ext cx="91440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charset="-128"/>
          <a:cs typeface="Geneva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Geneva" charset="-128"/>
          <a:cs typeface="Geneva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charset="-128"/>
          <a:cs typeface="Genev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Geneva" charset="-128"/>
          <a:cs typeface="Genev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Geneva" charset="-128"/>
          <a:cs typeface="Genev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Geneva" charset="-128"/>
          <a:cs typeface="Genev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 bwMode="auto">
          <a:xfrm>
            <a:off x="467544" y="1628800"/>
            <a:ext cx="8206680" cy="1368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3200" dirty="0" smtClean="0">
                <a:ea typeface="Geneva"/>
                <a:cs typeface="Geneva"/>
              </a:rPr>
              <a:t>WP4.3</a:t>
            </a:r>
            <a:br>
              <a:rPr lang="fr-FR" sz="3200" dirty="0" smtClean="0">
                <a:ea typeface="Geneva"/>
                <a:cs typeface="Geneva"/>
              </a:rPr>
            </a:br>
            <a:r>
              <a:rPr lang="en-US" sz="3200" dirty="0" smtClean="0"/>
              <a:t>“</a:t>
            </a:r>
            <a:r>
              <a:rPr lang="sv-SE" sz="3200" dirty="0" smtClean="0"/>
              <a:t>Integration </a:t>
            </a:r>
            <a:r>
              <a:rPr lang="sv-SE" sz="3200" dirty="0" err="1" smtClean="0"/>
              <a:t>of</a:t>
            </a:r>
            <a:r>
              <a:rPr lang="sv-SE" sz="3200" dirty="0" smtClean="0"/>
              <a:t> SSS index </a:t>
            </a:r>
            <a:r>
              <a:rPr lang="sv-SE" sz="3200" dirty="0" err="1" smtClean="0"/>
              <a:t>into</a:t>
            </a:r>
            <a:r>
              <a:rPr lang="sv-SE" sz="3200" dirty="0" smtClean="0"/>
              <a:t> </a:t>
            </a:r>
            <a:r>
              <a:rPr lang="sv-SE" sz="3200" dirty="0" err="1" smtClean="0"/>
              <a:t>iTesla</a:t>
            </a:r>
            <a:r>
              <a:rPr lang="sv-SE" sz="3200" dirty="0" smtClean="0"/>
              <a:t> </a:t>
            </a:r>
            <a:r>
              <a:rPr lang="sv-SE" sz="3200" dirty="0" err="1" smtClean="0"/>
              <a:t>platform</a:t>
            </a:r>
            <a:r>
              <a:rPr lang="sv-SE" sz="3200" dirty="0" smtClean="0"/>
              <a:t>”</a:t>
            </a:r>
            <a:r>
              <a:rPr lang="fr-FR" sz="3200" dirty="0" smtClean="0">
                <a:ea typeface="Geneva"/>
                <a:cs typeface="Geneva"/>
              </a:rPr>
              <a:t/>
            </a:r>
            <a:br>
              <a:rPr lang="fr-FR" sz="3200" dirty="0" smtClean="0">
                <a:ea typeface="Geneva"/>
                <a:cs typeface="Geneva"/>
              </a:rPr>
            </a:br>
            <a:endParaRPr lang="en-US" sz="3200" b="1" dirty="0" smtClean="0">
              <a:ea typeface="Geneva"/>
              <a:cs typeface="Geneva"/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 bwMode="auto">
          <a:xfrm>
            <a:off x="0" y="3764632"/>
            <a:ext cx="91440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>
                <a:solidFill>
                  <a:srgbClr val="898989"/>
                </a:solidFill>
                <a:ea typeface="Geneva"/>
                <a:cs typeface="Geneva"/>
              </a:rPr>
              <a:t>Rafael Segundo and Luigi Vanfretti – KTH</a:t>
            </a:r>
          </a:p>
          <a:p>
            <a:pPr eaLnBrk="1" hangingPunct="1"/>
            <a:endParaRPr lang="en-US" sz="28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endParaRPr lang="en-US" sz="28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endParaRPr lang="en-US" sz="10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endParaRPr lang="en-US" sz="2800" dirty="0" smtClean="0">
              <a:solidFill>
                <a:srgbClr val="898989"/>
              </a:solidFill>
              <a:ea typeface="Geneva"/>
              <a:cs typeface="Geneva"/>
            </a:endParaRPr>
          </a:p>
          <a:p>
            <a:pPr eaLnBrk="1" hangingPunct="1"/>
            <a:r>
              <a:rPr lang="en-US" sz="2800" dirty="0" smtClean="0">
                <a:solidFill>
                  <a:srgbClr val="898989"/>
                </a:solidFill>
                <a:ea typeface="Geneva"/>
                <a:cs typeface="Geneva"/>
              </a:rPr>
              <a:t>Tuesday 08 2014, Paris, France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497040"/>
            <a:ext cx="1093788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419056" cy="1143000"/>
          </a:xfrm>
        </p:spPr>
        <p:txBody>
          <a:bodyPr/>
          <a:lstStyle/>
          <a:p>
            <a:r>
              <a:rPr lang="en-US" dirty="0" smtClean="0"/>
              <a:t>Results and Dissemination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24744"/>
            <a:ext cx="90364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As part of the dissemination process, the results of WP4.3 have been and will be presented in the following platforms: 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b="1" u="sng" dirty="0" smtClean="0"/>
              <a:t>Posters</a:t>
            </a:r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Real-Smart Conference, Imperial College, November 2013.</a:t>
            </a:r>
            <a:r>
              <a:rPr lang="en-US" sz="1600" dirty="0"/>
              <a:t> </a:t>
            </a:r>
            <a:r>
              <a:rPr lang="en-US" sz="1600" dirty="0" smtClean="0"/>
              <a:t>“</a:t>
            </a:r>
            <a:r>
              <a:rPr lang="en-US" sz="1400" i="1" dirty="0" smtClean="0"/>
              <a:t>Power </a:t>
            </a:r>
            <a:r>
              <a:rPr lang="en-US" sz="1400" i="1" dirty="0"/>
              <a:t>System Stability Impact Assessment </a:t>
            </a:r>
            <a:r>
              <a:rPr lang="en-US" sz="1400" i="1" dirty="0" smtClean="0"/>
              <a:t>using </a:t>
            </a:r>
            <a:r>
              <a:rPr lang="sv-SE" sz="1400" i="1" dirty="0" err="1" smtClean="0"/>
              <a:t>Time</a:t>
            </a:r>
            <a:r>
              <a:rPr lang="sv-SE" sz="1400" i="1" dirty="0" smtClean="0"/>
              <a:t>-Series </a:t>
            </a:r>
            <a:r>
              <a:rPr lang="sv-SE" sz="1400" i="1" dirty="0"/>
              <a:t>from </a:t>
            </a:r>
            <a:r>
              <a:rPr lang="sv-SE" sz="1400" i="1" dirty="0" err="1"/>
              <a:t>Phasor-Time-Domain</a:t>
            </a:r>
            <a:r>
              <a:rPr lang="sv-SE" sz="1400" i="1" dirty="0"/>
              <a:t> </a:t>
            </a:r>
            <a:r>
              <a:rPr lang="sv-SE" sz="1400" i="1" dirty="0" smtClean="0"/>
              <a:t>Simulations” </a:t>
            </a:r>
            <a:r>
              <a:rPr lang="sv-SE" sz="1400" dirty="0" smtClean="0">
                <a:solidFill>
                  <a:srgbClr val="FF0000"/>
                </a:solidFill>
              </a:rPr>
              <a:t>(Presented)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b="1" u="sng" dirty="0" smtClean="0"/>
              <a:t>Conferences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IEEE PES General Meeting 2014, Washington DC, USA  “</a:t>
            </a:r>
            <a:r>
              <a:rPr lang="en-US" sz="1400" i="1" dirty="0" smtClean="0"/>
              <a:t>A </a:t>
            </a:r>
            <a:r>
              <a:rPr lang="en-US" sz="1400" i="1" dirty="0"/>
              <a:t>Small-Signal Stability Index for Power </a:t>
            </a:r>
            <a:r>
              <a:rPr lang="en-US" sz="1400" i="1" dirty="0" smtClean="0"/>
              <a:t>System Dynamic </a:t>
            </a:r>
            <a:r>
              <a:rPr lang="en-US" sz="1400" i="1" dirty="0"/>
              <a:t>Impact Assessment using </a:t>
            </a:r>
            <a:r>
              <a:rPr lang="en-US" sz="1400" i="1" dirty="0" smtClean="0"/>
              <a:t>Time-domain </a:t>
            </a:r>
            <a:r>
              <a:rPr lang="sv-SE" sz="1400" i="1" dirty="0" smtClean="0"/>
              <a:t>Simulations</a:t>
            </a:r>
            <a:r>
              <a:rPr lang="sv-SE" sz="1600" dirty="0" smtClean="0"/>
              <a:t>”</a:t>
            </a:r>
            <a:r>
              <a:rPr lang="en-US" sz="1600" dirty="0" smtClean="0"/>
              <a:t> </a:t>
            </a:r>
            <a:r>
              <a:rPr lang="sv-SE" sz="1400" dirty="0" smtClean="0">
                <a:solidFill>
                  <a:srgbClr val="FF0000"/>
                </a:solidFill>
              </a:rPr>
              <a:t>(Accepted)</a:t>
            </a:r>
            <a:endParaRPr lang="en-US" sz="1600" dirty="0" smtClean="0"/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IEEE </a:t>
            </a:r>
            <a:r>
              <a:rPr lang="en-US" sz="1600" dirty="0"/>
              <a:t>ISGT 2014, Istanbul, Turkey,  </a:t>
            </a:r>
            <a:r>
              <a:rPr lang="en-US" sz="1600" i="1" dirty="0" smtClean="0"/>
              <a:t>“</a:t>
            </a:r>
            <a:r>
              <a:rPr lang="en-US" sz="1400" i="1" dirty="0" smtClean="0"/>
              <a:t>Voltage </a:t>
            </a:r>
            <a:r>
              <a:rPr lang="en-US" sz="1400" i="1" dirty="0"/>
              <a:t>Stability Index for Dynamic Impact Assessment </a:t>
            </a:r>
            <a:r>
              <a:rPr lang="en-US" sz="1400" i="1" dirty="0" smtClean="0"/>
              <a:t>using </a:t>
            </a:r>
            <a:r>
              <a:rPr lang="en-US" sz="1400" i="1" dirty="0"/>
              <a:t>Time-domain </a:t>
            </a:r>
            <a:r>
              <a:rPr lang="sv-SE" sz="1400" i="1" dirty="0"/>
              <a:t>Simulations</a:t>
            </a:r>
            <a:r>
              <a:rPr lang="sv-SE" sz="1600" i="1" dirty="0"/>
              <a:t>”</a:t>
            </a:r>
            <a:r>
              <a:rPr lang="en-US" sz="1600" i="1" dirty="0"/>
              <a:t> </a:t>
            </a:r>
            <a:r>
              <a:rPr lang="sv-SE" sz="1400" dirty="0" smtClean="0">
                <a:solidFill>
                  <a:srgbClr val="FF0000"/>
                </a:solidFill>
              </a:rPr>
              <a:t>(Finished, ready </a:t>
            </a:r>
            <a:r>
              <a:rPr lang="sv-SE" sz="1400" dirty="0" err="1" smtClean="0">
                <a:solidFill>
                  <a:srgbClr val="FF0000"/>
                </a:solidFill>
              </a:rPr>
              <a:t>to</a:t>
            </a:r>
            <a:r>
              <a:rPr lang="sv-SE" sz="1400" dirty="0" smtClean="0">
                <a:solidFill>
                  <a:srgbClr val="FF0000"/>
                </a:solidFill>
              </a:rPr>
              <a:t> </a:t>
            </a:r>
            <a:r>
              <a:rPr lang="sv-SE" sz="1400" dirty="0" smtClean="0">
                <a:solidFill>
                  <a:srgbClr val="FF0000"/>
                </a:solidFill>
              </a:rPr>
              <a:t>be </a:t>
            </a:r>
            <a:r>
              <a:rPr lang="sv-SE" sz="1400" dirty="0" err="1" smtClean="0">
                <a:solidFill>
                  <a:srgbClr val="FF0000"/>
                </a:solidFill>
              </a:rPr>
              <a:t>submitted</a:t>
            </a:r>
            <a:r>
              <a:rPr lang="sv-SE" sz="1400" dirty="0" smtClean="0">
                <a:solidFill>
                  <a:srgbClr val="FF0000"/>
                </a:solidFill>
              </a:rPr>
              <a:t>)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u="sn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IEEE ISGT 2014, Istanbul, Turkey</a:t>
            </a:r>
            <a:r>
              <a:rPr lang="en-US" sz="1600" dirty="0" smtClean="0"/>
              <a:t>,  </a:t>
            </a:r>
            <a:r>
              <a:rPr lang="en-US" sz="1600" i="1" dirty="0" smtClean="0"/>
              <a:t>“</a:t>
            </a:r>
            <a:r>
              <a:rPr lang="en-US" sz="1400" i="1" dirty="0"/>
              <a:t>Static Stability Indexes for Classification of </a:t>
            </a:r>
            <a:r>
              <a:rPr lang="en-US" sz="1400" i="1" dirty="0" smtClean="0"/>
              <a:t>Power System </a:t>
            </a:r>
            <a:r>
              <a:rPr lang="en-US" sz="1400" i="1" dirty="0"/>
              <a:t>Time-domain Simulations</a:t>
            </a:r>
            <a:r>
              <a:rPr lang="sv-SE" sz="1600" i="1" dirty="0" smtClean="0"/>
              <a:t>”</a:t>
            </a:r>
            <a:r>
              <a:rPr lang="en-US" sz="1600" i="1" dirty="0" smtClean="0"/>
              <a:t> </a:t>
            </a:r>
            <a:r>
              <a:rPr lang="en-US" sz="1600" i="1" dirty="0"/>
              <a:t>, </a:t>
            </a:r>
            <a:r>
              <a:rPr lang="sv-SE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smtClean="0">
                <a:solidFill>
                  <a:srgbClr val="FF0000"/>
                </a:solidFill>
              </a:rPr>
              <a:t>Almost finished</a:t>
            </a:r>
            <a:r>
              <a:rPr lang="sv-SE" sz="1400" dirty="0" smtClean="0">
                <a:solidFill>
                  <a:srgbClr val="FF0000"/>
                </a:solidFill>
              </a:rPr>
              <a:t>)</a:t>
            </a:r>
            <a:endParaRPr lang="en-US" sz="14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i="1" dirty="0"/>
          </a:p>
          <a:p>
            <a:r>
              <a:rPr lang="en-US" b="1" u="sng" dirty="0" smtClean="0"/>
              <a:t>Journals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sz="1600" dirty="0" smtClean="0"/>
              <a:t>IEEE Transactions on Power Systems, </a:t>
            </a:r>
            <a:r>
              <a:rPr lang="en-US" sz="1400" i="1" dirty="0" smtClean="0"/>
              <a:t>“ Dynamic Stability Indexes for Power System Dynamic Impact Assessment using Time-domain </a:t>
            </a:r>
            <a:r>
              <a:rPr lang="sv-SE" sz="1400" i="1" dirty="0" smtClean="0"/>
              <a:t>Simulations”</a:t>
            </a:r>
            <a:r>
              <a:rPr lang="en-US" sz="1400" i="1" dirty="0" smtClean="0"/>
              <a:t> , </a:t>
            </a:r>
            <a:r>
              <a:rPr lang="en-US" sz="1400" dirty="0" smtClean="0">
                <a:solidFill>
                  <a:srgbClr val="FF0000"/>
                </a:solidFill>
              </a:rPr>
              <a:t>(To be written, simulations results required)</a:t>
            </a:r>
            <a:endParaRPr lang="en-US" sz="1400" i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16632"/>
            <a:ext cx="7200800" cy="1143000"/>
          </a:xfrm>
        </p:spPr>
        <p:txBody>
          <a:bodyPr/>
          <a:lstStyle/>
          <a:p>
            <a:pPr algn="l"/>
            <a:r>
              <a:rPr lang="en-US" sz="3200" dirty="0" smtClean="0"/>
              <a:t>Information required to complete journal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84784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Some</a:t>
            </a:r>
            <a:r>
              <a:rPr lang="sv-SE" dirty="0" smtClean="0"/>
              <a:t> information from </a:t>
            </a:r>
            <a:r>
              <a:rPr lang="sv-SE" dirty="0" err="1" smtClean="0"/>
              <a:t>our</a:t>
            </a:r>
            <a:r>
              <a:rPr lang="sv-SE" dirty="0" smtClean="0"/>
              <a:t> different partners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be provided in order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complete</a:t>
            </a:r>
            <a:r>
              <a:rPr lang="sv-SE" dirty="0" smtClean="0"/>
              <a:t> the journal</a:t>
            </a:r>
          </a:p>
          <a:p>
            <a:endParaRPr lang="sv-S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dirty="0" smtClean="0"/>
              <a:t>Different simulation </a:t>
            </a:r>
            <a:r>
              <a:rPr lang="sv-SE" dirty="0" err="1" smtClean="0"/>
              <a:t>results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different </a:t>
            </a:r>
            <a:r>
              <a:rPr lang="sv-SE" dirty="0" err="1" smtClean="0"/>
              <a:t>case</a:t>
            </a:r>
            <a:r>
              <a:rPr lang="sv-SE" dirty="0" smtClean="0"/>
              <a:t> studies on real systems (</a:t>
            </a:r>
            <a:r>
              <a:rPr lang="sv-SE" dirty="0" err="1" smtClean="0"/>
              <a:t>e.g</a:t>
            </a:r>
            <a:r>
              <a:rPr lang="sv-SE" dirty="0" smtClean="0"/>
              <a:t>. </a:t>
            </a:r>
            <a:r>
              <a:rPr lang="sv-SE" dirty="0" err="1" smtClean="0"/>
              <a:t>French</a:t>
            </a:r>
            <a:r>
              <a:rPr lang="sv-SE" dirty="0" smtClean="0"/>
              <a:t> </a:t>
            </a:r>
            <a:r>
              <a:rPr lang="sv-SE" dirty="0" err="1" smtClean="0"/>
              <a:t>network</a:t>
            </a:r>
            <a:r>
              <a:rPr lang="sv-SE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v-S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dirty="0" smtClean="0"/>
              <a:t>Index </a:t>
            </a:r>
            <a:r>
              <a:rPr lang="sv-SE" dirty="0" err="1" smtClean="0"/>
              <a:t>results</a:t>
            </a:r>
            <a:r>
              <a:rPr lang="sv-SE" dirty="0" smtClean="0"/>
              <a:t> from the </a:t>
            </a:r>
            <a:r>
              <a:rPr lang="sv-SE" dirty="0" err="1" smtClean="0"/>
              <a:t>iTesla</a:t>
            </a:r>
            <a:r>
              <a:rPr lang="sv-SE" dirty="0" smtClean="0"/>
              <a:t> </a:t>
            </a:r>
            <a:r>
              <a:rPr lang="sv-SE" dirty="0" err="1" smtClean="0"/>
              <a:t>platform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421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376" y="274638"/>
            <a:ext cx="6491064" cy="1143000"/>
          </a:xfrm>
        </p:spPr>
        <p:txBody>
          <a:bodyPr/>
          <a:lstStyle/>
          <a:p>
            <a:pPr algn="l"/>
            <a:r>
              <a:rPr lang="sv-SE" dirty="0" smtClean="0"/>
              <a:t>Integration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smtClean="0"/>
              <a:t>SSS index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484784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KTH </a:t>
            </a:r>
            <a:r>
              <a:rPr lang="en-US" dirty="0" smtClean="0"/>
              <a:t>is providing support to </a:t>
            </a:r>
            <a:r>
              <a:rPr lang="en-US" dirty="0" err="1" smtClean="0"/>
              <a:t>Quinary</a:t>
            </a:r>
            <a:r>
              <a:rPr lang="en-US" dirty="0"/>
              <a:t> in the integration of the SSS index.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v-S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Initial problems faced with </a:t>
            </a:r>
            <a:r>
              <a:rPr lang="en-US" dirty="0" err="1" smtClean="0"/>
              <a:t>Quinary</a:t>
            </a:r>
            <a:r>
              <a:rPr lang="en-US" dirty="0" smtClean="0"/>
              <a:t> to test and integrate the index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Not appropriate case </a:t>
            </a:r>
            <a:r>
              <a:rPr lang="en-US" dirty="0" smtClean="0"/>
              <a:t>studies used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Bad data </a:t>
            </a:r>
            <a:r>
              <a:rPr lang="en-US" dirty="0" smtClean="0"/>
              <a:t>resolution (parameters of simulation used)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1" y="3356992"/>
            <a:ext cx="2880320" cy="232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170" y="3363378"/>
            <a:ext cx="3017660" cy="238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475" y="3375228"/>
            <a:ext cx="2912581" cy="222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29570" y="5916664"/>
            <a:ext cx="4968552" cy="646331"/>
          </a:xfrm>
          <a:prstGeom prst="rect">
            <a:avLst/>
          </a:prstGeom>
          <a:solidFill>
            <a:srgbClr val="00B050">
              <a:alpha val="3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difficult </a:t>
            </a:r>
            <a:r>
              <a:rPr lang="en-US" dirty="0"/>
              <a:t>to determine exactly the issues </a:t>
            </a:r>
            <a:r>
              <a:rPr lang="en-US" dirty="0" smtClean="0"/>
              <a:t>without </a:t>
            </a:r>
            <a:r>
              <a:rPr lang="en-US" dirty="0"/>
              <a:t>full knowledge of the input into the routine</a:t>
            </a:r>
            <a:r>
              <a:rPr lang="en-US" dirty="0" smtClean="0"/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696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TextBox 2"/>
          <p:cNvSpPr txBox="1"/>
          <p:nvPr/>
        </p:nvSpPr>
        <p:spPr>
          <a:xfrm>
            <a:off x="395536" y="1582340"/>
            <a:ext cx="864096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agree with </a:t>
            </a:r>
            <a:r>
              <a:rPr lang="en-US" dirty="0" err="1" smtClean="0"/>
              <a:t>Quinary</a:t>
            </a:r>
            <a:r>
              <a:rPr lang="en-US" dirty="0" smtClean="0"/>
              <a:t> with the following procedure:</a:t>
            </a:r>
          </a:p>
          <a:p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KTH will perform simulations on the KTH-Nordic 32  </a:t>
            </a:r>
            <a:r>
              <a:rPr lang="en-US" dirty="0"/>
              <a:t>and run the </a:t>
            </a:r>
            <a:r>
              <a:rPr lang="en-US" dirty="0" smtClean="0"/>
              <a:t>SSS index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/>
              <a:t>Quinary</a:t>
            </a:r>
            <a:r>
              <a:rPr lang="en-US" dirty="0" smtClean="0"/>
              <a:t> have to </a:t>
            </a:r>
            <a:r>
              <a:rPr lang="en-US" dirty="0"/>
              <a:t>reproduce </a:t>
            </a:r>
            <a:r>
              <a:rPr lang="en-US" dirty="0" smtClean="0"/>
              <a:t>KTH results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Determine the </a:t>
            </a:r>
            <a:r>
              <a:rPr lang="en-US" dirty="0"/>
              <a:t>actual problems </a:t>
            </a:r>
            <a:r>
              <a:rPr lang="en-US" dirty="0" smtClean="0"/>
              <a:t>in </a:t>
            </a:r>
            <a:r>
              <a:rPr lang="en-US" dirty="0"/>
              <a:t>a more precise </a:t>
            </a:r>
            <a:r>
              <a:rPr lang="en-US" dirty="0" smtClean="0"/>
              <a:t>way</a:t>
            </a:r>
            <a:endParaRPr lang="sv-S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Some issues has been identified when compering simulations results using PSAT (KTH) and EUROSTAG (</a:t>
            </a:r>
            <a:r>
              <a:rPr lang="en-US" dirty="0" err="1" smtClean="0"/>
              <a:t>Quinary</a:t>
            </a:r>
            <a:r>
              <a:rPr lang="en-US" dirty="0" smtClean="0"/>
              <a:t>) on the KTH-Nordic32 system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386" y="4221088"/>
            <a:ext cx="4579110" cy="262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0"/>
          <a:stretch/>
        </p:blipFill>
        <p:spPr bwMode="auto">
          <a:xfrm>
            <a:off x="78980" y="4221088"/>
            <a:ext cx="4457386" cy="253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1760" y="3409139"/>
            <a:ext cx="495103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Look the similar but they are actually different </a:t>
            </a:r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95936" y="3778471"/>
            <a:ext cx="891341" cy="6586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87277" y="3778471"/>
            <a:ext cx="1124883" cy="6586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8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7499176" cy="1143000"/>
          </a:xfrm>
        </p:spPr>
        <p:txBody>
          <a:bodyPr/>
          <a:lstStyle/>
          <a:p>
            <a:pPr algn="l"/>
            <a:r>
              <a:rPr lang="sv-SE" dirty="0" err="1" smtClean="0"/>
              <a:t>One</a:t>
            </a:r>
            <a:r>
              <a:rPr lang="sv-SE" dirty="0" smtClean="0"/>
              <a:t>-by-</a:t>
            </a:r>
            <a:r>
              <a:rPr lang="sv-SE" dirty="0" err="1" smtClean="0"/>
              <a:t>One</a:t>
            </a:r>
            <a:r>
              <a:rPr lang="sv-SE" dirty="0" smtClean="0"/>
              <a:t> Signal </a:t>
            </a:r>
            <a:r>
              <a:rPr lang="sv-SE" dirty="0" err="1" smtClean="0"/>
              <a:t>Comparison</a:t>
            </a:r>
            <a:endParaRPr lang="sv-SE" dirty="0"/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" t="5848" r="8036" b="7017"/>
          <a:stretch/>
        </p:blipFill>
        <p:spPr bwMode="auto">
          <a:xfrm>
            <a:off x="0" y="1215560"/>
            <a:ext cx="5156055" cy="52565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" t="5714" r="7500"/>
          <a:stretch/>
        </p:blipFill>
        <p:spPr bwMode="auto">
          <a:xfrm>
            <a:off x="5343445" y="1200125"/>
            <a:ext cx="3386852" cy="24482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5953" r="6607" b="6905"/>
          <a:stretch/>
        </p:blipFill>
        <p:spPr bwMode="auto">
          <a:xfrm>
            <a:off x="5343445" y="3648397"/>
            <a:ext cx="3141712" cy="22602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5671" y="6021288"/>
            <a:ext cx="3628817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Differences lead to different results between KTH and </a:t>
            </a:r>
            <a:r>
              <a:rPr lang="en-US" dirty="0" err="1" smtClean="0">
                <a:solidFill>
                  <a:schemeClr val="bg1"/>
                </a:solidFill>
              </a:rPr>
              <a:t>Quianry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8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Provitional</a:t>
            </a:r>
            <a:r>
              <a:rPr lang="sv-SE" dirty="0" smtClean="0"/>
              <a:t> Solution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1196752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KTH has to use </a:t>
            </a:r>
            <a:r>
              <a:rPr lang="en-US" dirty="0" err="1" smtClean="0"/>
              <a:t>Eurostag</a:t>
            </a:r>
            <a:r>
              <a:rPr lang="en-US" dirty="0" smtClean="0"/>
              <a:t> to produce adequate simulations and compare results with </a:t>
            </a:r>
            <a:r>
              <a:rPr lang="en-US" dirty="0" err="1" smtClean="0"/>
              <a:t>Quinary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2" b="13391"/>
          <a:stretch/>
        </p:blipFill>
        <p:spPr bwMode="auto">
          <a:xfrm>
            <a:off x="5455407" y="1838219"/>
            <a:ext cx="2833940" cy="30203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6" b="2619"/>
          <a:stretch/>
        </p:blipFill>
        <p:spPr bwMode="auto">
          <a:xfrm>
            <a:off x="1152128" y="1895853"/>
            <a:ext cx="4211960" cy="29123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67" y="5227260"/>
            <a:ext cx="343852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55576" y="6608385"/>
            <a:ext cx="4211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</a:t>
            </a:r>
            <a:r>
              <a:rPr lang="en-US" sz="1200" dirty="0" smtClean="0"/>
              <a:t>1 </a:t>
            </a:r>
            <a:r>
              <a:rPr lang="en-US" sz="1200" dirty="0"/>
              <a:t>Identified modes, frequencies and damping ratios</a:t>
            </a:r>
            <a:endParaRPr lang="sv-SE" sz="12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07" y="4984021"/>
            <a:ext cx="2630552" cy="77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757034"/>
            <a:ext cx="3152610" cy="39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648" y="6203634"/>
            <a:ext cx="1954868" cy="29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5576" y="4808185"/>
            <a:ext cx="4896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3-phsae fault on line N4045-N4062-1 at 5sec and line trip at 5.04 sec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24290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Integration </a:t>
            </a:r>
            <a:r>
              <a:rPr lang="sv-SE" dirty="0" err="1" smtClean="0"/>
              <a:t>of</a:t>
            </a:r>
            <a:r>
              <a:rPr lang="sv-SE" dirty="0" smtClean="0"/>
              <a:t> SSS index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484784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</a:t>
            </a:r>
            <a:r>
              <a:rPr lang="en-US" dirty="0" smtClean="0"/>
              <a:t>case studies in the KTH-Nordic32 (</a:t>
            </a:r>
            <a:r>
              <a:rPr lang="en-US" dirty="0" err="1" smtClean="0"/>
              <a:t>Eurostag</a:t>
            </a:r>
            <a:r>
              <a:rPr lang="en-US" dirty="0" smtClean="0"/>
              <a:t>) are under analysis to coordinate the integration of the index. </a:t>
            </a:r>
          </a:p>
          <a:p>
            <a:endParaRPr lang="en-US" dirty="0" smtClean="0"/>
          </a:p>
          <a:p>
            <a:r>
              <a:rPr lang="en-US" dirty="0" smtClean="0"/>
              <a:t>Specific simulation parameters are used: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Global </a:t>
            </a:r>
            <a:r>
              <a:rPr lang="en-US" dirty="0"/>
              <a:t>relative accuracy: 0.0001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absolute accuracy: 0.0001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for algebraic equation restoration: 0.001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 accuracy for macro-automatons: 0.0001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Absolute accuracy for macro-automatons: 0.0001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</a:t>
            </a:r>
            <a:r>
              <a:rPr lang="en-US" dirty="0"/>
              <a:t>step used in the integration method: 0.00001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Maximum step used in the integration method: 0.02</a:t>
            </a:r>
            <a:endParaRPr lang="sv-SE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Time: 0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Stop Time: </a:t>
            </a:r>
            <a:r>
              <a:rPr lang="en-US" dirty="0" smtClean="0"/>
              <a:t>40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48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194894"/>
            <a:ext cx="3970784" cy="1143000"/>
          </a:xfrm>
        </p:spPr>
        <p:txBody>
          <a:bodyPr/>
          <a:lstStyle/>
          <a:p>
            <a:pPr algn="l"/>
            <a:r>
              <a:rPr lang="sv-SE" dirty="0" err="1" smtClean="0"/>
              <a:t>Next</a:t>
            </a:r>
            <a:r>
              <a:rPr lang="sv-SE" dirty="0" smtClean="0"/>
              <a:t> steps</a:t>
            </a:r>
            <a:endParaRPr lang="sv-SE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2009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628800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sv-SE" dirty="0" smtClean="0"/>
              <a:t>Test </a:t>
            </a:r>
            <a:r>
              <a:rPr lang="sv-SE" dirty="0" err="1" smtClean="0"/>
              <a:t>multiple</a:t>
            </a:r>
            <a:r>
              <a:rPr lang="sv-SE" dirty="0" smtClean="0"/>
              <a:t> </a:t>
            </a:r>
            <a:r>
              <a:rPr lang="sv-SE" dirty="0" err="1" smtClean="0"/>
              <a:t>case</a:t>
            </a:r>
            <a:r>
              <a:rPr lang="sv-SE" dirty="0" smtClean="0"/>
              <a:t> studies</a:t>
            </a:r>
            <a:endParaRPr lang="sv-SE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sv-SE" dirty="0" err="1" smtClean="0"/>
              <a:t>Compare</a:t>
            </a:r>
            <a:r>
              <a:rPr lang="sv-SE" dirty="0" smtClean="0"/>
              <a:t> </a:t>
            </a:r>
            <a:r>
              <a:rPr lang="sv-SE" dirty="0" err="1" smtClean="0"/>
              <a:t>results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Quinary</a:t>
            </a:r>
            <a:endParaRPr lang="sv-SE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sv-SE" dirty="0" err="1" smtClean="0"/>
              <a:t>Find</a:t>
            </a:r>
            <a:r>
              <a:rPr lang="sv-SE" dirty="0" smtClean="0"/>
              <a:t> </a:t>
            </a:r>
            <a:r>
              <a:rPr lang="sv-SE" dirty="0" err="1" smtClean="0"/>
              <a:t>bugs</a:t>
            </a:r>
            <a:r>
              <a:rPr lang="sv-SE" dirty="0" smtClean="0"/>
              <a:t> and </a:t>
            </a:r>
            <a:r>
              <a:rPr lang="sv-SE" dirty="0" err="1" smtClean="0"/>
              <a:t>any</a:t>
            </a:r>
            <a:r>
              <a:rPr lang="sv-SE" dirty="0" smtClean="0"/>
              <a:t> </a:t>
            </a:r>
            <a:r>
              <a:rPr lang="sv-SE" dirty="0" err="1" smtClean="0"/>
              <a:t>other</a:t>
            </a:r>
            <a:r>
              <a:rPr lang="sv-SE" dirty="0" smtClean="0"/>
              <a:t> integration </a:t>
            </a:r>
            <a:r>
              <a:rPr lang="sv-SE" dirty="0" err="1" smtClean="0"/>
              <a:t>related</a:t>
            </a:r>
            <a:r>
              <a:rPr lang="sv-SE" dirty="0" smtClean="0"/>
              <a:t> </a:t>
            </a:r>
            <a:r>
              <a:rPr lang="sv-SE" dirty="0" err="1" smtClean="0"/>
              <a:t>issue</a:t>
            </a:r>
            <a:endParaRPr lang="sv-SE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sv-SE" dirty="0" smtClean="0"/>
              <a:t>Fix problems</a:t>
            </a:r>
          </a:p>
        </p:txBody>
      </p:sp>
    </p:spTree>
    <p:extLst>
      <p:ext uri="{BB962C8B-B14F-4D97-AF65-F5344CB8AC3E}">
        <p14:creationId xmlns:p14="http://schemas.microsoft.com/office/powerpoint/2010/main" val="24407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14854</TotalTime>
  <Words>508</Words>
  <Application>Microsoft Office PowerPoint</Application>
  <PresentationFormat>On-screen Show (4:3)</PresentationFormat>
  <Paragraphs>70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Thème Office</vt:lpstr>
      <vt:lpstr>WP4.3 “Integration of SSS index into iTesla platform” </vt:lpstr>
      <vt:lpstr>Results and Dissemination</vt:lpstr>
      <vt:lpstr>Information required to complete journal</vt:lpstr>
      <vt:lpstr>Integration of the SSS index</vt:lpstr>
      <vt:lpstr>PowerPoint Presentation</vt:lpstr>
      <vt:lpstr>One-by-One Signal Comparison</vt:lpstr>
      <vt:lpstr>Provitional Solution</vt:lpstr>
      <vt:lpstr>Integration of SSS index</vt:lpstr>
      <vt:lpstr>Next steps</vt:lpstr>
    </vt:vector>
  </TitlesOfParts>
  <Company>Avantage Graphique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Cédric Darricau</dc:creator>
  <cp:lastModifiedBy>Felix  Rafael Segundo Sevilla</cp:lastModifiedBy>
  <cp:revision>492</cp:revision>
  <cp:lastPrinted>2012-03-29T08:56:50Z</cp:lastPrinted>
  <dcterms:created xsi:type="dcterms:W3CDTF">2012-03-22T08:25:26Z</dcterms:created>
  <dcterms:modified xsi:type="dcterms:W3CDTF">2014-04-05T12:48:02Z</dcterms:modified>
</cp:coreProperties>
</file>