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9" r:id="rId3"/>
    <p:sldId id="336" r:id="rId4"/>
    <p:sldId id="337" r:id="rId5"/>
    <p:sldId id="338" r:id="rId6"/>
    <p:sldId id="331" r:id="rId7"/>
  </p:sldIdLst>
  <p:sldSz cx="9144000" cy="6858000" type="screen4x3"/>
  <p:notesSz cx="6797675" cy="9928225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385" autoAdjust="0"/>
    <p:restoredTop sz="95540" autoAdjust="0"/>
  </p:normalViewPr>
  <p:slideViewPr>
    <p:cSldViewPr snapToObjects="1" showGuides="1">
      <p:cViewPr>
        <p:scale>
          <a:sx n="90" d="100"/>
          <a:sy n="90" d="100"/>
        </p:scale>
        <p:origin x="-11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pPr>
              <a:defRPr/>
            </a:pPr>
            <a:fld id="{F0DA5A35-2950-4C25-8153-B4B3B1803AC4}" type="datetimeFigureOut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pPr>
              <a:defRPr/>
            </a:pPr>
            <a:fld id="{585E691B-D122-443B-AF4C-3EC0F83EC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C53CCC08-2A2E-4D49-9718-6FEB52ADC991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F737-A39D-4899-8608-94EECEB74767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FBDB-CD5A-4D12-B474-39673A96C3F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9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511F-8EE2-4C19-AD9D-F5A44D221A12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2925-3162-4898-8C4B-AC831D6DE2C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7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58D20-41E4-4CA2-B8F1-A90463B2E30B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EB4A-F91E-4397-8BEC-52973D224CF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0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3D4D-8DC9-45DE-8A05-439DA146D509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1AD0A-61DA-497B-8478-17AC17806C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3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EBDF-5EEA-4A40-8D7E-A8CE39F6A4A5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0827E-45A2-4B28-8D52-063F53A5D60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2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4AFC8-7F96-48A8-A15B-A5AA9FFC7490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04C55-D38F-4D56-A7DE-BDE20786DB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1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13E-3FA2-40F3-9F88-A8AD96763639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440A2-5A01-4998-A4CC-205D855DAD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64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34AD-FEA1-4F09-88E9-3C8126FAB02D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1820F-2BB7-4830-AC18-B57A70052AF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3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84218-C0AF-4FB1-9C16-ADE3F8F1925C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4D44-0B86-4832-80F9-4E7BE9055D7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0ADB-13FC-4E0D-8910-34B3A7B07C1E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A2B09-7B03-406D-98FE-0FA935EDDDD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1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9655-CEF4-4A75-BCB8-BCED610BF0D0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57AA0-6762-4B4B-93C7-9634687230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9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3E7822B9-0B9A-4DFC-85BF-27C05074FE79}" type="datetime1">
              <a:rPr lang="fr-FR"/>
              <a:pPr>
                <a:defRPr/>
              </a:pPr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A7DF48C-91E9-4D66-B988-39D080A720D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029" name="Image 3" descr="12-header-pp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9" t="21478" b="14420"/>
          <a:stretch>
            <a:fillRect/>
          </a:stretch>
        </p:blipFill>
        <p:spPr bwMode="auto">
          <a:xfrm>
            <a:off x="3175" y="0"/>
            <a:ext cx="9144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-128"/>
          <a:cs typeface="Geneva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-128"/>
          <a:cs typeface="Geneva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-128"/>
          <a:cs typeface="Genev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Genev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 bwMode="auto">
          <a:xfrm>
            <a:off x="467544" y="1628800"/>
            <a:ext cx="8206680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ea typeface="Geneva"/>
                <a:cs typeface="Geneva"/>
              </a:rPr>
              <a:t>WP4.3</a:t>
            </a:r>
            <a:br>
              <a:rPr lang="en-US" sz="3200" dirty="0" smtClean="0">
                <a:ea typeface="Geneva"/>
                <a:cs typeface="Geneva"/>
              </a:rPr>
            </a:br>
            <a:r>
              <a:rPr lang="en-US" sz="3200" dirty="0" smtClean="0"/>
              <a:t>“Integration of SSS index into </a:t>
            </a:r>
            <a:r>
              <a:rPr lang="en-US" sz="3200" dirty="0" err="1" smtClean="0"/>
              <a:t>iTesla</a:t>
            </a:r>
            <a:r>
              <a:rPr lang="en-US" sz="3200" dirty="0" smtClean="0"/>
              <a:t> platform”</a:t>
            </a:r>
            <a:r>
              <a:rPr lang="en-US" sz="3200" dirty="0" smtClean="0">
                <a:ea typeface="Geneva"/>
                <a:cs typeface="Geneva"/>
              </a:rPr>
              <a:t/>
            </a:r>
            <a:br>
              <a:rPr lang="en-US" sz="3200" dirty="0" smtClean="0">
                <a:ea typeface="Geneva"/>
                <a:cs typeface="Geneva"/>
              </a:rPr>
            </a:br>
            <a:endParaRPr lang="en-US" sz="3200" b="1" dirty="0" smtClean="0">
              <a:ea typeface="Geneva"/>
              <a:cs typeface="Geneva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 bwMode="auto">
          <a:xfrm>
            <a:off x="0" y="3764632"/>
            <a:ext cx="91440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Rafael Segundo and Luigi Vanfretti – KTH</a:t>
            </a: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10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Tuesday </a:t>
            </a:r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17</a:t>
            </a:r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 </a:t>
            </a:r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2014, </a:t>
            </a:r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Stockholm, Sweden</a:t>
            </a:r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97040"/>
            <a:ext cx="109378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376" y="274638"/>
            <a:ext cx="7102624" cy="1143000"/>
          </a:xfrm>
        </p:spPr>
        <p:txBody>
          <a:bodyPr/>
          <a:lstStyle/>
          <a:p>
            <a:pPr algn="l"/>
            <a:r>
              <a:rPr lang="en-US" dirty="0" smtClean="0"/>
              <a:t>Improvement of the SSS index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 order of overcome </a:t>
            </a:r>
            <a:r>
              <a:rPr lang="en-US" dirty="0" smtClean="0"/>
              <a:t>with the integration issues, </a:t>
            </a:r>
            <a:r>
              <a:rPr lang="en-US" b="1" dirty="0" smtClean="0">
                <a:solidFill>
                  <a:srgbClr val="00B050"/>
                </a:solidFill>
              </a:rPr>
              <a:t>major changes to the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Small-Signal Stability (SSS)</a:t>
            </a:r>
            <a:r>
              <a:rPr lang="en-US" b="1" dirty="0" smtClean="0">
                <a:solidFill>
                  <a:srgbClr val="00B050"/>
                </a:solidFill>
              </a:rPr>
              <a:t> function has been done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summary of the changes </a:t>
            </a:r>
            <a:r>
              <a:rPr lang="en-US" dirty="0" smtClean="0"/>
              <a:t>are listed below: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It is assumed time-series with variable </a:t>
            </a:r>
            <a:r>
              <a:rPr lang="en-US" dirty="0"/>
              <a:t>time step.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If input </a:t>
            </a:r>
            <a:r>
              <a:rPr lang="en-US" dirty="0"/>
              <a:t>signals </a:t>
            </a:r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oscillation </a:t>
            </a:r>
            <a:r>
              <a:rPr lang="en-US" dirty="0"/>
              <a:t>(flat lines), the function will </a:t>
            </a:r>
            <a:r>
              <a:rPr lang="en-US" dirty="0" smtClean="0"/>
              <a:t>not be executed.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The window of time to apply </a:t>
            </a:r>
            <a:r>
              <a:rPr lang="en-US" dirty="0" err="1" smtClean="0"/>
              <a:t>sss</a:t>
            </a:r>
            <a:r>
              <a:rPr lang="en-US" dirty="0" smtClean="0"/>
              <a:t> </a:t>
            </a:r>
            <a:r>
              <a:rPr lang="en-US" dirty="0"/>
              <a:t>analysis is </a:t>
            </a:r>
            <a:r>
              <a:rPr lang="en-US" dirty="0" smtClean="0"/>
              <a:t>automatically selected.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Analysis of Input </a:t>
            </a:r>
            <a:r>
              <a:rPr lang="en-US" dirty="0"/>
              <a:t>signals </a:t>
            </a:r>
            <a:r>
              <a:rPr lang="en-US" dirty="0" smtClean="0"/>
              <a:t> is based </a:t>
            </a:r>
            <a:r>
              <a:rPr lang="en-US" dirty="0"/>
              <a:t>on </a:t>
            </a:r>
            <a:r>
              <a:rPr lang="en-US" dirty="0" smtClean="0"/>
              <a:t>variance.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Only </a:t>
            </a:r>
            <a:r>
              <a:rPr lang="en-US" dirty="0" err="1" smtClean="0"/>
              <a:t>Prony</a:t>
            </a:r>
            <a:r>
              <a:rPr lang="en-US" dirty="0" smtClean="0"/>
              <a:t> </a:t>
            </a:r>
            <a:r>
              <a:rPr lang="en-US" dirty="0"/>
              <a:t>approach </a:t>
            </a:r>
            <a:r>
              <a:rPr lang="en-US" dirty="0" smtClean="0"/>
              <a:t> is available as </a:t>
            </a:r>
            <a:r>
              <a:rPr lang="en-US" dirty="0" err="1" smtClean="0"/>
              <a:t>ringdown</a:t>
            </a:r>
            <a:r>
              <a:rPr lang="en-US" dirty="0" smtClean="0"/>
              <a:t> method.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three layer small-signal-stability index SMI, AMI and GMI </a:t>
            </a:r>
            <a:r>
              <a:rPr lang="en-US" dirty="0" smtClean="0"/>
              <a:t>is the main output (as before).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An </a:t>
            </a:r>
            <a:r>
              <a:rPr lang="en-US" b="1" dirty="0" err="1" smtClean="0">
                <a:solidFill>
                  <a:srgbClr val="00B050"/>
                </a:solidFill>
              </a:rPr>
              <a:t>anex</a:t>
            </a:r>
            <a:r>
              <a:rPr lang="en-US" b="1" dirty="0" smtClean="0">
                <a:solidFill>
                  <a:srgbClr val="00B050"/>
                </a:solidFill>
              </a:rPr>
              <a:t> to D4.3 </a:t>
            </a:r>
            <a:r>
              <a:rPr lang="en-US" dirty="0" smtClean="0"/>
              <a:t>of  changes is also available.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6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9527" y="139597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Easier to use, less </a:t>
            </a:r>
            <a:r>
              <a:rPr lang="en-US" sz="2000" dirty="0"/>
              <a:t>input parameters are required.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Automatic selection where </a:t>
            </a:r>
            <a:r>
              <a:rPr lang="en-US" sz="2000" dirty="0"/>
              <a:t>the </a:t>
            </a:r>
            <a:r>
              <a:rPr lang="en-US" sz="2000" dirty="0" err="1"/>
              <a:t>ringdown</a:t>
            </a:r>
            <a:r>
              <a:rPr lang="en-US" sz="2000" dirty="0"/>
              <a:t> method is applied.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Simpler internal computations. Pre-filter is based on variance rather than energy.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Lower probability of error, complex techniques to analyze signals have been avoided.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Use of </a:t>
            </a:r>
            <a:r>
              <a:rPr lang="en-US" sz="2000" dirty="0" err="1" smtClean="0"/>
              <a:t>Prony</a:t>
            </a:r>
            <a:r>
              <a:rPr lang="en-US" sz="2000" dirty="0" smtClean="0"/>
              <a:t>, more robust </a:t>
            </a:r>
            <a:r>
              <a:rPr lang="en-US" sz="2000" dirty="0" err="1" smtClean="0"/>
              <a:t>ringdown</a:t>
            </a:r>
            <a:r>
              <a:rPr lang="en-US" sz="2000" dirty="0" smtClean="0"/>
              <a:t> method.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Same </a:t>
            </a:r>
            <a:r>
              <a:rPr lang="en-US" sz="2000" dirty="0"/>
              <a:t>small-signal stability index (SMI, AMI and GMI) </a:t>
            </a:r>
            <a:r>
              <a:rPr lang="en-US" sz="2000" dirty="0" smtClean="0"/>
              <a:t>provided.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70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7" y="240531"/>
            <a:ext cx="8229600" cy="1143000"/>
          </a:xfrm>
        </p:spPr>
        <p:txBody>
          <a:bodyPr/>
          <a:lstStyle/>
          <a:p>
            <a:pPr algn="r"/>
            <a:r>
              <a:rPr lang="en-US" sz="4000" dirty="0" smtClean="0"/>
              <a:t>Possible drawbacks and limitations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29527" y="1395972"/>
            <a:ext cx="799288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Time-series with </a:t>
            </a:r>
            <a:r>
              <a:rPr lang="en-US" dirty="0"/>
              <a:t>fixed </a:t>
            </a:r>
            <a:r>
              <a:rPr lang="en-US" dirty="0" smtClean="0"/>
              <a:t>time-step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larger the number of signals provided, the less accurate the results of the index.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One </a:t>
            </a:r>
            <a:r>
              <a:rPr lang="en-US" dirty="0"/>
              <a:t>contingency is assumed </a:t>
            </a:r>
            <a:r>
              <a:rPr lang="en-US" dirty="0" smtClean="0"/>
              <a:t>on </a:t>
            </a:r>
            <a:r>
              <a:rPr lang="en-US" dirty="0"/>
              <a:t>each set of time-series. If the time-series </a:t>
            </a:r>
            <a:r>
              <a:rPr lang="en-US" dirty="0" smtClean="0"/>
              <a:t>have more contingencies, </a:t>
            </a:r>
            <a:r>
              <a:rPr lang="en-US" dirty="0"/>
              <a:t>the function </a:t>
            </a:r>
            <a:r>
              <a:rPr lang="en-US" dirty="0" smtClean="0"/>
              <a:t>might </a:t>
            </a:r>
            <a:r>
              <a:rPr lang="en-US" dirty="0"/>
              <a:t>not work.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contingency is severe and the post-fault time period is </a:t>
            </a:r>
            <a:r>
              <a:rPr lang="en-US" dirty="0" smtClean="0"/>
              <a:t>short. A </a:t>
            </a:r>
            <a:r>
              <a:rPr lang="en-US" dirty="0"/>
              <a:t>severe disturbance </a:t>
            </a:r>
            <a:r>
              <a:rPr lang="en-US" dirty="0" smtClean="0"/>
              <a:t>has </a:t>
            </a:r>
            <a:r>
              <a:rPr lang="en-US" dirty="0"/>
              <a:t>occurred at time </a:t>
            </a:r>
            <a:r>
              <a:rPr lang="en-US" i="1" dirty="0" err="1" smtClean="0"/>
              <a:t>t</a:t>
            </a:r>
            <a:r>
              <a:rPr lang="en-US" sz="1400" i="1" dirty="0" err="1" smtClean="0"/>
              <a:t>f</a:t>
            </a:r>
            <a:r>
              <a:rPr lang="en-US" i="1" dirty="0" smtClean="0"/>
              <a:t> </a:t>
            </a:r>
            <a:r>
              <a:rPr lang="en-US" dirty="0"/>
              <a:t>and the simulation </a:t>
            </a:r>
            <a:r>
              <a:rPr lang="en-US" dirty="0" smtClean="0"/>
              <a:t>finish </a:t>
            </a:r>
            <a:r>
              <a:rPr lang="en-US" dirty="0"/>
              <a:t> </a:t>
            </a:r>
            <a:r>
              <a:rPr lang="en-US" dirty="0" smtClean="0"/>
              <a:t>straight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Reverse </a:t>
            </a:r>
            <a:r>
              <a:rPr lang="en-US" dirty="0"/>
              <a:t>case of </a:t>
            </a:r>
            <a:r>
              <a:rPr lang="en-US" dirty="0" smtClean="0"/>
              <a:t>previous </a:t>
            </a:r>
            <a:r>
              <a:rPr lang="en-US" dirty="0"/>
              <a:t>point. A minor contingency has occurred and the post-fault time period </a:t>
            </a:r>
            <a:r>
              <a:rPr lang="en-US" dirty="0" smtClean="0"/>
              <a:t>is too long.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4624"/>
            <a:ext cx="6912768" cy="1143000"/>
          </a:xfrm>
        </p:spPr>
        <p:txBody>
          <a:bodyPr/>
          <a:lstStyle/>
          <a:p>
            <a:pPr algn="l"/>
            <a:r>
              <a:rPr lang="en-US" sz="3600" dirty="0" smtClean="0"/>
              <a:t>Initial feedback from </a:t>
            </a:r>
            <a:r>
              <a:rPr lang="en-US" sz="3600" dirty="0" err="1" smtClean="0"/>
              <a:t>Quinary</a:t>
            </a:r>
            <a:r>
              <a:rPr lang="en-US" sz="3600" dirty="0" smtClean="0"/>
              <a:t> of the improved function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29526" y="1556792"/>
            <a:ext cx="826295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Feedback:</a:t>
            </a:r>
          </a:p>
          <a:p>
            <a:r>
              <a:rPr lang="en-US" dirty="0" smtClean="0"/>
              <a:t>” </a:t>
            </a:r>
            <a:r>
              <a:rPr lang="en-US" i="1" dirty="0" smtClean="0">
                <a:solidFill>
                  <a:srgbClr val="00B050"/>
                </a:solidFill>
              </a:rPr>
              <a:t>We made a test with your latest index</a:t>
            </a:r>
            <a:r>
              <a:rPr lang="en-US" i="1" dirty="0" smtClean="0"/>
              <a:t>; Network considered is the French one (CIM :    20130115_1845_SN2_FR0). The offline workflow ran on the </a:t>
            </a:r>
            <a:r>
              <a:rPr lang="en-US" i="1" dirty="0" err="1" smtClean="0"/>
              <a:t>ovh</a:t>
            </a:r>
            <a:r>
              <a:rPr lang="en-US" i="1" dirty="0" smtClean="0"/>
              <a:t> Linux machine, simulating  8 contingencies ( each but one involving two lines). </a:t>
            </a:r>
            <a:r>
              <a:rPr lang="en-US" i="1" dirty="0" smtClean="0">
                <a:solidFill>
                  <a:srgbClr val="00B050"/>
                </a:solidFill>
              </a:rPr>
              <a:t>The new </a:t>
            </a:r>
            <a:r>
              <a:rPr lang="en-US" i="1" dirty="0" err="1" smtClean="0">
                <a:solidFill>
                  <a:srgbClr val="00B050"/>
                </a:solidFill>
              </a:rPr>
              <a:t>Smallsignal</a:t>
            </a:r>
            <a:r>
              <a:rPr lang="en-US" i="1" dirty="0" smtClean="0">
                <a:solidFill>
                  <a:srgbClr val="00B050"/>
                </a:solidFill>
              </a:rPr>
              <a:t>  </a:t>
            </a:r>
            <a:r>
              <a:rPr lang="en-US" i="1" dirty="0" err="1" smtClean="0">
                <a:solidFill>
                  <a:srgbClr val="00B050"/>
                </a:solidFill>
              </a:rPr>
              <a:t>Matlab</a:t>
            </a:r>
            <a:r>
              <a:rPr lang="en-US" i="1" dirty="0" smtClean="0">
                <a:solidFill>
                  <a:srgbClr val="00B050"/>
                </a:solidFill>
              </a:rPr>
              <a:t> returned errors for 3 out of 8 simulated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906922"/>
            <a:ext cx="8262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Actions: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 small bug was spotted.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bug has been corrected.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new code has been send back to </a:t>
            </a:r>
            <a:r>
              <a:rPr lang="en-US" dirty="0" err="1" smtClean="0"/>
              <a:t>Quinary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3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94894"/>
            <a:ext cx="6624736" cy="1143000"/>
          </a:xfrm>
        </p:spPr>
        <p:txBody>
          <a:bodyPr/>
          <a:lstStyle/>
          <a:p>
            <a:pPr algn="l"/>
            <a:r>
              <a:rPr lang="en-US" dirty="0" smtClean="0"/>
              <a:t>Other related activities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3107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2377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566" y="1609553"/>
            <a:ext cx="8683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have </a:t>
            </a:r>
            <a:r>
              <a:rPr lang="en-US" b="1" dirty="0" smtClean="0">
                <a:solidFill>
                  <a:srgbClr val="00B050"/>
                </a:solidFill>
              </a:rPr>
              <a:t>spent several sessions with student Thibault Vandewoestyne</a:t>
            </a:r>
            <a:r>
              <a:rPr lang="en-US" dirty="0" smtClean="0"/>
              <a:t>, who is going to spent some months on RTE, explaining in detail the different indexes developed by KTH for </a:t>
            </a:r>
            <a:r>
              <a:rPr lang="en-US" dirty="0" err="1" smtClean="0"/>
              <a:t>iTesla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sessions were devoted to deeply explain the </a:t>
            </a:r>
            <a:r>
              <a:rPr lang="en-US" b="1" dirty="0" smtClean="0">
                <a:solidFill>
                  <a:srgbClr val="00B050"/>
                </a:solidFill>
              </a:rPr>
              <a:t>theory used </a:t>
            </a:r>
            <a:r>
              <a:rPr lang="en-US" dirty="0" smtClean="0"/>
              <a:t>in the different indexes </a:t>
            </a:r>
            <a:r>
              <a:rPr lang="en-US" smtClean="0"/>
              <a:t>and the </a:t>
            </a:r>
            <a:r>
              <a:rPr lang="en-US" b="1" smtClean="0">
                <a:solidFill>
                  <a:srgbClr val="00B050"/>
                </a:solidFill>
              </a:rPr>
              <a:t>code</a:t>
            </a:r>
            <a:r>
              <a:rPr lang="en-US" smtClean="0"/>
              <a:t> </a:t>
            </a:r>
            <a:r>
              <a:rPr lang="en-US" dirty="0" smtClean="0"/>
              <a:t>of the </a:t>
            </a:r>
            <a:r>
              <a:rPr lang="en-US" dirty="0" err="1" smtClean="0"/>
              <a:t>Matlab</a:t>
            </a:r>
            <a:r>
              <a:rPr lang="en-US" dirty="0" smtClean="0"/>
              <a:t> functions.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7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14917</TotalTime>
  <Words>410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WP4.3 “Integration of SSS index into iTesla platform” </vt:lpstr>
      <vt:lpstr>Improvement of the SSS index</vt:lpstr>
      <vt:lpstr>Benefits of changes</vt:lpstr>
      <vt:lpstr>Possible drawbacks and limitations</vt:lpstr>
      <vt:lpstr>Initial feedback from Quinary of the improved function</vt:lpstr>
      <vt:lpstr>Other related activities</vt:lpstr>
    </vt:vector>
  </TitlesOfParts>
  <Company>Avantage Graphique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Cédric Darricau</dc:creator>
  <cp:lastModifiedBy>Felix  Rafael Segundo Sevilla</cp:lastModifiedBy>
  <cp:revision>506</cp:revision>
  <cp:lastPrinted>2012-03-29T08:56:50Z</cp:lastPrinted>
  <dcterms:created xsi:type="dcterms:W3CDTF">2012-03-22T08:25:26Z</dcterms:created>
  <dcterms:modified xsi:type="dcterms:W3CDTF">2014-06-16T14:56:22Z</dcterms:modified>
</cp:coreProperties>
</file>