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  <p:sldMasterId id="2147483660" r:id="rId3"/>
  </p:sldMasterIdLst>
  <p:handoutMasterIdLst>
    <p:handoutMasterId r:id="rId5"/>
  </p:handoutMasterIdLst>
  <p:sldIdLst>
    <p:sldId id="256" r:id="rId4"/>
  </p:sldIdLst>
  <p:sldSz cx="30279975" cy="42808525"/>
  <p:notesSz cx="7099300" cy="10234613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mbria Math" panose="02040503050406030204" pitchFamily="18" charset="0"/>
      <p:regular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defaultTextStyle>
    <a:defPPr>
      <a:defRPr lang="sv-SE"/>
    </a:defPPr>
    <a:lvl1pPr marL="0" algn="l" defTabSz="417646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30" algn="l" defTabSz="417646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60" algn="l" defTabSz="417646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90" algn="l" defTabSz="417646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921" algn="l" defTabSz="417646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151" algn="l" defTabSz="417646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381" algn="l" defTabSz="417646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611" algn="l" defTabSz="417646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841" algn="l" defTabSz="417646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sabeth Roman" initials="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8291" autoAdjust="0"/>
  </p:normalViewPr>
  <p:slideViewPr>
    <p:cSldViewPr>
      <p:cViewPr>
        <p:scale>
          <a:sx n="40" d="100"/>
          <a:sy n="40" d="100"/>
        </p:scale>
        <p:origin x="-936" y="5052"/>
      </p:cViewPr>
      <p:guideLst>
        <p:guide orient="horz" pos="5454"/>
        <p:guide orient="horz" pos="26456"/>
        <p:guide orient="horz" pos="1240"/>
        <p:guide pos="18473"/>
        <p:guide pos="3129"/>
        <p:guide pos="3107"/>
        <p:guide pos="78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16" tIns="49508" rIns="99016" bIns="49508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16" tIns="49508" rIns="99016" bIns="49508" rtlCol="0"/>
          <a:lstStyle>
            <a:lvl1pPr algn="r">
              <a:defRPr sz="1300"/>
            </a:lvl1pPr>
          </a:lstStyle>
          <a:p>
            <a:fld id="{572C75A8-B715-499D-A5E1-FFB2898E2DBB}" type="datetimeFigureOut">
              <a:rPr lang="sv-SE" smtClean="0"/>
              <a:pPr/>
              <a:t>2014-06-25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16" tIns="49508" rIns="99016" bIns="49508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16" tIns="49508" rIns="99016" bIns="49508" rtlCol="0" anchor="b"/>
          <a:lstStyle>
            <a:lvl1pPr algn="r">
              <a:defRPr sz="1300"/>
            </a:lvl1pPr>
          </a:lstStyle>
          <a:p>
            <a:fld id="{51A982DD-CF56-4E2D-B334-0C23371078C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3642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65263" y="23708518"/>
            <a:ext cx="3261408" cy="371864"/>
          </a:xfrm>
          <a:prstGeom prst="rect">
            <a:avLst/>
          </a:prstGeom>
          <a:noFill/>
        </p:spPr>
        <p:txBody>
          <a:bodyPr wrap="none" lIns="109189" tIns="54594" rIns="109189" bIns="54594" rtlCol="0">
            <a:spAutoFit/>
          </a:bodyPr>
          <a:lstStyle/>
          <a:p>
            <a:r>
              <a:rPr lang="sv-SE" sz="1700" b="1" dirty="0" smtClean="0">
                <a:solidFill>
                  <a:schemeClr val="bg1"/>
                </a:solidFill>
              </a:rPr>
              <a:t>CONTACT INFORMATION</a:t>
            </a:r>
            <a:endParaRPr lang="sv-SE" sz="1700" b="1" dirty="0">
              <a:solidFill>
                <a:schemeClr val="bg1"/>
              </a:solidFill>
            </a:endParaRP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65263" y="24080382"/>
            <a:ext cx="3641439" cy="716034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Name, title, address, email, phone.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6619" y="11128826"/>
            <a:ext cx="3641439" cy="11787604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88408" y="1939646"/>
            <a:ext cx="2884888" cy="2996222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smtClean="0"/>
              <a:t>Plats för 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logotype</a:t>
            </a:r>
            <a:endParaRPr lang="sv-SE" dirty="0"/>
          </a:p>
        </p:txBody>
      </p:sp>
      <p:sp>
        <p:nvSpPr>
          <p:cNvPr id="14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6763154" y="38823252"/>
            <a:ext cx="2883829" cy="299622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15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2361260" y="38793195"/>
            <a:ext cx="2883829" cy="299622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7959366" y="38793195"/>
            <a:ext cx="2883829" cy="299622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17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23557472" y="38793195"/>
            <a:ext cx="2883829" cy="299622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433" y="1962832"/>
            <a:ext cx="21628706" cy="5857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432" y="8578603"/>
            <a:ext cx="23233412" cy="19365897"/>
          </a:xfrm>
        </p:spPr>
        <p:txBody>
          <a:bodyPr numCol="4" spcCol="429876"/>
          <a:lstStyle>
            <a:lvl1pPr marL="0" indent="0">
              <a:defRPr sz="1700"/>
            </a:lvl1pPr>
            <a:lvl2pPr>
              <a:defRPr sz="1400"/>
            </a:lvl2pPr>
            <a:lvl3pPr marL="217998" indent="-216102">
              <a:defRPr sz="1400"/>
            </a:lvl3pPr>
            <a:lvl4pPr>
              <a:defRPr sz="29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0213" y="27164902"/>
            <a:ext cx="3261408" cy="371864"/>
          </a:xfrm>
          <a:prstGeom prst="rect">
            <a:avLst/>
          </a:prstGeom>
          <a:noFill/>
        </p:spPr>
        <p:txBody>
          <a:bodyPr wrap="none" lIns="109189" tIns="54594" rIns="109189" bIns="54594" rtlCol="0">
            <a:spAutoFit/>
          </a:bodyPr>
          <a:lstStyle/>
          <a:p>
            <a:r>
              <a:rPr lang="sv-SE" sz="1700" b="1" dirty="0" smtClean="0">
                <a:solidFill>
                  <a:schemeClr val="bg1"/>
                </a:solidFill>
              </a:rPr>
              <a:t>CONTACT INFORMATION</a:t>
            </a:r>
            <a:endParaRPr lang="sv-SE" sz="17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6619" y="27895378"/>
            <a:ext cx="3641439" cy="719040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926431" y="29303510"/>
            <a:ext cx="19105357" cy="12515965"/>
          </a:xfrm>
        </p:spPr>
        <p:txBody>
          <a:bodyPr numCol="4" spcCol="429876"/>
          <a:lstStyle>
            <a:lvl1pPr marL="0" indent="0">
              <a:defRPr sz="1700"/>
            </a:lvl1pPr>
            <a:lvl2pPr>
              <a:defRPr sz="1400"/>
            </a:lvl2pPr>
            <a:lvl3pPr marL="217998" indent="-216102">
              <a:defRPr sz="1400"/>
            </a:lvl3pPr>
            <a:lvl4pPr>
              <a:defRPr sz="29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822319" y="18261548"/>
            <a:ext cx="19365894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6845901" y="18245941"/>
            <a:ext cx="19364575" cy="2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2752435" y="18261552"/>
            <a:ext cx="1936589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4392267" y="29424850"/>
            <a:ext cx="3767576" cy="12394625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926431" y="28395305"/>
            <a:ext cx="23190779" cy="4853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6619" y="11128825"/>
            <a:ext cx="3641439" cy="14955957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306619" y="8988667"/>
            <a:ext cx="3641439" cy="1966908"/>
          </a:xfrm>
        </p:spPr>
        <p:txBody>
          <a:bodyPr/>
          <a:lstStyle>
            <a:lvl1pPr>
              <a:defRPr sz="17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88408" y="1939646"/>
            <a:ext cx="2884888" cy="2996222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smtClean="0"/>
              <a:t>Plats för 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logotype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433" y="1962832"/>
            <a:ext cx="21628706" cy="5857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925936" y="9391583"/>
            <a:ext cx="17082600" cy="12862061"/>
          </a:xfrm>
        </p:spPr>
        <p:txBody>
          <a:bodyPr numCol="3" spcCol="429876"/>
          <a:lstStyle>
            <a:lvl1pPr marL="0" indent="0">
              <a:defRPr sz="1700"/>
            </a:lvl1pPr>
            <a:lvl2pPr>
              <a:defRPr sz="1400"/>
            </a:lvl2pPr>
            <a:lvl3pPr marL="212311" indent="-197146">
              <a:defRPr sz="1400"/>
            </a:lvl3pPr>
            <a:lvl4pPr>
              <a:defRPr sz="29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22310263" y="8622626"/>
            <a:ext cx="7570047" cy="29890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22610661" y="8988668"/>
            <a:ext cx="6948463" cy="28978534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966557" y="23224367"/>
            <a:ext cx="17173429" cy="606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966557" y="37906531"/>
            <a:ext cx="17173429" cy="6067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925936" y="24559109"/>
            <a:ext cx="17082600" cy="12862061"/>
          </a:xfrm>
        </p:spPr>
        <p:txBody>
          <a:bodyPr numCol="3" spcCol="429876"/>
          <a:lstStyle>
            <a:lvl1pPr marL="0" indent="0">
              <a:defRPr sz="1700"/>
            </a:lvl1pPr>
            <a:lvl2pPr>
              <a:defRPr sz="1400"/>
            </a:lvl2pPr>
            <a:lvl3pPr marL="212311" indent="-197146">
              <a:defRPr sz="1400"/>
            </a:lvl3pPr>
            <a:lvl4pPr>
              <a:defRPr sz="29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40213" y="33902305"/>
            <a:ext cx="3261408" cy="371864"/>
          </a:xfrm>
          <a:prstGeom prst="rect">
            <a:avLst/>
          </a:prstGeom>
          <a:noFill/>
        </p:spPr>
        <p:txBody>
          <a:bodyPr wrap="none" lIns="109189" tIns="54594" rIns="109189" bIns="54594" rtlCol="0">
            <a:spAutoFit/>
          </a:bodyPr>
          <a:lstStyle/>
          <a:p>
            <a:r>
              <a:rPr lang="sv-SE" sz="1700" b="1" dirty="0" smtClean="0">
                <a:solidFill>
                  <a:schemeClr val="bg1"/>
                </a:solidFill>
              </a:rPr>
              <a:t>CONTACT INFORMATION</a:t>
            </a:r>
            <a:endParaRPr lang="sv-SE" sz="1700" b="1" dirty="0">
              <a:solidFill>
                <a:schemeClr val="bg1"/>
              </a:solidFill>
            </a:endParaRP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6619" y="34629071"/>
            <a:ext cx="3641439" cy="7190404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88408" y="1939646"/>
            <a:ext cx="2884888" cy="2996222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smtClean="0"/>
              <a:t>Plats för 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6619" y="11128826"/>
            <a:ext cx="3641439" cy="22447938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306619" y="8988667"/>
            <a:ext cx="3641439" cy="1966908"/>
          </a:xfrm>
        </p:spPr>
        <p:txBody>
          <a:bodyPr/>
          <a:lstStyle>
            <a:lvl1pPr>
              <a:defRPr sz="17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6763154" y="38823252"/>
            <a:ext cx="2883829" cy="299622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2361260" y="38793195"/>
            <a:ext cx="2883829" cy="299622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7959366" y="38793195"/>
            <a:ext cx="2883829" cy="299622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23557472" y="38793195"/>
            <a:ext cx="2883829" cy="299622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40213" y="33902305"/>
            <a:ext cx="3261408" cy="371864"/>
          </a:xfrm>
          <a:prstGeom prst="rect">
            <a:avLst/>
          </a:prstGeom>
          <a:noFill/>
        </p:spPr>
        <p:txBody>
          <a:bodyPr wrap="none" lIns="109189" tIns="54594" rIns="109189" bIns="54594" rtlCol="0">
            <a:spAutoFit/>
          </a:bodyPr>
          <a:lstStyle/>
          <a:p>
            <a:r>
              <a:rPr lang="sv-SE" sz="1700" b="1" dirty="0" smtClean="0">
                <a:solidFill>
                  <a:schemeClr val="bg1"/>
                </a:solidFill>
              </a:rPr>
              <a:t>CONTACT INFORMATION</a:t>
            </a:r>
            <a:endParaRPr lang="sv-SE" sz="1700" b="1" dirty="0">
              <a:solidFill>
                <a:schemeClr val="bg1"/>
              </a:solidFill>
            </a:endParaRP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6619" y="34629071"/>
            <a:ext cx="3641439" cy="716034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Name, title, address, email, phone.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6619" y="11128826"/>
            <a:ext cx="3641439" cy="22447938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306619" y="8988667"/>
            <a:ext cx="3641439" cy="1966908"/>
          </a:xfrm>
        </p:spPr>
        <p:txBody>
          <a:bodyPr/>
          <a:lstStyle>
            <a:lvl1pPr>
              <a:defRPr sz="17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88408" y="1939646"/>
            <a:ext cx="2884888" cy="2996222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smtClean="0"/>
              <a:t>Plats för 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logotype</a:t>
            </a:r>
            <a:endParaRPr lang="sv-SE" dirty="0"/>
          </a:p>
        </p:txBody>
      </p:sp>
      <p:sp>
        <p:nvSpPr>
          <p:cNvPr id="14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6763154" y="38823252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2361260" y="38793195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7959366" y="38793195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17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23557472" y="38793195"/>
            <a:ext cx="2883829" cy="2996222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433" y="1962832"/>
            <a:ext cx="21628706" cy="5857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432" y="8578603"/>
            <a:ext cx="23233412" cy="19365897"/>
          </a:xfrm>
        </p:spPr>
        <p:txBody>
          <a:bodyPr numCol="4" spcCol="429876"/>
          <a:lstStyle>
            <a:lvl1pPr marL="0" indent="0">
              <a:defRPr sz="1700"/>
            </a:lvl1pPr>
            <a:lvl2pPr>
              <a:defRPr sz="1400"/>
            </a:lvl2pPr>
            <a:lvl3pPr marL="217998" indent="-216102">
              <a:defRPr sz="1400"/>
            </a:lvl3pPr>
            <a:lvl4pPr>
              <a:defRPr sz="29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0213" y="33902305"/>
            <a:ext cx="3261408" cy="371864"/>
          </a:xfrm>
          <a:prstGeom prst="rect">
            <a:avLst/>
          </a:prstGeom>
          <a:noFill/>
        </p:spPr>
        <p:txBody>
          <a:bodyPr wrap="none" lIns="109189" tIns="54594" rIns="109189" bIns="54594" rtlCol="0">
            <a:spAutoFit/>
          </a:bodyPr>
          <a:lstStyle/>
          <a:p>
            <a:r>
              <a:rPr lang="sv-SE" sz="1700" b="1" dirty="0" smtClean="0">
                <a:solidFill>
                  <a:schemeClr val="bg1"/>
                </a:solidFill>
              </a:rPr>
              <a:t>CONTACT INFORMATION</a:t>
            </a:r>
            <a:endParaRPr lang="sv-SE" sz="17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6619" y="34629071"/>
            <a:ext cx="3641439" cy="719040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926431" y="29303510"/>
            <a:ext cx="19105357" cy="12515965"/>
          </a:xfrm>
        </p:spPr>
        <p:txBody>
          <a:bodyPr numCol="4" spcCol="429876"/>
          <a:lstStyle>
            <a:lvl1pPr marL="0" indent="0">
              <a:defRPr sz="1700"/>
            </a:lvl1pPr>
            <a:lvl2pPr>
              <a:defRPr sz="1400"/>
            </a:lvl2pPr>
            <a:lvl3pPr marL="217998" indent="-216102">
              <a:defRPr sz="1400"/>
            </a:lvl3pPr>
            <a:lvl4pPr>
              <a:defRPr sz="29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822319" y="18261548"/>
            <a:ext cx="19365894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6845901" y="18245941"/>
            <a:ext cx="19364575" cy="2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2752435" y="18261552"/>
            <a:ext cx="1936589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4392267" y="29424850"/>
            <a:ext cx="3767576" cy="12394625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926431" y="28395305"/>
            <a:ext cx="23190779" cy="4853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6619" y="11128825"/>
            <a:ext cx="3641439" cy="22450265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306619" y="8988667"/>
            <a:ext cx="3641439" cy="1966908"/>
          </a:xfrm>
        </p:spPr>
        <p:txBody>
          <a:bodyPr/>
          <a:lstStyle>
            <a:lvl1pPr>
              <a:defRPr sz="17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88408" y="1939646"/>
            <a:ext cx="2884888" cy="2996222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smtClean="0"/>
              <a:t>Plats för 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logotype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433" y="1962832"/>
            <a:ext cx="21628706" cy="5857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925936" y="9391583"/>
            <a:ext cx="17082600" cy="12862061"/>
          </a:xfrm>
        </p:spPr>
        <p:txBody>
          <a:bodyPr numCol="3" spcCol="429876"/>
          <a:lstStyle>
            <a:lvl1pPr marL="0" indent="0">
              <a:defRPr sz="1700"/>
            </a:lvl1pPr>
            <a:lvl2pPr>
              <a:defRPr sz="1400"/>
            </a:lvl2pPr>
            <a:lvl3pPr marL="212311" indent="-197146">
              <a:defRPr sz="1400"/>
            </a:lvl3pPr>
            <a:lvl4pPr>
              <a:defRPr sz="29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22310263" y="8622626"/>
            <a:ext cx="7570047" cy="29890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22610661" y="8988668"/>
            <a:ext cx="6948463" cy="28978534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966557" y="23224367"/>
            <a:ext cx="17173429" cy="60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966557" y="37906531"/>
            <a:ext cx="17173429" cy="606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925936" y="24559109"/>
            <a:ext cx="17082600" cy="12862061"/>
          </a:xfrm>
        </p:spPr>
        <p:txBody>
          <a:bodyPr numCol="3" spcCol="429876"/>
          <a:lstStyle>
            <a:lvl1pPr marL="0" indent="0">
              <a:defRPr sz="1700"/>
            </a:lvl1pPr>
            <a:lvl2pPr>
              <a:defRPr sz="1400"/>
            </a:lvl2pPr>
            <a:lvl3pPr marL="212311" indent="-197146">
              <a:defRPr sz="1400"/>
            </a:lvl3pPr>
            <a:lvl4pPr>
              <a:defRPr sz="29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40213" y="33902305"/>
            <a:ext cx="3261408" cy="371864"/>
          </a:xfrm>
          <a:prstGeom prst="rect">
            <a:avLst/>
          </a:prstGeom>
          <a:noFill/>
        </p:spPr>
        <p:txBody>
          <a:bodyPr wrap="none" lIns="109189" tIns="54594" rIns="109189" bIns="54594" rtlCol="0">
            <a:spAutoFit/>
          </a:bodyPr>
          <a:lstStyle/>
          <a:p>
            <a:r>
              <a:rPr lang="sv-SE" sz="1700" b="1" dirty="0" smtClean="0">
                <a:solidFill>
                  <a:schemeClr val="bg1"/>
                </a:solidFill>
              </a:rPr>
              <a:t>CONTACT INFORMATION</a:t>
            </a:r>
            <a:endParaRPr lang="sv-SE" sz="1700" b="1" dirty="0">
              <a:solidFill>
                <a:schemeClr val="bg1"/>
              </a:solidFill>
            </a:endParaRP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6619" y="34629071"/>
            <a:ext cx="3641439" cy="7190404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88408" y="1939646"/>
            <a:ext cx="2884888" cy="2996222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smtClean="0"/>
              <a:t>Plats för 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6619" y="11128826"/>
            <a:ext cx="3641439" cy="22447938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306619" y="8988667"/>
            <a:ext cx="3641439" cy="1966908"/>
          </a:xfrm>
        </p:spPr>
        <p:txBody>
          <a:bodyPr/>
          <a:lstStyle>
            <a:lvl1pPr>
              <a:defRPr sz="17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6763154" y="38823252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2361260" y="38793195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7959366" y="38793195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23557472" y="38793195"/>
            <a:ext cx="2883829" cy="2996222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40213" y="33902305"/>
            <a:ext cx="3261408" cy="371864"/>
          </a:xfrm>
          <a:prstGeom prst="rect">
            <a:avLst/>
          </a:prstGeom>
          <a:noFill/>
        </p:spPr>
        <p:txBody>
          <a:bodyPr wrap="none" lIns="109189" tIns="54594" rIns="109189" bIns="54594" rtlCol="0">
            <a:spAutoFit/>
          </a:bodyPr>
          <a:lstStyle/>
          <a:p>
            <a:r>
              <a:rPr lang="sv-SE" sz="1700" b="1" dirty="0" smtClean="0">
                <a:solidFill>
                  <a:schemeClr val="bg1"/>
                </a:solidFill>
              </a:rPr>
              <a:t>CONTACT INFORMATION</a:t>
            </a:r>
            <a:endParaRPr lang="sv-SE" sz="1700" b="1" dirty="0">
              <a:solidFill>
                <a:schemeClr val="bg1"/>
              </a:solidFill>
            </a:endParaRP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6619" y="34629071"/>
            <a:ext cx="3641439" cy="716034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Name, title, address, email, phone.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6619" y="11128826"/>
            <a:ext cx="3641439" cy="22447938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306619" y="8988667"/>
            <a:ext cx="3641439" cy="1966908"/>
          </a:xfrm>
        </p:spPr>
        <p:txBody>
          <a:bodyPr/>
          <a:lstStyle>
            <a:lvl1pPr>
              <a:defRPr sz="17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88408" y="1939646"/>
            <a:ext cx="2884888" cy="2996222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smtClean="0"/>
              <a:t>Plats för 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logotype</a:t>
            </a:r>
            <a:endParaRPr lang="sv-SE" dirty="0"/>
          </a:p>
        </p:txBody>
      </p:sp>
      <p:sp>
        <p:nvSpPr>
          <p:cNvPr id="14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6763154" y="38823252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15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2361260" y="38793195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16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7959366" y="38793195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17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23557472" y="38793195"/>
            <a:ext cx="2883829" cy="2996222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ns f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433" y="1962832"/>
            <a:ext cx="21628706" cy="5857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432" y="8578603"/>
            <a:ext cx="23233412" cy="19365897"/>
          </a:xfrm>
        </p:spPr>
        <p:txBody>
          <a:bodyPr numCol="4" spcCol="429876"/>
          <a:lstStyle>
            <a:lvl1pPr marL="0" indent="0">
              <a:defRPr sz="1700"/>
            </a:lvl1pPr>
            <a:lvl2pPr>
              <a:defRPr sz="1400"/>
            </a:lvl2pPr>
            <a:lvl3pPr marL="217998" indent="-216102">
              <a:defRPr sz="1400"/>
            </a:lvl3pPr>
            <a:lvl4pPr>
              <a:defRPr sz="29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40213" y="33902305"/>
            <a:ext cx="3261408" cy="371864"/>
          </a:xfrm>
          <a:prstGeom prst="rect">
            <a:avLst/>
          </a:prstGeom>
          <a:noFill/>
        </p:spPr>
        <p:txBody>
          <a:bodyPr wrap="none" lIns="109189" tIns="54594" rIns="109189" bIns="54594" rtlCol="0">
            <a:spAutoFit/>
          </a:bodyPr>
          <a:lstStyle/>
          <a:p>
            <a:r>
              <a:rPr lang="sv-SE" sz="1700" b="1" dirty="0" smtClean="0">
                <a:solidFill>
                  <a:schemeClr val="bg1"/>
                </a:solidFill>
              </a:rPr>
              <a:t>CONTACT INFORMATION</a:t>
            </a:r>
            <a:endParaRPr lang="sv-SE" sz="1700" b="1" dirty="0">
              <a:solidFill>
                <a:schemeClr val="bg1"/>
              </a:solidFill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6619" y="34629071"/>
            <a:ext cx="3641439" cy="719040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Name, title, address, email, phone.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0"/>
          </p:nvPr>
        </p:nvSpPr>
        <p:spPr>
          <a:xfrm>
            <a:off x="4926431" y="29303510"/>
            <a:ext cx="19105357" cy="12515965"/>
          </a:xfrm>
        </p:spPr>
        <p:txBody>
          <a:bodyPr numCol="4" spcCol="429876"/>
          <a:lstStyle>
            <a:lvl1pPr marL="0" indent="0">
              <a:defRPr sz="1700"/>
            </a:lvl1pPr>
            <a:lvl2pPr>
              <a:defRPr sz="1400"/>
            </a:lvl2pPr>
            <a:lvl3pPr marL="217998" indent="-216102">
              <a:defRPr sz="1400"/>
            </a:lvl3pPr>
            <a:lvl4pPr>
              <a:defRPr sz="29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 rot="16200000" flipH="1">
            <a:off x="822319" y="18261548"/>
            <a:ext cx="19365894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0"/>
          </p:cNvCxnSpPr>
          <p:nvPr userDrawn="1"/>
        </p:nvCxnSpPr>
        <p:spPr>
          <a:xfrm rot="16200000" flipH="1" flipV="1">
            <a:off x="6845901" y="18245941"/>
            <a:ext cx="19364575" cy="29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16200000" flipH="1">
            <a:off x="12752435" y="18261552"/>
            <a:ext cx="1936589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24392267" y="29424850"/>
            <a:ext cx="3767576" cy="12394625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err="1" smtClean="0"/>
              <a:t>Insert</a:t>
            </a:r>
            <a:r>
              <a:rPr lang="sv-SE" dirty="0" smtClean="0"/>
              <a:t> </a:t>
            </a:r>
            <a:r>
              <a:rPr lang="sv-SE" dirty="0" err="1" smtClean="0"/>
              <a:t>picture</a:t>
            </a:r>
            <a:endParaRPr lang="sv-SE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926431" y="28395305"/>
            <a:ext cx="23190779" cy="4853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6619" y="11128825"/>
            <a:ext cx="3641439" cy="22450265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306619" y="8988667"/>
            <a:ext cx="3641439" cy="1966908"/>
          </a:xfrm>
        </p:spPr>
        <p:txBody>
          <a:bodyPr/>
          <a:lstStyle>
            <a:lvl1pPr>
              <a:defRPr sz="17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88408" y="1939646"/>
            <a:ext cx="2884888" cy="2996222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smtClean="0"/>
              <a:t>Plats för 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logotype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in columns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433" y="1962832"/>
            <a:ext cx="21628706" cy="58571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925936" y="9391583"/>
            <a:ext cx="17082600" cy="12862061"/>
          </a:xfrm>
        </p:spPr>
        <p:txBody>
          <a:bodyPr numCol="3" spcCol="429876"/>
          <a:lstStyle>
            <a:lvl1pPr marL="0" indent="0">
              <a:defRPr sz="1700"/>
            </a:lvl1pPr>
            <a:lvl2pPr>
              <a:defRPr sz="1400"/>
            </a:lvl2pPr>
            <a:lvl3pPr marL="212311" indent="-197146">
              <a:defRPr sz="1400"/>
            </a:lvl3pPr>
            <a:lvl4pPr>
              <a:defRPr sz="29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22310263" y="8622626"/>
            <a:ext cx="7570047" cy="298906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 dirty="0">
              <a:ln w="6350">
                <a:solidFill>
                  <a:schemeClr val="accent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>
          <a:xfrm>
            <a:off x="22610661" y="8988668"/>
            <a:ext cx="6948463" cy="28978534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966557" y="23224367"/>
            <a:ext cx="17173429" cy="606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 userDrawn="1"/>
        </p:nvSpPr>
        <p:spPr>
          <a:xfrm>
            <a:off x="4966557" y="37906531"/>
            <a:ext cx="17173429" cy="606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sp>
        <p:nvSpPr>
          <p:cNvPr id="28" name="Content Placeholder 2"/>
          <p:cNvSpPr>
            <a:spLocks noGrp="1"/>
          </p:cNvSpPr>
          <p:nvPr>
            <p:ph idx="33"/>
          </p:nvPr>
        </p:nvSpPr>
        <p:spPr>
          <a:xfrm>
            <a:off x="4925936" y="24559109"/>
            <a:ext cx="17082600" cy="12862061"/>
          </a:xfrm>
        </p:spPr>
        <p:txBody>
          <a:bodyPr numCol="3" spcCol="429876"/>
          <a:lstStyle>
            <a:lvl1pPr marL="0" indent="0">
              <a:defRPr sz="1700"/>
            </a:lvl1pPr>
            <a:lvl2pPr>
              <a:defRPr sz="1400"/>
            </a:lvl2pPr>
            <a:lvl3pPr marL="212311" indent="-197146">
              <a:defRPr sz="1400"/>
            </a:lvl3pPr>
            <a:lvl4pPr>
              <a:defRPr sz="29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40213" y="33902305"/>
            <a:ext cx="3261408" cy="371864"/>
          </a:xfrm>
          <a:prstGeom prst="rect">
            <a:avLst/>
          </a:prstGeom>
          <a:noFill/>
        </p:spPr>
        <p:txBody>
          <a:bodyPr wrap="none" lIns="109189" tIns="54594" rIns="109189" bIns="54594" rtlCol="0">
            <a:spAutoFit/>
          </a:bodyPr>
          <a:lstStyle/>
          <a:p>
            <a:r>
              <a:rPr lang="sv-SE" sz="1700" b="1" dirty="0" smtClean="0">
                <a:solidFill>
                  <a:schemeClr val="bg1"/>
                </a:solidFill>
              </a:rPr>
              <a:t>CONTACT INFORMATION</a:t>
            </a:r>
            <a:endParaRPr lang="sv-SE" sz="1700" b="1" dirty="0">
              <a:solidFill>
                <a:schemeClr val="bg1"/>
              </a:solidFill>
            </a:endParaRPr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6619" y="34629071"/>
            <a:ext cx="3641439" cy="7190404"/>
          </a:xfr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Name, title, address, email, phone.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6588408" y="1939646"/>
            <a:ext cx="2884888" cy="2996222"/>
          </a:xfrm>
        </p:spPr>
        <p:txBody>
          <a:bodyPr/>
          <a:lstStyle>
            <a:lvl1pPr>
              <a:defRPr sz="3800" b="0" baseline="0"/>
            </a:lvl1pPr>
          </a:lstStyle>
          <a:p>
            <a:r>
              <a:rPr lang="sv-SE" dirty="0" smtClean="0"/>
              <a:t>Plats för </a:t>
            </a:r>
            <a:r>
              <a:rPr lang="sv-SE" dirty="0" err="1" smtClean="0"/>
              <a:t>ev</a:t>
            </a:r>
            <a:r>
              <a:rPr lang="sv-SE" dirty="0" smtClean="0"/>
              <a:t> </a:t>
            </a:r>
            <a:r>
              <a:rPr lang="sv-SE" dirty="0" err="1" smtClean="0"/>
              <a:t>logotype</a:t>
            </a:r>
            <a:endParaRPr lang="sv-SE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6619" y="11128826"/>
            <a:ext cx="3641439" cy="22447938"/>
          </a:xfrm>
        </p:spPr>
        <p:txBody>
          <a:bodyPr/>
          <a:lstStyle>
            <a:lvl1pPr marL="0" indent="0">
              <a:defRPr sz="17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306619" y="8988667"/>
            <a:ext cx="3641439" cy="1966908"/>
          </a:xfrm>
        </p:spPr>
        <p:txBody>
          <a:bodyPr/>
          <a:lstStyle>
            <a:lvl1pPr>
              <a:defRPr sz="1700" baseline="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600"/>
            </a:lvl3pPr>
            <a:lvl4pPr>
              <a:defRPr sz="2600"/>
            </a:lvl4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20" name="Picture Placeholder 34"/>
          <p:cNvSpPr>
            <a:spLocks noGrp="1"/>
          </p:cNvSpPr>
          <p:nvPr>
            <p:ph type="pic" sz="quarter" idx="25"/>
          </p:nvPr>
        </p:nvSpPr>
        <p:spPr>
          <a:xfrm>
            <a:off x="6763154" y="38823252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21" name="Picture Placeholder 34"/>
          <p:cNvSpPr>
            <a:spLocks noGrp="1"/>
          </p:cNvSpPr>
          <p:nvPr>
            <p:ph type="pic" sz="quarter" idx="35"/>
          </p:nvPr>
        </p:nvSpPr>
        <p:spPr>
          <a:xfrm>
            <a:off x="12361260" y="38793195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22" name="Picture Placeholder 34"/>
          <p:cNvSpPr>
            <a:spLocks noGrp="1"/>
          </p:cNvSpPr>
          <p:nvPr>
            <p:ph type="pic" sz="quarter" idx="36"/>
          </p:nvPr>
        </p:nvSpPr>
        <p:spPr>
          <a:xfrm>
            <a:off x="17959366" y="38793195"/>
            <a:ext cx="2883829" cy="2996222"/>
          </a:xfrm>
        </p:spPr>
        <p:txBody>
          <a:bodyPr/>
          <a:lstStyle/>
          <a:p>
            <a:endParaRPr lang="sv-SE"/>
          </a:p>
        </p:txBody>
      </p:sp>
      <p:sp>
        <p:nvSpPr>
          <p:cNvPr id="23" name="Picture Placeholder 34"/>
          <p:cNvSpPr>
            <a:spLocks noGrp="1"/>
          </p:cNvSpPr>
          <p:nvPr>
            <p:ph type="pic" sz="quarter" idx="37"/>
          </p:nvPr>
        </p:nvSpPr>
        <p:spPr>
          <a:xfrm>
            <a:off x="23557472" y="38793195"/>
            <a:ext cx="2883829" cy="2996222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6433" y="1962832"/>
            <a:ext cx="21457049" cy="5857152"/>
          </a:xfrm>
          <a:prstGeom prst="rect">
            <a:avLst/>
          </a:prstGeom>
        </p:spPr>
        <p:txBody>
          <a:bodyPr vert="horz" lIns="0" tIns="208823" rIns="417646" bIns="208823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6433" y="8583164"/>
            <a:ext cx="21457047" cy="3157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8578603"/>
            <a:ext cx="4668948" cy="342299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538" y="2444242"/>
            <a:ext cx="4120373" cy="35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3" r:id="rId3"/>
  </p:sldLayoutIdLst>
  <p:timing>
    <p:tnLst>
      <p:par>
        <p:cTn id="1" dur="indefinite" restart="never" nodeType="tmRoot"/>
      </p:par>
    </p:tnLst>
  </p:timing>
  <p:txStyles>
    <p:titleStyle>
      <a:lvl1pPr algn="l" defTabSz="4176460" rtl="0" eaLnBrk="1" latinLnBrk="0" hangingPunct="1">
        <a:spcBef>
          <a:spcPct val="0"/>
        </a:spcBef>
        <a:buNone/>
        <a:defRPr sz="9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5634" indent="-115634" algn="l" defTabSz="4176460" rtl="0" eaLnBrk="1" latinLnBrk="0" hangingPunct="1">
        <a:spcBef>
          <a:spcPct val="20000"/>
        </a:spcBef>
        <a:buFontTx/>
        <a:buNone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176460" rtl="0" eaLnBrk="1" latinLnBrk="0" hangingPunct="1">
        <a:spcBef>
          <a:spcPct val="200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204" indent="-316571" algn="l" defTabSz="417646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50671" indent="-288136" algn="l" defTabSz="417646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97036" indent="-1044115" algn="l" defTabSz="4176460" rtl="0" eaLnBrk="1" latinLnBrk="0" hangingPunct="1">
        <a:spcBef>
          <a:spcPct val="20000"/>
        </a:spcBef>
        <a:buFont typeface="Arial" pitchFamily="34" charset="0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26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49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72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95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3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6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9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92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15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38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61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84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6433" y="1962832"/>
            <a:ext cx="21457049" cy="5857152"/>
          </a:xfrm>
          <a:prstGeom prst="rect">
            <a:avLst/>
          </a:prstGeom>
        </p:spPr>
        <p:txBody>
          <a:bodyPr vert="horz" lIns="0" tIns="208823" rIns="417646" bIns="208823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6433" y="8583164"/>
            <a:ext cx="21457047" cy="3157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8578603"/>
            <a:ext cx="4668948" cy="34229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538" y="2444242"/>
            <a:ext cx="4120373" cy="35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iming>
    <p:tnLst>
      <p:par>
        <p:cTn id="1" dur="indefinite" restart="never" nodeType="tmRoot"/>
      </p:par>
    </p:tnLst>
  </p:timing>
  <p:txStyles>
    <p:titleStyle>
      <a:lvl1pPr algn="l" defTabSz="417646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634" indent="-115634" algn="l" defTabSz="4176460" rtl="0" eaLnBrk="1" latinLnBrk="0" hangingPunct="1">
        <a:spcBef>
          <a:spcPct val="20000"/>
        </a:spcBef>
        <a:buFontTx/>
        <a:buNone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176460" rtl="0" eaLnBrk="1" latinLnBrk="0" hangingPunct="1">
        <a:spcBef>
          <a:spcPct val="200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204" indent="-316571" algn="l" defTabSz="417646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50671" indent="-288136" algn="l" defTabSz="417646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97036" indent="-1044115" algn="l" defTabSz="4176460" rtl="0" eaLnBrk="1" latinLnBrk="0" hangingPunct="1">
        <a:spcBef>
          <a:spcPct val="20000"/>
        </a:spcBef>
        <a:buFont typeface="Arial" pitchFamily="34" charset="0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26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49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72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95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3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6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9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92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15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38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61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84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6433" y="1962832"/>
            <a:ext cx="21457049" cy="5857152"/>
          </a:xfrm>
          <a:prstGeom prst="rect">
            <a:avLst/>
          </a:prstGeom>
        </p:spPr>
        <p:txBody>
          <a:bodyPr vert="horz" lIns="0" tIns="208823" rIns="417646" bIns="208823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6433" y="8583164"/>
            <a:ext cx="21457047" cy="3157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8578603"/>
            <a:ext cx="4668948" cy="342299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189" tIns="54594" rIns="109189" bIns="54594" rtlCol="0" anchor="ctr"/>
          <a:lstStyle/>
          <a:p>
            <a:pPr algn="ctr"/>
            <a:endParaRPr lang="sv-SE"/>
          </a:p>
        </p:txBody>
      </p:sp>
      <p:pic>
        <p:nvPicPr>
          <p:cNvPr id="6" name="Picture 2" descr="kth_generell_e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538" y="2444242"/>
            <a:ext cx="4120373" cy="35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4176460" rtl="0" eaLnBrk="1" latinLnBrk="0" hangingPunct="1">
        <a:spcBef>
          <a:spcPct val="0"/>
        </a:spcBef>
        <a:buNone/>
        <a:defRPr sz="9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15634" indent="-115634" algn="l" defTabSz="4176460" rtl="0" eaLnBrk="1" latinLnBrk="0" hangingPunct="1">
        <a:spcBef>
          <a:spcPct val="20000"/>
        </a:spcBef>
        <a:buFontTx/>
        <a:buNone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176460" rtl="0" eaLnBrk="1" latinLnBrk="0" hangingPunct="1">
        <a:spcBef>
          <a:spcPct val="200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32204" indent="-316571" algn="l" defTabSz="417646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50671" indent="-288136" algn="l" defTabSz="417646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97036" indent="-1044115" algn="l" defTabSz="4176460" rtl="0" eaLnBrk="1" latinLnBrk="0" hangingPunct="1">
        <a:spcBef>
          <a:spcPct val="20000"/>
        </a:spcBef>
        <a:buFont typeface="Arial" pitchFamily="34" charset="0"/>
        <a:buChar char="»"/>
        <a:defRPr sz="53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26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49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72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956" indent="-1044115" algn="l" defTabSz="4176460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3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6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90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92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15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38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61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841" algn="l" defTabSz="417646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felixrafael.segundosevilla@zhaw.ch" TargetMode="External"/><Relationship Id="rId13" Type="http://schemas.openxmlformats.org/officeDocument/2006/relationships/image" Target="../media/image9.jpe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hyperlink" Target="mailto:rafael.segundo@ee.kth.se" TargetMode="External"/><Relationship Id="rId12" Type="http://schemas.openxmlformats.org/officeDocument/2006/relationships/image" Target="../media/image8.emf"/><Relationship Id="rId25" Type="http://schemas.openxmlformats.org/officeDocument/2006/relationships/image" Target="../media/image21.png"/><Relationship Id="rId2" Type="http://schemas.openxmlformats.org/officeDocument/2006/relationships/image" Target="../media/image2.png"/><Relationship Id="rId16" Type="http://schemas.openxmlformats.org/officeDocument/2006/relationships/image" Target="../media/image12.emf"/><Relationship Id="rId29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7.jpeg"/><Relationship Id="rId24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1.emf"/><Relationship Id="rId23" Type="http://schemas.openxmlformats.org/officeDocument/2006/relationships/image" Target="../media/image19.png"/><Relationship Id="rId28" Type="http://schemas.openxmlformats.org/officeDocument/2006/relationships/image" Target="../media/image16.png"/><Relationship Id="rId10" Type="http://schemas.openxmlformats.org/officeDocument/2006/relationships/hyperlink" Target="mailto:luigiv@kth.se" TargetMode="External"/><Relationship Id="rId4" Type="http://schemas.openxmlformats.org/officeDocument/2006/relationships/image" Target="../media/image4.png"/><Relationship Id="rId9" Type="http://schemas.openxmlformats.org/officeDocument/2006/relationships/hyperlink" Target="mailto:luigi.vanfretti@statnett.no" TargetMode="External"/><Relationship Id="rId14" Type="http://schemas.openxmlformats.org/officeDocument/2006/relationships/image" Target="../media/image10.emf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18907" y="34905317"/>
                <a:ext cx="10657184" cy="2360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4000" b="0" i="1" smtClean="0">
                          <a:latin typeface="Cambria Math"/>
                        </a:rPr>
                        <m:t>𝑆𝑀𝐼</m:t>
                      </m:r>
                      <m:r>
                        <a:rPr lang="sv-SE" sz="40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sz="4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40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sz="40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sv-SE" sz="4000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sv-SE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4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sz="4000" i="1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4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sz="4000" i="1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v-SE" sz="40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v-SE" sz="40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v-SE" sz="40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4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sz="4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4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sz="40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sv-SE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4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sz="4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  <m:r>
                            <a:rPr lang="sv-SE" sz="4000" b="0" i="1" smtClean="0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4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v-SE" sz="4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4000" b="0" i="1" smtClean="0">
                                    <a:latin typeface="Cambria Math"/>
                                    <a:ea typeface="Cambria Math"/>
                                  </a:rPr>
                                  <m:t>⋱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4000" b="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e>
                            </m:mr>
                          </m:m>
                          <m:r>
                            <a:rPr lang="sv-SE" sz="4000" b="0" i="1" smtClean="0">
                              <a:latin typeface="Cambria Math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40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v-SE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4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sz="4000" i="1">
                                        <a:latin typeface="Cambria Math"/>
                                      </a:rPr>
                                      <m:t>1, </m:t>
                                    </m:r>
                                    <m:sSub>
                                      <m:sSubPr>
                                        <m:ctrlP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v-SE" sz="4000" b="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v-SE" sz="4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4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sz="40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sv-SE" sz="4000" i="1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4000" i="1"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8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07" y="34905317"/>
                <a:ext cx="10657184" cy="23600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887819" y="41168836"/>
                <a:ext cx="2787558" cy="829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sz="4000" b="0" i="1" smtClean="0">
                        <a:latin typeface="Cambria Math"/>
                      </a:rPr>
                      <m:t>𝐺𝑀𝐼</m:t>
                    </m:r>
                    <m:r>
                      <a:rPr lang="sv-SE" sz="40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4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 smtClean="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sSub>
                          <m:sSubPr>
                            <m:ctrlPr>
                              <a:rPr lang="sv-SE" sz="4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v-SE" sz="4000" i="1" smtClean="0">
                                <a:latin typeface="Cambria Math"/>
                                <a:ea typeface="Cambria Math"/>
                              </a:rPr>
                              <m:t>𝜁</m:t>
                            </m:r>
                          </m:e>
                          <m:sub>
                            <m:r>
                              <a:rPr lang="sv-SE" sz="4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v-SE" sz="4000" dirty="0" smtClean="0"/>
                  <a:t>,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19" y="41168836"/>
                <a:ext cx="2787558" cy="829714"/>
              </a:xfrm>
              <a:prstGeom prst="rect">
                <a:avLst/>
              </a:prstGeom>
              <a:blipFill rotWithShape="1">
                <a:blip r:embed="rId3"/>
                <a:stretch>
                  <a:fillRect t="-15328" r="-4158" b="-131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74891" y="39976632"/>
                <a:ext cx="7601889" cy="86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sz="4000" b="0" i="1" smtClean="0">
                        <a:latin typeface="Cambria Math"/>
                      </a:rPr>
                      <m:t>𝐴𝑀𝐼</m:t>
                    </m:r>
                    <m:r>
                      <a:rPr lang="sv-SE" sz="4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40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v-SE" sz="4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sz="4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40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4000" b="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sv-SE" sz="40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4000" i="1" smtClean="0">
                                          <a:latin typeface="Cambria Math"/>
                                          <a:ea typeface="Cambria Math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sv-SE" sz="4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4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sv-SE" sz="4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4000" i="1">
                                          <a:latin typeface="Cambria Math"/>
                                          <a:ea typeface="Cambria Math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sv-SE" sz="4000" b="0" i="1" smtClean="0">
                                          <a:latin typeface="Cambria Math"/>
                                          <a:ea typeface="Cambria Math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v-SE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4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sv-SE" sz="4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4000" i="1">
                                          <a:latin typeface="Cambria Math"/>
                                          <a:ea typeface="Cambria Math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sv-SE" sz="40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  <m:r>
                                        <a:rPr lang="sv-SE" sz="4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  <m:r>
                          <a:rPr lang="sv-SE" sz="4000" b="0" i="1" smtClean="0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v-SE" sz="4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v-SE" sz="400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sz="40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4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sv-SE" sz="4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4000" i="1">
                                          <a:latin typeface="Cambria Math"/>
                                          <a:ea typeface="Cambria Math"/>
                                        </a:rPr>
                                        <m:t>𝜁</m:t>
                                      </m:r>
                                    </m:e>
                                    <m:sub>
                                      <m:r>
                                        <a:rPr lang="sv-SE" sz="4000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sv-SE" sz="4000" dirty="0" smtClean="0"/>
                  <a:t>,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891" y="39976632"/>
                <a:ext cx="7601889" cy="869790"/>
              </a:xfrm>
              <a:prstGeom prst="rect">
                <a:avLst/>
              </a:prstGeom>
              <a:blipFill rotWithShape="1">
                <a:blip r:embed="rId4"/>
                <a:stretch>
                  <a:fillRect t="-5594" r="-1925" b="-1748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>
            <a:off x="23435170" y="35818793"/>
            <a:ext cx="0" cy="1787269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2" name="Picture 38" descr="C:\Users\Luigiv\Desktop\smart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5" b="16528"/>
          <a:stretch/>
        </p:blipFill>
        <p:spPr bwMode="auto">
          <a:xfrm>
            <a:off x="14041608" y="6807929"/>
            <a:ext cx="6498979" cy="1850917"/>
          </a:xfrm>
          <a:prstGeom prst="rect">
            <a:avLst/>
          </a:prstGeom>
          <a:noFill/>
          <a:ex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27" y="4194350"/>
            <a:ext cx="4505690" cy="4071257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880890" y="1952704"/>
            <a:ext cx="24371749" cy="3465781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7200" dirty="0">
                <a:solidFill>
                  <a:schemeClr val="accent4">
                    <a:lumMod val="25000"/>
                  </a:schemeClr>
                </a:solidFill>
              </a:rPr>
              <a:t>A Small-Signal Stability Index for Power System</a:t>
            </a:r>
            <a:br>
              <a:rPr lang="en-US" sz="7200" dirty="0">
                <a:solidFill>
                  <a:schemeClr val="accent4">
                    <a:lumMod val="25000"/>
                  </a:schemeClr>
                </a:solidFill>
              </a:rPr>
            </a:br>
            <a:r>
              <a:rPr lang="en-US" sz="7200" dirty="0">
                <a:solidFill>
                  <a:schemeClr val="accent4">
                    <a:lumMod val="25000"/>
                  </a:schemeClr>
                </a:solidFill>
              </a:rPr>
              <a:t>Dynamic Impact Assessment using Time-domain</a:t>
            </a:r>
            <a:br>
              <a:rPr lang="en-US" sz="7200" dirty="0">
                <a:solidFill>
                  <a:schemeClr val="accent4">
                    <a:lumMod val="25000"/>
                  </a:schemeClr>
                </a:solidFill>
              </a:rPr>
            </a:br>
            <a:r>
              <a:rPr lang="en-US" sz="7200" dirty="0">
                <a:solidFill>
                  <a:schemeClr val="accent4">
                    <a:lumMod val="25000"/>
                  </a:schemeClr>
                </a:solidFill>
              </a:rPr>
              <a:t>Simulations</a:t>
            </a:r>
            <a:r>
              <a:rPr lang="sv-SE" sz="6000" dirty="0" smtClean="0">
                <a:solidFill>
                  <a:schemeClr val="accent4">
                    <a:lumMod val="25000"/>
                  </a:schemeClr>
                </a:solidFill>
              </a:rPr>
              <a:t/>
            </a:r>
            <a:br>
              <a:rPr lang="sv-SE" sz="6000" dirty="0" smtClean="0">
                <a:solidFill>
                  <a:schemeClr val="accent4">
                    <a:lumMod val="25000"/>
                  </a:schemeClr>
                </a:solidFill>
              </a:rPr>
            </a:br>
            <a:endParaRPr lang="sv-SE" sz="60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/>
          </p:nvPr>
        </p:nvSpPr>
        <p:spPr>
          <a:xfrm>
            <a:off x="284815" y="24242006"/>
            <a:ext cx="4140000" cy="3859000"/>
          </a:xfrm>
        </p:spPr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Rafael Segundo is with KTH Royal Institute of Technology, Stockholm, Sweden, e-mail:</a:t>
            </a:r>
          </a:p>
          <a:p>
            <a:r>
              <a:rPr lang="en-US" dirty="0"/>
              <a:t> </a:t>
            </a:r>
            <a:r>
              <a:rPr lang="en-US" i="1" dirty="0" smtClean="0">
                <a:hlinkClick r:id="rId7"/>
              </a:rPr>
              <a:t>rafael.segundo@ee.kth.se</a:t>
            </a:r>
            <a:endParaRPr lang="en-US" i="1" dirty="0" smtClean="0"/>
          </a:p>
          <a:p>
            <a:r>
              <a:rPr lang="en-US" dirty="0" smtClean="0"/>
              <a:t> and with Zurich University of Applied Science, Winterthur, Switzerland email:</a:t>
            </a:r>
          </a:p>
          <a:p>
            <a:r>
              <a:rPr lang="en-US" dirty="0" smtClean="0">
                <a:hlinkClick r:id="rId8"/>
              </a:rPr>
              <a:t>felixrafael.segundosevilla@zhaw.ch</a:t>
            </a:r>
            <a:endParaRPr lang="en-US" dirty="0" smtClean="0"/>
          </a:p>
          <a:p>
            <a:endParaRPr lang="es-MX" i="1" dirty="0" smtClean="0"/>
          </a:p>
          <a:p>
            <a:endParaRPr lang="es-MX" i="1" dirty="0" smtClean="0"/>
          </a:p>
          <a:p>
            <a:r>
              <a:rPr lang="en-US" dirty="0" err="1" smtClean="0"/>
              <a:t>Dr</a:t>
            </a:r>
            <a:r>
              <a:rPr lang="en-US" dirty="0" smtClean="0"/>
              <a:t> Luigi </a:t>
            </a:r>
            <a:r>
              <a:rPr lang="en-US" dirty="0"/>
              <a:t>Vanfretti is with </a:t>
            </a:r>
            <a:r>
              <a:rPr lang="en-US" dirty="0" err="1"/>
              <a:t>Statnett</a:t>
            </a:r>
            <a:r>
              <a:rPr lang="en-US" dirty="0"/>
              <a:t> SF, Research and Development Division in Oslo, </a:t>
            </a:r>
            <a:r>
              <a:rPr lang="en-US" dirty="0" smtClean="0"/>
              <a:t>Norway, e-mail</a:t>
            </a:r>
            <a:r>
              <a:rPr lang="en-US" dirty="0"/>
              <a:t>: </a:t>
            </a:r>
            <a:r>
              <a:rPr lang="en-US" i="1" dirty="0">
                <a:hlinkClick r:id="rId9"/>
              </a:rPr>
              <a:t>luigi.vanfretti@statnett.no</a:t>
            </a:r>
            <a:r>
              <a:rPr lang="en-US" dirty="0"/>
              <a:t> </a:t>
            </a:r>
          </a:p>
          <a:p>
            <a:r>
              <a:rPr lang="en-US" dirty="0" smtClean="0"/>
              <a:t>  and with </a:t>
            </a:r>
            <a:r>
              <a:rPr lang="en-US" dirty="0"/>
              <a:t>KTH Royal Institute of Technology, Stockholm, Sweden </a:t>
            </a:r>
            <a:r>
              <a:rPr lang="en-US" dirty="0" smtClean="0"/>
              <a:t>e-mail</a:t>
            </a:r>
            <a:r>
              <a:rPr lang="en-US" dirty="0"/>
              <a:t>: </a:t>
            </a:r>
            <a:r>
              <a:rPr lang="en-US" i="1" dirty="0">
                <a:hlinkClick r:id="rId10"/>
              </a:rPr>
              <a:t>luigiv@kth.se</a:t>
            </a:r>
            <a:r>
              <a:rPr lang="en-US" dirty="0"/>
              <a:t> 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1"/>
          </p:nvPr>
        </p:nvSpPr>
        <p:spPr>
          <a:xfrm>
            <a:off x="378347" y="9090894"/>
            <a:ext cx="3960440" cy="9937104"/>
          </a:xfrm>
        </p:spPr>
        <p:txBody>
          <a:bodyPr/>
          <a:lstStyle/>
          <a:p>
            <a:r>
              <a:rPr lang="en-US" sz="2000" i="1" dirty="0"/>
              <a:t>Abstract</a:t>
            </a:r>
            <a:r>
              <a:rPr lang="en-US" sz="2000" b="0" dirty="0"/>
              <a:t>— </a:t>
            </a:r>
            <a:r>
              <a:rPr lang="en-US" sz="2000" b="0" dirty="0" smtClean="0"/>
              <a:t>A small-signal stability index of three layers,</a:t>
            </a:r>
            <a:endParaRPr lang="en-US" sz="2000" b="0" dirty="0"/>
          </a:p>
          <a:p>
            <a:r>
              <a:rPr lang="en-US" sz="2000" b="0" dirty="0" smtClean="0"/>
              <a:t> which is used to </a:t>
            </a:r>
            <a:r>
              <a:rPr lang="en-US" sz="2000" b="0" dirty="0"/>
              <a:t>assess power system dynamic simulations is presented</a:t>
            </a:r>
            <a:r>
              <a:rPr lang="en-US" sz="2000" b="0" dirty="0" smtClean="0"/>
              <a:t>.</a:t>
            </a:r>
          </a:p>
          <a:p>
            <a:endParaRPr lang="en-US" sz="2000" b="0" dirty="0"/>
          </a:p>
          <a:p>
            <a:r>
              <a:rPr lang="en-US" sz="2000" b="0" dirty="0"/>
              <a:t>The index is calculated from an estimate of the eigenvalues </a:t>
            </a:r>
            <a:r>
              <a:rPr lang="en-US" sz="2000" b="0" dirty="0" smtClean="0"/>
              <a:t>of the </a:t>
            </a:r>
            <a:r>
              <a:rPr lang="en-US" sz="2000" b="0" dirty="0"/>
              <a:t>system, which </a:t>
            </a:r>
            <a:r>
              <a:rPr lang="en-US" sz="2000" b="0" dirty="0" smtClean="0"/>
              <a:t>are determined </a:t>
            </a:r>
            <a:r>
              <a:rPr lang="en-US" sz="2000" b="0" dirty="0"/>
              <a:t>using time-series from </a:t>
            </a:r>
            <a:r>
              <a:rPr lang="en-US" sz="2000" b="0" dirty="0" smtClean="0"/>
              <a:t>dynamic simulations. The </a:t>
            </a:r>
            <a:r>
              <a:rPr lang="en-US" sz="2000" b="0" dirty="0"/>
              <a:t>methodology assumes that no other </a:t>
            </a:r>
            <a:r>
              <a:rPr lang="en-US" sz="2000" b="0" dirty="0" smtClean="0"/>
              <a:t>information about </a:t>
            </a:r>
            <a:r>
              <a:rPr lang="en-US" sz="2000" b="0" dirty="0"/>
              <a:t>the system (model) is available</a:t>
            </a:r>
            <a:r>
              <a:rPr lang="en-US" sz="2000" b="0" dirty="0" smtClean="0"/>
              <a:t>.</a:t>
            </a:r>
          </a:p>
          <a:p>
            <a:endParaRPr lang="en-US" sz="2000" b="0" dirty="0"/>
          </a:p>
          <a:p>
            <a:r>
              <a:rPr lang="en-US" sz="2000" b="0" dirty="0" smtClean="0"/>
              <a:t> </a:t>
            </a:r>
            <a:r>
              <a:rPr lang="en-US" sz="2000" b="0" dirty="0"/>
              <a:t>In the first layer, </a:t>
            </a:r>
            <a:r>
              <a:rPr lang="en-US" sz="2000" b="0" dirty="0" smtClean="0"/>
              <a:t>which is </a:t>
            </a:r>
            <a:r>
              <a:rPr lang="en-US" sz="2000" b="0" dirty="0"/>
              <a:t>the main future of the index, a </a:t>
            </a:r>
            <a:r>
              <a:rPr lang="en-US" sz="2000" b="0" dirty="0" smtClean="0"/>
              <a:t>scalar indicates </a:t>
            </a:r>
            <a:r>
              <a:rPr lang="en-US" sz="2000" b="0" dirty="0"/>
              <a:t>if any of the modes have a damping ratio less than a </a:t>
            </a:r>
            <a:r>
              <a:rPr lang="en-US" sz="2000" b="0" dirty="0" smtClean="0"/>
              <a:t>predefined value</a:t>
            </a:r>
            <a:r>
              <a:rPr lang="en-US" sz="2000" b="0" dirty="0"/>
              <a:t>. In the second layer, a vector is used to specify </a:t>
            </a:r>
            <a:r>
              <a:rPr lang="en-US" sz="2000" b="0" dirty="0" smtClean="0"/>
              <a:t>which pre-defined </a:t>
            </a:r>
            <a:r>
              <a:rPr lang="en-US" sz="2000" b="0" dirty="0"/>
              <a:t>damping ratios were violated and finally, in the </a:t>
            </a:r>
            <a:r>
              <a:rPr lang="en-US" sz="2000" b="0" dirty="0" smtClean="0"/>
              <a:t>third layer </a:t>
            </a:r>
            <a:r>
              <a:rPr lang="en-US" sz="2000" b="0" dirty="0"/>
              <a:t>a matrix is used to retrieve precise information about </a:t>
            </a:r>
            <a:r>
              <a:rPr lang="en-US" sz="2000" b="0" dirty="0" smtClean="0"/>
              <a:t>which mode </a:t>
            </a:r>
            <a:r>
              <a:rPr lang="en-US" sz="2000" b="0" dirty="0"/>
              <a:t>has violated the pre-defined damping requirements of </a:t>
            </a:r>
            <a:r>
              <a:rPr lang="en-US" sz="2000" b="0" dirty="0" smtClean="0"/>
              <a:t>the system.</a:t>
            </a:r>
            <a:endParaRPr lang="sv-SE" sz="2000" b="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37"/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r="1855"/>
          <a:stretch>
            <a:fillRect/>
          </a:stretch>
        </p:blipFill>
        <p:spPr>
          <a:xfrm>
            <a:off x="665523" y="2322142"/>
            <a:ext cx="3673264" cy="3816424"/>
          </a:xfrm>
        </p:spPr>
      </p:pic>
      <p:sp>
        <p:nvSpPr>
          <p:cNvPr id="12" name="Platshållare för bild 8"/>
          <p:cNvSpPr txBox="1">
            <a:spLocks/>
          </p:cNvSpPr>
          <p:nvPr/>
        </p:nvSpPr>
        <p:spPr>
          <a:xfrm>
            <a:off x="17084203" y="33501606"/>
            <a:ext cx="2883829" cy="2996222"/>
          </a:xfrm>
          <a:prstGeom prst="rect">
            <a:avLst/>
          </a:prstGeom>
        </p:spPr>
      </p:sp>
      <p:sp>
        <p:nvSpPr>
          <p:cNvPr id="10" name="TextBox 9"/>
          <p:cNvSpPr txBox="1"/>
          <p:nvPr/>
        </p:nvSpPr>
        <p:spPr>
          <a:xfrm>
            <a:off x="4986859" y="9306918"/>
            <a:ext cx="11880000" cy="313932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To 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develop 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offline criteria 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to support online analysis 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functions within the </a:t>
            </a:r>
            <a:r>
              <a:rPr lang="en-US" sz="2400" dirty="0" err="1" smtClean="0">
                <a:solidFill>
                  <a:schemeClr val="accent4">
                    <a:lumMod val="25000"/>
                  </a:schemeClr>
                </a:solidFill>
              </a:rPr>
              <a:t>iTesla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 toolbox.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To classify events on time-series performed from dynamic simulations.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Fast computation and  good measure of how severe the contingency affected the stability of the system.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Simple to interpret without compromising information about the cause of the problem.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302799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sp>
        <p:nvSpPr>
          <p:cNvPr id="25" name="TextBox 24"/>
          <p:cNvSpPr txBox="1"/>
          <p:nvPr/>
        </p:nvSpPr>
        <p:spPr>
          <a:xfrm>
            <a:off x="4986859" y="8658846"/>
            <a:ext cx="118800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chemeClr val="bg1"/>
                </a:solidFill>
              </a:rPr>
              <a:t>I. Motivation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88179" y="25919806"/>
            <a:ext cx="11880000" cy="298543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accent4">
                    <a:lumMod val="25000"/>
                  </a:schemeClr>
                </a:solidFill>
              </a:rPr>
              <a:t>SMI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provides 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the individual distance of each mode to a 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predefined damping ratio, e.g. </a:t>
            </a:r>
            <a:r>
              <a:rPr lang="en-US" sz="2400" i="1" dirty="0" smtClean="0">
                <a:solidFill>
                  <a:schemeClr val="accent4">
                    <a:lumMod val="25000"/>
                  </a:schemeClr>
                </a:solidFill>
                <a:latin typeface="Symbol" panose="05050102010706020507" pitchFamily="18" charset="2"/>
              </a:rPr>
              <a:t>z</a:t>
            </a:r>
            <a:r>
              <a:rPr lang="en-US" sz="1800" i="1" dirty="0" smtClean="0">
                <a:solidFill>
                  <a:schemeClr val="accent4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 smtClean="0">
                <a:solidFill>
                  <a:schemeClr val="accent4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=0%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sz="2400" i="1" dirty="0" smtClean="0">
                <a:solidFill>
                  <a:schemeClr val="accent4">
                    <a:lumMod val="25000"/>
                  </a:schemeClr>
                </a:solidFill>
                <a:latin typeface="Symbol" panose="05050102010706020507" pitchFamily="18" charset="2"/>
              </a:rPr>
              <a:t>z</a:t>
            </a:r>
            <a:r>
              <a:rPr lang="en-US" sz="1800" i="1" dirty="0" smtClean="0">
                <a:solidFill>
                  <a:schemeClr val="accent4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i="1" dirty="0" smtClean="0">
                <a:solidFill>
                  <a:schemeClr val="accent4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=5%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  <a:cs typeface="Times New Roman" panose="02020603050405020304" pitchFamily="18" charset="0"/>
              </a:rPr>
              <a:t> and </a:t>
            </a:r>
            <a:r>
              <a:rPr lang="en-US" sz="2400" i="1" dirty="0" smtClean="0">
                <a:solidFill>
                  <a:schemeClr val="accent4">
                    <a:lumMod val="25000"/>
                  </a:schemeClr>
                </a:solidFill>
                <a:latin typeface="Symbol" panose="05050102010706020507" pitchFamily="18" charset="2"/>
              </a:rPr>
              <a:t>z</a:t>
            </a:r>
            <a:r>
              <a:rPr lang="en-US" sz="1800" i="1" dirty="0" smtClean="0">
                <a:solidFill>
                  <a:schemeClr val="accent4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i="1" dirty="0" smtClean="0">
                <a:solidFill>
                  <a:schemeClr val="accent4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=10%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en-US" sz="2400" i="1" dirty="0" smtClean="0">
              <a:solidFill>
                <a:schemeClr val="accent4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4">
                    <a:lumMod val="25000"/>
                  </a:schemeClr>
                </a:solidFill>
              </a:rPr>
              <a:t>AMI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 is a vector that gives 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the minimum distance of the modes with respect 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to each 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of the pre-defined damping 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ratios.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4">
                    <a:lumMod val="25000"/>
                  </a:schemeClr>
                </a:solidFill>
              </a:rPr>
              <a:t>GMI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 gives a global interpretation of the modes respect to 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all pre-defined 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damping ratios, is the minimum distance 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among all 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modes respect to all pre-defined 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ratios. </a:t>
            </a:r>
            <a:endParaRPr 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45563" y="23348478"/>
            <a:ext cx="11880000" cy="98488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(a) </a:t>
            </a:r>
            <a:r>
              <a:rPr lang="en-US" sz="2400" i="1" u="sng" dirty="0" smtClean="0">
                <a:solidFill>
                  <a:schemeClr val="accent4">
                    <a:lumMod val="25000"/>
                  </a:schemeClr>
                </a:solidFill>
              </a:rPr>
              <a:t>Case A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: One 3-phase fault of 100msec at each  bus  (32 simulations)</a:t>
            </a:r>
          </a:p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(b) </a:t>
            </a:r>
            <a:r>
              <a:rPr lang="en-US" sz="2400" i="1" u="sng" dirty="0" smtClean="0">
                <a:solidFill>
                  <a:schemeClr val="accent4">
                    <a:lumMod val="25000"/>
                  </a:schemeClr>
                </a:solidFill>
              </a:rPr>
              <a:t>Case B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: Five 3-phase faults of random duration at each bus (160 </a:t>
            </a:r>
            <a:r>
              <a:rPr lang="en-US" sz="2400" dirty="0" err="1" smtClean="0">
                <a:solidFill>
                  <a:schemeClr val="accent4">
                    <a:lumMod val="25000"/>
                  </a:schemeClr>
                </a:solidFill>
              </a:rPr>
              <a:t>sim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387334" y="9306918"/>
            <a:ext cx="11880000" cy="2246769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Two artificial signals, shown on Figure 3 (a), with 3 different frequencies and damping ratios were generated</a:t>
            </a:r>
            <a:r>
              <a:rPr lang="sv-SE" sz="2400" dirty="0" smtClean="0">
                <a:solidFill>
                  <a:schemeClr val="accent4">
                    <a:lumMod val="25000"/>
                  </a:schemeClr>
                </a:solidFill>
              </a:rPr>
              <a:t>.</a:t>
            </a:r>
            <a:endParaRPr lang="en-US" sz="2400" dirty="0" smtClean="0">
              <a:solidFill>
                <a:schemeClr val="accent4">
                  <a:lumMod val="25000"/>
                </a:schemeClr>
              </a:solidFill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The procedure described on Figure 1, was applied and the results are depicted on Table 1.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Figures 3 (b), (c) and (d) describe the different steps of the method. </a:t>
            </a:r>
            <a:endParaRPr lang="en-US" sz="24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418180" y="22700406"/>
            <a:ext cx="118800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1"/>
                </a:solidFill>
              </a:rPr>
              <a:t>V</a:t>
            </a:r>
            <a:r>
              <a:rPr lang="en-US" sz="3600" b="1" dirty="0" smtClean="0">
                <a:solidFill>
                  <a:schemeClr val="bg1"/>
                </a:solidFill>
              </a:rPr>
              <a:t>. Application to the KTH-Nordic32 system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418180" y="8658225"/>
            <a:ext cx="11880000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chemeClr val="bg1"/>
                </a:solidFill>
              </a:rPr>
              <a:t>IV. Illustrative Example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86859" y="25271734"/>
            <a:ext cx="118800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chemeClr val="bg1"/>
                </a:solidFill>
              </a:rPr>
              <a:t>III. THE THREE-LAYER SSS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86859" y="12979326"/>
            <a:ext cx="118800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chemeClr val="bg1"/>
                </a:solidFill>
              </a:rPr>
              <a:t>II. </a:t>
            </a:r>
            <a:r>
              <a:rPr lang="en-US" sz="3600" b="1" dirty="0">
                <a:solidFill>
                  <a:schemeClr val="bg1"/>
                </a:solidFill>
              </a:rPr>
              <a:t>Small-signal Stability Index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86859" y="13627398"/>
            <a:ext cx="11880000" cy="2985433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The index is based on the damping ratio of the estimated system’s modes.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The measure is the angular distance (in radians) from each mode to a pre-defined damping ratio. 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The index has three layers to facilitate its interpretation: the matrix Single Mode Index (SMI), the vector All Modes Index (AMI) and the scalar Global Modes Index (GMI)</a:t>
            </a:r>
          </a:p>
        </p:txBody>
      </p:sp>
      <p:pic>
        <p:nvPicPr>
          <p:cNvPr id="1085" name="Picture 6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6331" y="11442426"/>
            <a:ext cx="10476407" cy="578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336613" y="24716630"/>
            <a:ext cx="679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Figure 1. Flow chart of the index calculation</a:t>
            </a:r>
            <a:endParaRPr lang="en-US" sz="20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444243" y="17155790"/>
            <a:ext cx="1182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Figure 3. (a) Analyzed time series, (b) </a:t>
            </a:r>
            <a:r>
              <a:rPr lang="en-US" sz="2000" b="1" dirty="0" err="1" smtClean="0">
                <a:solidFill>
                  <a:schemeClr val="accent4">
                    <a:lumMod val="25000"/>
                  </a:schemeClr>
                </a:solidFill>
              </a:rPr>
              <a:t>Detrended</a:t>
            </a: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 and selected data,  (c) Signal estimation from </a:t>
            </a:r>
            <a:r>
              <a:rPr lang="en-US" sz="2000" b="1" dirty="0" err="1" smtClean="0">
                <a:solidFill>
                  <a:schemeClr val="accent4">
                    <a:lumMod val="25000"/>
                  </a:schemeClr>
                </a:solidFill>
              </a:rPr>
              <a:t>ringdown</a:t>
            </a: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 analysis and (d) Estimated modes</a:t>
            </a:r>
            <a:endParaRPr lang="en-US" sz="20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pic>
        <p:nvPicPr>
          <p:cNvPr id="1026" name="Picture 2" descr="http://t2.gstatic.com/images?q=tbn:ANd9GcQqe7inp4qSXLRS63TaN1cihpRcQM-iQl2hlLTdZjJ2ahgaPxS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2001" y="7218686"/>
            <a:ext cx="4937538" cy="97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95171" y="5634510"/>
            <a:ext cx="189541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>
                <a:solidFill>
                  <a:schemeClr val="accent4">
                    <a:lumMod val="25000"/>
                  </a:schemeClr>
                </a:solidFill>
              </a:rPr>
              <a:t>Felix Rafael Segundo </a:t>
            </a:r>
            <a:r>
              <a:rPr lang="sv-SE" sz="4400" dirty="0" smtClean="0">
                <a:solidFill>
                  <a:schemeClr val="accent4">
                    <a:lumMod val="25000"/>
                  </a:schemeClr>
                </a:solidFill>
              </a:rPr>
              <a:t>Sevilla</a:t>
            </a:r>
            <a:r>
              <a:rPr lang="sv-SE" sz="4400" baseline="30000" dirty="0" smtClean="0">
                <a:solidFill>
                  <a:schemeClr val="accent4">
                    <a:lumMod val="25000"/>
                  </a:schemeClr>
                </a:solidFill>
              </a:rPr>
              <a:t>1,3</a:t>
            </a:r>
            <a:r>
              <a:rPr lang="sv-SE" sz="4400" dirty="0" smtClean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sv-SE" sz="4400" dirty="0">
                <a:solidFill>
                  <a:schemeClr val="accent4">
                    <a:lumMod val="25000"/>
                  </a:schemeClr>
                </a:solidFill>
              </a:rPr>
              <a:t>and Luigi </a:t>
            </a:r>
            <a:r>
              <a:rPr lang="sv-SE" sz="4400" dirty="0" smtClean="0">
                <a:solidFill>
                  <a:schemeClr val="accent4">
                    <a:lumMod val="25000"/>
                  </a:schemeClr>
                </a:solidFill>
              </a:rPr>
              <a:t>Vanfretti</a:t>
            </a:r>
            <a:r>
              <a:rPr lang="sv-SE" sz="4000" baseline="30000" dirty="0" smtClean="0">
                <a:solidFill>
                  <a:schemeClr val="accent4">
                    <a:lumMod val="25000"/>
                  </a:schemeClr>
                </a:solidFill>
              </a:rPr>
              <a:t>1,2</a:t>
            </a:r>
            <a:r>
              <a:rPr lang="sv-SE" sz="4000" dirty="0">
                <a:solidFill>
                  <a:schemeClr val="accent4">
                    <a:lumMod val="25000"/>
                  </a:schemeClr>
                </a:solidFill>
              </a:rPr>
              <a:t/>
            </a:r>
            <a:br>
              <a:rPr lang="sv-SE" sz="4000" dirty="0">
                <a:solidFill>
                  <a:schemeClr val="accent4">
                    <a:lumMod val="25000"/>
                  </a:schemeClr>
                </a:solidFill>
              </a:rPr>
            </a:br>
            <a:r>
              <a:rPr lang="sv-SE" sz="2400" baseline="30000" dirty="0">
                <a:solidFill>
                  <a:schemeClr val="accent4">
                    <a:lumMod val="25000"/>
                  </a:schemeClr>
                </a:solidFill>
              </a:rPr>
              <a:t>1</a:t>
            </a:r>
            <a:r>
              <a:rPr lang="sv-SE" sz="2400" dirty="0" smtClean="0">
                <a:solidFill>
                  <a:schemeClr val="accent4">
                    <a:lumMod val="25000"/>
                  </a:schemeClr>
                </a:solidFill>
              </a:rPr>
              <a:t>KTH </a:t>
            </a:r>
            <a:r>
              <a:rPr lang="sv-SE" sz="2400" dirty="0">
                <a:solidFill>
                  <a:schemeClr val="accent4">
                    <a:lumMod val="25000"/>
                  </a:schemeClr>
                </a:solidFill>
              </a:rPr>
              <a:t>Royal </a:t>
            </a:r>
            <a:r>
              <a:rPr lang="en-US" sz="2400" dirty="0">
                <a:solidFill>
                  <a:schemeClr val="accent4">
                    <a:lumMod val="25000"/>
                  </a:schemeClr>
                </a:solidFill>
              </a:rPr>
              <a:t>Institute of Technology</a:t>
            </a:r>
            <a:r>
              <a:rPr lang="sv-SE" sz="2400" dirty="0">
                <a:solidFill>
                  <a:schemeClr val="accent4">
                    <a:lumMod val="25000"/>
                  </a:schemeClr>
                </a:solidFill>
              </a:rPr>
              <a:t>, </a:t>
            </a:r>
            <a:r>
              <a:rPr lang="sv-SE" sz="2400" dirty="0" smtClean="0">
                <a:solidFill>
                  <a:schemeClr val="accent4">
                    <a:lumMod val="25000"/>
                  </a:schemeClr>
                </a:solidFill>
              </a:rPr>
              <a:t>Sweden, </a:t>
            </a:r>
            <a:r>
              <a:rPr lang="en-US" sz="2400" baseline="30000" dirty="0" smtClean="0">
                <a:solidFill>
                  <a:schemeClr val="accent4">
                    <a:lumMod val="2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Statnett SF, Norway and </a:t>
            </a:r>
            <a:r>
              <a:rPr lang="en-US" sz="2400" baseline="30000" dirty="0" smtClean="0">
                <a:solidFill>
                  <a:schemeClr val="accent4">
                    <a:lumMod val="2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accent4">
                    <a:lumMod val="25000"/>
                  </a:schemeClr>
                </a:solidFill>
              </a:rPr>
              <a:t>Zurich University of Applied Science, Switzerland</a:t>
            </a:r>
            <a:endParaRPr lang="en-US" sz="2800" dirty="0" smtClean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892515" y="22228288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Table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. The three layer small-signal stability index</a:t>
            </a:r>
            <a:endParaRPr lang="en-US" sz="20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34932" y="34150204"/>
            <a:ext cx="10873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Figure 2. Angular distance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from each mode to a pre-defined damping ratio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516251" y="24428598"/>
            <a:ext cx="11881683" cy="4808242"/>
            <a:chOff x="17803919" y="23580796"/>
            <a:chExt cx="11881683" cy="4808242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3919" y="23580796"/>
              <a:ext cx="6409076" cy="4808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1"/>
            <a:stretch/>
          </p:blipFill>
          <p:spPr bwMode="auto">
            <a:xfrm>
              <a:off x="23812379" y="23636510"/>
              <a:ext cx="5873223" cy="4739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714" y="29901206"/>
            <a:ext cx="9676447" cy="477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7630027" y="29070209"/>
            <a:ext cx="11479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Figure 4.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Estimated modes </a:t>
            </a:r>
            <a:r>
              <a:rPr lang="en-US" sz="2800" b="1" dirty="0" smtClean="0">
                <a:solidFill>
                  <a:schemeClr val="accent4">
                    <a:lumMod val="25000"/>
                  </a:schemeClr>
                </a:solidFill>
                <a:latin typeface="Symbol" panose="05050102010706020507" pitchFamily="18" charset="2"/>
              </a:rPr>
              <a:t>l</a:t>
            </a:r>
            <a:r>
              <a:rPr lang="en-US" sz="1600" b="1" dirty="0" smtClean="0">
                <a:solidFill>
                  <a:schemeClr val="accent4">
                    <a:lumMod val="25000"/>
                  </a:schemeClr>
                </a:solidFill>
              </a:rPr>
              <a:t>1</a:t>
            </a:r>
            <a:r>
              <a:rPr lang="en-US" sz="2800" b="1" dirty="0" smtClean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in red and </a:t>
            </a:r>
            <a:r>
              <a:rPr lang="en-US" sz="2800" b="1" dirty="0" smtClean="0">
                <a:solidFill>
                  <a:schemeClr val="accent4">
                    <a:lumMod val="25000"/>
                  </a:schemeClr>
                </a:solidFill>
                <a:latin typeface="Symbol" panose="05050102010706020507" pitchFamily="18" charset="2"/>
              </a:rPr>
              <a:t>l</a:t>
            </a:r>
            <a:r>
              <a:rPr lang="en-US" sz="1600" b="1" dirty="0" smtClean="0">
                <a:solidFill>
                  <a:schemeClr val="accent4">
                    <a:lumMod val="25000"/>
                  </a:schemeClr>
                </a:solidFill>
              </a:rPr>
              <a:t>2</a:t>
            </a:r>
            <a:r>
              <a:rPr lang="en-US" sz="2800" b="1" dirty="0" smtClean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in blue and median values in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black for both: (a) Case </a:t>
            </a: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study A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and (b) Case study </a:t>
            </a: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B</a:t>
            </a:r>
            <a:endParaRPr lang="en-US" sz="20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587578" y="34727693"/>
            <a:ext cx="11479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Figure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5</a:t>
            </a: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. Fitted normal distribution of the estimated frequencies and damping</a:t>
            </a:r>
          </a:p>
          <a:p>
            <a:pPr algn="ctr"/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ratios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for both modes</a:t>
            </a:r>
            <a:r>
              <a:rPr lang="en-US" sz="1600" b="1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4">
                    <a:lumMod val="25000"/>
                  </a:schemeClr>
                </a:solidFill>
                <a:latin typeface="Symbol" panose="05050102010706020507" pitchFamily="18" charset="2"/>
              </a:rPr>
              <a:t>l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1</a:t>
            </a:r>
            <a:r>
              <a:rPr lang="en-US" sz="1600" b="1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blue and </a:t>
            </a:r>
            <a:r>
              <a:rPr lang="en-US" sz="2800" b="1" dirty="0">
                <a:solidFill>
                  <a:schemeClr val="accent4">
                    <a:lumMod val="25000"/>
                  </a:schemeClr>
                </a:solidFill>
                <a:latin typeface="Symbol" panose="05050102010706020507" pitchFamily="18" charset="2"/>
              </a:rPr>
              <a:t>l</a:t>
            </a:r>
            <a:r>
              <a:rPr lang="en-US" sz="1600" b="1" dirty="0">
                <a:solidFill>
                  <a:schemeClr val="accent4">
                    <a:lumMod val="25000"/>
                  </a:schemeClr>
                </a:solidFill>
              </a:rPr>
              <a:t>2</a:t>
            </a:r>
            <a:r>
              <a:rPr lang="en-US" sz="1600" b="1" dirty="0" smtClean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in red and both case studies</a:t>
            </a:r>
            <a:endParaRPr lang="en-US" sz="16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17156211" y="8658846"/>
            <a:ext cx="0" cy="34149679"/>
          </a:xfrm>
          <a:prstGeom prst="line">
            <a:avLst/>
          </a:prstGeom>
          <a:ln w="127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294653" y="37638000"/>
            <a:ext cx="10310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Table 2.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M</a:t>
            </a: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edian of the estimated modes, frequencies and damping</a:t>
            </a:r>
            <a:endParaRPr lang="en-US" sz="20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387335" y="41618109"/>
            <a:ext cx="1167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Table 3. Small-signal stability indexes for median values of the </a:t>
            </a: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</a:rPr>
              <a:t>N</a:t>
            </a:r>
            <a:r>
              <a:rPr lang="en-US" sz="2000" b="1" dirty="0" smtClean="0">
                <a:solidFill>
                  <a:schemeClr val="accent4">
                    <a:lumMod val="25000"/>
                  </a:schemeClr>
                </a:solidFill>
              </a:rPr>
              <a:t>ordic system </a:t>
            </a:r>
            <a:endParaRPr lang="en-US" sz="20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892515" y="35965847"/>
            <a:ext cx="1411447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Case </a:t>
            </a:r>
            <a:r>
              <a:rPr lang="en-US" sz="2000" b="1" dirty="0" smtClean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813250" y="35949878"/>
            <a:ext cx="142408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Case </a:t>
            </a:r>
            <a:r>
              <a:rPr lang="en-US" sz="2000" b="1" dirty="0" smtClean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23429093" y="38419659"/>
            <a:ext cx="6077" cy="3146843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499027" y="36395792"/>
            <a:ext cx="1083245" cy="5724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274891" y="40695735"/>
            <a:ext cx="1083245" cy="5724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871915" y="41832384"/>
            <a:ext cx="1083245" cy="5724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519193" y="16683672"/>
            <a:ext cx="7484890" cy="7960950"/>
            <a:chOff x="8587259" y="16507718"/>
            <a:chExt cx="7484890" cy="7960950"/>
          </a:xfrm>
        </p:grpSpPr>
        <p:sp>
          <p:nvSpPr>
            <p:cNvPr id="71" name="Down Arrow 70"/>
            <p:cNvSpPr/>
            <p:nvPr/>
          </p:nvSpPr>
          <p:spPr>
            <a:xfrm rot="16200000">
              <a:off x="12568991" y="20561725"/>
              <a:ext cx="272063" cy="3331741"/>
            </a:xfrm>
            <a:prstGeom prst="downArrow">
              <a:avLst/>
            </a:prstGeom>
            <a:solidFill>
              <a:srgbClr val="FFC000"/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800" dirty="0" err="1" smtClean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87259" y="17318018"/>
              <a:ext cx="4572572" cy="1296144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 w="508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 smtClean="0"/>
                <a:t>Pre-processing signals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err="1" smtClean="0"/>
                <a:t>Detrend</a:t>
              </a:r>
              <a:r>
                <a:rPr lang="en-US" sz="1800" dirty="0" smtClean="0"/>
                <a:t> &amp; sort according to energy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587259" y="18920078"/>
              <a:ext cx="4572572" cy="1296144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 w="508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 smtClean="0"/>
                <a:t>Frequency screening (FFT)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Filter signals within an interest range of frequencies </a:t>
              </a:r>
              <a:r>
                <a:rPr lang="en-US" sz="1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r>
                <a: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&lt;f&lt;</a:t>
              </a:r>
              <a:r>
                <a:rPr lang="en-US" sz="18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587259" y="20479772"/>
              <a:ext cx="4572572" cy="1584176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 w="508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 err="1" smtClean="0"/>
                <a:t>Ringdown</a:t>
              </a:r>
              <a:r>
                <a:rPr lang="en-US" sz="2000" b="1" u="sng" dirty="0" smtClean="0"/>
                <a:t> Analysis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err="1" smtClean="0"/>
                <a:t>Prony</a:t>
              </a:r>
              <a:endParaRPr lang="en-US" sz="18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err="1" smtClean="0"/>
                <a:t>Eigensystem</a:t>
              </a:r>
              <a:r>
                <a:rPr lang="en-US" sz="1800" dirty="0" smtClean="0"/>
                <a:t> Realization Algorithm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Matrix Pencil</a:t>
              </a:r>
              <a:endPara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587259" y="22423988"/>
              <a:ext cx="4572572" cy="1284530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 w="508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u="sng" dirty="0" smtClean="0"/>
                <a:t>Index Calculation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Single Mode Index (SMI)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All Modes Index (AMI)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smtClean="0"/>
                <a:t>Global Modes Index (GMI)</a:t>
              </a:r>
              <a:endPara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10624654" y="18352810"/>
              <a:ext cx="497781" cy="703697"/>
            </a:xfrm>
            <a:prstGeom prst="downArrow">
              <a:avLst/>
            </a:prstGeom>
            <a:solidFill>
              <a:srgbClr val="FFC000"/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800" dirty="0" err="1" smtClean="0"/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10671628" y="20036110"/>
              <a:ext cx="497781" cy="703697"/>
            </a:xfrm>
            <a:prstGeom prst="downArrow">
              <a:avLst/>
            </a:prstGeom>
            <a:solidFill>
              <a:srgbClr val="FFC000"/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800" dirty="0" err="1" smtClean="0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10743443" y="21824516"/>
              <a:ext cx="497781" cy="703697"/>
            </a:xfrm>
            <a:prstGeom prst="downArrow">
              <a:avLst/>
            </a:prstGeom>
            <a:solidFill>
              <a:srgbClr val="FFC000"/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800" dirty="0" err="1" smtClean="0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10671627" y="23631585"/>
              <a:ext cx="497781" cy="703697"/>
            </a:xfrm>
            <a:prstGeom prst="downArrow">
              <a:avLst/>
            </a:prstGeom>
            <a:solidFill>
              <a:srgbClr val="FFC000"/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800" dirty="0" err="1" smtClean="0"/>
            </a:p>
          </p:txBody>
        </p:sp>
        <p:sp>
          <p:nvSpPr>
            <p:cNvPr id="69" name="Down Arrow 68"/>
            <p:cNvSpPr/>
            <p:nvPr/>
          </p:nvSpPr>
          <p:spPr>
            <a:xfrm>
              <a:off x="10624654" y="16875949"/>
              <a:ext cx="497781" cy="703697"/>
            </a:xfrm>
            <a:prstGeom prst="downArrow">
              <a:avLst/>
            </a:prstGeom>
            <a:solidFill>
              <a:srgbClr val="FFC000"/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2800" dirty="0" err="1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27419" y="16507718"/>
              <a:ext cx="2009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Time-series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169409" y="24068558"/>
              <a:ext cx="2313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SMI, AMI, GMI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347899" y="21899607"/>
              <a:ext cx="1724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l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f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200" i="1" dirty="0" err="1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z</a:t>
              </a:r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011196" y="37465992"/>
                <a:ext cx="6840759" cy="2228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4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sv-SE" sz="4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sv-SE" sz="4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sv-SE" sz="4000" i="1">
                              <a:latin typeface="Cambria Math"/>
                            </a:rPr>
                            <m:t>,</m:t>
                          </m:r>
                          <m:r>
                            <a:rPr lang="sv-SE" sz="4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sv-SE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sv-SE" sz="40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4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sv-SE" sz="4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4000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sv-SE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4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sv-SE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sv-S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v-SE" sz="4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sv-SE" sz="4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4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40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sv-SE" sz="4000">
                              <a:latin typeface="Cambria Math"/>
                            </a:rPr>
                            <m:t>cos</m:t>
                          </m:r>
                        </m:e>
                        <m:sup>
                          <m:r>
                            <a:rPr lang="sv-SE" sz="4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sv-SE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sv-SE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sv-SE" sz="4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sv-SE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sv-SE" sz="4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sv-SE" sz="40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sv-SE" sz="4000" i="1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sv-SE" sz="40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sv-SE" sz="4000">
                              <a:latin typeface="Cambria Math"/>
                            </a:rPr>
                            <m:t>cos</m:t>
                          </m:r>
                        </m:e>
                        <m:sup>
                          <m:r>
                            <a:rPr lang="sv-SE" sz="4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sv-SE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sv-SE" sz="4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sz="2400" dirty="0" smtClean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196" y="37465992"/>
                <a:ext cx="6840759" cy="222830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2979747" y="39909371"/>
                <a:ext cx="3837141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4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sz="4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sv-SE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sv-SE" sz="4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sv-SE" sz="4000" i="1" smtClean="0">
                          <a:latin typeface="Cambria Math"/>
                        </a:rPr>
                        <m:t>=</m:t>
                      </m:r>
                      <m:r>
                        <a:rPr lang="sv-SE" sz="4000" b="0" i="1" smtClean="0">
                          <a:latin typeface="Cambria Math"/>
                        </a:rPr>
                        <m:t>𝑚𝑖𝑛</m:t>
                      </m:r>
                      <m:d>
                        <m:dPr>
                          <m:begChr m:val="|"/>
                          <m:endChr m:val="|"/>
                          <m:ctrlPr>
                            <a:rPr lang="sv-SE" sz="4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sv-SE" sz="40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sv-SE" sz="40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4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sv-SE" sz="40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v-SE" sz="4000" b="0" i="1" smtClean="0">
                                      <a:latin typeface="Cambria Math"/>
                                      <a:ea typeface="Cambria Math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sv-SE" sz="4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sv-SE" sz="2400" dirty="0" smtClean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747" y="39909371"/>
                <a:ext cx="3837141" cy="100905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1045082" y="40990438"/>
                <a:ext cx="3680430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4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 smtClean="0">
                              <a:latin typeface="Cambria Math"/>
                              <a:ea typeface="Cambria Math"/>
                            </a:rPr>
                            <m:t>Θ</m:t>
                          </m:r>
                        </m:e>
                        <m:sub>
                          <m:sSub>
                            <m:sSubPr>
                              <m:ctrlPr>
                                <a:rPr lang="sv-SE" sz="4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v-SE" sz="4000" i="1" smtClean="0">
                                  <a:latin typeface="Cambria Math"/>
                                  <a:ea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sv-SE" sz="4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sv-SE" sz="4000" b="0" i="1" smtClean="0">
                          <a:latin typeface="Cambria Math"/>
                        </a:rPr>
                        <m:t>=</m:t>
                      </m:r>
                      <m:r>
                        <a:rPr lang="sv-SE" sz="4000" b="0" i="1" smtClean="0">
                          <a:latin typeface="Cambria Math"/>
                        </a:rPr>
                        <m:t>𝑚𝑖𝑛</m:t>
                      </m:r>
                      <m:d>
                        <m:dPr>
                          <m:begChr m:val="|"/>
                          <m:endChr m:val="|"/>
                          <m:ctrlPr>
                            <a:rPr lang="sv-SE" sz="4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sz="40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sv-SE" sz="40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sv-SE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sv-SE" sz="4000" b="0" i="1" smtClean="0">
                                      <a:latin typeface="Cambria Math"/>
                                      <a:ea typeface="Cambria Math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sv-SE" sz="4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sv-SE" sz="4000" dirty="0" smtClean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5082" y="40990438"/>
                <a:ext cx="3680430" cy="100905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561292"/>
                  </p:ext>
                </p:extLst>
              </p:nvPr>
            </p:nvGraphicFramePr>
            <p:xfrm>
              <a:off x="21837219" y="17974171"/>
              <a:ext cx="4392000" cy="4222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000"/>
                    <a:gridCol w="1098000"/>
                    <a:gridCol w="1098000"/>
                    <a:gridCol w="1098000"/>
                  </a:tblGrid>
                  <a:tr h="412064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GMI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-0.0902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68981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00794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AMI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0.0100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-0.0400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-0.0902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68981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8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200" b="0" dirty="0" smtClean="0">
                              <a:solidFill>
                                <a:schemeClr val="tx1"/>
                              </a:solidFill>
                            </a:rPr>
                            <a:t>SMI</a:t>
                          </a:r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0.0803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0.0302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l2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0.0100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-0.0401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l3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-0.0200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l4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-0.0300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-0.0802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l5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-0.0400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-0.0902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l6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0.0801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-0.0201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561292"/>
                  </p:ext>
                </p:extLst>
              </p:nvPr>
            </p:nvGraphicFramePr>
            <p:xfrm>
              <a:off x="21837219" y="17974171"/>
              <a:ext cx="4392000" cy="4222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000"/>
                    <a:gridCol w="1098000"/>
                    <a:gridCol w="1098000"/>
                    <a:gridCol w="1098000"/>
                  </a:tblGrid>
                  <a:tr h="420243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6"/>
                          <a:stretch>
                            <a:fillRect l="-99448" t="-1449" r="-198895" b="-9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GMI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-0.0902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08750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6"/>
                          <a:stretch>
                            <a:fillRect l="-99448" t="-246269" r="-198895" b="-7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6"/>
                          <a:stretch>
                            <a:fillRect l="-200556" t="-246269" r="-100000" b="-7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6"/>
                          <a:stretch>
                            <a:fillRect l="-300556" t="-246269" b="-702985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AMI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0.0100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-0.0400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-0.0902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0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200" b="0" dirty="0" smtClean="0">
                              <a:solidFill>
                                <a:schemeClr val="tx1"/>
                              </a:solidFill>
                            </a:rPr>
                            <a:t>SMI</a:t>
                          </a:r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6"/>
                          <a:stretch>
                            <a:fillRect l="-99448" t="-495455" r="-198895" b="-4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6"/>
                          <a:stretch>
                            <a:fillRect l="-200556" t="-495455" r="-100000" b="-4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6"/>
                          <a:stretch>
                            <a:fillRect l="-300556" t="-495455" b="-469697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0.0803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0.0302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l2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0.0100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-0.0401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l3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-0.0200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-0.0702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l4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-0.0300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-0.0802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l5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-0.0400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-0.0902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l6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0.0801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-0.0201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le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514847"/>
                  </p:ext>
                </p:extLst>
              </p:nvPr>
            </p:nvGraphicFramePr>
            <p:xfrm>
              <a:off x="18452355" y="38491589"/>
              <a:ext cx="4392000" cy="3002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000"/>
                    <a:gridCol w="1098000"/>
                    <a:gridCol w="1098000"/>
                    <a:gridCol w="1098000"/>
                  </a:tblGrid>
                  <a:tr h="412064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GMI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-0.0545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68981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00794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AMI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0.0456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-0.0044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-0.0545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68981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8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200" b="0" dirty="0" smtClean="0">
                              <a:solidFill>
                                <a:schemeClr val="tx1"/>
                              </a:solidFill>
                            </a:rPr>
                            <a:t>SMI</a:t>
                          </a:r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-0.0044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-0.0545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l2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0.0199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-0.0302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le 7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514847"/>
                  </p:ext>
                </p:extLst>
              </p:nvPr>
            </p:nvGraphicFramePr>
            <p:xfrm>
              <a:off x="18452355" y="38491589"/>
              <a:ext cx="4392000" cy="3002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000"/>
                    <a:gridCol w="1098000"/>
                    <a:gridCol w="1098000"/>
                    <a:gridCol w="1098000"/>
                  </a:tblGrid>
                  <a:tr h="420243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7"/>
                          <a:stretch>
                            <a:fillRect l="-100556" r="-200556" b="-6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GMI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-0.0545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08750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7"/>
                          <a:stretch>
                            <a:fillRect l="-100556" t="-244776" r="-200556" b="-4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7"/>
                          <a:stretch>
                            <a:fillRect l="-200556" t="-244776" r="-100556" b="-4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7"/>
                          <a:stretch>
                            <a:fillRect l="-300556" t="-244776" r="-556" b="-40597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AMI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0.0456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-0.0044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-0.0545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0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200" b="0" dirty="0" smtClean="0">
                              <a:solidFill>
                                <a:schemeClr val="tx1"/>
                              </a:solidFill>
                            </a:rPr>
                            <a:t>SMI</a:t>
                          </a:r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7"/>
                          <a:stretch>
                            <a:fillRect l="-100556" t="-486567" r="-200556" b="-16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7"/>
                          <a:stretch>
                            <a:fillRect l="-200556" t="-486567" r="-100556" b="-1641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7"/>
                          <a:stretch>
                            <a:fillRect l="-300556" t="-486567" r="-556" b="-164179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-0.0044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-0.0545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l2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0.0199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-0.0302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902731"/>
                  </p:ext>
                </p:extLst>
              </p:nvPr>
            </p:nvGraphicFramePr>
            <p:xfrm>
              <a:off x="24265322" y="38580714"/>
              <a:ext cx="4392000" cy="3002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000"/>
                    <a:gridCol w="1098000"/>
                    <a:gridCol w="1098000"/>
                    <a:gridCol w="1098000"/>
                  </a:tblGrid>
                  <a:tr h="412064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GMI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-0.0652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68981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00794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AMI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0.0349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-0.0151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-0.0652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68981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8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200" b="0" dirty="0" smtClean="0">
                              <a:solidFill>
                                <a:schemeClr val="tx1"/>
                              </a:solidFill>
                            </a:rPr>
                            <a:t>SMI</a:t>
                          </a:r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𝜁</m:t>
                                        </m:r>
                                      </m:e>
                                      <m:sub>
                                        <m:r>
                                          <a:rPr lang="sv-SE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sv-SE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-0.0151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-0.0652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988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l2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0.0095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-0.0406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7902731"/>
                  </p:ext>
                </p:extLst>
              </p:nvPr>
            </p:nvGraphicFramePr>
            <p:xfrm>
              <a:off x="24265322" y="38580714"/>
              <a:ext cx="4392000" cy="30029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8000"/>
                    <a:gridCol w="1098000"/>
                    <a:gridCol w="1098000"/>
                    <a:gridCol w="1098000"/>
                  </a:tblGrid>
                  <a:tr h="420243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100556" t="-1449" r="-200556" b="-6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GMI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-0.0652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08750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100556" t="-246269" r="-200556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200556" t="-246269" r="-100556" b="-4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300556" t="-246269" r="-556" b="-404478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</a:rPr>
                            <a:t>AMI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0.0349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-0.0151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-0.0652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40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200" b="0" dirty="0" smtClean="0">
                              <a:solidFill>
                                <a:schemeClr val="tx1"/>
                              </a:solidFill>
                            </a:rPr>
                            <a:t>SMI</a:t>
                          </a:r>
                          <a:endParaRPr lang="sv-S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100556" t="-495455" r="-200556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200556" t="-495455" r="-100556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8"/>
                          <a:stretch>
                            <a:fillRect l="-300556" t="-495455" r="-556" b="-166667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l1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-0.0151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-0.0652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Symbol" panose="05050102010706020507" pitchFamily="18" charset="2"/>
                            </a:rPr>
                            <a:t>l2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Symbol" panose="05050102010706020507" pitchFamily="18" charset="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176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0.0095</a:t>
                          </a:r>
                          <a:endParaRPr lang="sv-S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v-SE" sz="1400" b="1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-0.0406</a:t>
                          </a:r>
                          <a:endParaRPr lang="sv-SE" sz="1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04888"/>
              </p:ext>
            </p:extLst>
          </p:nvPr>
        </p:nvGraphicFramePr>
        <p:xfrm>
          <a:off x="18020307" y="36475638"/>
          <a:ext cx="478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000"/>
                <a:gridCol w="1197000"/>
                <a:gridCol w="1197000"/>
                <a:gridCol w="1197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Mode</a:t>
                      </a:r>
                      <a:endParaRPr lang="sv-SE" sz="1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f(Hz)</a:t>
                      </a:r>
                      <a:endParaRPr lang="sv-SE" sz="1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(%)</a:t>
                      </a:r>
                      <a:endParaRPr lang="sv-SE" sz="1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std</a:t>
                      </a:r>
                      <a:endParaRPr lang="sv-SE" sz="1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l1</a:t>
                      </a:r>
                      <a:endParaRPr lang="sv-SE" sz="1400" dirty="0"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0.4763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4.56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0.0681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l2 </a:t>
                      </a:r>
                      <a:endParaRPr lang="sv-SE" sz="1400" dirty="0"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0.7609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6.99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0.1006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66730"/>
              </p:ext>
            </p:extLst>
          </p:nvPr>
        </p:nvGraphicFramePr>
        <p:xfrm>
          <a:off x="24105515" y="36475638"/>
          <a:ext cx="478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000"/>
                <a:gridCol w="1197000"/>
                <a:gridCol w="1197000"/>
                <a:gridCol w="1197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Mode</a:t>
                      </a:r>
                      <a:endParaRPr lang="sv-SE" sz="1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f(Hz)</a:t>
                      </a:r>
                      <a:endParaRPr lang="sv-SE" sz="1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(%)</a:t>
                      </a:r>
                      <a:endParaRPr lang="sv-SE" sz="1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std</a:t>
                      </a:r>
                      <a:endParaRPr lang="sv-SE" sz="14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l1</a:t>
                      </a:r>
                      <a:endParaRPr lang="sv-SE" sz="1400" dirty="0"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0.4698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3.98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0.0054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l2 </a:t>
                      </a:r>
                      <a:endParaRPr lang="sv-SE" sz="1400" dirty="0">
                        <a:solidFill>
                          <a:schemeClr val="tx1"/>
                        </a:solidFill>
                        <a:latin typeface="Symbol" panose="05050102010706020507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0.7566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5.94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0.0938</a:t>
                      </a:r>
                      <a:endParaRPr lang="sv-SE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50000"/>
                            <a:tint val="66000"/>
                            <a:satMod val="160000"/>
                          </a:schemeClr>
                        </a:gs>
                        <a:gs pos="50000">
                          <a:schemeClr val="bg1">
                            <a:lumMod val="50000"/>
                            <a:tint val="44500"/>
                            <a:satMod val="160000"/>
                          </a:schemeClr>
                        </a:gs>
                        <a:gs pos="100000">
                          <a:schemeClr val="bg1">
                            <a:lumMod val="50000"/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6" t="23365" r="23146" b="45417"/>
          <a:stretch/>
        </p:blipFill>
        <p:spPr>
          <a:xfrm>
            <a:off x="7507139" y="28893094"/>
            <a:ext cx="6970107" cy="5326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_Portrait- Posters 841x1189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KTH - Posters 841 x 1189 -Grey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TH - Posters 841 x 1189 -Red">
  <a:themeElements>
    <a:clrScheme name="KT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</a:spPr>
      <a:bodyPr rtlCol="0" anchor="ctr"/>
      <a:lstStyle>
        <a:defPPr algn="ctr"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A0_Portrait- Posters 841x1189</Template>
  <TotalTime>1041</TotalTime>
  <Words>1249</Words>
  <Application>Microsoft Office PowerPoint</Application>
  <PresentationFormat>Custom</PresentationFormat>
  <Paragraphs>177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Cambria Math</vt:lpstr>
      <vt:lpstr>Wingdings</vt:lpstr>
      <vt:lpstr>Verdana</vt:lpstr>
      <vt:lpstr>Symbol</vt:lpstr>
      <vt:lpstr>Times New Roman</vt:lpstr>
      <vt:lpstr>A0_Portrait- Posters 841x1189</vt:lpstr>
      <vt:lpstr>KTH - Posters 841 x 1189 -Grey</vt:lpstr>
      <vt:lpstr>KTH - Posters 841 x 1189 -Red</vt:lpstr>
      <vt:lpstr>A Small-Signal Stability Index for Power System Dynamic Impact Assessment using Time-domain Simulations </vt:lpstr>
    </vt:vector>
  </TitlesOfParts>
  <Company>Kungliga Tekniska Högskolan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 Rafael Segundo Sevilla</dc:creator>
  <cp:lastModifiedBy>Felix  Rafael Segundo Sevilla</cp:lastModifiedBy>
  <cp:revision>101</cp:revision>
  <cp:lastPrinted>2014-06-25T15:29:10Z</cp:lastPrinted>
  <dcterms:created xsi:type="dcterms:W3CDTF">2013-09-14T07:44:05Z</dcterms:created>
  <dcterms:modified xsi:type="dcterms:W3CDTF">2014-06-25T15:52:46Z</dcterms:modified>
</cp:coreProperties>
</file>