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350" r:id="rId2"/>
    <p:sldId id="343" r:id="rId3"/>
    <p:sldId id="351" r:id="rId4"/>
    <p:sldId id="352" r:id="rId5"/>
    <p:sldId id="320" r:id="rId6"/>
    <p:sldId id="353" r:id="rId7"/>
    <p:sldId id="354" r:id="rId8"/>
    <p:sldId id="355" r:id="rId9"/>
    <p:sldId id="356" r:id="rId10"/>
    <p:sldId id="382" r:id="rId11"/>
    <p:sldId id="383" r:id="rId12"/>
    <p:sldId id="325" r:id="rId13"/>
    <p:sldId id="361" r:id="rId14"/>
    <p:sldId id="362" r:id="rId15"/>
    <p:sldId id="358" r:id="rId16"/>
    <p:sldId id="363" r:id="rId17"/>
    <p:sldId id="364" r:id="rId18"/>
    <p:sldId id="365" r:id="rId19"/>
    <p:sldId id="366" r:id="rId20"/>
    <p:sldId id="367" r:id="rId21"/>
    <p:sldId id="321" r:id="rId22"/>
    <p:sldId id="327" r:id="rId23"/>
    <p:sldId id="369" r:id="rId24"/>
    <p:sldId id="370" r:id="rId25"/>
    <p:sldId id="371" r:id="rId26"/>
    <p:sldId id="328" r:id="rId27"/>
    <p:sldId id="329" r:id="rId28"/>
    <p:sldId id="336" r:id="rId29"/>
    <p:sldId id="330" r:id="rId30"/>
    <p:sldId id="332" r:id="rId31"/>
    <p:sldId id="337" r:id="rId32"/>
    <p:sldId id="338" r:id="rId33"/>
    <p:sldId id="339" r:id="rId34"/>
    <p:sldId id="341" r:id="rId35"/>
    <p:sldId id="340" r:id="rId36"/>
    <p:sldId id="344" r:id="rId37"/>
    <p:sldId id="372" r:id="rId38"/>
    <p:sldId id="345" r:id="rId39"/>
    <p:sldId id="347" r:id="rId40"/>
    <p:sldId id="346" r:id="rId41"/>
    <p:sldId id="349" r:id="rId42"/>
    <p:sldId id="384" r:id="rId43"/>
    <p:sldId id="348" r:id="rId44"/>
    <p:sldId id="373" r:id="rId45"/>
    <p:sldId id="385" r:id="rId46"/>
    <p:sldId id="386" r:id="rId47"/>
    <p:sldId id="381" r:id="rId48"/>
    <p:sldId id="359" r:id="rId49"/>
    <p:sldId id="360" r:id="rId50"/>
    <p:sldId id="374" r:id="rId51"/>
    <p:sldId id="375" r:id="rId52"/>
    <p:sldId id="377" r:id="rId53"/>
    <p:sldId id="378" r:id="rId54"/>
    <p:sldId id="379" r:id="rId55"/>
    <p:sldId id="380" r:id="rId56"/>
  </p:sldIdLst>
  <p:sldSz cx="9144000" cy="6858000" type="screen4x3"/>
  <p:notesSz cx="7099300" cy="10234613"/>
  <p:defaultTextStyle>
    <a:defPPr>
      <a:defRPr lang="fr-FR"/>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extLst>
    <p:ext uri="{521415D9-36F7-43E2-AB2F-B90AF26B5E84}">
      <p14:sectionLst xmlns:p14="http://schemas.microsoft.com/office/powerpoint/2010/main">
        <p14:section name="WP3" id="{D48511D6-2FE0-4FF8-8D65-73BC3B41CA7D}">
          <p14:sldIdLst>
            <p14:sldId id="350"/>
            <p14:sldId id="343"/>
            <p14:sldId id="351"/>
            <p14:sldId id="352"/>
            <p14:sldId id="320"/>
            <p14:sldId id="353"/>
            <p14:sldId id="354"/>
            <p14:sldId id="355"/>
            <p14:sldId id="356"/>
            <p14:sldId id="382"/>
            <p14:sldId id="383"/>
            <p14:sldId id="325"/>
            <p14:sldId id="361"/>
            <p14:sldId id="362"/>
            <p14:sldId id="358"/>
            <p14:sldId id="363"/>
            <p14:sldId id="364"/>
            <p14:sldId id="365"/>
            <p14:sldId id="366"/>
            <p14:sldId id="367"/>
            <p14:sldId id="321"/>
            <p14:sldId id="327"/>
            <p14:sldId id="369"/>
            <p14:sldId id="370"/>
            <p14:sldId id="371"/>
            <p14:sldId id="328"/>
            <p14:sldId id="329"/>
            <p14:sldId id="336"/>
            <p14:sldId id="330"/>
            <p14:sldId id="332"/>
            <p14:sldId id="337"/>
            <p14:sldId id="338"/>
            <p14:sldId id="339"/>
            <p14:sldId id="341"/>
            <p14:sldId id="340"/>
            <p14:sldId id="344"/>
            <p14:sldId id="372"/>
            <p14:sldId id="345"/>
            <p14:sldId id="347"/>
            <p14:sldId id="346"/>
            <p14:sldId id="349"/>
          </p14:sldIdLst>
        </p14:section>
        <p14:section name="Extra" id="{B2E6F3C9-3A09-42F3-8155-8811732B2B2C}">
          <p14:sldIdLst>
            <p14:sldId id="384"/>
            <p14:sldId id="348"/>
            <p14:sldId id="373"/>
            <p14:sldId id="385"/>
            <p14:sldId id="386"/>
            <p14:sldId id="381"/>
            <p14:sldId id="359"/>
            <p14:sldId id="360"/>
            <p14:sldId id="374"/>
            <p14:sldId id="375"/>
            <p14:sldId id="377"/>
            <p14:sldId id="378"/>
            <p14:sldId id="379"/>
            <p14:sldId id="3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66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7036" autoAdjust="0"/>
    <p:restoredTop sz="82337" autoAdjust="0"/>
  </p:normalViewPr>
  <p:slideViewPr>
    <p:cSldViewPr snapToObjects="1">
      <p:cViewPr>
        <p:scale>
          <a:sx n="80" d="100"/>
          <a:sy n="80" d="100"/>
        </p:scale>
        <p:origin x="-1554"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137" cy="510585"/>
          </a:xfrm>
          <a:prstGeom prst="rect">
            <a:avLst/>
          </a:prstGeom>
        </p:spPr>
        <p:txBody>
          <a:bodyPr vert="horz" lIns="94826" tIns="47413" rIns="94826" bIns="47413" rtlCol="0"/>
          <a:lstStyle>
            <a:lvl1pPr algn="l">
              <a:defRPr sz="1200">
                <a:latin typeface="Arial" pitchFamily="34" charset="0"/>
                <a:ea typeface="Geneva"/>
                <a:cs typeface="Geneva"/>
              </a:defRPr>
            </a:lvl1pPr>
          </a:lstStyle>
          <a:p>
            <a:pPr>
              <a:defRPr/>
            </a:pPr>
            <a:endParaRPr lang="en-US"/>
          </a:p>
        </p:txBody>
      </p:sp>
      <p:sp>
        <p:nvSpPr>
          <p:cNvPr id="3" name="Date Placeholder 2"/>
          <p:cNvSpPr>
            <a:spLocks noGrp="1"/>
          </p:cNvSpPr>
          <p:nvPr>
            <p:ph type="dt" idx="1"/>
          </p:nvPr>
        </p:nvSpPr>
        <p:spPr>
          <a:xfrm>
            <a:off x="4020506" y="0"/>
            <a:ext cx="3077137" cy="510585"/>
          </a:xfrm>
          <a:prstGeom prst="rect">
            <a:avLst/>
          </a:prstGeom>
        </p:spPr>
        <p:txBody>
          <a:bodyPr vert="horz" lIns="94826" tIns="47413" rIns="94826" bIns="47413" rtlCol="0"/>
          <a:lstStyle>
            <a:lvl1pPr algn="r">
              <a:defRPr sz="1200">
                <a:latin typeface="Arial" pitchFamily="34" charset="0"/>
                <a:ea typeface="Geneva"/>
                <a:cs typeface="Geneva"/>
              </a:defRPr>
            </a:lvl1pPr>
          </a:lstStyle>
          <a:p>
            <a:pPr>
              <a:defRPr/>
            </a:pPr>
            <a:fld id="{46E9A5A3-5762-4317-9D45-201DC8AB4485}" type="datetimeFigureOut">
              <a:rPr lang="en-US"/>
              <a:pPr>
                <a:defRPr/>
              </a:pPr>
              <a:t>10/15/2013</a:t>
            </a:fld>
            <a:endParaRPr lang="en-US"/>
          </a:p>
        </p:txBody>
      </p:sp>
      <p:sp>
        <p:nvSpPr>
          <p:cNvPr id="4" name="Slide Image Placehold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4826" tIns="47413" rIns="94826" bIns="47413" rtlCol="0" anchor="ctr"/>
          <a:lstStyle/>
          <a:p>
            <a:pPr lvl="0"/>
            <a:endParaRPr lang="en-US" noProof="0" smtClean="0"/>
          </a:p>
        </p:txBody>
      </p:sp>
      <p:sp>
        <p:nvSpPr>
          <p:cNvPr id="5" name="Notes Placeholder 4"/>
          <p:cNvSpPr>
            <a:spLocks noGrp="1"/>
          </p:cNvSpPr>
          <p:nvPr>
            <p:ph type="body" sz="quarter" idx="3"/>
          </p:nvPr>
        </p:nvSpPr>
        <p:spPr>
          <a:xfrm>
            <a:off x="709599" y="4862015"/>
            <a:ext cx="5680103" cy="4605085"/>
          </a:xfrm>
          <a:prstGeom prst="rect">
            <a:avLst/>
          </a:prstGeom>
        </p:spPr>
        <p:txBody>
          <a:bodyPr vert="horz" lIns="94826" tIns="47413" rIns="94826" bIns="47413"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2392"/>
            <a:ext cx="3077137" cy="510585"/>
          </a:xfrm>
          <a:prstGeom prst="rect">
            <a:avLst/>
          </a:prstGeom>
        </p:spPr>
        <p:txBody>
          <a:bodyPr vert="horz" lIns="94826" tIns="47413" rIns="94826" bIns="47413" rtlCol="0" anchor="b"/>
          <a:lstStyle>
            <a:lvl1pPr algn="l">
              <a:defRPr sz="1200">
                <a:latin typeface="Arial" pitchFamily="34" charset="0"/>
                <a:ea typeface="Geneva"/>
                <a:cs typeface="Geneva"/>
              </a:defRPr>
            </a:lvl1pPr>
          </a:lstStyle>
          <a:p>
            <a:pPr>
              <a:defRPr/>
            </a:pPr>
            <a:endParaRPr lang="en-US"/>
          </a:p>
        </p:txBody>
      </p:sp>
      <p:sp>
        <p:nvSpPr>
          <p:cNvPr id="7" name="Slide Number Placeholder 6"/>
          <p:cNvSpPr>
            <a:spLocks noGrp="1"/>
          </p:cNvSpPr>
          <p:nvPr>
            <p:ph type="sldNum" sz="quarter" idx="5"/>
          </p:nvPr>
        </p:nvSpPr>
        <p:spPr>
          <a:xfrm>
            <a:off x="4020506" y="9722392"/>
            <a:ext cx="3077137" cy="510585"/>
          </a:xfrm>
          <a:prstGeom prst="rect">
            <a:avLst/>
          </a:prstGeom>
        </p:spPr>
        <p:txBody>
          <a:bodyPr vert="horz" lIns="94826" tIns="47413" rIns="94826" bIns="47413" rtlCol="0" anchor="b"/>
          <a:lstStyle>
            <a:lvl1pPr algn="r">
              <a:defRPr sz="1200">
                <a:latin typeface="Arial" pitchFamily="34" charset="0"/>
                <a:ea typeface="Geneva"/>
                <a:cs typeface="Geneva"/>
              </a:defRPr>
            </a:lvl1pPr>
          </a:lstStyle>
          <a:p>
            <a:pPr>
              <a:defRPr/>
            </a:pPr>
            <a:fld id="{300F873E-6396-4975-8EBE-F9925F1413B0}" type="slidenum">
              <a:rPr lang="en-US"/>
              <a:pPr>
                <a:defRPr/>
              </a:pPr>
              <a:t>‹#›</a:t>
            </a:fld>
            <a:endParaRPr lang="en-US"/>
          </a:p>
        </p:txBody>
      </p:sp>
    </p:spTree>
    <p:extLst>
      <p:ext uri="{BB962C8B-B14F-4D97-AF65-F5344CB8AC3E}">
        <p14:creationId xmlns:p14="http://schemas.microsoft.com/office/powerpoint/2010/main" val="2821583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en-US" smtClean="0"/>
              <a:t>Cliquez et modifiez le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E853264A-973F-4FA6-81F9-3C2CDBB735A2}" type="datetime1">
              <a:rPr lang="fr-FR"/>
              <a:pPr>
                <a:defRPr/>
              </a:pPr>
              <a:t>15/10/2013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154D3ECD-2854-4A92-9B1E-71E57FA008AF}" type="slidenum">
              <a:rPr lang="fr-FR"/>
              <a:pPr>
                <a:defRPr/>
              </a:pPr>
              <a:t>‹#›</a:t>
            </a:fld>
            <a:endParaRPr lang="fr-FR" dirty="0"/>
          </a:p>
        </p:txBody>
      </p:sp>
    </p:spTree>
    <p:extLst>
      <p:ext uri="{BB962C8B-B14F-4D97-AF65-F5344CB8AC3E}">
        <p14:creationId xmlns:p14="http://schemas.microsoft.com/office/powerpoint/2010/main" val="138845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en-US" smtClean="0"/>
              <a:t>Cliquez et modifiez le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8D583D86-7DDB-46B6-8A96-0E6339EF992F}" type="datetime1">
              <a:rPr lang="fr-FR"/>
              <a:pPr>
                <a:defRPr/>
              </a:pPr>
              <a:t>15/10/2013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12A3AABB-455A-40E6-A95C-0714518CBED0}" type="slidenum">
              <a:rPr lang="fr-FR"/>
              <a:pPr>
                <a:defRPr/>
              </a:pPr>
              <a:t>‹#›</a:t>
            </a:fld>
            <a:endParaRPr lang="fr-FR" dirty="0"/>
          </a:p>
        </p:txBody>
      </p:sp>
    </p:spTree>
    <p:extLst>
      <p:ext uri="{BB962C8B-B14F-4D97-AF65-F5344CB8AC3E}">
        <p14:creationId xmlns:p14="http://schemas.microsoft.com/office/powerpoint/2010/main" val="160208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en-US"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DBCAF69E-C8F4-4BC1-8752-EE3608508AE9}" type="datetime1">
              <a:rPr lang="fr-FR"/>
              <a:pPr>
                <a:defRPr/>
              </a:pPr>
              <a:t>15/10/2013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36B6096C-5472-4CC2-814D-D5AA593F8902}" type="slidenum">
              <a:rPr lang="fr-FR"/>
              <a:pPr>
                <a:defRPr/>
              </a:pPr>
              <a:t>‹#›</a:t>
            </a:fld>
            <a:endParaRPr lang="fr-FR" dirty="0"/>
          </a:p>
        </p:txBody>
      </p:sp>
    </p:spTree>
    <p:extLst>
      <p:ext uri="{BB962C8B-B14F-4D97-AF65-F5344CB8AC3E}">
        <p14:creationId xmlns:p14="http://schemas.microsoft.com/office/powerpoint/2010/main" val="107738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en-US" smtClean="0"/>
              <a:t>Cliquez et modifiez le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A083DFB4-AACD-454A-A1B9-13E10FC99826}" type="datetime1">
              <a:rPr lang="fr-FR"/>
              <a:pPr>
                <a:defRPr/>
              </a:pPr>
              <a:t>15/10/2013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48ABC870-8596-4088-BDFB-9E27B6869158}" type="slidenum">
              <a:rPr lang="fr-FR"/>
              <a:pPr>
                <a:defRPr/>
              </a:pPr>
              <a:t>‹#›</a:t>
            </a:fld>
            <a:endParaRPr lang="fr-FR" dirty="0"/>
          </a:p>
        </p:txBody>
      </p:sp>
    </p:spTree>
    <p:extLst>
      <p:ext uri="{BB962C8B-B14F-4D97-AF65-F5344CB8AC3E}">
        <p14:creationId xmlns:p14="http://schemas.microsoft.com/office/powerpoint/2010/main" val="201669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Cliquez et modifiez le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C26DFB35-7E2D-4D05-8763-572F30BBA973}" type="datetime1">
              <a:rPr lang="fr-FR"/>
              <a:pPr>
                <a:defRPr/>
              </a:pPr>
              <a:t>15/10/2013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6316BD-A9B6-45C2-907F-28C326EC8908}" type="slidenum">
              <a:rPr lang="fr-FR"/>
              <a:pPr>
                <a:defRPr/>
              </a:pPr>
              <a:t>‹#›</a:t>
            </a:fld>
            <a:endParaRPr lang="fr-FR" dirty="0"/>
          </a:p>
        </p:txBody>
      </p:sp>
    </p:spTree>
    <p:extLst>
      <p:ext uri="{BB962C8B-B14F-4D97-AF65-F5344CB8AC3E}">
        <p14:creationId xmlns:p14="http://schemas.microsoft.com/office/powerpoint/2010/main" val="339997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en-US" smtClean="0"/>
              <a:t>Cliquez et modifiez le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233C735A-A587-4332-A6FF-56AEB2D93608}" type="datetime1">
              <a:rPr lang="fr-FR"/>
              <a:pPr>
                <a:defRPr/>
              </a:pPr>
              <a:t>15/10/2013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D348E7DF-A3C8-4A16-A65A-4DDAE9803A12}" type="slidenum">
              <a:rPr lang="fr-FR"/>
              <a:pPr>
                <a:defRPr/>
              </a:pPr>
              <a:t>‹#›</a:t>
            </a:fld>
            <a:endParaRPr lang="fr-FR" dirty="0"/>
          </a:p>
        </p:txBody>
      </p:sp>
    </p:spTree>
    <p:extLst>
      <p:ext uri="{BB962C8B-B14F-4D97-AF65-F5344CB8AC3E}">
        <p14:creationId xmlns:p14="http://schemas.microsoft.com/office/powerpoint/2010/main" val="330002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en-US" smtClean="0"/>
              <a:t>Cliquez et modifiez le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0B61EFFE-470F-43E9-87F7-95E3CEAB2D26}" type="datetime1">
              <a:rPr lang="fr-FR"/>
              <a:pPr>
                <a:defRPr/>
              </a:pPr>
              <a:t>15/10/2013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4B566389-8EA2-4D16-BF72-EE00A6D41C08}" type="slidenum">
              <a:rPr lang="fr-FR"/>
              <a:pPr>
                <a:defRPr/>
              </a:pPr>
              <a:t>‹#›</a:t>
            </a:fld>
            <a:endParaRPr lang="fr-FR" dirty="0"/>
          </a:p>
        </p:txBody>
      </p:sp>
    </p:spTree>
    <p:extLst>
      <p:ext uri="{BB962C8B-B14F-4D97-AF65-F5344CB8AC3E}">
        <p14:creationId xmlns:p14="http://schemas.microsoft.com/office/powerpoint/2010/main" val="214517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en-US" smtClean="0"/>
              <a:t>Cliquez et modifiez le titre</a:t>
            </a:r>
            <a:endParaRPr lang="fr-FR"/>
          </a:p>
        </p:txBody>
      </p:sp>
      <p:sp>
        <p:nvSpPr>
          <p:cNvPr id="3" name="Espace réservé de la date 3"/>
          <p:cNvSpPr>
            <a:spLocks noGrp="1"/>
          </p:cNvSpPr>
          <p:nvPr>
            <p:ph type="dt" sz="half" idx="10"/>
          </p:nvPr>
        </p:nvSpPr>
        <p:spPr/>
        <p:txBody>
          <a:bodyPr/>
          <a:lstStyle>
            <a:lvl1pPr>
              <a:defRPr/>
            </a:lvl1pPr>
          </a:lstStyle>
          <a:p>
            <a:pPr>
              <a:defRPr/>
            </a:pPr>
            <a:fld id="{D6DBCCCB-7FDA-4856-9F24-378F537E9410}" type="datetime1">
              <a:rPr lang="fr-FR"/>
              <a:pPr>
                <a:defRPr/>
              </a:pPr>
              <a:t>15/10/2013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78BFCC53-8C13-4E60-A6DE-08E29D3415A7}" type="slidenum">
              <a:rPr lang="fr-FR"/>
              <a:pPr>
                <a:defRPr/>
              </a:pPr>
              <a:t>‹#›</a:t>
            </a:fld>
            <a:endParaRPr lang="fr-FR" dirty="0"/>
          </a:p>
        </p:txBody>
      </p:sp>
    </p:spTree>
    <p:extLst>
      <p:ext uri="{BB962C8B-B14F-4D97-AF65-F5344CB8AC3E}">
        <p14:creationId xmlns:p14="http://schemas.microsoft.com/office/powerpoint/2010/main" val="276428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706D60FD-81FC-40CA-9132-1C2539640E3A}" type="datetime1">
              <a:rPr lang="fr-FR"/>
              <a:pPr>
                <a:defRPr/>
              </a:pPr>
              <a:t>15/10/2013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571BA5F6-DFD7-4714-BD72-C0357FF02A56}" type="slidenum">
              <a:rPr lang="fr-FR"/>
              <a:pPr>
                <a:defRPr/>
              </a:pPr>
              <a:t>‹#›</a:t>
            </a:fld>
            <a:endParaRPr lang="fr-FR" dirty="0"/>
          </a:p>
        </p:txBody>
      </p:sp>
    </p:spTree>
    <p:extLst>
      <p:ext uri="{BB962C8B-B14F-4D97-AF65-F5344CB8AC3E}">
        <p14:creationId xmlns:p14="http://schemas.microsoft.com/office/powerpoint/2010/main" val="278557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Cliquez et modifiez le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154884DC-4F1C-461E-96FA-490CEAB04AD5}" type="datetime1">
              <a:rPr lang="fr-FR"/>
              <a:pPr>
                <a:defRPr/>
              </a:pPr>
              <a:t>15/10/2013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35006D92-6F72-4430-B888-1EDFF75A488B}" type="slidenum">
              <a:rPr lang="fr-FR"/>
              <a:pPr>
                <a:defRPr/>
              </a:pPr>
              <a:t>‹#›</a:t>
            </a:fld>
            <a:endParaRPr lang="fr-FR" dirty="0"/>
          </a:p>
        </p:txBody>
      </p:sp>
    </p:spTree>
    <p:extLst>
      <p:ext uri="{BB962C8B-B14F-4D97-AF65-F5344CB8AC3E}">
        <p14:creationId xmlns:p14="http://schemas.microsoft.com/office/powerpoint/2010/main" val="353249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399DDF24-FFF1-4DBF-9521-509789AA158A}" type="datetime1">
              <a:rPr lang="fr-FR"/>
              <a:pPr>
                <a:defRPr/>
              </a:pPr>
              <a:t>15/10/2013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DB60E5D6-5D03-40B6-8D41-17BF902EF4B0}" type="slidenum">
              <a:rPr lang="fr-FR"/>
              <a:pPr>
                <a:defRPr/>
              </a:pPr>
              <a:t>‹#›</a:t>
            </a:fld>
            <a:endParaRPr lang="fr-FR" dirty="0"/>
          </a:p>
        </p:txBody>
      </p:sp>
    </p:spTree>
    <p:extLst>
      <p:ext uri="{BB962C8B-B14F-4D97-AF65-F5344CB8AC3E}">
        <p14:creationId xmlns:p14="http://schemas.microsoft.com/office/powerpoint/2010/main" val="425789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Geneva" charset="-128"/>
                <a:cs typeface="+mn-cs"/>
              </a:defRPr>
            </a:lvl1pPr>
          </a:lstStyle>
          <a:p>
            <a:pPr>
              <a:defRPr/>
            </a:pPr>
            <a:fld id="{69C6C9B0-1760-4A0E-8386-CA4C815591E0}" type="datetime1">
              <a:rPr lang="fr-FR"/>
              <a:pPr>
                <a:defRPr/>
              </a:pPr>
              <a:t>15/10/2013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Geneva" charset="-128"/>
                <a:cs typeface="+mn-cs"/>
              </a:defRPr>
            </a:lvl1pPr>
          </a:lstStyle>
          <a:p>
            <a:pPr>
              <a:defRPr/>
            </a:pP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Geneva" charset="-128"/>
                <a:cs typeface="+mn-cs"/>
              </a:defRPr>
            </a:lvl1pPr>
          </a:lstStyle>
          <a:p>
            <a:pPr>
              <a:defRPr/>
            </a:pPr>
            <a:fld id="{6D2C3C0F-FD4D-49F0-83F4-E41781298D09}" type="slidenum">
              <a:rPr lang="fr-FR"/>
              <a:pPr>
                <a:defRPr/>
              </a:pPr>
              <a:t>‹#›</a:t>
            </a:fld>
            <a:endParaRPr lang="fr-FR" dirty="0"/>
          </a:p>
        </p:txBody>
      </p:sp>
      <p:pic>
        <p:nvPicPr>
          <p:cNvPr id="1029" name="Image 3" descr="12-header-ppt.jpg"/>
          <p:cNvPicPr>
            <a:picLocks noChangeAspect="1"/>
          </p:cNvPicPr>
          <p:nvPr/>
        </p:nvPicPr>
        <p:blipFill>
          <a:blip r:embed="rId13">
            <a:extLst>
              <a:ext uri="{28A0092B-C50C-407E-A947-70E740481C1C}">
                <a14:useLocalDpi xmlns:a14="http://schemas.microsoft.com/office/drawing/2010/main" val="0"/>
              </a:ext>
            </a:extLst>
          </a:blip>
          <a:srcRect l="11339" t="21478" b="14420"/>
          <a:stretch>
            <a:fillRect/>
          </a:stretch>
        </p:blipFill>
        <p:spPr bwMode="auto">
          <a:xfrm>
            <a:off x="3175" y="0"/>
            <a:ext cx="91440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Geneva" charset="-128"/>
          <a:cs typeface="Geneva" charset="-128"/>
        </a:defRPr>
      </a:lvl1pPr>
      <a:lvl2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2pPr>
      <a:lvl3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3pPr>
      <a:lvl4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4pPr>
      <a:lvl5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5pPr>
      <a:lvl6pPr marL="457200" algn="ctr" defTabSz="457200" rtl="0" fontAlgn="base">
        <a:spcBef>
          <a:spcPct val="0"/>
        </a:spcBef>
        <a:spcAft>
          <a:spcPct val="0"/>
        </a:spcAft>
        <a:defRPr sz="4400">
          <a:solidFill>
            <a:schemeClr val="tx1"/>
          </a:solidFill>
          <a:latin typeface="Calibri" charset="0"/>
          <a:ea typeface="Geneva" charset="-128"/>
          <a:cs typeface="Geneva" charset="-128"/>
        </a:defRPr>
      </a:lvl6pPr>
      <a:lvl7pPr marL="914400" algn="ctr" defTabSz="457200" rtl="0" fontAlgn="base">
        <a:spcBef>
          <a:spcPct val="0"/>
        </a:spcBef>
        <a:spcAft>
          <a:spcPct val="0"/>
        </a:spcAft>
        <a:defRPr sz="4400">
          <a:solidFill>
            <a:schemeClr val="tx1"/>
          </a:solidFill>
          <a:latin typeface="Calibri" charset="0"/>
          <a:ea typeface="Geneva" charset="-128"/>
          <a:cs typeface="Geneva" charset="-128"/>
        </a:defRPr>
      </a:lvl7pPr>
      <a:lvl8pPr marL="1371600" algn="ctr" defTabSz="457200" rtl="0" fontAlgn="base">
        <a:spcBef>
          <a:spcPct val="0"/>
        </a:spcBef>
        <a:spcAft>
          <a:spcPct val="0"/>
        </a:spcAft>
        <a:defRPr sz="4400">
          <a:solidFill>
            <a:schemeClr val="tx1"/>
          </a:solidFill>
          <a:latin typeface="Calibri" charset="0"/>
          <a:ea typeface="Geneva" charset="-128"/>
          <a:cs typeface="Geneva" charset="-128"/>
        </a:defRPr>
      </a:lvl8pPr>
      <a:lvl9pPr marL="1828800" algn="ctr" defTabSz="457200" rtl="0" fontAlgn="base">
        <a:spcBef>
          <a:spcPct val="0"/>
        </a:spcBef>
        <a:spcAft>
          <a:spcPct val="0"/>
        </a:spcAft>
        <a:defRPr sz="4400">
          <a:solidFill>
            <a:schemeClr val="tx1"/>
          </a:solidFill>
          <a:latin typeface="Calibri" charset="0"/>
          <a:ea typeface="Geneva" charset="-128"/>
          <a:cs typeface="Geneva"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Geneva" charset="-128"/>
          <a:cs typeface="Geneva"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Geneva" charset="-128"/>
          <a:cs typeface="Genev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Geneva" charset="-128"/>
          <a:cs typeface="Genev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128"/>
          <a:cs typeface="Genev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128"/>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uigiv@kth.se"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vanfretti.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ziena.com/knitro.htm" TargetMode="External"/><Relationship Id="rId2" Type="http://schemas.openxmlformats.org/officeDocument/2006/relationships/hyperlink" Target="https://code.google.com/p/psomatla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0.png"/><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8.png"/><Relationship Id="rId7"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6.emf"/><Relationship Id="rId4" Type="http://schemas.openxmlformats.org/officeDocument/2006/relationships/oleObject" Target="../embeddings/Microsoft_Word_97_-_2003_Document5.doc"/></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mailto:thibaut.brejon@artelys.com"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ode.google.com/p/pythonxy/" TargetMode="External"/><Relationship Id="rId2" Type="http://schemas.openxmlformats.org/officeDocument/2006/relationships/hyperlink" Target="http://www.jmodelica.org/downloads/JModelica.org-1.8.1.exe"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bwMode="auto">
          <a:xfrm>
            <a:off x="695511" y="1022871"/>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CA" sz="2000" dirty="0" err="1" smtClean="0">
                <a:ea typeface="Geneva"/>
                <a:cs typeface="Geneva"/>
              </a:rPr>
              <a:t>RaPId</a:t>
            </a:r>
            <a:r>
              <a:rPr lang="en-CA" sz="2000" dirty="0" smtClean="0">
                <a:ea typeface="Geneva"/>
                <a:cs typeface="Geneva"/>
              </a:rPr>
              <a:t> : a Parameter Identification Toolbox</a:t>
            </a:r>
            <a:br>
              <a:rPr lang="en-CA" sz="2000" dirty="0" smtClean="0">
                <a:ea typeface="Geneva"/>
                <a:cs typeface="Geneva"/>
              </a:rPr>
            </a:br>
            <a:r>
              <a:rPr lang="en-CA" sz="1400" dirty="0">
                <a:ea typeface="Geneva"/>
                <a:cs typeface="Geneva"/>
              </a:rPr>
              <a:t>iTesla Model Validation SW Mock-Up Prototype for WP3.3 and WP3.4 used for </a:t>
            </a:r>
            <a:r>
              <a:rPr lang="en-CA" sz="1400" dirty="0" smtClean="0">
                <a:ea typeface="Geneva"/>
                <a:cs typeface="Geneva"/>
              </a:rPr>
              <a:t/>
            </a:r>
            <a:br>
              <a:rPr lang="en-CA" sz="1400" dirty="0" smtClean="0">
                <a:ea typeface="Geneva"/>
                <a:cs typeface="Geneva"/>
              </a:rPr>
            </a:br>
            <a:r>
              <a:rPr lang="en-CA" sz="1400" dirty="0" smtClean="0">
                <a:ea typeface="Geneva"/>
                <a:cs typeface="Geneva"/>
              </a:rPr>
              <a:t>Component </a:t>
            </a:r>
            <a:r>
              <a:rPr lang="en-CA" sz="1400" dirty="0">
                <a:ea typeface="Geneva"/>
                <a:cs typeface="Geneva"/>
              </a:rPr>
              <a:t>Parameter Estimation and Aggregate Model </a:t>
            </a:r>
            <a:r>
              <a:rPr lang="en-CA" sz="1400" dirty="0" smtClean="0">
                <a:ea typeface="Geneva"/>
                <a:cs typeface="Geneva"/>
              </a:rPr>
              <a:t>Validation</a:t>
            </a:r>
            <a:br>
              <a:rPr lang="en-CA" sz="1400" dirty="0" smtClean="0">
                <a:ea typeface="Geneva"/>
                <a:cs typeface="Geneva"/>
              </a:rPr>
            </a:br>
            <a:r>
              <a:rPr lang="en-CA" sz="900" dirty="0" smtClean="0">
                <a:ea typeface="Geneva"/>
                <a:cs typeface="Geneva"/>
              </a:rPr>
              <a:t> </a:t>
            </a:r>
            <a:r>
              <a:rPr lang="en-CA" sz="2800" b="1" dirty="0" smtClean="0">
                <a:ea typeface="Geneva"/>
                <a:cs typeface="Geneva"/>
              </a:rPr>
              <a:t/>
            </a:r>
            <a:br>
              <a:rPr lang="en-CA" sz="2800" b="1" dirty="0" smtClean="0">
                <a:ea typeface="Geneva"/>
                <a:cs typeface="Geneva"/>
              </a:rPr>
            </a:br>
            <a:r>
              <a:rPr lang="en-US" sz="2800" b="1" dirty="0" err="1" smtClean="0">
                <a:ea typeface="Geneva"/>
                <a:cs typeface="Geneva"/>
              </a:rPr>
              <a:t>RaPId</a:t>
            </a:r>
            <a:r>
              <a:rPr lang="en-US" sz="2800" b="1" dirty="0" smtClean="0">
                <a:ea typeface="Geneva"/>
                <a:cs typeface="Geneva"/>
              </a:rPr>
              <a:t> </a:t>
            </a:r>
            <a:r>
              <a:rPr lang="en-US" sz="2800" b="1" dirty="0">
                <a:ea typeface="Geneva"/>
                <a:cs typeface="Geneva"/>
              </a:rPr>
              <a:t>Toolbox User </a:t>
            </a:r>
            <a:r>
              <a:rPr lang="en-US" sz="2800" b="1" dirty="0" smtClean="0">
                <a:ea typeface="Geneva"/>
                <a:cs typeface="Geneva"/>
              </a:rPr>
              <a:t>Manual</a:t>
            </a:r>
            <a:r>
              <a:rPr lang="en-US" sz="2800" b="1" dirty="0">
                <a:ea typeface="Geneva"/>
                <a:cs typeface="Geneva"/>
              </a:rPr>
              <a:t/>
            </a:r>
            <a:br>
              <a:rPr lang="en-US" sz="2800" b="1" dirty="0">
                <a:ea typeface="Geneva"/>
                <a:cs typeface="Geneva"/>
              </a:rPr>
            </a:br>
            <a:r>
              <a:rPr lang="en-US" sz="2800" b="1" dirty="0">
                <a:ea typeface="Geneva"/>
                <a:cs typeface="Geneva"/>
              </a:rPr>
              <a:t>A Quick start </a:t>
            </a:r>
            <a:r>
              <a:rPr lang="en-US" sz="2800" b="1" dirty="0" err="1">
                <a:ea typeface="Geneva"/>
                <a:cs typeface="Geneva"/>
              </a:rPr>
              <a:t>GUIde</a:t>
            </a:r>
            <a:r>
              <a:rPr lang="en-US" sz="2800" b="1" dirty="0">
                <a:ea typeface="Geneva"/>
                <a:cs typeface="Geneva"/>
              </a:rPr>
              <a:t> for the </a:t>
            </a:r>
            <a:r>
              <a:rPr lang="en-US" sz="2800" b="1" dirty="0" err="1">
                <a:ea typeface="Geneva"/>
                <a:cs typeface="Geneva"/>
              </a:rPr>
              <a:t>RaPId</a:t>
            </a:r>
            <a:r>
              <a:rPr lang="en-US" sz="2800" b="1" dirty="0">
                <a:ea typeface="Geneva"/>
                <a:cs typeface="Geneva"/>
              </a:rPr>
              <a:t> </a:t>
            </a:r>
            <a:r>
              <a:rPr lang="en-US" sz="2800" b="1" dirty="0" smtClean="0">
                <a:ea typeface="Geneva"/>
                <a:cs typeface="Geneva"/>
              </a:rPr>
              <a:t>toolbox</a:t>
            </a:r>
            <a:br>
              <a:rPr lang="en-US" sz="2800" b="1" dirty="0" smtClean="0">
                <a:ea typeface="Geneva"/>
                <a:cs typeface="Geneva"/>
              </a:rPr>
            </a:br>
            <a:endParaRPr lang="en-CA" sz="2400" dirty="0" smtClean="0"/>
          </a:p>
        </p:txBody>
      </p:sp>
      <p:sp>
        <p:nvSpPr>
          <p:cNvPr id="2051" name="Sous-titre 2"/>
          <p:cNvSpPr>
            <a:spLocks noGrp="1"/>
          </p:cNvSpPr>
          <p:nvPr>
            <p:ph type="subTitle" idx="1"/>
          </p:nvPr>
        </p:nvSpPr>
        <p:spPr bwMode="auto">
          <a:xfrm>
            <a:off x="9711" y="3140968"/>
            <a:ext cx="9144000" cy="100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dirty="0" err="1" smtClean="0">
                <a:solidFill>
                  <a:srgbClr val="898989"/>
                </a:solidFill>
              </a:rPr>
              <a:t>Achour</a:t>
            </a:r>
            <a:r>
              <a:rPr lang="en-US" sz="2400" dirty="0" smtClean="0">
                <a:solidFill>
                  <a:srgbClr val="898989"/>
                </a:solidFill>
              </a:rPr>
              <a:t> </a:t>
            </a:r>
            <a:r>
              <a:rPr lang="en-US" sz="2400" dirty="0" err="1" smtClean="0">
                <a:solidFill>
                  <a:srgbClr val="898989"/>
                </a:solidFill>
              </a:rPr>
              <a:t>Amazouz</a:t>
            </a:r>
            <a:r>
              <a:rPr lang="en-US" sz="2400" dirty="0">
                <a:solidFill>
                  <a:srgbClr val="898989"/>
                </a:solidFill>
              </a:rPr>
              <a:t> </a:t>
            </a:r>
            <a:r>
              <a:rPr lang="en-US" sz="2400" dirty="0" smtClean="0">
                <a:solidFill>
                  <a:srgbClr val="898989"/>
                </a:solidFill>
              </a:rPr>
              <a:t>and Prof. Dr.-</a:t>
            </a:r>
            <a:r>
              <a:rPr lang="en-US" sz="2400" dirty="0" err="1" smtClean="0">
                <a:solidFill>
                  <a:srgbClr val="898989"/>
                </a:solidFill>
              </a:rPr>
              <a:t>Ing</a:t>
            </a:r>
            <a:r>
              <a:rPr lang="en-US" sz="2400" dirty="0" smtClean="0">
                <a:solidFill>
                  <a:srgbClr val="898989"/>
                </a:solidFill>
              </a:rPr>
              <a:t>. Luigi Vanfretti</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6146" y="44624"/>
            <a:ext cx="860350" cy="859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ubrik 1"/>
          <p:cNvSpPr txBox="1">
            <a:spLocks/>
          </p:cNvSpPr>
          <p:nvPr/>
        </p:nvSpPr>
        <p:spPr>
          <a:xfrm>
            <a:off x="9711" y="3573017"/>
            <a:ext cx="9144000" cy="574576"/>
          </a:xfrm>
          <a:prstGeom prst="rect">
            <a:avLst/>
          </a:prstGeom>
        </p:spPr>
        <p:txBody>
          <a:bodyPr lIns="80165" tIns="40083" rIns="80165" bIns="40083"/>
          <a:lstStyle>
            <a:lvl1pPr algn="ctr" defTabSz="457200" rtl="0" eaLnBrk="0" fontAlgn="base" hangingPunct="0">
              <a:spcBef>
                <a:spcPct val="0"/>
              </a:spcBef>
              <a:spcAft>
                <a:spcPct val="0"/>
              </a:spcAft>
              <a:defRPr sz="4400" kern="1200">
                <a:solidFill>
                  <a:schemeClr val="tx1"/>
                </a:solidFill>
                <a:latin typeface="+mj-lt"/>
                <a:ea typeface="Geneva" charset="-128"/>
                <a:cs typeface="Geneva" charset="-128"/>
              </a:defRPr>
            </a:lvl1pPr>
            <a:lvl2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2pPr>
            <a:lvl3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3pPr>
            <a:lvl4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4pPr>
            <a:lvl5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5pPr>
            <a:lvl6pPr marL="457200" algn="ctr" defTabSz="457200" rtl="0" fontAlgn="base">
              <a:spcBef>
                <a:spcPct val="0"/>
              </a:spcBef>
              <a:spcAft>
                <a:spcPct val="0"/>
              </a:spcAft>
              <a:defRPr sz="4400">
                <a:solidFill>
                  <a:schemeClr val="tx1"/>
                </a:solidFill>
                <a:latin typeface="Calibri" charset="0"/>
                <a:ea typeface="Geneva" charset="-128"/>
                <a:cs typeface="Geneva" charset="-128"/>
              </a:defRPr>
            </a:lvl6pPr>
            <a:lvl7pPr marL="914400" algn="ctr" defTabSz="457200" rtl="0" fontAlgn="base">
              <a:spcBef>
                <a:spcPct val="0"/>
              </a:spcBef>
              <a:spcAft>
                <a:spcPct val="0"/>
              </a:spcAft>
              <a:defRPr sz="4400">
                <a:solidFill>
                  <a:schemeClr val="tx1"/>
                </a:solidFill>
                <a:latin typeface="Calibri" charset="0"/>
                <a:ea typeface="Geneva" charset="-128"/>
                <a:cs typeface="Geneva" charset="-128"/>
              </a:defRPr>
            </a:lvl7pPr>
            <a:lvl8pPr marL="1371600" algn="ctr" defTabSz="457200" rtl="0" fontAlgn="base">
              <a:spcBef>
                <a:spcPct val="0"/>
              </a:spcBef>
              <a:spcAft>
                <a:spcPct val="0"/>
              </a:spcAft>
              <a:defRPr sz="4400">
                <a:solidFill>
                  <a:schemeClr val="tx1"/>
                </a:solidFill>
                <a:latin typeface="Calibri" charset="0"/>
                <a:ea typeface="Geneva" charset="-128"/>
                <a:cs typeface="Geneva" charset="-128"/>
              </a:defRPr>
            </a:lvl8pPr>
            <a:lvl9pPr marL="1828800" algn="ctr" defTabSz="457200" rtl="0" fontAlgn="base">
              <a:spcBef>
                <a:spcPct val="0"/>
              </a:spcBef>
              <a:spcAft>
                <a:spcPct val="0"/>
              </a:spcAft>
              <a:defRPr sz="4400">
                <a:solidFill>
                  <a:schemeClr val="tx1"/>
                </a:solidFill>
                <a:latin typeface="Calibri" charset="0"/>
                <a:ea typeface="Geneva" charset="-128"/>
                <a:cs typeface="Geneva" charset="-128"/>
              </a:defRPr>
            </a:lvl9pPr>
          </a:lstStyle>
          <a:p>
            <a:r>
              <a:rPr lang="en-US" sz="1600" dirty="0" smtClean="0">
                <a:cs typeface="Gill Sans Light"/>
              </a:rPr>
              <a:t>E-mail: </a:t>
            </a:r>
            <a:r>
              <a:rPr lang="en-US" sz="1600" dirty="0" smtClean="0">
                <a:cs typeface="Gill Sans Light"/>
                <a:hlinkClick r:id="rId3"/>
              </a:rPr>
              <a:t>luigiv@kth.se</a:t>
            </a:r>
            <a:r>
              <a:rPr lang="en-US" sz="1600" dirty="0" smtClean="0">
                <a:cs typeface="Gill Sans Light"/>
              </a:rPr>
              <a:t/>
            </a:r>
            <a:br>
              <a:rPr lang="en-US" sz="1600" dirty="0" smtClean="0">
                <a:cs typeface="Gill Sans Light"/>
              </a:rPr>
            </a:br>
            <a:r>
              <a:rPr lang="en-US" sz="1600" dirty="0" smtClean="0">
                <a:cs typeface="Gill Sans Light"/>
              </a:rPr>
              <a:t>Web: </a:t>
            </a:r>
            <a:r>
              <a:rPr lang="en-US" sz="1600" dirty="0" smtClean="0">
                <a:cs typeface="Gill Sans Light"/>
                <a:hlinkClick r:id="rId4"/>
              </a:rPr>
              <a:t>http://www.vanfretti.com</a:t>
            </a:r>
            <a:endParaRPr lang="sv-SE" sz="2400" dirty="0">
              <a:cs typeface="Gill Sans Light"/>
            </a:endParaRPr>
          </a:p>
        </p:txBody>
      </p:sp>
      <p:sp>
        <p:nvSpPr>
          <p:cNvPr id="15" name="Rubrik 1"/>
          <p:cNvSpPr txBox="1">
            <a:spLocks/>
          </p:cNvSpPr>
          <p:nvPr/>
        </p:nvSpPr>
        <p:spPr>
          <a:xfrm>
            <a:off x="0" y="6453336"/>
            <a:ext cx="9163422" cy="404664"/>
          </a:xfrm>
          <a:prstGeom prst="rect">
            <a:avLst/>
          </a:prstGeom>
        </p:spPr>
        <p:txBody>
          <a:bodyPr lIns="80165" tIns="40083" rIns="80165" bIns="40083"/>
          <a:lstStyle>
            <a:lvl1pPr algn="ctr" defTabSz="457200" rtl="0" eaLnBrk="0" fontAlgn="base" hangingPunct="0">
              <a:spcBef>
                <a:spcPct val="0"/>
              </a:spcBef>
              <a:spcAft>
                <a:spcPct val="0"/>
              </a:spcAft>
              <a:defRPr sz="4400" kern="1200">
                <a:solidFill>
                  <a:schemeClr val="tx1"/>
                </a:solidFill>
                <a:latin typeface="+mj-lt"/>
                <a:ea typeface="Geneva" charset="-128"/>
                <a:cs typeface="Geneva" charset="-128"/>
              </a:defRPr>
            </a:lvl1pPr>
            <a:lvl2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2pPr>
            <a:lvl3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3pPr>
            <a:lvl4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4pPr>
            <a:lvl5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5pPr>
            <a:lvl6pPr marL="457200" algn="ctr" defTabSz="457200" rtl="0" fontAlgn="base">
              <a:spcBef>
                <a:spcPct val="0"/>
              </a:spcBef>
              <a:spcAft>
                <a:spcPct val="0"/>
              </a:spcAft>
              <a:defRPr sz="4400">
                <a:solidFill>
                  <a:schemeClr val="tx1"/>
                </a:solidFill>
                <a:latin typeface="Calibri" charset="0"/>
                <a:ea typeface="Geneva" charset="-128"/>
                <a:cs typeface="Geneva" charset="-128"/>
              </a:defRPr>
            </a:lvl6pPr>
            <a:lvl7pPr marL="914400" algn="ctr" defTabSz="457200" rtl="0" fontAlgn="base">
              <a:spcBef>
                <a:spcPct val="0"/>
              </a:spcBef>
              <a:spcAft>
                <a:spcPct val="0"/>
              </a:spcAft>
              <a:defRPr sz="4400">
                <a:solidFill>
                  <a:schemeClr val="tx1"/>
                </a:solidFill>
                <a:latin typeface="Calibri" charset="0"/>
                <a:ea typeface="Geneva" charset="-128"/>
                <a:cs typeface="Geneva" charset="-128"/>
              </a:defRPr>
            </a:lvl7pPr>
            <a:lvl8pPr marL="1371600" algn="ctr" defTabSz="457200" rtl="0" fontAlgn="base">
              <a:spcBef>
                <a:spcPct val="0"/>
              </a:spcBef>
              <a:spcAft>
                <a:spcPct val="0"/>
              </a:spcAft>
              <a:defRPr sz="4400">
                <a:solidFill>
                  <a:schemeClr val="tx1"/>
                </a:solidFill>
                <a:latin typeface="Calibri" charset="0"/>
                <a:ea typeface="Geneva" charset="-128"/>
                <a:cs typeface="Geneva" charset="-128"/>
              </a:defRPr>
            </a:lvl8pPr>
            <a:lvl9pPr marL="1828800" algn="ctr" defTabSz="457200" rtl="0" fontAlgn="base">
              <a:spcBef>
                <a:spcPct val="0"/>
              </a:spcBef>
              <a:spcAft>
                <a:spcPct val="0"/>
              </a:spcAft>
              <a:defRPr sz="4400">
                <a:solidFill>
                  <a:schemeClr val="tx1"/>
                </a:solidFill>
                <a:latin typeface="Calibri" charset="0"/>
                <a:ea typeface="Geneva" charset="-128"/>
                <a:cs typeface="Geneva" charset="-128"/>
              </a:defRPr>
            </a:lvl9pPr>
          </a:lstStyle>
          <a:p>
            <a:r>
              <a:rPr lang="en-US" sz="1600" b="1" dirty="0" smtClean="0">
                <a:cs typeface="Gill Sans Light"/>
              </a:rPr>
              <a:t>June 2013</a:t>
            </a:r>
          </a:p>
        </p:txBody>
      </p:sp>
      <p:sp>
        <p:nvSpPr>
          <p:cNvPr id="14" name="Rubrik 1"/>
          <p:cNvSpPr txBox="1">
            <a:spLocks/>
          </p:cNvSpPr>
          <p:nvPr/>
        </p:nvSpPr>
        <p:spPr>
          <a:xfrm>
            <a:off x="1307319" y="5138904"/>
            <a:ext cx="3455090" cy="1026400"/>
          </a:xfrm>
          <a:prstGeom prst="rect">
            <a:avLst/>
          </a:prstGeom>
        </p:spPr>
        <p:txBody>
          <a:bodyPr lIns="80165" tIns="40083" rIns="80165" bIns="40083"/>
          <a:lstStyle>
            <a:lvl1pPr algn="ctr" defTabSz="457200" rtl="0" eaLnBrk="0" fontAlgn="base" hangingPunct="0">
              <a:spcBef>
                <a:spcPct val="0"/>
              </a:spcBef>
              <a:spcAft>
                <a:spcPct val="0"/>
              </a:spcAft>
              <a:defRPr sz="4400" kern="1200">
                <a:solidFill>
                  <a:schemeClr val="tx1"/>
                </a:solidFill>
                <a:latin typeface="+mj-lt"/>
                <a:ea typeface="Geneva" charset="-128"/>
                <a:cs typeface="Geneva" charset="-128"/>
              </a:defRPr>
            </a:lvl1pPr>
            <a:lvl2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2pPr>
            <a:lvl3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3pPr>
            <a:lvl4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4pPr>
            <a:lvl5pPr algn="ctr" defTabSz="457200" rtl="0" eaLnBrk="0" fontAlgn="base" hangingPunct="0">
              <a:spcBef>
                <a:spcPct val="0"/>
              </a:spcBef>
              <a:spcAft>
                <a:spcPct val="0"/>
              </a:spcAft>
              <a:defRPr sz="4400">
                <a:solidFill>
                  <a:schemeClr val="tx1"/>
                </a:solidFill>
                <a:latin typeface="Calibri" charset="0"/>
                <a:ea typeface="Geneva" charset="-128"/>
                <a:cs typeface="Geneva" charset="-128"/>
              </a:defRPr>
            </a:lvl5pPr>
            <a:lvl6pPr marL="457200" algn="ctr" defTabSz="457200" rtl="0" fontAlgn="base">
              <a:spcBef>
                <a:spcPct val="0"/>
              </a:spcBef>
              <a:spcAft>
                <a:spcPct val="0"/>
              </a:spcAft>
              <a:defRPr sz="4400">
                <a:solidFill>
                  <a:schemeClr val="tx1"/>
                </a:solidFill>
                <a:latin typeface="Calibri" charset="0"/>
                <a:ea typeface="Geneva" charset="-128"/>
                <a:cs typeface="Geneva" charset="-128"/>
              </a:defRPr>
            </a:lvl6pPr>
            <a:lvl7pPr marL="914400" algn="ctr" defTabSz="457200" rtl="0" fontAlgn="base">
              <a:spcBef>
                <a:spcPct val="0"/>
              </a:spcBef>
              <a:spcAft>
                <a:spcPct val="0"/>
              </a:spcAft>
              <a:defRPr sz="4400">
                <a:solidFill>
                  <a:schemeClr val="tx1"/>
                </a:solidFill>
                <a:latin typeface="Calibri" charset="0"/>
                <a:ea typeface="Geneva" charset="-128"/>
                <a:cs typeface="Geneva" charset="-128"/>
              </a:defRPr>
            </a:lvl7pPr>
            <a:lvl8pPr marL="1371600" algn="ctr" defTabSz="457200" rtl="0" fontAlgn="base">
              <a:spcBef>
                <a:spcPct val="0"/>
              </a:spcBef>
              <a:spcAft>
                <a:spcPct val="0"/>
              </a:spcAft>
              <a:defRPr sz="4400">
                <a:solidFill>
                  <a:schemeClr val="tx1"/>
                </a:solidFill>
                <a:latin typeface="Calibri" charset="0"/>
                <a:ea typeface="Geneva" charset="-128"/>
                <a:cs typeface="Geneva" charset="-128"/>
              </a:defRPr>
            </a:lvl8pPr>
            <a:lvl9pPr marL="1828800" algn="ctr" defTabSz="457200" rtl="0" fontAlgn="base">
              <a:spcBef>
                <a:spcPct val="0"/>
              </a:spcBef>
              <a:spcAft>
                <a:spcPct val="0"/>
              </a:spcAft>
              <a:defRPr sz="4400">
                <a:solidFill>
                  <a:schemeClr val="tx1"/>
                </a:solidFill>
                <a:latin typeface="Calibri" charset="0"/>
                <a:ea typeface="Geneva" charset="-128"/>
                <a:cs typeface="Geneva" charset="-128"/>
              </a:defRPr>
            </a:lvl9pPr>
          </a:lstStyle>
          <a:p>
            <a:r>
              <a:rPr lang="en-US" sz="1400" b="1" smtClean="0">
                <a:solidFill>
                  <a:schemeClr val="tx2"/>
                </a:solidFill>
                <a:cs typeface="Gill Sans Light"/>
              </a:rPr>
              <a:t>luigiv@kth.se </a:t>
            </a:r>
          </a:p>
          <a:p>
            <a:r>
              <a:rPr lang="en-US" sz="1400" i="1" smtClean="0">
                <a:cs typeface="Gill Sans Light"/>
              </a:rPr>
              <a:t>Associate Professor, Docent</a:t>
            </a:r>
          </a:p>
          <a:p>
            <a:r>
              <a:rPr lang="en-US" sz="1600" smtClean="0">
                <a:cs typeface="Gill Sans Light"/>
              </a:rPr>
              <a:t>Electric Power Systems Dept.</a:t>
            </a:r>
          </a:p>
          <a:p>
            <a:r>
              <a:rPr lang="en-US" sz="1600" smtClean="0">
                <a:cs typeface="Gill Sans Light"/>
              </a:rPr>
              <a:t>KTH</a:t>
            </a:r>
            <a:br>
              <a:rPr lang="en-US" sz="1600" smtClean="0">
                <a:cs typeface="Gill Sans Light"/>
              </a:rPr>
            </a:br>
            <a:r>
              <a:rPr lang="en-US" sz="1600" smtClean="0">
                <a:cs typeface="Gill Sans Light"/>
              </a:rPr>
              <a:t>Stockholm, Sweden</a:t>
            </a:r>
            <a:endParaRPr lang="en-US" sz="2400">
              <a:cs typeface="Gill Sans Light"/>
            </a:endParaRPr>
          </a:p>
        </p:txBody>
      </p:sp>
      <p:pic>
        <p:nvPicPr>
          <p:cNvPr id="16"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775" y="4371959"/>
            <a:ext cx="207575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ubrik 1"/>
          <p:cNvSpPr txBox="1">
            <a:spLocks/>
          </p:cNvSpPr>
          <p:nvPr/>
        </p:nvSpPr>
        <p:spPr bwMode="auto">
          <a:xfrm>
            <a:off x="4782913" y="5104234"/>
            <a:ext cx="3317479" cy="9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5" rIns="91428" bIns="45715" numCol="1" anchor="t" anchorCtr="0" compatLnSpc="1">
            <a:prstTxWarp prst="textNoShape">
              <a:avLst/>
            </a:prstTxWarp>
          </a:bodyPr>
          <a:lstStyle>
            <a:lvl1pPr algn="l" defTabSz="1042988" rtl="0" eaLnBrk="1" fontAlgn="base" hangingPunct="1">
              <a:spcBef>
                <a:spcPct val="0"/>
              </a:spcBef>
              <a:spcAft>
                <a:spcPct val="0"/>
              </a:spcAft>
              <a:defRPr sz="4000" b="0">
                <a:solidFill>
                  <a:schemeClr val="accent2"/>
                </a:solidFill>
                <a:latin typeface="+mj-lt"/>
                <a:ea typeface="ＭＳ Ｐゴシック" charset="0"/>
                <a:cs typeface="+mj-cs"/>
              </a:defRPr>
            </a:lvl1pPr>
            <a:lvl2pPr algn="l" defTabSz="1042988" rtl="0" eaLnBrk="1" fontAlgn="base" hangingPunct="1">
              <a:spcBef>
                <a:spcPct val="0"/>
              </a:spcBef>
              <a:spcAft>
                <a:spcPct val="0"/>
              </a:spcAft>
              <a:defRPr sz="3200">
                <a:solidFill>
                  <a:schemeClr val="accent2"/>
                </a:solidFill>
                <a:latin typeface="Calibri" charset="0"/>
                <a:ea typeface="ＭＳ Ｐゴシック" charset="0"/>
              </a:defRPr>
            </a:lvl2pPr>
            <a:lvl3pPr algn="l" defTabSz="1042988" rtl="0" eaLnBrk="1" fontAlgn="base" hangingPunct="1">
              <a:spcBef>
                <a:spcPct val="0"/>
              </a:spcBef>
              <a:spcAft>
                <a:spcPct val="0"/>
              </a:spcAft>
              <a:defRPr sz="3200">
                <a:solidFill>
                  <a:schemeClr val="accent2"/>
                </a:solidFill>
                <a:latin typeface="Calibri" charset="0"/>
                <a:ea typeface="ＭＳ Ｐゴシック" charset="0"/>
              </a:defRPr>
            </a:lvl3pPr>
            <a:lvl4pPr algn="l" defTabSz="1042988" rtl="0" eaLnBrk="1" fontAlgn="base" hangingPunct="1">
              <a:spcBef>
                <a:spcPct val="0"/>
              </a:spcBef>
              <a:spcAft>
                <a:spcPct val="0"/>
              </a:spcAft>
              <a:defRPr sz="3200">
                <a:solidFill>
                  <a:schemeClr val="accent2"/>
                </a:solidFill>
                <a:latin typeface="Calibri" charset="0"/>
                <a:ea typeface="ＭＳ Ｐゴシック" charset="0"/>
              </a:defRPr>
            </a:lvl4pPr>
            <a:lvl5pPr algn="l" defTabSz="1042988" rtl="0" eaLnBrk="1" fontAlgn="base" hangingPunct="1">
              <a:spcBef>
                <a:spcPct val="0"/>
              </a:spcBef>
              <a:spcAft>
                <a:spcPct val="0"/>
              </a:spcAft>
              <a:defRPr sz="3200">
                <a:solidFill>
                  <a:schemeClr val="accent2"/>
                </a:solidFill>
                <a:latin typeface="Calibri" charset="0"/>
                <a:ea typeface="ＭＳ Ｐゴシック" charset="0"/>
              </a:defRPr>
            </a:lvl5pPr>
            <a:lvl6pPr marL="457200" algn="l" defTabSz="1042988" rtl="0" eaLnBrk="1" fontAlgn="base" hangingPunct="1">
              <a:spcBef>
                <a:spcPct val="0"/>
              </a:spcBef>
              <a:spcAft>
                <a:spcPct val="0"/>
              </a:spcAft>
              <a:defRPr sz="3600">
                <a:solidFill>
                  <a:srgbClr val="B81100"/>
                </a:solidFill>
                <a:latin typeface="Verdana" charset="0"/>
              </a:defRPr>
            </a:lvl6pPr>
            <a:lvl7pPr marL="914400" algn="l" defTabSz="1042988" rtl="0" eaLnBrk="1" fontAlgn="base" hangingPunct="1">
              <a:spcBef>
                <a:spcPct val="0"/>
              </a:spcBef>
              <a:spcAft>
                <a:spcPct val="0"/>
              </a:spcAft>
              <a:defRPr sz="3600">
                <a:solidFill>
                  <a:srgbClr val="B81100"/>
                </a:solidFill>
                <a:latin typeface="Verdana" charset="0"/>
              </a:defRPr>
            </a:lvl7pPr>
            <a:lvl8pPr marL="1371600" algn="l" defTabSz="1042988" rtl="0" eaLnBrk="1" fontAlgn="base" hangingPunct="1">
              <a:spcBef>
                <a:spcPct val="0"/>
              </a:spcBef>
              <a:spcAft>
                <a:spcPct val="0"/>
              </a:spcAft>
              <a:defRPr sz="3600">
                <a:solidFill>
                  <a:srgbClr val="B81100"/>
                </a:solidFill>
                <a:latin typeface="Verdana" charset="0"/>
              </a:defRPr>
            </a:lvl8pPr>
            <a:lvl9pPr marL="1828800" algn="l" defTabSz="1042988" rtl="0" eaLnBrk="1" fontAlgn="base" hangingPunct="1">
              <a:spcBef>
                <a:spcPct val="0"/>
              </a:spcBef>
              <a:spcAft>
                <a:spcPct val="0"/>
              </a:spcAft>
              <a:defRPr sz="3600">
                <a:solidFill>
                  <a:srgbClr val="B81100"/>
                </a:solidFill>
                <a:latin typeface="Verdana" charset="0"/>
              </a:defRPr>
            </a:lvl9pPr>
          </a:lstStyle>
          <a:p>
            <a:pPr algn="ctr"/>
            <a:r>
              <a:rPr lang="en-US" sz="1400" b="1" smtClean="0">
                <a:solidFill>
                  <a:srgbClr val="C00000"/>
                </a:solidFill>
                <a:cs typeface="Gill Sans Light"/>
              </a:rPr>
              <a:t>Luigi.Vanfretti@statnett.no</a:t>
            </a:r>
          </a:p>
          <a:p>
            <a:pPr algn="ctr"/>
            <a:r>
              <a:rPr lang="en-US" sz="1400" i="1" smtClean="0">
                <a:solidFill>
                  <a:schemeClr val="tx1"/>
                </a:solidFill>
                <a:cs typeface="Gill Sans Light"/>
              </a:rPr>
              <a:t>Special Advisor in Strategy and Public Affairs</a:t>
            </a:r>
          </a:p>
          <a:p>
            <a:pPr algn="ctr"/>
            <a:r>
              <a:rPr lang="en-US" sz="1600" smtClean="0">
                <a:solidFill>
                  <a:schemeClr val="tx1"/>
                </a:solidFill>
                <a:cs typeface="Gill Sans Light"/>
              </a:rPr>
              <a:t>Research and Development Division Statnett SF</a:t>
            </a:r>
          </a:p>
          <a:p>
            <a:pPr algn="ctr"/>
            <a:r>
              <a:rPr lang="en-US" sz="1600" smtClean="0">
                <a:solidFill>
                  <a:schemeClr val="tx1"/>
                </a:solidFill>
                <a:cs typeface="Gill Sans Light"/>
              </a:rPr>
              <a:t>Oslo, Norway</a:t>
            </a:r>
            <a:endParaRPr lang="en-US" sz="2400">
              <a:solidFill>
                <a:schemeClr val="tx1"/>
              </a:solidFill>
              <a:cs typeface="Gill Sans Light"/>
            </a:endParaRPr>
          </a:p>
        </p:txBody>
      </p:sp>
      <p:grpSp>
        <p:nvGrpSpPr>
          <p:cNvPr id="18" name="Group 17"/>
          <p:cNvGrpSpPr>
            <a:grpSpLocks noChangeAspect="1"/>
          </p:cNvGrpSpPr>
          <p:nvPr/>
        </p:nvGrpSpPr>
        <p:grpSpPr>
          <a:xfrm>
            <a:off x="1440767" y="4054661"/>
            <a:ext cx="3188194" cy="1097280"/>
            <a:chOff x="3275856" y="-122016"/>
            <a:chExt cx="3623131" cy="1246972"/>
          </a:xfrm>
        </p:grpSpPr>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563" y="-122016"/>
              <a:ext cx="2990424" cy="124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71919"/>
              <a:ext cx="860350" cy="859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30194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the FMU</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8" y="2591147"/>
            <a:ext cx="55435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1083470" y="2482285"/>
            <a:ext cx="0" cy="1607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147366" y="1439019"/>
            <a:ext cx="2232248" cy="10432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Select the .</a:t>
            </a:r>
            <a:r>
              <a:rPr lang="en-US" sz="1400" dirty="0" err="1" smtClean="0"/>
              <a:t>mo</a:t>
            </a:r>
            <a:r>
              <a:rPr lang="en-US" sz="1400" dirty="0" smtClean="0"/>
              <a:t> file containing the Modelica description for the model</a:t>
            </a:r>
            <a:endParaRPr lang="en-US" sz="1400" dirty="0"/>
          </a:p>
        </p:txBody>
      </p:sp>
      <p:cxnSp>
        <p:nvCxnSpPr>
          <p:cNvPr id="8" name="Straight Arrow Connector 7"/>
          <p:cNvCxnSpPr/>
          <p:nvPr/>
        </p:nvCxnSpPr>
        <p:spPr>
          <a:xfrm flipV="1">
            <a:off x="3459734" y="2170115"/>
            <a:ext cx="0" cy="2293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883670" y="1464131"/>
            <a:ext cx="2232248" cy="620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Type the Modelica path to the model to be used</a:t>
            </a:r>
            <a:endParaRPr lang="en-US" sz="1400" dirty="0"/>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054" y="2205933"/>
            <a:ext cx="2048370" cy="295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Arrow Connector 22"/>
          <p:cNvCxnSpPr/>
          <p:nvPr/>
        </p:nvCxnSpPr>
        <p:spPr>
          <a:xfrm>
            <a:off x="4971902" y="4607371"/>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6228184" y="5301208"/>
            <a:ext cx="2232248" cy="620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Select the folder where you want to place the FMU</a:t>
            </a:r>
            <a:endParaRPr lang="en-US" sz="1400" dirty="0"/>
          </a:p>
        </p:txBody>
      </p:sp>
      <p:cxnSp>
        <p:nvCxnSpPr>
          <p:cNvPr id="29" name="Straight Arrow Connector 28"/>
          <p:cNvCxnSpPr>
            <a:endCxn id="28" idx="1"/>
          </p:cNvCxnSpPr>
          <p:nvPr/>
        </p:nvCxnSpPr>
        <p:spPr>
          <a:xfrm>
            <a:off x="5344157" y="5065950"/>
            <a:ext cx="884027" cy="5454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4355976" y="6185955"/>
            <a:ext cx="4248472" cy="555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The FMI Toolbox will need to be provided (</a:t>
            </a:r>
            <a:r>
              <a:rPr lang="en-US" sz="1600" dirty="0" smtClean="0">
                <a:latin typeface="Courier" pitchFamily="49" charset="0"/>
              </a:rPr>
              <a:t>Load FMU</a:t>
            </a:r>
            <a:r>
              <a:rPr lang="en-US" sz="1600" dirty="0" smtClean="0"/>
              <a:t>) with the FMU generated</a:t>
            </a:r>
            <a:endParaRPr lang="en-US" sz="1600" dirty="0"/>
          </a:p>
        </p:txBody>
      </p:sp>
      <p:cxnSp>
        <p:nvCxnSpPr>
          <p:cNvPr id="33" name="Straight Arrow Connector 32"/>
          <p:cNvCxnSpPr/>
          <p:nvPr/>
        </p:nvCxnSpPr>
        <p:spPr>
          <a:xfrm>
            <a:off x="3033564" y="5681899"/>
            <a:ext cx="0" cy="5040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Rounded Rectangle 36"/>
          <p:cNvSpPr/>
          <p:nvPr/>
        </p:nvSpPr>
        <p:spPr>
          <a:xfrm>
            <a:off x="2089820" y="6185955"/>
            <a:ext cx="1872208" cy="555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Click to generate the FMU</a:t>
            </a:r>
            <a:endParaRPr lang="en-US" sz="1600" dirty="0"/>
          </a:p>
        </p:txBody>
      </p:sp>
      <p:cxnSp>
        <p:nvCxnSpPr>
          <p:cNvPr id="38" name="Straight Arrow Connector 37"/>
          <p:cNvCxnSpPr>
            <a:stCxn id="37" idx="3"/>
            <a:endCxn id="30" idx="1"/>
          </p:cNvCxnSpPr>
          <p:nvPr/>
        </p:nvCxnSpPr>
        <p:spPr>
          <a:xfrm>
            <a:off x="3962028" y="6463662"/>
            <a:ext cx="39394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053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the FMU</a:t>
            </a:r>
            <a:endParaRPr lang="en-US" dirty="0"/>
          </a:p>
        </p:txBody>
      </p:sp>
      <p:sp>
        <p:nvSpPr>
          <p:cNvPr id="3" name="Content Placeholder 2"/>
          <p:cNvSpPr>
            <a:spLocks noGrp="1"/>
          </p:cNvSpPr>
          <p:nvPr>
            <p:ph idx="1"/>
          </p:nvPr>
        </p:nvSpPr>
        <p:spPr/>
        <p:txBody>
          <a:bodyPr/>
          <a:lstStyle/>
          <a:p>
            <a:r>
              <a:rPr lang="en-US" sz="2400" dirty="0" err="1" smtClean="0"/>
              <a:t>Dymola</a:t>
            </a:r>
            <a:r>
              <a:rPr lang="en-US" sz="2400" dirty="0" smtClean="0"/>
              <a:t> will launch automatically and compile the FMU placing it in the selected folder.</a:t>
            </a:r>
          </a:p>
          <a:p>
            <a:r>
              <a:rPr lang="en-US" sz="2400" dirty="0" smtClean="0"/>
              <a:t>You can check this in the </a:t>
            </a:r>
            <a:r>
              <a:rPr lang="en-US" sz="2400" dirty="0" err="1" smtClean="0">
                <a:solidFill>
                  <a:schemeClr val="accent1"/>
                </a:solidFill>
              </a:rPr>
              <a:t>Dymola</a:t>
            </a:r>
            <a:r>
              <a:rPr lang="en-US" sz="2400" dirty="0" smtClean="0">
                <a:solidFill>
                  <a:schemeClr val="accent1"/>
                </a:solidFill>
              </a:rPr>
              <a:t> translation log</a:t>
            </a:r>
            <a:r>
              <a:rPr lang="en-US" sz="2400" dirty="0" smtClean="0"/>
              <a:t> and the </a:t>
            </a:r>
            <a:r>
              <a:rPr lang="en-US" sz="2400" dirty="0" smtClean="0">
                <a:solidFill>
                  <a:schemeClr val="accent2"/>
                </a:solidFill>
              </a:rPr>
              <a:t>Commands window.</a:t>
            </a:r>
            <a:endParaRPr lang="en-US" sz="2400" dirty="0">
              <a:solidFill>
                <a:schemeClr val="accent2"/>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71" y="3356992"/>
            <a:ext cx="7895878" cy="313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724128" y="2780928"/>
            <a:ext cx="432048"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483768" y="3140968"/>
            <a:ext cx="0" cy="25202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5565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84145"/>
            <a:ext cx="8229600" cy="1143000"/>
          </a:xfrm>
        </p:spPr>
        <p:txBody>
          <a:bodyPr/>
          <a:lstStyle/>
          <a:p>
            <a:r>
              <a:rPr lang="sv-SE" sz="2800" dirty="0" smtClean="0"/>
              <a:t>Import the *.</a:t>
            </a:r>
            <a:r>
              <a:rPr lang="sv-SE" sz="2800" dirty="0" err="1" smtClean="0"/>
              <a:t>fmu</a:t>
            </a:r>
            <a:r>
              <a:rPr lang="sv-SE" sz="2800" dirty="0" smtClean="0"/>
              <a:t> in </a:t>
            </a:r>
            <a:r>
              <a:rPr lang="sv-SE" sz="2800" dirty="0" err="1" smtClean="0"/>
              <a:t>Matlab</a:t>
            </a:r>
            <a:endParaRPr lang="sv-SE" sz="2800" dirty="0"/>
          </a:p>
        </p:txBody>
      </p:sp>
      <p:sp>
        <p:nvSpPr>
          <p:cNvPr id="3" name="Content Placeholder 2"/>
          <p:cNvSpPr>
            <a:spLocks noGrp="1"/>
          </p:cNvSpPr>
          <p:nvPr>
            <p:ph idx="1"/>
          </p:nvPr>
        </p:nvSpPr>
        <p:spPr>
          <a:xfrm>
            <a:off x="1926162" y="1427145"/>
            <a:ext cx="5423780" cy="4525963"/>
          </a:xfrm>
        </p:spPr>
        <p:txBody>
          <a:bodyPr/>
          <a:lstStyle/>
          <a:p>
            <a:r>
              <a:rPr lang="sv-SE" sz="2000" dirty="0" err="1" smtClean="0"/>
              <a:t>Once</a:t>
            </a:r>
            <a:r>
              <a:rPr lang="sv-SE" sz="2000" dirty="0" smtClean="0"/>
              <a:t> the FMI </a:t>
            </a:r>
            <a:r>
              <a:rPr lang="sv-SE" sz="2000" dirty="0" err="1" smtClean="0"/>
              <a:t>toolbox</a:t>
            </a:r>
            <a:r>
              <a:rPr lang="sv-SE" sz="2000" dirty="0" smtClean="0"/>
              <a:t> from </a:t>
            </a:r>
            <a:r>
              <a:rPr lang="sv-SE" sz="2000" dirty="0" err="1" smtClean="0"/>
              <a:t>Modelon</a:t>
            </a:r>
            <a:r>
              <a:rPr lang="sv-SE" sz="2000" dirty="0"/>
              <a:t> </a:t>
            </a:r>
            <a:r>
              <a:rPr lang="sv-SE" sz="2000" dirty="0" smtClean="0"/>
              <a:t>is imported </a:t>
            </a:r>
            <a:r>
              <a:rPr lang="sv-SE" sz="2000" dirty="0" err="1" smtClean="0"/>
              <a:t>to</a:t>
            </a:r>
            <a:r>
              <a:rPr lang="sv-SE" sz="2000" dirty="0" smtClean="0"/>
              <a:t> the </a:t>
            </a:r>
            <a:r>
              <a:rPr lang="sv-SE" sz="2000" dirty="0" err="1" smtClean="0"/>
              <a:t>matlab</a:t>
            </a:r>
            <a:r>
              <a:rPr lang="sv-SE" sz="2000" dirty="0" smtClean="0"/>
              <a:t> </a:t>
            </a:r>
            <a:r>
              <a:rPr lang="sv-SE" sz="2000" dirty="0" err="1" smtClean="0"/>
              <a:t>path</a:t>
            </a:r>
            <a:r>
              <a:rPr lang="sv-SE" sz="2000" dirty="0" smtClean="0"/>
              <a:t>, </a:t>
            </a:r>
            <a:r>
              <a:rPr lang="sv-SE" sz="2000" dirty="0" err="1" smtClean="0"/>
              <a:t>two</a:t>
            </a:r>
            <a:r>
              <a:rPr lang="sv-SE" sz="2000" dirty="0" smtClean="0"/>
              <a:t> blocks </a:t>
            </a:r>
            <a:r>
              <a:rPr lang="sv-SE" sz="2000" dirty="0" err="1" smtClean="0"/>
              <a:t>are</a:t>
            </a:r>
            <a:r>
              <a:rPr lang="sv-SE" sz="2000" dirty="0" smtClean="0"/>
              <a:t> </a:t>
            </a:r>
            <a:r>
              <a:rPr lang="sv-SE" sz="2000" dirty="0" err="1" smtClean="0"/>
              <a:t>available</a:t>
            </a:r>
            <a:r>
              <a:rPr lang="sv-SE" sz="2000" dirty="0" smtClean="0"/>
              <a:t> in </a:t>
            </a:r>
            <a:r>
              <a:rPr lang="sv-SE" sz="2000" dirty="0" err="1" smtClean="0"/>
              <a:t>Simulink</a:t>
            </a:r>
            <a:r>
              <a:rPr lang="sv-SE" sz="2000" dirty="0" smtClean="0"/>
              <a:t>:</a:t>
            </a:r>
          </a:p>
          <a:p>
            <a:pPr lvl="1"/>
            <a:r>
              <a:rPr lang="sv-SE" sz="1600" dirty="0" smtClean="0"/>
              <a:t>FMI ME: for </a:t>
            </a:r>
            <a:r>
              <a:rPr lang="sv-SE" sz="1600" dirty="0" err="1" smtClean="0"/>
              <a:t>model</a:t>
            </a:r>
            <a:r>
              <a:rPr lang="sv-SE" sz="1600" dirty="0" smtClean="0"/>
              <a:t> </a:t>
            </a:r>
            <a:r>
              <a:rPr lang="sv-SE" sz="1600" dirty="0" err="1" smtClean="0"/>
              <a:t>exchange</a:t>
            </a:r>
            <a:endParaRPr lang="sv-SE" sz="1600" dirty="0" smtClean="0"/>
          </a:p>
          <a:p>
            <a:pPr lvl="2"/>
            <a:r>
              <a:rPr lang="sv-SE" sz="1400" dirty="0" smtClean="0"/>
              <a:t>the </a:t>
            </a:r>
            <a:r>
              <a:rPr lang="sv-SE" sz="1400" dirty="0" err="1" smtClean="0"/>
              <a:t>fmu</a:t>
            </a:r>
            <a:r>
              <a:rPr lang="sv-SE" sz="1400" dirty="0" smtClean="0"/>
              <a:t> </a:t>
            </a:r>
            <a:r>
              <a:rPr lang="sv-SE" sz="1400" dirty="0" err="1" smtClean="0"/>
              <a:t>file</a:t>
            </a:r>
            <a:r>
              <a:rPr lang="sv-SE" sz="1400" dirty="0" smtClean="0"/>
              <a:t> </a:t>
            </a:r>
            <a:r>
              <a:rPr lang="sv-SE" sz="1400" dirty="0" err="1" smtClean="0"/>
              <a:t>only</a:t>
            </a:r>
            <a:r>
              <a:rPr lang="sv-SE" sz="1400" dirty="0" smtClean="0"/>
              <a:t> </a:t>
            </a:r>
            <a:r>
              <a:rPr lang="sv-SE" sz="1400" dirty="0" err="1" smtClean="0"/>
              <a:t>contains</a:t>
            </a:r>
            <a:r>
              <a:rPr lang="sv-SE" sz="1400" dirty="0" smtClean="0"/>
              <a:t> the </a:t>
            </a:r>
            <a:r>
              <a:rPr lang="sv-SE" sz="1400" dirty="0" err="1" smtClean="0"/>
              <a:t>system’s</a:t>
            </a:r>
            <a:r>
              <a:rPr lang="sv-SE" sz="1400" dirty="0" smtClean="0"/>
              <a:t> </a:t>
            </a:r>
            <a:r>
              <a:rPr lang="sv-SE" sz="1400" dirty="0" err="1" smtClean="0"/>
              <a:t>equation</a:t>
            </a:r>
            <a:endParaRPr lang="sv-SE" sz="1400" dirty="0" smtClean="0"/>
          </a:p>
          <a:p>
            <a:pPr lvl="2"/>
            <a:r>
              <a:rPr lang="sv-SE" sz="1400" dirty="0" smtClean="0"/>
              <a:t>The standard </a:t>
            </a:r>
            <a:r>
              <a:rPr lang="sv-SE" sz="1400" dirty="0" err="1" smtClean="0"/>
              <a:t>simulink</a:t>
            </a:r>
            <a:r>
              <a:rPr lang="sv-SE" sz="1400" dirty="0" smtClean="0"/>
              <a:t> </a:t>
            </a:r>
            <a:r>
              <a:rPr lang="sv-SE" sz="1400" dirty="0" err="1" smtClean="0"/>
              <a:t>solvers</a:t>
            </a:r>
            <a:r>
              <a:rPr lang="sv-SE" sz="1400" dirty="0" smtClean="0"/>
              <a:t> and </a:t>
            </a:r>
            <a:r>
              <a:rPr lang="sv-SE" sz="1400" dirty="0" err="1" smtClean="0"/>
              <a:t>settings</a:t>
            </a:r>
            <a:r>
              <a:rPr lang="sv-SE" sz="1400" dirty="0" smtClean="0"/>
              <a:t> </a:t>
            </a:r>
            <a:r>
              <a:rPr lang="sv-SE" sz="1400" dirty="0" err="1" smtClean="0"/>
              <a:t>are</a:t>
            </a:r>
            <a:r>
              <a:rPr lang="sv-SE" sz="1400" dirty="0" smtClean="0"/>
              <a:t> </a:t>
            </a:r>
            <a:r>
              <a:rPr lang="sv-SE" sz="1400" dirty="0" err="1" smtClean="0"/>
              <a:t>used</a:t>
            </a:r>
            <a:endParaRPr lang="sv-SE" sz="1400" dirty="0" smtClean="0"/>
          </a:p>
          <a:p>
            <a:pPr lvl="2"/>
            <a:endParaRPr lang="sv-SE" sz="1400" dirty="0"/>
          </a:p>
          <a:p>
            <a:pPr lvl="1"/>
            <a:r>
              <a:rPr lang="sv-SE" sz="2000" dirty="0" smtClean="0"/>
              <a:t>FMI CS: for co simulation</a:t>
            </a:r>
          </a:p>
          <a:p>
            <a:pPr lvl="2"/>
            <a:r>
              <a:rPr lang="sv-SE" sz="1400" dirty="0" err="1" smtClean="0"/>
              <a:t>Include</a:t>
            </a:r>
            <a:r>
              <a:rPr lang="sv-SE" sz="1400" dirty="0" smtClean="0"/>
              <a:t> the </a:t>
            </a:r>
            <a:r>
              <a:rPr lang="sv-SE" sz="1400" dirty="0" err="1" smtClean="0"/>
              <a:t>solvers</a:t>
            </a:r>
            <a:r>
              <a:rPr lang="sv-SE" sz="1400" dirty="0" smtClean="0"/>
              <a:t>’ </a:t>
            </a:r>
            <a:r>
              <a:rPr lang="sv-SE" sz="1400" dirty="0" err="1" smtClean="0"/>
              <a:t>binaries</a:t>
            </a:r>
            <a:r>
              <a:rPr lang="sv-SE" sz="1400" dirty="0" smtClean="0"/>
              <a:t> for simulation purposes</a:t>
            </a:r>
          </a:p>
          <a:p>
            <a:pPr lvl="2"/>
            <a:r>
              <a:rPr lang="sv-SE" sz="1400" dirty="0" err="1" smtClean="0"/>
              <a:t>Corresponds</a:t>
            </a:r>
            <a:r>
              <a:rPr lang="sv-SE" sz="1400" dirty="0" smtClean="0"/>
              <a:t> </a:t>
            </a:r>
            <a:r>
              <a:rPr lang="sv-SE" sz="1400" dirty="0" err="1" smtClean="0"/>
              <a:t>to</a:t>
            </a:r>
            <a:r>
              <a:rPr lang="sv-SE" sz="1400" dirty="0" smtClean="0"/>
              <a:t> an external </a:t>
            </a:r>
            <a:r>
              <a:rPr lang="sv-SE" sz="1400" dirty="0" err="1" smtClean="0"/>
              <a:t>model</a:t>
            </a:r>
            <a:r>
              <a:rPr lang="sv-SE" sz="1400" dirty="0" smtClean="0"/>
              <a:t> </a:t>
            </a:r>
            <a:r>
              <a:rPr lang="sv-SE" sz="1400" dirty="0" err="1" smtClean="0"/>
              <a:t>run</a:t>
            </a:r>
            <a:r>
              <a:rPr lang="sv-SE" sz="1400" dirty="0" smtClean="0"/>
              <a:t> </a:t>
            </a:r>
            <a:r>
              <a:rPr lang="sv-SE" sz="1400" dirty="0" err="1" smtClean="0"/>
              <a:t>with</a:t>
            </a:r>
            <a:r>
              <a:rPr lang="sv-SE" sz="1400" dirty="0" smtClean="0"/>
              <a:t> </a:t>
            </a:r>
            <a:r>
              <a:rPr lang="sv-SE" sz="1400" dirty="0" err="1" smtClean="0"/>
              <a:t>its</a:t>
            </a:r>
            <a:r>
              <a:rPr lang="sv-SE" sz="1400" dirty="0" smtClean="0"/>
              <a:t> </a:t>
            </a:r>
            <a:r>
              <a:rPr lang="sv-SE" sz="1400" dirty="0" err="1" smtClean="0"/>
              <a:t>own</a:t>
            </a:r>
            <a:r>
              <a:rPr lang="sv-SE" sz="1400" dirty="0" smtClean="0"/>
              <a:t> </a:t>
            </a:r>
            <a:r>
              <a:rPr lang="sv-SE" sz="1400" dirty="0" err="1" smtClean="0"/>
              <a:t>solver</a:t>
            </a:r>
            <a:r>
              <a:rPr lang="sv-SE" sz="1400" dirty="0" smtClean="0"/>
              <a:t> </a:t>
            </a:r>
          </a:p>
          <a:p>
            <a:r>
              <a:rPr lang="sv-SE" sz="2000" dirty="0" err="1" smtClean="0"/>
              <a:t>Here</a:t>
            </a:r>
            <a:r>
              <a:rPr lang="sv-SE" sz="2000" dirty="0" smtClean="0"/>
              <a:t> </a:t>
            </a:r>
            <a:r>
              <a:rPr lang="sv-SE" sz="2000" dirty="0" err="1" smtClean="0"/>
              <a:t>we</a:t>
            </a:r>
            <a:r>
              <a:rPr lang="sv-SE" sz="2000" dirty="0" smtClean="0"/>
              <a:t> </a:t>
            </a:r>
            <a:r>
              <a:rPr lang="sv-SE" sz="2000" dirty="0" err="1" smtClean="0"/>
              <a:t>use</a:t>
            </a:r>
            <a:r>
              <a:rPr lang="sv-SE" sz="2000" dirty="0" smtClean="0"/>
              <a:t> the ME block</a:t>
            </a:r>
          </a:p>
          <a:p>
            <a:r>
              <a:rPr lang="sv-SE" sz="2000" dirty="0" smtClean="0"/>
              <a:t>Import </a:t>
            </a:r>
            <a:r>
              <a:rPr lang="sv-SE" sz="2000" dirty="0" err="1" smtClean="0"/>
              <a:t>using</a:t>
            </a:r>
            <a:r>
              <a:rPr lang="sv-SE" sz="2000" dirty="0" smtClean="0"/>
              <a:t> the ”</a:t>
            </a:r>
            <a:r>
              <a:rPr lang="sv-SE" sz="2000" dirty="0" err="1" smtClean="0"/>
              <a:t>Load</a:t>
            </a:r>
            <a:r>
              <a:rPr lang="sv-SE" sz="2000" dirty="0" smtClean="0"/>
              <a:t> </a:t>
            </a:r>
            <a:r>
              <a:rPr lang="sv-SE" sz="2000" dirty="0" err="1" smtClean="0"/>
              <a:t>fmu</a:t>
            </a:r>
            <a:r>
              <a:rPr lang="sv-SE" sz="2000" dirty="0" smtClean="0"/>
              <a:t>” </a:t>
            </a:r>
            <a:r>
              <a:rPr lang="sv-SE" sz="2000" dirty="0" err="1" smtClean="0"/>
              <a:t>button</a:t>
            </a:r>
            <a:r>
              <a:rPr lang="sv-SE" sz="2000" dirty="0" smtClean="0"/>
              <a:t> </a:t>
            </a:r>
            <a:r>
              <a:rPr lang="sv-SE" sz="2000" dirty="0" err="1" smtClean="0"/>
              <a:t>after</a:t>
            </a:r>
            <a:r>
              <a:rPr lang="sv-SE" sz="2000" dirty="0" smtClean="0"/>
              <a:t> </a:t>
            </a:r>
            <a:r>
              <a:rPr lang="sv-SE" sz="2000" dirty="0" err="1" smtClean="0"/>
              <a:t>clicking</a:t>
            </a:r>
            <a:r>
              <a:rPr lang="sv-SE" sz="2000" dirty="0" smtClean="0"/>
              <a:t> on the FMU block in </a:t>
            </a:r>
            <a:r>
              <a:rPr lang="sv-SE" sz="2000" dirty="0" err="1" smtClean="0"/>
              <a:t>simulink</a:t>
            </a:r>
            <a:endParaRPr lang="sv-SE" sz="2200" dirty="0" smtClean="0"/>
          </a:p>
        </p:txBody>
      </p:sp>
    </p:spTree>
    <p:extLst>
      <p:ext uri="{BB962C8B-B14F-4D97-AF65-F5344CB8AC3E}">
        <p14:creationId xmlns:p14="http://schemas.microsoft.com/office/powerpoint/2010/main" val="387888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Setting</a:t>
            </a:r>
            <a:r>
              <a:rPr lang="sv-SE" dirty="0" smtClean="0"/>
              <a:t> </a:t>
            </a:r>
            <a:r>
              <a:rPr lang="sv-SE" dirty="0" err="1" smtClean="0"/>
              <a:t>up</a:t>
            </a:r>
            <a:r>
              <a:rPr lang="sv-SE" dirty="0" smtClean="0"/>
              <a:t> the *.</a:t>
            </a:r>
            <a:r>
              <a:rPr lang="sv-SE" dirty="0" err="1" smtClean="0"/>
              <a:t>fmu</a:t>
            </a:r>
            <a:endParaRPr lang="sv-SE"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176" y="3933056"/>
            <a:ext cx="2673267" cy="231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589" y="1194939"/>
            <a:ext cx="2292102" cy="199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51520" y="1314634"/>
            <a:ext cx="3600400" cy="1754326"/>
          </a:xfrm>
          <a:prstGeom prst="rect">
            <a:avLst/>
          </a:prstGeom>
          <a:noFill/>
        </p:spPr>
        <p:txBody>
          <a:bodyPr wrap="square" rtlCol="0">
            <a:spAutoFit/>
          </a:bodyPr>
          <a:lstStyle/>
          <a:p>
            <a:r>
              <a:rPr lang="sv-SE" dirty="0" smtClean="0"/>
              <a:t>In the </a:t>
            </a:r>
            <a:r>
              <a:rPr lang="sv-SE" dirty="0" err="1" smtClean="0"/>
              <a:t>first</a:t>
            </a:r>
            <a:r>
              <a:rPr lang="sv-SE" dirty="0" smtClean="0"/>
              <a:t> </a:t>
            </a:r>
            <a:r>
              <a:rPr lang="sv-SE" dirty="0" err="1" smtClean="0"/>
              <a:t>tab</a:t>
            </a:r>
            <a:r>
              <a:rPr lang="sv-SE" dirty="0" smtClean="0"/>
              <a:t>, note the </a:t>
            </a:r>
            <a:r>
              <a:rPr lang="sv-SE" dirty="0" err="1" smtClean="0"/>
              <a:t>complete</a:t>
            </a:r>
            <a:r>
              <a:rPr lang="sv-SE" dirty="0" smtClean="0"/>
              <a:t> </a:t>
            </a:r>
            <a:r>
              <a:rPr lang="sv-SE" dirty="0" err="1" smtClean="0"/>
              <a:t>names</a:t>
            </a:r>
            <a:r>
              <a:rPr lang="sv-SE" dirty="0" smtClean="0"/>
              <a:t> </a:t>
            </a:r>
            <a:r>
              <a:rPr lang="sv-SE" dirty="0" err="1" smtClean="0"/>
              <a:t>of</a:t>
            </a:r>
            <a:r>
              <a:rPr lang="sv-SE" dirty="0" smtClean="0"/>
              <a:t> the parameters </a:t>
            </a:r>
            <a:r>
              <a:rPr lang="sv-SE" dirty="0" err="1" smtClean="0"/>
              <a:t>that</a:t>
            </a:r>
            <a:r>
              <a:rPr lang="sv-SE" dirty="0" smtClean="0"/>
              <a:t> </a:t>
            </a:r>
            <a:r>
              <a:rPr lang="sv-SE" dirty="0" err="1" smtClean="0"/>
              <a:t>will</a:t>
            </a:r>
            <a:r>
              <a:rPr lang="sv-SE" dirty="0" smtClean="0"/>
              <a:t> be </a:t>
            </a:r>
            <a:r>
              <a:rPr lang="sv-SE" dirty="0" err="1" smtClean="0"/>
              <a:t>identified</a:t>
            </a:r>
            <a:r>
              <a:rPr lang="sv-SE" dirty="0" smtClean="0"/>
              <a:t>.</a:t>
            </a:r>
            <a:br>
              <a:rPr lang="sv-SE" dirty="0" smtClean="0"/>
            </a:br>
            <a:r>
              <a:rPr lang="sv-SE" dirty="0" smtClean="0"/>
              <a:t>In </a:t>
            </a:r>
            <a:r>
              <a:rPr lang="sv-SE" dirty="0" err="1" smtClean="0"/>
              <a:t>this</a:t>
            </a:r>
            <a:r>
              <a:rPr lang="sv-SE" dirty="0" smtClean="0"/>
              <a:t> </a:t>
            </a:r>
            <a:r>
              <a:rPr lang="sv-SE" dirty="0" err="1" smtClean="0"/>
              <a:t>example</a:t>
            </a:r>
            <a:r>
              <a:rPr lang="sv-SE" dirty="0" smtClean="0"/>
              <a:t>, </a:t>
            </a:r>
            <a:r>
              <a:rPr lang="sv-SE" dirty="0" err="1" smtClean="0"/>
              <a:t>we</a:t>
            </a:r>
            <a:r>
              <a:rPr lang="sv-SE" dirty="0" smtClean="0"/>
              <a:t> note </a:t>
            </a:r>
            <a:r>
              <a:rPr lang="sv-SE" dirty="0" smtClean="0">
                <a:solidFill>
                  <a:srgbClr val="FF0000"/>
                </a:solidFill>
              </a:rPr>
              <a:t>voltDepend1.alphap</a:t>
            </a:r>
            <a:r>
              <a:rPr lang="sv-SE" dirty="0" smtClean="0"/>
              <a:t> and </a:t>
            </a:r>
            <a:r>
              <a:rPr lang="sv-SE" dirty="0" smtClean="0">
                <a:solidFill>
                  <a:srgbClr val="FF0000"/>
                </a:solidFill>
              </a:rPr>
              <a:t>voltDepend1.alphaq</a:t>
            </a:r>
            <a:endParaRPr lang="sv-SE" dirty="0">
              <a:solidFill>
                <a:srgbClr val="FF0000"/>
              </a:solidFill>
            </a:endParaRPr>
          </a:p>
        </p:txBody>
      </p:sp>
      <p:sp>
        <p:nvSpPr>
          <p:cNvPr id="14" name="TextBox 13"/>
          <p:cNvSpPr txBox="1"/>
          <p:nvPr/>
        </p:nvSpPr>
        <p:spPr>
          <a:xfrm>
            <a:off x="251520" y="4488207"/>
            <a:ext cx="3600400" cy="1754326"/>
          </a:xfrm>
          <a:prstGeom prst="rect">
            <a:avLst/>
          </a:prstGeom>
          <a:noFill/>
        </p:spPr>
        <p:txBody>
          <a:bodyPr wrap="square" rtlCol="0">
            <a:spAutoFit/>
          </a:bodyPr>
          <a:lstStyle/>
          <a:p>
            <a:r>
              <a:rPr lang="sv-SE" dirty="0" smtClean="0"/>
              <a:t>In the second </a:t>
            </a:r>
            <a:r>
              <a:rPr lang="sv-SE" dirty="0" err="1" smtClean="0"/>
              <a:t>tab</a:t>
            </a:r>
            <a:r>
              <a:rPr lang="sv-SE" dirty="0" smtClean="0"/>
              <a:t>, </a:t>
            </a:r>
            <a:r>
              <a:rPr lang="sv-SE" dirty="0" err="1" smtClean="0"/>
              <a:t>select</a:t>
            </a:r>
            <a:r>
              <a:rPr lang="sv-SE" dirty="0" smtClean="0"/>
              <a:t> the outputs </a:t>
            </a:r>
            <a:r>
              <a:rPr lang="sv-SE" dirty="0" smtClean="0">
                <a:solidFill>
                  <a:srgbClr val="FF0000"/>
                </a:solidFill>
              </a:rPr>
              <a:t>in the same order as provided in the </a:t>
            </a:r>
            <a:r>
              <a:rPr lang="sv-SE" dirty="0" err="1" smtClean="0">
                <a:solidFill>
                  <a:srgbClr val="FF0000"/>
                </a:solidFill>
              </a:rPr>
              <a:t>measurement</a:t>
            </a:r>
            <a:r>
              <a:rPr lang="sv-SE" dirty="0" smtClean="0">
                <a:solidFill>
                  <a:srgbClr val="FF0000"/>
                </a:solidFill>
              </a:rPr>
              <a:t> data</a:t>
            </a:r>
            <a:r>
              <a:rPr lang="sv-SE" dirty="0" smtClean="0"/>
              <a:t>. </a:t>
            </a:r>
            <a:r>
              <a:rPr lang="sv-SE" dirty="0" err="1" smtClean="0"/>
              <a:t>These</a:t>
            </a:r>
            <a:r>
              <a:rPr lang="sv-SE" dirty="0" smtClean="0"/>
              <a:t> outputs </a:t>
            </a:r>
            <a:r>
              <a:rPr lang="sv-SE" dirty="0" err="1" smtClean="0"/>
              <a:t>are</a:t>
            </a:r>
            <a:r>
              <a:rPr lang="sv-SE" dirty="0" smtClean="0"/>
              <a:t> </a:t>
            </a:r>
            <a:r>
              <a:rPr lang="sv-SE" dirty="0" err="1" smtClean="0"/>
              <a:t>selected</a:t>
            </a:r>
            <a:r>
              <a:rPr lang="sv-SE" dirty="0" smtClean="0"/>
              <a:t> </a:t>
            </a:r>
            <a:r>
              <a:rPr lang="sv-SE" dirty="0" err="1" smtClean="0"/>
              <a:t>among</a:t>
            </a:r>
            <a:r>
              <a:rPr lang="sv-SE" dirty="0" smtClean="0"/>
              <a:t> the all the </a:t>
            </a:r>
            <a:r>
              <a:rPr lang="sv-SE" dirty="0" err="1" smtClean="0"/>
              <a:t>variables</a:t>
            </a:r>
            <a:r>
              <a:rPr lang="sv-SE" dirty="0" smtClean="0"/>
              <a:t> </a:t>
            </a:r>
            <a:r>
              <a:rPr lang="sv-SE" dirty="0" err="1" smtClean="0"/>
              <a:t>of</a:t>
            </a:r>
            <a:r>
              <a:rPr lang="sv-SE" dirty="0" smtClean="0"/>
              <a:t> the </a:t>
            </a:r>
            <a:r>
              <a:rPr lang="sv-SE" dirty="0" err="1" smtClean="0"/>
              <a:t>modelica</a:t>
            </a:r>
            <a:r>
              <a:rPr lang="sv-SE" dirty="0" smtClean="0"/>
              <a:t> </a:t>
            </a:r>
            <a:r>
              <a:rPr lang="sv-SE" dirty="0" err="1" smtClean="0"/>
              <a:t>model</a:t>
            </a:r>
            <a:r>
              <a:rPr lang="sv-SE" dirty="0" smtClean="0"/>
              <a:t>.</a:t>
            </a:r>
            <a:endParaRPr lang="sv-SE" dirty="0"/>
          </a:p>
        </p:txBody>
      </p:sp>
    </p:spTree>
    <p:extLst>
      <p:ext uri="{BB962C8B-B14F-4D97-AF65-F5344CB8AC3E}">
        <p14:creationId xmlns:p14="http://schemas.microsoft.com/office/powerpoint/2010/main" val="960609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Setting</a:t>
            </a:r>
            <a:r>
              <a:rPr lang="sv-SE" dirty="0" smtClean="0"/>
              <a:t> </a:t>
            </a:r>
            <a:r>
              <a:rPr lang="sv-SE" dirty="0" err="1" smtClean="0"/>
              <a:t>up</a:t>
            </a:r>
            <a:r>
              <a:rPr lang="sv-SE" dirty="0" smtClean="0"/>
              <a:t> the *.</a:t>
            </a:r>
            <a:r>
              <a:rPr lang="sv-SE" dirty="0" err="1" smtClean="0"/>
              <a:t>fmu</a:t>
            </a:r>
            <a:endParaRPr lang="sv-SE"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040381"/>
            <a:ext cx="3394720" cy="2938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0696" y="2040381"/>
            <a:ext cx="4752528" cy="3139321"/>
          </a:xfrm>
          <a:prstGeom prst="rect">
            <a:avLst/>
          </a:prstGeom>
          <a:noFill/>
        </p:spPr>
        <p:txBody>
          <a:bodyPr wrap="square" rtlCol="0">
            <a:spAutoFit/>
          </a:bodyPr>
          <a:lstStyle/>
          <a:p>
            <a:r>
              <a:rPr lang="sv-SE" b="1" dirty="0" smtClean="0"/>
              <a:t>Basic </a:t>
            </a:r>
            <a:r>
              <a:rPr lang="sv-SE" b="1" dirty="0" err="1" smtClean="0"/>
              <a:t>Solver</a:t>
            </a:r>
            <a:r>
              <a:rPr lang="sv-SE" b="1" dirty="0" smtClean="0"/>
              <a:t> </a:t>
            </a:r>
            <a:r>
              <a:rPr lang="sv-SE" b="1" dirty="0" err="1" smtClean="0"/>
              <a:t>Configuration</a:t>
            </a:r>
            <a:endParaRPr lang="sv-SE" b="1" dirty="0" smtClean="0"/>
          </a:p>
          <a:p>
            <a:endParaRPr lang="sv-SE" dirty="0"/>
          </a:p>
          <a:p>
            <a:r>
              <a:rPr lang="sv-SE" dirty="0" smtClean="0"/>
              <a:t>If </a:t>
            </a:r>
            <a:r>
              <a:rPr lang="sv-SE" dirty="0" err="1" smtClean="0"/>
              <a:t>you</a:t>
            </a:r>
            <a:r>
              <a:rPr lang="sv-SE" dirty="0" smtClean="0"/>
              <a:t> </a:t>
            </a:r>
            <a:r>
              <a:rPr lang="sv-SE" dirty="0" err="1" smtClean="0"/>
              <a:t>will</a:t>
            </a:r>
            <a:r>
              <a:rPr lang="sv-SE" dirty="0" smtClean="0"/>
              <a:t> </a:t>
            </a:r>
            <a:r>
              <a:rPr lang="sv-SE" dirty="0" err="1" smtClean="0"/>
              <a:t>simulate</a:t>
            </a:r>
            <a:r>
              <a:rPr lang="sv-SE" dirty="0" smtClean="0"/>
              <a:t> the system </a:t>
            </a:r>
            <a:r>
              <a:rPr lang="sv-SE" dirty="0" err="1" smtClean="0"/>
              <a:t>with</a:t>
            </a:r>
            <a:r>
              <a:rPr lang="sv-SE" dirty="0" smtClean="0"/>
              <a:t> a </a:t>
            </a:r>
            <a:r>
              <a:rPr lang="sv-SE" dirty="0" err="1" smtClean="0"/>
              <a:t>constant</a:t>
            </a:r>
            <a:r>
              <a:rPr lang="sv-SE" dirty="0" smtClean="0"/>
              <a:t> step </a:t>
            </a:r>
            <a:r>
              <a:rPr lang="sv-SE" dirty="0" err="1" smtClean="0"/>
              <a:t>solver</a:t>
            </a:r>
            <a:r>
              <a:rPr lang="sv-SE" dirty="0" smtClean="0"/>
              <a:t> (for </a:t>
            </a:r>
            <a:r>
              <a:rPr lang="sv-SE" dirty="0" err="1" smtClean="0"/>
              <a:t>example</a:t>
            </a:r>
            <a:r>
              <a:rPr lang="sv-SE" dirty="0" smtClean="0"/>
              <a:t> ’ode1’), </a:t>
            </a:r>
            <a:r>
              <a:rPr lang="sv-SE" dirty="0" err="1" smtClean="0"/>
              <a:t>you</a:t>
            </a:r>
            <a:r>
              <a:rPr lang="sv-SE" dirty="0" smtClean="0"/>
              <a:t> </a:t>
            </a:r>
            <a:r>
              <a:rPr lang="sv-SE" dirty="0" err="1" smtClean="0"/>
              <a:t>need</a:t>
            </a:r>
            <a:r>
              <a:rPr lang="sv-SE" dirty="0" smtClean="0"/>
              <a:t> </a:t>
            </a:r>
            <a:r>
              <a:rPr lang="sv-SE" dirty="0" err="1" smtClean="0"/>
              <a:t>to</a:t>
            </a:r>
            <a:r>
              <a:rPr lang="sv-SE" dirty="0" smtClean="0"/>
              <a:t> </a:t>
            </a:r>
            <a:r>
              <a:rPr lang="sv-SE" dirty="0" err="1" smtClean="0"/>
              <a:t>disable</a:t>
            </a:r>
            <a:r>
              <a:rPr lang="sv-SE" dirty="0" smtClean="0"/>
              <a:t> the </a:t>
            </a:r>
            <a:r>
              <a:rPr lang="sv-SE" dirty="0" err="1" smtClean="0"/>
              <a:t>use</a:t>
            </a:r>
            <a:r>
              <a:rPr lang="sv-SE" dirty="0" smtClean="0"/>
              <a:t> </a:t>
            </a:r>
            <a:r>
              <a:rPr lang="sv-SE" dirty="0" err="1" smtClean="0"/>
              <a:t>of</a:t>
            </a:r>
            <a:r>
              <a:rPr lang="sv-SE" dirty="0" smtClean="0"/>
              <a:t> </a:t>
            </a:r>
            <a:r>
              <a:rPr lang="sv-SE" dirty="0" err="1" smtClean="0"/>
              <a:t>tolerance</a:t>
            </a:r>
            <a:r>
              <a:rPr lang="sv-SE" dirty="0" smtClean="0"/>
              <a:t> </a:t>
            </a:r>
            <a:r>
              <a:rPr lang="sv-SE" dirty="0" err="1" smtClean="0"/>
              <a:t>controlled</a:t>
            </a:r>
            <a:r>
              <a:rPr lang="sv-SE" dirty="0" smtClean="0"/>
              <a:t> FMU in the </a:t>
            </a:r>
            <a:r>
              <a:rPr lang="sv-SE" dirty="0" err="1" smtClean="0"/>
              <a:t>fourth</a:t>
            </a:r>
            <a:r>
              <a:rPr lang="sv-SE" dirty="0" smtClean="0"/>
              <a:t> tab.</a:t>
            </a:r>
            <a:br>
              <a:rPr lang="sv-SE" dirty="0" smtClean="0"/>
            </a:br>
            <a:endParaRPr lang="sv-SE" dirty="0" smtClean="0"/>
          </a:p>
          <a:p>
            <a:r>
              <a:rPr lang="sv-SE" dirty="0" err="1" smtClean="0"/>
              <a:t>You</a:t>
            </a:r>
            <a:r>
              <a:rPr lang="sv-SE" dirty="0" smtClean="0"/>
              <a:t> </a:t>
            </a:r>
            <a:r>
              <a:rPr lang="sv-SE" dirty="0" err="1" smtClean="0"/>
              <a:t>can</a:t>
            </a:r>
            <a:r>
              <a:rPr lang="sv-SE" dirty="0" smtClean="0"/>
              <a:t> </a:t>
            </a:r>
            <a:r>
              <a:rPr lang="sv-SE" dirty="0" err="1" smtClean="0"/>
              <a:t>let</a:t>
            </a:r>
            <a:r>
              <a:rPr lang="sv-SE" dirty="0" smtClean="0"/>
              <a:t> it </a:t>
            </a:r>
            <a:r>
              <a:rPr lang="sv-SE" dirty="0" err="1" smtClean="0"/>
              <a:t>enabled</a:t>
            </a:r>
            <a:r>
              <a:rPr lang="sv-SE" dirty="0" smtClean="0"/>
              <a:t> as long as </a:t>
            </a:r>
            <a:r>
              <a:rPr lang="sv-SE" dirty="0" err="1" smtClean="0"/>
              <a:t>you</a:t>
            </a:r>
            <a:r>
              <a:rPr lang="sv-SE" dirty="0" smtClean="0"/>
              <a:t> </a:t>
            </a:r>
            <a:r>
              <a:rPr lang="sv-SE" dirty="0" err="1" smtClean="0"/>
              <a:t>specify</a:t>
            </a:r>
            <a:r>
              <a:rPr lang="sv-SE" dirty="0" smtClean="0"/>
              <a:t> a </a:t>
            </a:r>
            <a:r>
              <a:rPr lang="sv-SE" dirty="0" err="1" smtClean="0"/>
              <a:t>variable</a:t>
            </a:r>
            <a:r>
              <a:rPr lang="sv-SE" dirty="0" smtClean="0"/>
              <a:t> step </a:t>
            </a:r>
            <a:r>
              <a:rPr lang="sv-SE" dirty="0" err="1" smtClean="0"/>
              <a:t>solver</a:t>
            </a:r>
            <a:r>
              <a:rPr lang="sv-SE" dirty="0" smtClean="0"/>
              <a:t> in the </a:t>
            </a:r>
            <a:r>
              <a:rPr lang="sv-SE" dirty="0" err="1" smtClean="0"/>
              <a:t>toolbox</a:t>
            </a:r>
            <a:r>
              <a:rPr lang="sv-SE" dirty="0" smtClean="0"/>
              <a:t> (for </a:t>
            </a:r>
            <a:r>
              <a:rPr lang="sv-SE" dirty="0" err="1" smtClean="0"/>
              <a:t>example</a:t>
            </a:r>
            <a:r>
              <a:rPr lang="sv-SE" dirty="0" smtClean="0"/>
              <a:t> ode45). </a:t>
            </a:r>
            <a:r>
              <a:rPr lang="sv-SE" dirty="0" err="1" smtClean="0"/>
              <a:t>This</a:t>
            </a:r>
            <a:r>
              <a:rPr lang="sv-SE" dirty="0" smtClean="0"/>
              <a:t> </a:t>
            </a:r>
            <a:r>
              <a:rPr lang="sv-SE" dirty="0" err="1" smtClean="0"/>
              <a:t>setting</a:t>
            </a:r>
            <a:r>
              <a:rPr lang="sv-SE" dirty="0" smtClean="0"/>
              <a:t> </a:t>
            </a:r>
            <a:r>
              <a:rPr lang="sv-SE" dirty="0" err="1" smtClean="0"/>
              <a:t>will</a:t>
            </a:r>
            <a:r>
              <a:rPr lang="sv-SE" dirty="0" smtClean="0"/>
              <a:t> be </a:t>
            </a:r>
            <a:r>
              <a:rPr lang="sv-SE" dirty="0" err="1" smtClean="0"/>
              <a:t>showed</a:t>
            </a:r>
            <a:r>
              <a:rPr lang="sv-SE" dirty="0" smtClean="0"/>
              <a:t> later on.</a:t>
            </a:r>
            <a:endParaRPr lang="sv-SE" dirty="0"/>
          </a:p>
        </p:txBody>
      </p:sp>
    </p:spTree>
    <p:extLst>
      <p:ext uri="{BB962C8B-B14F-4D97-AF65-F5344CB8AC3E}">
        <p14:creationId xmlns:p14="http://schemas.microsoft.com/office/powerpoint/2010/main" val="252075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9893"/>
            <a:ext cx="8229600" cy="1143000"/>
          </a:xfrm>
        </p:spPr>
        <p:txBody>
          <a:bodyPr/>
          <a:lstStyle/>
          <a:p>
            <a:r>
              <a:rPr lang="sv-SE" sz="4000" dirty="0" smtClean="0"/>
              <a:t>Input data</a:t>
            </a:r>
            <a:endParaRPr lang="sv-SE" sz="4000" dirty="0"/>
          </a:p>
        </p:txBody>
      </p:sp>
      <p:sp>
        <p:nvSpPr>
          <p:cNvPr id="4" name="Content Placeholder 3"/>
          <p:cNvSpPr>
            <a:spLocks noGrp="1"/>
          </p:cNvSpPr>
          <p:nvPr>
            <p:ph idx="1"/>
          </p:nvPr>
        </p:nvSpPr>
        <p:spPr>
          <a:xfrm>
            <a:off x="484348" y="1628800"/>
            <a:ext cx="4546848" cy="4525963"/>
          </a:xfrm>
        </p:spPr>
        <p:txBody>
          <a:bodyPr/>
          <a:lstStyle/>
          <a:p>
            <a:r>
              <a:rPr lang="sv-SE" sz="2000" dirty="0" smtClean="0"/>
              <a:t>If the </a:t>
            </a:r>
            <a:r>
              <a:rPr lang="sv-SE" sz="2000" dirty="0" err="1" smtClean="0"/>
              <a:t>Modelica</a:t>
            </a:r>
            <a:r>
              <a:rPr lang="sv-SE" sz="2000" dirty="0" smtClean="0"/>
              <a:t> </a:t>
            </a:r>
            <a:r>
              <a:rPr lang="sv-SE" sz="2000" dirty="0" err="1" smtClean="0"/>
              <a:t>model</a:t>
            </a:r>
            <a:r>
              <a:rPr lang="sv-SE" sz="2000" dirty="0" smtClean="0"/>
              <a:t> </a:t>
            </a:r>
            <a:r>
              <a:rPr lang="sv-SE" sz="2000" dirty="0" err="1" smtClean="0"/>
              <a:t>contains</a:t>
            </a:r>
            <a:r>
              <a:rPr lang="sv-SE" sz="2000" dirty="0" smtClean="0"/>
              <a:t> input ports </a:t>
            </a:r>
            <a:r>
              <a:rPr lang="sv-SE" sz="2000" dirty="0" err="1" smtClean="0"/>
              <a:t>left</a:t>
            </a:r>
            <a:r>
              <a:rPr lang="sv-SE" sz="2000" dirty="0" smtClean="0"/>
              <a:t> </a:t>
            </a:r>
            <a:r>
              <a:rPr lang="sv-SE" sz="2000" dirty="0" err="1" smtClean="0"/>
              <a:t>unconnected</a:t>
            </a:r>
            <a:r>
              <a:rPr lang="sv-SE" sz="2000" dirty="0" smtClean="0"/>
              <a:t>, </a:t>
            </a:r>
            <a:r>
              <a:rPr lang="sv-SE" sz="2000" dirty="0" err="1" smtClean="0"/>
              <a:t>they</a:t>
            </a:r>
            <a:r>
              <a:rPr lang="sv-SE" sz="2000" dirty="0" smtClean="0"/>
              <a:t> </a:t>
            </a:r>
            <a:r>
              <a:rPr lang="sv-SE" sz="2000" dirty="0" err="1" smtClean="0"/>
              <a:t>will</a:t>
            </a:r>
            <a:r>
              <a:rPr lang="sv-SE" sz="2000" dirty="0" smtClean="0"/>
              <a:t> </a:t>
            </a:r>
            <a:r>
              <a:rPr lang="sv-SE" sz="2000" dirty="0" err="1" smtClean="0"/>
              <a:t>automatically</a:t>
            </a:r>
            <a:r>
              <a:rPr lang="sv-SE" sz="2000" dirty="0" smtClean="0"/>
              <a:t> </a:t>
            </a:r>
            <a:r>
              <a:rPr lang="sv-SE" sz="2000" dirty="0" err="1" smtClean="0"/>
              <a:t>appear</a:t>
            </a:r>
            <a:r>
              <a:rPr lang="sv-SE" sz="2000" dirty="0" smtClean="0"/>
              <a:t> as inputs </a:t>
            </a:r>
            <a:r>
              <a:rPr lang="sv-SE" sz="2000" dirty="0" err="1" smtClean="0"/>
              <a:t>to</a:t>
            </a:r>
            <a:r>
              <a:rPr lang="sv-SE" sz="2000" dirty="0" smtClean="0"/>
              <a:t> the FMI block.</a:t>
            </a:r>
          </a:p>
          <a:p>
            <a:r>
              <a:rPr lang="sv-SE" sz="2000" dirty="0" smtClean="0"/>
              <a:t>In a second </a:t>
            </a:r>
            <a:r>
              <a:rPr lang="sv-SE" sz="2000" dirty="0" err="1" smtClean="0"/>
              <a:t>example</a:t>
            </a:r>
            <a:r>
              <a:rPr lang="sv-SE" sz="2000" dirty="0" smtClean="0"/>
              <a:t> </a:t>
            </a:r>
            <a:r>
              <a:rPr lang="sv-SE" sz="2000" dirty="0" err="1" smtClean="0"/>
              <a:t>included</a:t>
            </a:r>
            <a:r>
              <a:rPr lang="sv-SE" sz="2000" dirty="0" smtClean="0"/>
              <a:t> </a:t>
            </a:r>
            <a:r>
              <a:rPr lang="sv-SE" sz="2000" dirty="0" err="1" smtClean="0"/>
              <a:t>with</a:t>
            </a:r>
            <a:r>
              <a:rPr lang="sv-SE" sz="2000" dirty="0" smtClean="0"/>
              <a:t> the </a:t>
            </a:r>
            <a:r>
              <a:rPr lang="sv-SE" sz="2000" dirty="0" err="1" smtClean="0"/>
              <a:t>toolbox</a:t>
            </a:r>
            <a:r>
              <a:rPr lang="sv-SE" sz="2000" dirty="0" smtClean="0"/>
              <a:t>, a ”From </a:t>
            </a:r>
            <a:r>
              <a:rPr lang="sv-SE" sz="2000" dirty="0" err="1" smtClean="0"/>
              <a:t>Workspace</a:t>
            </a:r>
            <a:r>
              <a:rPr lang="sv-SE" sz="2000" dirty="0" smtClean="0"/>
              <a:t>” is </a:t>
            </a:r>
            <a:r>
              <a:rPr lang="sv-SE" sz="2000" dirty="0" err="1" smtClean="0"/>
              <a:t>included</a:t>
            </a:r>
            <a:r>
              <a:rPr lang="sv-SE" sz="2000" dirty="0" smtClean="0"/>
              <a:t>. It </a:t>
            </a:r>
            <a:r>
              <a:rPr lang="sv-SE" sz="2000" dirty="0" err="1" smtClean="0"/>
              <a:t>loads</a:t>
            </a:r>
            <a:r>
              <a:rPr lang="sv-SE" sz="2000" dirty="0" smtClean="0"/>
              <a:t> a </a:t>
            </a:r>
            <a:r>
              <a:rPr lang="sv-SE" sz="2000" dirty="0" err="1" smtClean="0"/>
              <a:t>struct</a:t>
            </a:r>
            <a:r>
              <a:rPr lang="sv-SE" sz="2000" dirty="0" smtClean="0"/>
              <a:t> </a:t>
            </a:r>
            <a:r>
              <a:rPr lang="sv-SE" sz="2000" dirty="0" err="1" smtClean="0"/>
              <a:t>with</a:t>
            </a:r>
            <a:r>
              <a:rPr lang="sv-SE" sz="2000" dirty="0" smtClean="0"/>
              <a:t> </a:t>
            </a:r>
            <a:r>
              <a:rPr lang="sv-SE" sz="2000" dirty="0" err="1" smtClean="0"/>
              <a:t>time</a:t>
            </a:r>
            <a:r>
              <a:rPr lang="sv-SE" sz="2000" dirty="0" smtClean="0"/>
              <a:t> </a:t>
            </a:r>
            <a:r>
              <a:rPr lang="sv-SE" sz="2000" dirty="0" err="1" smtClean="0"/>
              <a:t>called</a:t>
            </a:r>
            <a:r>
              <a:rPr lang="sv-SE" sz="2000" dirty="0" smtClean="0"/>
              <a:t> </a:t>
            </a:r>
            <a:r>
              <a:rPr lang="sv-SE" sz="2000" dirty="0" err="1" smtClean="0"/>
              <a:t>InputSignalS</a:t>
            </a:r>
            <a:r>
              <a:rPr lang="sv-SE" sz="2000" dirty="0" smtClean="0"/>
              <a:t>, </a:t>
            </a:r>
            <a:r>
              <a:rPr lang="sv-SE" sz="2000" dirty="0" err="1" smtClean="0"/>
              <a:t>this</a:t>
            </a:r>
            <a:r>
              <a:rPr lang="sv-SE" sz="2000" dirty="0" smtClean="0"/>
              <a:t> </a:t>
            </a:r>
            <a:r>
              <a:rPr lang="sv-SE" sz="2000" dirty="0" err="1" smtClean="0"/>
              <a:t>struct</a:t>
            </a:r>
            <a:r>
              <a:rPr lang="sv-SE" sz="2000" dirty="0" smtClean="0"/>
              <a:t> is </a:t>
            </a:r>
            <a:r>
              <a:rPr lang="sv-SE" sz="2000" dirty="0" err="1" smtClean="0"/>
              <a:t>generated</a:t>
            </a:r>
            <a:r>
              <a:rPr lang="sv-SE" sz="2000" dirty="0" smtClean="0"/>
              <a:t> </a:t>
            </a:r>
            <a:r>
              <a:rPr lang="sv-SE" sz="2000" dirty="0" err="1" smtClean="0"/>
              <a:t>automatically</a:t>
            </a:r>
            <a:r>
              <a:rPr lang="sv-SE" sz="2000" dirty="0" smtClean="0"/>
              <a:t> by the GUI </a:t>
            </a:r>
            <a:r>
              <a:rPr lang="sv-SE" sz="2000" dirty="0" err="1" smtClean="0"/>
              <a:t>based</a:t>
            </a:r>
            <a:r>
              <a:rPr lang="sv-SE" sz="2000" dirty="0" smtClean="0"/>
              <a:t> on the data provided by the </a:t>
            </a:r>
            <a:r>
              <a:rPr lang="sv-SE" sz="2000" dirty="0" err="1" smtClean="0"/>
              <a:t>user</a:t>
            </a:r>
            <a:r>
              <a:rPr lang="sv-SE" sz="2000" dirty="0" smtClean="0"/>
              <a:t>. </a:t>
            </a:r>
          </a:p>
          <a:p>
            <a:endParaRPr lang="sv-SE" sz="2000" dirty="0"/>
          </a:p>
          <a:p>
            <a:endParaRPr lang="sv-SE" sz="2000" dirty="0"/>
          </a:p>
        </p:txBody>
      </p:sp>
      <p:pic>
        <p:nvPicPr>
          <p:cNvPr id="317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19" t="13694" r="23795" b="44237"/>
          <a:stretch/>
        </p:blipFill>
        <p:spPr bwMode="auto">
          <a:xfrm>
            <a:off x="5228741" y="3789040"/>
            <a:ext cx="3705496" cy="301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357" t="27841" r="3748" b="17935"/>
          <a:stretch/>
        </p:blipFill>
        <p:spPr bwMode="auto">
          <a:xfrm>
            <a:off x="5039129" y="1196752"/>
            <a:ext cx="4053135" cy="245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82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User</a:t>
            </a:r>
            <a:r>
              <a:rPr lang="sv-SE" dirty="0" smtClean="0"/>
              <a:t>-provided data</a:t>
            </a:r>
            <a:endParaRPr lang="sv-SE"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4009711" cy="4299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16016" y="1340768"/>
            <a:ext cx="4104456" cy="4524315"/>
          </a:xfrm>
          <a:prstGeom prst="rect">
            <a:avLst/>
          </a:prstGeom>
          <a:noFill/>
        </p:spPr>
        <p:txBody>
          <a:bodyPr wrap="square" rtlCol="0">
            <a:spAutoFit/>
          </a:bodyPr>
          <a:lstStyle/>
          <a:p>
            <a:r>
              <a:rPr lang="sv-SE" sz="1600" dirty="0" smtClean="0"/>
              <a:t>In the GUI, the </a:t>
            </a:r>
            <a:r>
              <a:rPr lang="sv-SE" sz="1600" dirty="0" err="1" smtClean="0"/>
              <a:t>user</a:t>
            </a:r>
            <a:r>
              <a:rPr lang="sv-SE" sz="1600" dirty="0" smtClean="0"/>
              <a:t> </a:t>
            </a:r>
            <a:r>
              <a:rPr lang="sv-SE" sz="1600" dirty="0" err="1" smtClean="0"/>
              <a:t>points</a:t>
            </a:r>
            <a:r>
              <a:rPr lang="sv-SE" sz="1600" dirty="0" smtClean="0"/>
              <a:t> at </a:t>
            </a:r>
            <a:r>
              <a:rPr lang="sv-SE" sz="1600" dirty="0" err="1" smtClean="0"/>
              <a:t>two</a:t>
            </a:r>
            <a:r>
              <a:rPr lang="sv-SE" sz="1600" dirty="0" smtClean="0"/>
              <a:t> </a:t>
            </a:r>
            <a:r>
              <a:rPr lang="sv-SE" sz="1600" dirty="0" err="1" smtClean="0"/>
              <a:t>files</a:t>
            </a:r>
            <a:r>
              <a:rPr lang="sv-SE" sz="1600" dirty="0" smtClean="0"/>
              <a:t>, </a:t>
            </a:r>
            <a:r>
              <a:rPr lang="sv-SE" sz="1600" dirty="0" err="1" smtClean="0"/>
              <a:t>one</a:t>
            </a:r>
            <a:r>
              <a:rPr lang="sv-SE" sz="1600" dirty="0" smtClean="0"/>
              <a:t> </a:t>
            </a:r>
            <a:r>
              <a:rPr lang="sv-SE" sz="1600" dirty="0" err="1" smtClean="0"/>
              <a:t>containing</a:t>
            </a:r>
            <a:r>
              <a:rPr lang="sv-SE" sz="1600" dirty="0" smtClean="0"/>
              <a:t> the </a:t>
            </a:r>
            <a:r>
              <a:rPr lang="sv-SE" sz="1600" dirty="0" err="1" smtClean="0"/>
              <a:t>measured</a:t>
            </a:r>
            <a:r>
              <a:rPr lang="sv-SE" sz="1600" dirty="0" smtClean="0"/>
              <a:t> Output, the second </a:t>
            </a:r>
            <a:r>
              <a:rPr lang="sv-SE" sz="1600" dirty="0" err="1" smtClean="0"/>
              <a:t>one</a:t>
            </a:r>
            <a:r>
              <a:rPr lang="sv-SE" sz="1600" dirty="0" smtClean="0"/>
              <a:t> </a:t>
            </a:r>
            <a:r>
              <a:rPr lang="sv-SE" sz="1600" dirty="0" err="1" smtClean="0"/>
              <a:t>containing</a:t>
            </a:r>
            <a:r>
              <a:rPr lang="sv-SE" sz="1600" dirty="0" smtClean="0"/>
              <a:t> the </a:t>
            </a:r>
            <a:r>
              <a:rPr lang="sv-SE" sz="1600" dirty="0" err="1" smtClean="0"/>
              <a:t>measured</a:t>
            </a:r>
            <a:r>
              <a:rPr lang="sv-SE" sz="1600" dirty="0" smtClean="0"/>
              <a:t> input. </a:t>
            </a:r>
          </a:p>
          <a:p>
            <a:endParaRPr lang="sv-SE" sz="1600" dirty="0" smtClean="0"/>
          </a:p>
          <a:p>
            <a:r>
              <a:rPr lang="sv-SE" sz="1600" dirty="0" smtClean="0"/>
              <a:t>The second </a:t>
            </a:r>
            <a:r>
              <a:rPr lang="sv-SE" sz="1600" dirty="0" err="1" smtClean="0"/>
              <a:t>one</a:t>
            </a:r>
            <a:r>
              <a:rPr lang="sv-SE" sz="1600" dirty="0" smtClean="0"/>
              <a:t> is </a:t>
            </a:r>
            <a:r>
              <a:rPr lang="sv-SE" sz="1600" dirty="0" err="1" smtClean="0"/>
              <a:t>optional</a:t>
            </a:r>
            <a:r>
              <a:rPr lang="sv-SE" sz="1600" dirty="0" smtClean="0"/>
              <a:t> and </a:t>
            </a:r>
            <a:r>
              <a:rPr lang="sv-SE" sz="1600" dirty="0" err="1" smtClean="0"/>
              <a:t>can</a:t>
            </a:r>
            <a:r>
              <a:rPr lang="sv-SE" sz="1600" dirty="0" smtClean="0"/>
              <a:t> be </a:t>
            </a:r>
            <a:r>
              <a:rPr lang="sv-SE" sz="1600" dirty="0" err="1" smtClean="0"/>
              <a:t>left</a:t>
            </a:r>
            <a:r>
              <a:rPr lang="sv-SE" sz="1600" dirty="0" smtClean="0"/>
              <a:t> </a:t>
            </a:r>
            <a:r>
              <a:rPr lang="sv-SE" sz="1600" dirty="0" err="1" smtClean="0"/>
              <a:t>empty</a:t>
            </a:r>
            <a:r>
              <a:rPr lang="sv-SE" sz="1600" dirty="0" smtClean="0"/>
              <a:t> (for output </a:t>
            </a:r>
            <a:r>
              <a:rPr lang="sv-SE" sz="1600" dirty="0" err="1" smtClean="0"/>
              <a:t>only</a:t>
            </a:r>
            <a:r>
              <a:rPr lang="sv-SE" sz="1600" dirty="0" smtClean="0"/>
              <a:t> </a:t>
            </a:r>
            <a:r>
              <a:rPr lang="sv-SE" sz="1600" dirty="0" err="1" smtClean="0"/>
              <a:t>identification</a:t>
            </a:r>
            <a:r>
              <a:rPr lang="sv-SE" sz="1600" dirty="0" smtClean="0"/>
              <a:t>). </a:t>
            </a:r>
          </a:p>
          <a:p>
            <a:endParaRPr lang="sv-SE" sz="1600" dirty="0"/>
          </a:p>
          <a:p>
            <a:r>
              <a:rPr lang="sv-SE" sz="1600" dirty="0" err="1" smtClean="0"/>
              <a:t>Both</a:t>
            </a:r>
            <a:r>
              <a:rPr lang="sv-SE" sz="1600" dirty="0" smtClean="0"/>
              <a:t> </a:t>
            </a:r>
            <a:r>
              <a:rPr lang="sv-SE" sz="1600" dirty="0" err="1" smtClean="0"/>
              <a:t>can</a:t>
            </a:r>
            <a:r>
              <a:rPr lang="sv-SE" sz="1600" dirty="0" smtClean="0"/>
              <a:t> </a:t>
            </a:r>
            <a:r>
              <a:rPr lang="sv-SE" sz="1600" dirty="0" err="1" smtClean="0"/>
              <a:t>also</a:t>
            </a:r>
            <a:r>
              <a:rPr lang="sv-SE" sz="1600" dirty="0" smtClean="0"/>
              <a:t> be the same </a:t>
            </a:r>
            <a:r>
              <a:rPr lang="sv-SE" sz="1600" dirty="0" err="1" smtClean="0"/>
              <a:t>file</a:t>
            </a:r>
            <a:r>
              <a:rPr lang="sv-SE" sz="1600" dirty="0" smtClean="0"/>
              <a:t>.</a:t>
            </a:r>
          </a:p>
          <a:p>
            <a:r>
              <a:rPr lang="sv-SE" sz="1600" dirty="0" smtClean="0"/>
              <a:t/>
            </a:r>
            <a:br>
              <a:rPr lang="sv-SE" sz="1600" dirty="0" smtClean="0"/>
            </a:br>
            <a:r>
              <a:rPr lang="sv-SE" sz="1600" dirty="0" smtClean="0"/>
              <a:t>The ’</a:t>
            </a:r>
            <a:r>
              <a:rPr lang="sv-SE" sz="1600" dirty="0" err="1" smtClean="0"/>
              <a:t>time</a:t>
            </a:r>
            <a:r>
              <a:rPr lang="sv-SE" sz="1600" dirty="0" smtClean="0"/>
              <a:t>’ and ’output’ </a:t>
            </a:r>
            <a:r>
              <a:rPr lang="sv-SE" sz="1600" dirty="0" err="1" smtClean="0"/>
              <a:t>fields</a:t>
            </a:r>
            <a:r>
              <a:rPr lang="sv-SE" sz="1600" dirty="0" smtClean="0"/>
              <a:t> </a:t>
            </a:r>
            <a:r>
              <a:rPr lang="sv-SE" sz="1600" dirty="0" err="1" smtClean="0"/>
              <a:t>correspond</a:t>
            </a:r>
            <a:r>
              <a:rPr lang="sv-SE" sz="1600" dirty="0" smtClean="0"/>
              <a:t> </a:t>
            </a:r>
            <a:r>
              <a:rPr lang="sv-SE" sz="1600" dirty="0" err="1" smtClean="0"/>
              <a:t>to</a:t>
            </a:r>
            <a:r>
              <a:rPr lang="sv-SE" sz="1600" dirty="0" smtClean="0"/>
              <a:t> the </a:t>
            </a:r>
            <a:r>
              <a:rPr lang="sv-SE" sz="1600" dirty="0" err="1" smtClean="0"/>
              <a:t>command</a:t>
            </a:r>
            <a:r>
              <a:rPr lang="sv-SE" sz="1600" dirty="0" smtClean="0"/>
              <a:t> </a:t>
            </a:r>
            <a:r>
              <a:rPr lang="sv-SE" sz="1600" dirty="0" err="1" smtClean="0"/>
              <a:t>that</a:t>
            </a:r>
            <a:r>
              <a:rPr lang="sv-SE" sz="1600" dirty="0" smtClean="0"/>
              <a:t> </a:t>
            </a:r>
            <a:r>
              <a:rPr lang="sv-SE" sz="1600" dirty="0" err="1" smtClean="0"/>
              <a:t>should</a:t>
            </a:r>
            <a:r>
              <a:rPr lang="sv-SE" sz="1600" dirty="0" smtClean="0"/>
              <a:t> be </a:t>
            </a:r>
            <a:r>
              <a:rPr lang="sv-SE" sz="1600" dirty="0" err="1" smtClean="0"/>
              <a:t>typed</a:t>
            </a:r>
            <a:r>
              <a:rPr lang="sv-SE" sz="1600" dirty="0" smtClean="0"/>
              <a:t> </a:t>
            </a:r>
            <a:r>
              <a:rPr lang="sv-SE" sz="1600" dirty="0" err="1" smtClean="0"/>
              <a:t>to</a:t>
            </a:r>
            <a:r>
              <a:rPr lang="sv-SE" sz="1600" dirty="0" smtClean="0"/>
              <a:t> </a:t>
            </a:r>
            <a:r>
              <a:rPr lang="sv-SE" sz="1600" dirty="0" err="1" smtClean="0"/>
              <a:t>obtain</a:t>
            </a:r>
            <a:r>
              <a:rPr lang="sv-SE" sz="1600" dirty="0" smtClean="0"/>
              <a:t> the </a:t>
            </a:r>
            <a:r>
              <a:rPr lang="sv-SE" sz="1600" dirty="0" err="1" smtClean="0"/>
              <a:t>time</a:t>
            </a:r>
            <a:r>
              <a:rPr lang="sv-SE" sz="1600" dirty="0" smtClean="0"/>
              <a:t> </a:t>
            </a:r>
            <a:r>
              <a:rPr lang="sv-SE" sz="1600" dirty="0" err="1" smtClean="0"/>
              <a:t>vector</a:t>
            </a:r>
            <a:r>
              <a:rPr lang="sv-SE" sz="1600" dirty="0" smtClean="0"/>
              <a:t> as a </a:t>
            </a:r>
            <a:r>
              <a:rPr lang="sv-SE" sz="1600" dirty="0" err="1" smtClean="0"/>
              <a:t>row</a:t>
            </a:r>
            <a:r>
              <a:rPr lang="sv-SE" sz="1600" dirty="0" smtClean="0"/>
              <a:t> </a:t>
            </a:r>
            <a:r>
              <a:rPr lang="sv-SE" sz="1600" dirty="0" err="1" smtClean="0"/>
              <a:t>vector</a:t>
            </a:r>
            <a:r>
              <a:rPr lang="sv-SE" sz="1600" dirty="0" smtClean="0"/>
              <a:t> and the outputs a matrix </a:t>
            </a:r>
            <a:r>
              <a:rPr lang="sv-SE" sz="1600" dirty="0" err="1" smtClean="0"/>
              <a:t>whose</a:t>
            </a:r>
            <a:r>
              <a:rPr lang="sv-SE" sz="1600" dirty="0" smtClean="0"/>
              <a:t> </a:t>
            </a:r>
            <a:r>
              <a:rPr lang="sv-SE" sz="1600" dirty="0" err="1" smtClean="0"/>
              <a:t>rows</a:t>
            </a:r>
            <a:r>
              <a:rPr lang="sv-SE" sz="1600" dirty="0" smtClean="0"/>
              <a:t> </a:t>
            </a:r>
            <a:r>
              <a:rPr lang="sv-SE" sz="1600" dirty="0" err="1" smtClean="0"/>
              <a:t>are</a:t>
            </a:r>
            <a:r>
              <a:rPr lang="sv-SE" sz="1600" dirty="0" smtClean="0"/>
              <a:t> the different output signals. </a:t>
            </a:r>
          </a:p>
          <a:p>
            <a:endParaRPr lang="sv-SE" sz="1600" dirty="0"/>
          </a:p>
          <a:p>
            <a:r>
              <a:rPr lang="sv-SE" sz="1600" dirty="0" smtClean="0"/>
              <a:t>In the </a:t>
            </a:r>
            <a:r>
              <a:rPr lang="sv-SE" sz="1600" dirty="0" err="1" smtClean="0"/>
              <a:t>example</a:t>
            </a:r>
            <a:r>
              <a:rPr lang="sv-SE" sz="1600" dirty="0" smtClean="0"/>
              <a:t> on the </a:t>
            </a:r>
            <a:r>
              <a:rPr lang="sv-SE" sz="1600" dirty="0" err="1" smtClean="0"/>
              <a:t>left</a:t>
            </a:r>
            <a:r>
              <a:rPr lang="sv-SE" sz="1600" dirty="0" smtClean="0"/>
              <a:t>, the </a:t>
            </a:r>
            <a:r>
              <a:rPr lang="sv-SE" sz="1600" dirty="0" err="1" smtClean="0"/>
              <a:t>file</a:t>
            </a:r>
            <a:r>
              <a:rPr lang="sv-SE" sz="1600" dirty="0" smtClean="0"/>
              <a:t> </a:t>
            </a:r>
            <a:r>
              <a:rPr lang="sv-SE" sz="1600" dirty="0" err="1" smtClean="0"/>
              <a:t>measuredDataO.mat</a:t>
            </a:r>
            <a:r>
              <a:rPr lang="sv-SE" sz="1600" dirty="0" smtClean="0"/>
              <a:t> </a:t>
            </a:r>
            <a:r>
              <a:rPr lang="sv-SE" sz="1600" dirty="0" err="1" smtClean="0"/>
              <a:t>contains</a:t>
            </a:r>
            <a:r>
              <a:rPr lang="sv-SE" sz="1600" dirty="0" smtClean="0"/>
              <a:t> a </a:t>
            </a:r>
            <a:r>
              <a:rPr lang="sv-SE" sz="1600" dirty="0" err="1" smtClean="0"/>
              <a:t>row</a:t>
            </a:r>
            <a:r>
              <a:rPr lang="sv-SE" sz="1600" dirty="0" smtClean="0"/>
              <a:t> </a:t>
            </a:r>
            <a:r>
              <a:rPr lang="sv-SE" sz="1600" dirty="0" err="1" smtClean="0"/>
              <a:t>vector</a:t>
            </a:r>
            <a:r>
              <a:rPr lang="sv-SE" sz="1600" dirty="0" smtClean="0"/>
              <a:t> </a:t>
            </a:r>
            <a:r>
              <a:rPr lang="sv-SE" sz="1600" dirty="0" err="1" smtClean="0"/>
              <a:t>called</a:t>
            </a:r>
            <a:r>
              <a:rPr lang="sv-SE" sz="1600" dirty="0" smtClean="0"/>
              <a:t> ’</a:t>
            </a:r>
            <a:r>
              <a:rPr lang="sv-SE" sz="1600" dirty="0" err="1" smtClean="0"/>
              <a:t>time</a:t>
            </a:r>
            <a:r>
              <a:rPr lang="sv-SE" sz="1600" dirty="0" smtClean="0"/>
              <a:t>’ and a matrix </a:t>
            </a:r>
            <a:r>
              <a:rPr lang="sv-SE" sz="1600" dirty="0" err="1" smtClean="0"/>
              <a:t>called</a:t>
            </a:r>
            <a:r>
              <a:rPr lang="sv-SE" sz="1600" dirty="0" smtClean="0"/>
              <a:t> ’signal’.</a:t>
            </a:r>
            <a:endParaRPr lang="sv-SE" sz="1600" dirty="0"/>
          </a:p>
        </p:txBody>
      </p:sp>
      <p:cxnSp>
        <p:nvCxnSpPr>
          <p:cNvPr id="7" name="Straight Connector 6"/>
          <p:cNvCxnSpPr/>
          <p:nvPr/>
        </p:nvCxnSpPr>
        <p:spPr>
          <a:xfrm>
            <a:off x="457200" y="3789040"/>
            <a:ext cx="37547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467544" y="5157192"/>
            <a:ext cx="37547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4222304" y="3789040"/>
            <a:ext cx="0" cy="1368152"/>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467544" y="3789040"/>
            <a:ext cx="0" cy="136815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9454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Simulink</a:t>
            </a:r>
            <a:r>
              <a:rPr lang="sv-SE" dirty="0" smtClean="0"/>
              <a:t> </a:t>
            </a:r>
            <a:r>
              <a:rPr lang="sv-SE" dirty="0" err="1" smtClean="0"/>
              <a:t>settings</a:t>
            </a:r>
            <a:endParaRPr lang="sv-SE" dirty="0"/>
          </a:p>
        </p:txBody>
      </p:sp>
      <p:sp>
        <p:nvSpPr>
          <p:cNvPr id="3" name="Content Placeholder 2"/>
          <p:cNvSpPr>
            <a:spLocks noGrp="1"/>
          </p:cNvSpPr>
          <p:nvPr>
            <p:ph idx="1"/>
          </p:nvPr>
        </p:nvSpPr>
        <p:spPr>
          <a:xfrm>
            <a:off x="460104" y="1422794"/>
            <a:ext cx="8229600" cy="4525963"/>
          </a:xfrm>
        </p:spPr>
        <p:txBody>
          <a:bodyPr/>
          <a:lstStyle/>
          <a:p>
            <a:r>
              <a:rPr lang="sv-SE" sz="2800" dirty="0" smtClean="0"/>
              <a:t>The sampling </a:t>
            </a:r>
            <a:r>
              <a:rPr lang="sv-SE" sz="2800" dirty="0" err="1" smtClean="0"/>
              <a:t>time</a:t>
            </a:r>
            <a:r>
              <a:rPr lang="sv-SE" sz="2800" dirty="0" smtClean="0"/>
              <a:t>, final </a:t>
            </a:r>
            <a:r>
              <a:rPr lang="sv-SE" sz="2800" dirty="0" err="1" smtClean="0"/>
              <a:t>time</a:t>
            </a:r>
            <a:r>
              <a:rPr lang="sv-SE" sz="2800" dirty="0" smtClean="0"/>
              <a:t> and </a:t>
            </a:r>
            <a:r>
              <a:rPr lang="sv-SE" sz="2800" dirty="0" err="1" smtClean="0"/>
              <a:t>solver</a:t>
            </a:r>
            <a:r>
              <a:rPr lang="sv-SE" sz="2800" dirty="0" smtClean="0"/>
              <a:t> </a:t>
            </a:r>
            <a:r>
              <a:rPr lang="sv-SE" sz="2800" dirty="0" err="1" smtClean="0"/>
              <a:t>to</a:t>
            </a:r>
            <a:r>
              <a:rPr lang="sv-SE" sz="2800" dirty="0" smtClean="0"/>
              <a:t> be </a:t>
            </a:r>
            <a:r>
              <a:rPr lang="sv-SE" sz="2800" dirty="0" err="1" smtClean="0"/>
              <a:t>used</a:t>
            </a:r>
            <a:r>
              <a:rPr lang="sv-SE" sz="2800" dirty="0" smtClean="0"/>
              <a:t> in </a:t>
            </a:r>
            <a:r>
              <a:rPr lang="sv-SE" sz="2800" dirty="0" err="1" smtClean="0"/>
              <a:t>simulink</a:t>
            </a:r>
            <a:r>
              <a:rPr lang="sv-SE" sz="2800" dirty="0" smtClean="0"/>
              <a:t> </a:t>
            </a:r>
            <a:r>
              <a:rPr lang="sv-SE" sz="2800" dirty="0" err="1" smtClean="0"/>
              <a:t>should</a:t>
            </a:r>
            <a:r>
              <a:rPr lang="sv-SE" sz="2800" dirty="0" smtClean="0"/>
              <a:t> not be </a:t>
            </a:r>
            <a:r>
              <a:rPr lang="sv-SE" sz="2800" dirty="0" err="1" smtClean="0"/>
              <a:t>entered</a:t>
            </a:r>
            <a:r>
              <a:rPr lang="sv-SE" sz="2800" dirty="0" smtClean="0"/>
              <a:t> in the </a:t>
            </a:r>
            <a:r>
              <a:rPr lang="sv-SE" sz="2800" dirty="0" err="1" smtClean="0"/>
              <a:t>configuration</a:t>
            </a:r>
            <a:r>
              <a:rPr lang="sv-SE" sz="2800" dirty="0" smtClean="0"/>
              <a:t> parameter </a:t>
            </a:r>
            <a:r>
              <a:rPr lang="sv-SE" sz="2800" dirty="0" err="1" smtClean="0"/>
              <a:t>of</a:t>
            </a:r>
            <a:r>
              <a:rPr lang="sv-SE" sz="2800" dirty="0" smtClean="0"/>
              <a:t> </a:t>
            </a:r>
            <a:r>
              <a:rPr lang="sv-SE" sz="2800" dirty="0" err="1" smtClean="0"/>
              <a:t>simulink</a:t>
            </a:r>
            <a:r>
              <a:rPr lang="sv-SE" sz="2800" dirty="0" smtClean="0"/>
              <a:t> </a:t>
            </a:r>
            <a:r>
              <a:rPr lang="sv-SE" sz="2800" dirty="0" err="1" smtClean="0"/>
              <a:t>but</a:t>
            </a:r>
            <a:r>
              <a:rPr lang="sv-SE" sz="2800" dirty="0" smtClean="0"/>
              <a:t> in the </a:t>
            </a:r>
            <a:r>
              <a:rPr lang="sv-SE" sz="2800" dirty="0" err="1" smtClean="0"/>
              <a:t>toolbox’s</a:t>
            </a:r>
            <a:r>
              <a:rPr lang="sv-SE" sz="2800" dirty="0" smtClean="0"/>
              <a:t> general </a:t>
            </a:r>
            <a:r>
              <a:rPr lang="sv-SE" sz="2800" dirty="0" err="1" smtClean="0"/>
              <a:t>settings</a:t>
            </a:r>
            <a:r>
              <a:rPr lang="sv-SE" sz="2800" dirty="0" smtClean="0"/>
              <a:t>:</a:t>
            </a:r>
          </a:p>
          <a:p>
            <a:endParaRPr lang="sv-SE"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623" y="3386998"/>
            <a:ext cx="3650729" cy="313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3275856" y="3769393"/>
            <a:ext cx="14401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4716016" y="3769393"/>
            <a:ext cx="0" cy="576064"/>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3275856" y="3769393"/>
            <a:ext cx="0" cy="576064"/>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H="1">
            <a:off x="3275856" y="4345457"/>
            <a:ext cx="144016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1611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Simulink</a:t>
            </a:r>
            <a:r>
              <a:rPr lang="sv-SE" dirty="0" smtClean="0"/>
              <a:t> </a:t>
            </a:r>
            <a:r>
              <a:rPr lang="sv-SE" dirty="0" err="1" smtClean="0"/>
              <a:t>settings</a:t>
            </a:r>
            <a:endParaRPr lang="sv-SE" dirty="0"/>
          </a:p>
        </p:txBody>
      </p:sp>
      <p:sp>
        <p:nvSpPr>
          <p:cNvPr id="3" name="Content Placeholder 2"/>
          <p:cNvSpPr>
            <a:spLocks noGrp="1"/>
          </p:cNvSpPr>
          <p:nvPr>
            <p:ph idx="1"/>
          </p:nvPr>
        </p:nvSpPr>
        <p:spPr>
          <a:xfrm>
            <a:off x="460104" y="1340768"/>
            <a:ext cx="8229600" cy="4525963"/>
          </a:xfrm>
        </p:spPr>
        <p:txBody>
          <a:bodyPr/>
          <a:lstStyle/>
          <a:p>
            <a:r>
              <a:rPr lang="sv-SE" sz="2800" dirty="0" smtClean="0"/>
              <a:t>In the same </a:t>
            </a:r>
            <a:r>
              <a:rPr lang="sv-SE" sz="2800" dirty="0" err="1" smtClean="0"/>
              <a:t>menu</a:t>
            </a:r>
            <a:r>
              <a:rPr lang="sv-SE" sz="2800" dirty="0" smtClean="0"/>
              <a:t>, and in the </a:t>
            </a:r>
            <a:r>
              <a:rPr lang="sv-SE" sz="2800" dirty="0" err="1" smtClean="0"/>
              <a:t>path</a:t>
            </a:r>
            <a:r>
              <a:rPr lang="sv-SE" sz="2800" dirty="0" smtClean="0"/>
              <a:t> </a:t>
            </a:r>
            <a:r>
              <a:rPr lang="sv-SE" sz="2800" dirty="0" err="1" smtClean="0"/>
              <a:t>settings</a:t>
            </a:r>
            <a:r>
              <a:rPr lang="sv-SE" sz="2800" dirty="0" smtClean="0"/>
              <a:t>, </a:t>
            </a:r>
            <a:r>
              <a:rPr lang="sv-SE" sz="2800" dirty="0" err="1" smtClean="0"/>
              <a:t>some</a:t>
            </a:r>
            <a:r>
              <a:rPr lang="sv-SE" sz="2800" dirty="0" smtClean="0"/>
              <a:t> </a:t>
            </a:r>
            <a:r>
              <a:rPr lang="sv-SE" sz="2800" dirty="0" err="1" smtClean="0"/>
              <a:t>more</a:t>
            </a:r>
            <a:r>
              <a:rPr lang="sv-SE" sz="2800" dirty="0" smtClean="0"/>
              <a:t> information </a:t>
            </a:r>
            <a:r>
              <a:rPr lang="sv-SE" sz="2800" dirty="0" err="1" smtClean="0"/>
              <a:t>about</a:t>
            </a:r>
            <a:r>
              <a:rPr lang="sv-SE" sz="2800" dirty="0" smtClean="0"/>
              <a:t> the </a:t>
            </a:r>
            <a:r>
              <a:rPr lang="sv-SE" sz="2800" dirty="0" err="1" smtClean="0"/>
              <a:t>simulink</a:t>
            </a:r>
            <a:r>
              <a:rPr lang="sv-SE" sz="2800" dirty="0" smtClean="0"/>
              <a:t> </a:t>
            </a:r>
            <a:r>
              <a:rPr lang="sv-SE" sz="2800" dirty="0" err="1" smtClean="0"/>
              <a:t>model</a:t>
            </a:r>
            <a:r>
              <a:rPr lang="sv-SE" sz="2800" dirty="0" smtClean="0"/>
              <a:t> must be set.</a:t>
            </a:r>
          </a:p>
          <a:p>
            <a:endParaRPr lang="sv-SE" dirty="0"/>
          </a:p>
        </p:txBody>
      </p:sp>
      <p:grpSp>
        <p:nvGrpSpPr>
          <p:cNvPr id="15" name="Group 14"/>
          <p:cNvGrpSpPr/>
          <p:nvPr/>
        </p:nvGrpSpPr>
        <p:grpSpPr>
          <a:xfrm>
            <a:off x="5698725" y="4005064"/>
            <a:ext cx="2808312" cy="2736304"/>
            <a:chOff x="4953719" y="3386998"/>
            <a:chExt cx="3650729" cy="3138346"/>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719" y="3386998"/>
              <a:ext cx="3650729" cy="313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5201952" y="4437112"/>
              <a:ext cx="32403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5201952" y="4797152"/>
              <a:ext cx="32403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flipV="1">
              <a:off x="5201952" y="4437112"/>
              <a:ext cx="0" cy="36004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8442312" y="4437112"/>
              <a:ext cx="0" cy="360040"/>
            </a:xfrm>
            <a:prstGeom prst="line">
              <a:avLst/>
            </a:prstGeom>
          </p:spPr>
          <p:style>
            <a:lnRef idx="2">
              <a:schemeClr val="accent2"/>
            </a:lnRef>
            <a:fillRef idx="0">
              <a:schemeClr val="accent2"/>
            </a:fillRef>
            <a:effectRef idx="1">
              <a:schemeClr val="accent2"/>
            </a:effectRef>
            <a:fontRef idx="minor">
              <a:schemeClr val="tx1"/>
            </a:fontRef>
          </p:style>
        </p:cxnSp>
      </p:gr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393" y="2348880"/>
            <a:ext cx="2536748" cy="149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339752" y="2794131"/>
            <a:ext cx="3888432" cy="307777"/>
          </a:xfrm>
          <a:prstGeom prst="rect">
            <a:avLst/>
          </a:prstGeom>
          <a:noFill/>
        </p:spPr>
        <p:txBody>
          <a:bodyPr wrap="square" rtlCol="0">
            <a:spAutoFit/>
          </a:bodyPr>
          <a:lstStyle/>
          <a:p>
            <a:r>
              <a:rPr lang="sv-SE" sz="1400" dirty="0" err="1" smtClean="0"/>
              <a:t>Paths</a:t>
            </a:r>
            <a:r>
              <a:rPr lang="sv-SE" sz="1400" dirty="0" smtClean="0"/>
              <a:t> </a:t>
            </a:r>
            <a:r>
              <a:rPr lang="sv-SE" sz="1400" dirty="0" err="1" smtClean="0"/>
              <a:t>to</a:t>
            </a:r>
            <a:r>
              <a:rPr lang="sv-SE" sz="1400" dirty="0" smtClean="0"/>
              <a:t> the FMI </a:t>
            </a:r>
            <a:r>
              <a:rPr lang="sv-SE" sz="1400" dirty="0" err="1" smtClean="0"/>
              <a:t>toolbox</a:t>
            </a:r>
            <a:r>
              <a:rPr lang="sv-SE" sz="1400" dirty="0" smtClean="0"/>
              <a:t> </a:t>
            </a:r>
            <a:r>
              <a:rPr lang="sv-SE" sz="1400" dirty="0" err="1" smtClean="0"/>
              <a:t>simulink</a:t>
            </a:r>
            <a:r>
              <a:rPr lang="sv-SE" sz="1400" dirty="0" smtClean="0"/>
              <a:t> </a:t>
            </a:r>
            <a:r>
              <a:rPr lang="sv-SE" sz="1400" dirty="0" err="1" smtClean="0"/>
              <a:t>model</a:t>
            </a:r>
            <a:r>
              <a:rPr lang="sv-SE" sz="1400" dirty="0" smtClean="0"/>
              <a:t> </a:t>
            </a:r>
            <a:endParaRPr lang="sv-SE" sz="1400" dirty="0"/>
          </a:p>
        </p:txBody>
      </p:sp>
      <p:sp>
        <p:nvSpPr>
          <p:cNvPr id="19" name="TextBox 18"/>
          <p:cNvSpPr txBox="1"/>
          <p:nvPr/>
        </p:nvSpPr>
        <p:spPr>
          <a:xfrm>
            <a:off x="1912961" y="4911260"/>
            <a:ext cx="3888432" cy="523220"/>
          </a:xfrm>
          <a:prstGeom prst="rect">
            <a:avLst/>
          </a:prstGeom>
          <a:noFill/>
        </p:spPr>
        <p:txBody>
          <a:bodyPr wrap="square" rtlCol="0">
            <a:spAutoFit/>
          </a:bodyPr>
          <a:lstStyle/>
          <a:p>
            <a:r>
              <a:rPr lang="sv-SE" sz="1400" dirty="0" err="1" smtClean="0"/>
              <a:t>Complete</a:t>
            </a:r>
            <a:r>
              <a:rPr lang="sv-SE" sz="1400" dirty="0" smtClean="0"/>
              <a:t> </a:t>
            </a:r>
            <a:r>
              <a:rPr lang="sv-SE" sz="1400" dirty="0" err="1" smtClean="0"/>
              <a:t>names</a:t>
            </a:r>
            <a:r>
              <a:rPr lang="sv-SE" sz="1400" dirty="0" smtClean="0"/>
              <a:t> </a:t>
            </a:r>
            <a:r>
              <a:rPr lang="sv-SE" sz="1400" dirty="0" err="1" smtClean="0"/>
              <a:t>of</a:t>
            </a:r>
            <a:r>
              <a:rPr lang="sv-SE" sz="1400" dirty="0" smtClean="0"/>
              <a:t> the different outputs and parameters as </a:t>
            </a:r>
            <a:r>
              <a:rPr lang="sv-SE" sz="1400" dirty="0" err="1" smtClean="0"/>
              <a:t>they</a:t>
            </a:r>
            <a:r>
              <a:rPr lang="sv-SE" sz="1400" dirty="0" smtClean="0"/>
              <a:t> </a:t>
            </a:r>
            <a:r>
              <a:rPr lang="sv-SE" sz="1400" dirty="0" err="1" smtClean="0"/>
              <a:t>appear</a:t>
            </a:r>
            <a:r>
              <a:rPr lang="sv-SE" sz="1400" dirty="0" smtClean="0"/>
              <a:t> in the FMU</a:t>
            </a:r>
            <a:endParaRPr lang="sv-SE" sz="1400" dirty="0"/>
          </a:p>
        </p:txBody>
      </p:sp>
      <p:sp>
        <p:nvSpPr>
          <p:cNvPr id="17" name="Left Brace 16"/>
          <p:cNvSpPr/>
          <p:nvPr/>
        </p:nvSpPr>
        <p:spPr>
          <a:xfrm>
            <a:off x="5652120" y="2780928"/>
            <a:ext cx="46605" cy="40701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8" name="Left Brace 17"/>
          <p:cNvSpPr/>
          <p:nvPr/>
        </p:nvSpPr>
        <p:spPr>
          <a:xfrm>
            <a:off x="5675422" y="3284984"/>
            <a:ext cx="45719" cy="2880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22" name="TextBox 21"/>
          <p:cNvSpPr txBox="1"/>
          <p:nvPr/>
        </p:nvSpPr>
        <p:spPr>
          <a:xfrm>
            <a:off x="1897759" y="3365767"/>
            <a:ext cx="3888432" cy="738664"/>
          </a:xfrm>
          <a:prstGeom prst="rect">
            <a:avLst/>
          </a:prstGeom>
          <a:noFill/>
        </p:spPr>
        <p:txBody>
          <a:bodyPr wrap="square" rtlCol="0">
            <a:spAutoFit/>
          </a:bodyPr>
          <a:lstStyle/>
          <a:p>
            <a:r>
              <a:rPr lang="sv-SE" sz="1400" dirty="0" err="1" smtClean="0"/>
              <a:t>Names</a:t>
            </a:r>
            <a:r>
              <a:rPr lang="sv-SE" sz="1400" dirty="0" smtClean="0"/>
              <a:t> </a:t>
            </a:r>
            <a:r>
              <a:rPr lang="sv-SE" sz="1400" dirty="0" err="1" smtClean="0"/>
              <a:t>of</a:t>
            </a:r>
            <a:r>
              <a:rPr lang="sv-SE" sz="1400" dirty="0" smtClean="0"/>
              <a:t> the FMU in the </a:t>
            </a:r>
            <a:r>
              <a:rPr lang="sv-SE" sz="1400" dirty="0" err="1" smtClean="0"/>
              <a:t>simulink</a:t>
            </a:r>
            <a:r>
              <a:rPr lang="sv-SE" sz="1400" dirty="0" smtClean="0"/>
              <a:t> </a:t>
            </a:r>
            <a:r>
              <a:rPr lang="sv-SE" sz="1400" dirty="0" err="1" smtClean="0"/>
              <a:t>model</a:t>
            </a:r>
            <a:r>
              <a:rPr lang="sv-SE" sz="1400" dirty="0" smtClean="0"/>
              <a:t>, </a:t>
            </a:r>
            <a:r>
              <a:rPr lang="sv-SE" sz="1400" dirty="0" err="1" smtClean="0"/>
              <a:t>name</a:t>
            </a:r>
            <a:r>
              <a:rPr lang="sv-SE" sz="1400" dirty="0" smtClean="0"/>
              <a:t> </a:t>
            </a:r>
            <a:r>
              <a:rPr lang="sv-SE" sz="1400" dirty="0" err="1" smtClean="0"/>
              <a:t>of</a:t>
            </a:r>
            <a:r>
              <a:rPr lang="sv-SE" sz="1400" dirty="0" smtClean="0"/>
              <a:t> the </a:t>
            </a:r>
            <a:r>
              <a:rPr lang="sv-SE" sz="1400" dirty="0" err="1" smtClean="0"/>
              <a:t>simulink</a:t>
            </a:r>
            <a:r>
              <a:rPr lang="sv-SE" sz="1400" dirty="0" smtClean="0"/>
              <a:t> </a:t>
            </a:r>
            <a:r>
              <a:rPr lang="sv-SE" sz="1400" dirty="0" err="1" smtClean="0"/>
              <a:t>file</a:t>
            </a:r>
            <a:r>
              <a:rPr lang="sv-SE" sz="1400" dirty="0" smtClean="0"/>
              <a:t>, </a:t>
            </a:r>
            <a:r>
              <a:rPr lang="sv-SE" sz="1400" dirty="0" err="1" smtClean="0"/>
              <a:t>name</a:t>
            </a:r>
            <a:r>
              <a:rPr lang="sv-SE" sz="1400" dirty="0" smtClean="0"/>
              <a:t> </a:t>
            </a:r>
            <a:r>
              <a:rPr lang="sv-SE" sz="1400" dirty="0" err="1" smtClean="0"/>
              <a:t>of</a:t>
            </a:r>
            <a:r>
              <a:rPr lang="sv-SE" sz="1400" dirty="0" smtClean="0"/>
              <a:t> the </a:t>
            </a:r>
            <a:r>
              <a:rPr lang="sv-SE" sz="1400" dirty="0" err="1" smtClean="0"/>
              <a:t>variable</a:t>
            </a:r>
            <a:r>
              <a:rPr lang="sv-SE" sz="1400" dirty="0" smtClean="0"/>
              <a:t> </a:t>
            </a:r>
            <a:r>
              <a:rPr lang="sv-SE" sz="1400" dirty="0" err="1" smtClean="0"/>
              <a:t>containing</a:t>
            </a:r>
            <a:r>
              <a:rPr lang="sv-SE" sz="1400" dirty="0" smtClean="0"/>
              <a:t> the output data </a:t>
            </a:r>
            <a:r>
              <a:rPr lang="sv-SE" sz="1400" dirty="0" err="1" smtClean="0"/>
              <a:t>after</a:t>
            </a:r>
            <a:r>
              <a:rPr lang="sv-SE" sz="1400" dirty="0" smtClean="0"/>
              <a:t> simulation</a:t>
            </a:r>
            <a:endParaRPr lang="sv-SE" sz="1400" dirty="0"/>
          </a:p>
        </p:txBody>
      </p:sp>
    </p:spTree>
    <p:extLst>
      <p:ext uri="{BB962C8B-B14F-4D97-AF65-F5344CB8AC3E}">
        <p14:creationId xmlns:p14="http://schemas.microsoft.com/office/powerpoint/2010/main" val="403181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Configure</a:t>
            </a:r>
            <a:r>
              <a:rPr lang="sv-SE" dirty="0" smtClean="0"/>
              <a:t> the </a:t>
            </a:r>
            <a:r>
              <a:rPr lang="sv-SE" dirty="0" err="1" smtClean="0"/>
              <a:t>methods</a:t>
            </a:r>
            <a:endParaRPr lang="sv-SE" dirty="0"/>
          </a:p>
        </p:txBody>
      </p:sp>
      <p:sp>
        <p:nvSpPr>
          <p:cNvPr id="3" name="Content Placeholder 2"/>
          <p:cNvSpPr>
            <a:spLocks noGrp="1"/>
          </p:cNvSpPr>
          <p:nvPr>
            <p:ph idx="1"/>
          </p:nvPr>
        </p:nvSpPr>
        <p:spPr>
          <a:xfrm>
            <a:off x="313184" y="1340768"/>
            <a:ext cx="8579296" cy="4525963"/>
          </a:xfrm>
        </p:spPr>
        <p:txBody>
          <a:bodyPr/>
          <a:lstStyle/>
          <a:p>
            <a:r>
              <a:rPr lang="sv-SE" sz="2000" dirty="0" err="1" smtClean="0"/>
              <a:t>Once</a:t>
            </a:r>
            <a:r>
              <a:rPr lang="sv-SE" sz="2000" dirty="0" smtClean="0"/>
              <a:t> the </a:t>
            </a:r>
            <a:r>
              <a:rPr lang="sv-SE" sz="2000" dirty="0" err="1" smtClean="0"/>
              <a:t>simulink</a:t>
            </a:r>
            <a:r>
              <a:rPr lang="sv-SE" sz="2000" dirty="0" smtClean="0"/>
              <a:t> </a:t>
            </a:r>
            <a:r>
              <a:rPr lang="sv-SE" sz="2000" dirty="0" err="1" smtClean="0"/>
              <a:t>model</a:t>
            </a:r>
            <a:r>
              <a:rPr lang="sv-SE" sz="2000" dirty="0" smtClean="0"/>
              <a:t> is set </a:t>
            </a:r>
            <a:r>
              <a:rPr lang="sv-SE" sz="2000" dirty="0" err="1" smtClean="0"/>
              <a:t>up</a:t>
            </a:r>
            <a:r>
              <a:rPr lang="sv-SE" sz="2000" dirty="0" smtClean="0"/>
              <a:t>, the different </a:t>
            </a:r>
            <a:r>
              <a:rPr lang="sv-SE" sz="2000" dirty="0" err="1" smtClean="0"/>
              <a:t>algorithms</a:t>
            </a:r>
            <a:r>
              <a:rPr lang="sv-SE" sz="2000" dirty="0" smtClean="0"/>
              <a:t> </a:t>
            </a:r>
            <a:r>
              <a:rPr lang="sv-SE" sz="2000" dirty="0" err="1" smtClean="0"/>
              <a:t>to</a:t>
            </a:r>
            <a:r>
              <a:rPr lang="sv-SE" sz="2000" dirty="0" smtClean="0"/>
              <a:t> be </a:t>
            </a:r>
            <a:r>
              <a:rPr lang="sv-SE" sz="2000" dirty="0" err="1" smtClean="0"/>
              <a:t>used</a:t>
            </a:r>
            <a:r>
              <a:rPr lang="sv-SE" sz="2000" dirty="0" smtClean="0"/>
              <a:t> </a:t>
            </a:r>
            <a:r>
              <a:rPr lang="sv-SE" sz="2000" dirty="0" err="1" smtClean="0"/>
              <a:t>need</a:t>
            </a:r>
            <a:r>
              <a:rPr lang="sv-SE" sz="2000" dirty="0" smtClean="0"/>
              <a:t> </a:t>
            </a:r>
            <a:r>
              <a:rPr lang="sv-SE" sz="2000" dirty="0" err="1" smtClean="0"/>
              <a:t>to</a:t>
            </a:r>
            <a:r>
              <a:rPr lang="sv-SE" sz="2000" dirty="0" smtClean="0"/>
              <a:t> be </a:t>
            </a:r>
            <a:r>
              <a:rPr lang="sv-SE" sz="2000" dirty="0" err="1" smtClean="0"/>
              <a:t>parametrised</a:t>
            </a:r>
            <a:endParaRPr lang="sv-SE" sz="2000" dirty="0" smtClean="0"/>
          </a:p>
          <a:p>
            <a:r>
              <a:rPr lang="sv-SE" sz="2000" dirty="0" smtClean="0"/>
              <a:t>The </a:t>
            </a:r>
            <a:r>
              <a:rPr lang="sv-SE" sz="2000" dirty="0" err="1" smtClean="0"/>
              <a:t>menus</a:t>
            </a:r>
            <a:r>
              <a:rPr lang="sv-SE" sz="2000" dirty="0" smtClean="0"/>
              <a:t> </a:t>
            </a:r>
            <a:r>
              <a:rPr lang="sv-SE" sz="2000" dirty="0" err="1" smtClean="0"/>
              <a:t>entitled</a:t>
            </a:r>
            <a:r>
              <a:rPr lang="sv-SE" sz="2000" dirty="0" smtClean="0"/>
              <a:t> GA, PSO and Naive </a:t>
            </a:r>
            <a:r>
              <a:rPr lang="sv-SE" sz="2000" dirty="0" err="1" smtClean="0"/>
              <a:t>correspond</a:t>
            </a:r>
            <a:r>
              <a:rPr lang="sv-SE" sz="2000" dirty="0" smtClean="0"/>
              <a:t> </a:t>
            </a:r>
            <a:r>
              <a:rPr lang="sv-SE" sz="2000" dirty="0" err="1" smtClean="0"/>
              <a:t>three</a:t>
            </a:r>
            <a:r>
              <a:rPr lang="sv-SE" sz="2000" dirty="0" smtClean="0"/>
              <a:t> </a:t>
            </a:r>
            <a:r>
              <a:rPr lang="sv-SE" sz="2000" dirty="0" err="1" smtClean="0"/>
              <a:t>methods</a:t>
            </a:r>
            <a:r>
              <a:rPr lang="sv-SE" sz="2000" dirty="0" smtClean="0"/>
              <a:t> </a:t>
            </a:r>
            <a:r>
              <a:rPr lang="sv-SE" sz="2000" dirty="0" err="1" smtClean="0"/>
              <a:t>we</a:t>
            </a:r>
            <a:r>
              <a:rPr lang="sv-SE" sz="2000" dirty="0" smtClean="0"/>
              <a:t> </a:t>
            </a:r>
            <a:r>
              <a:rPr lang="sv-SE" sz="2000" dirty="0" err="1" smtClean="0"/>
              <a:t>implemented</a:t>
            </a:r>
            <a:r>
              <a:rPr lang="sv-SE" sz="2000" dirty="0" smtClean="0"/>
              <a:t> </a:t>
            </a:r>
            <a:r>
              <a:rPr lang="sv-SE" sz="2000" dirty="0" err="1" smtClean="0"/>
              <a:t>with</a:t>
            </a:r>
            <a:r>
              <a:rPr lang="sv-SE" sz="2000" dirty="0" smtClean="0"/>
              <a:t> the </a:t>
            </a:r>
            <a:r>
              <a:rPr lang="sv-SE" sz="2000" dirty="0" err="1" smtClean="0"/>
              <a:t>toolbox</a:t>
            </a:r>
            <a:endParaRPr lang="sv-SE" sz="2000" dirty="0" smtClean="0"/>
          </a:p>
          <a:p>
            <a:r>
              <a:rPr lang="sv-SE" sz="2000" dirty="0" smtClean="0"/>
              <a:t>In the </a:t>
            </a:r>
            <a:r>
              <a:rPr lang="sv-SE" sz="2000" dirty="0" err="1" smtClean="0"/>
              <a:t>menu</a:t>
            </a:r>
            <a:r>
              <a:rPr lang="sv-SE" sz="2000" dirty="0" smtClean="0"/>
              <a:t> </a:t>
            </a:r>
            <a:r>
              <a:rPr lang="sv-SE" sz="2000" dirty="0" err="1" smtClean="0"/>
              <a:t>Other</a:t>
            </a:r>
            <a:r>
              <a:rPr lang="sv-SE" sz="2000" dirty="0" smtClean="0"/>
              <a:t> </a:t>
            </a:r>
            <a:r>
              <a:rPr lang="sv-SE" sz="2000" dirty="0" err="1" smtClean="0"/>
              <a:t>can</a:t>
            </a:r>
            <a:r>
              <a:rPr lang="sv-SE" sz="2000" dirty="0" smtClean="0"/>
              <a:t> be </a:t>
            </a:r>
            <a:r>
              <a:rPr lang="sv-SE" sz="2000" dirty="0" err="1" smtClean="0"/>
              <a:t>found</a:t>
            </a:r>
            <a:r>
              <a:rPr lang="sv-SE" sz="2000" dirty="0" smtClean="0"/>
              <a:t> the </a:t>
            </a:r>
            <a:r>
              <a:rPr lang="sv-SE" sz="2000" dirty="0" err="1" smtClean="0"/>
              <a:t>settings</a:t>
            </a:r>
            <a:r>
              <a:rPr lang="sv-SE" sz="2000" dirty="0" smtClean="0"/>
              <a:t> </a:t>
            </a:r>
            <a:r>
              <a:rPr lang="sv-SE" sz="2000" dirty="0" err="1" smtClean="0"/>
              <a:t>to</a:t>
            </a:r>
            <a:r>
              <a:rPr lang="sv-SE" sz="2000" dirty="0" smtClean="0"/>
              <a:t> the </a:t>
            </a:r>
            <a:r>
              <a:rPr lang="sv-SE" sz="2000" dirty="0" err="1" smtClean="0"/>
              <a:t>matlab</a:t>
            </a:r>
            <a:r>
              <a:rPr lang="sv-SE" sz="2000" dirty="0" smtClean="0"/>
              <a:t> </a:t>
            </a:r>
            <a:r>
              <a:rPr lang="sv-SE" sz="2000" dirty="0" err="1" smtClean="0"/>
              <a:t>methods</a:t>
            </a:r>
            <a:r>
              <a:rPr lang="sv-SE" sz="2000" dirty="0" smtClean="0"/>
              <a:t> </a:t>
            </a:r>
            <a:r>
              <a:rPr lang="sv-SE" sz="2000" dirty="0" err="1" smtClean="0"/>
              <a:t>that</a:t>
            </a:r>
            <a:r>
              <a:rPr lang="sv-SE" sz="2000" dirty="0" smtClean="0"/>
              <a:t> </a:t>
            </a:r>
            <a:r>
              <a:rPr lang="sv-SE" sz="2000" dirty="0" err="1" smtClean="0"/>
              <a:t>can</a:t>
            </a:r>
            <a:r>
              <a:rPr lang="sv-SE" sz="2000" dirty="0" smtClean="0"/>
              <a:t> be </a:t>
            </a:r>
            <a:r>
              <a:rPr lang="sv-SE" sz="2000" dirty="0" err="1" smtClean="0"/>
              <a:t>called</a:t>
            </a:r>
            <a:r>
              <a:rPr lang="sv-SE" sz="2000" dirty="0" smtClean="0"/>
              <a:t> in the </a:t>
            </a:r>
            <a:r>
              <a:rPr lang="sv-SE" sz="2000" dirty="0" err="1" smtClean="0"/>
              <a:t>toolbox</a:t>
            </a:r>
            <a:endParaRPr lang="sv-SE" sz="2000" dirty="0" smtClean="0"/>
          </a:p>
          <a:p>
            <a:r>
              <a:rPr lang="sv-SE" sz="2000" dirty="0" smtClean="0"/>
              <a:t>In the </a:t>
            </a:r>
            <a:r>
              <a:rPr lang="sv-SE" sz="2000" dirty="0" err="1" smtClean="0"/>
              <a:t>main</a:t>
            </a:r>
            <a:r>
              <a:rPr lang="sv-SE" sz="2000" dirty="0" smtClean="0"/>
              <a:t> </a:t>
            </a:r>
            <a:r>
              <a:rPr lang="sv-SE" sz="2000" dirty="0" err="1" smtClean="0"/>
              <a:t>window</a:t>
            </a:r>
            <a:r>
              <a:rPr lang="sv-SE" sz="2000" dirty="0" smtClean="0"/>
              <a:t>, a </a:t>
            </a:r>
            <a:r>
              <a:rPr lang="sv-SE" sz="2000" dirty="0" err="1" smtClean="0"/>
              <a:t>drop</a:t>
            </a:r>
            <a:r>
              <a:rPr lang="sv-SE" sz="2000" dirty="0" smtClean="0"/>
              <a:t>-down </a:t>
            </a:r>
            <a:r>
              <a:rPr lang="sv-SE" sz="2000" dirty="0" err="1" smtClean="0"/>
              <a:t>menu</a:t>
            </a:r>
            <a:r>
              <a:rPr lang="sv-SE" sz="2000" dirty="0" smtClean="0"/>
              <a:t> </a:t>
            </a:r>
            <a:r>
              <a:rPr lang="sv-SE" sz="2000" dirty="0" err="1" smtClean="0"/>
              <a:t>allows</a:t>
            </a:r>
            <a:r>
              <a:rPr lang="sv-SE" sz="2000" dirty="0" smtClean="0"/>
              <a:t> </a:t>
            </a:r>
            <a:r>
              <a:rPr lang="sv-SE" sz="2000" dirty="0" err="1" smtClean="0"/>
              <a:t>selection</a:t>
            </a:r>
            <a:r>
              <a:rPr lang="sv-SE" sz="2000" dirty="0" smtClean="0"/>
              <a:t> </a:t>
            </a:r>
            <a:r>
              <a:rPr lang="sv-SE" sz="2000" dirty="0" err="1" smtClean="0"/>
              <a:t>of</a:t>
            </a:r>
            <a:r>
              <a:rPr lang="sv-SE" sz="2000" dirty="0" smtClean="0"/>
              <a:t> the </a:t>
            </a:r>
            <a:r>
              <a:rPr lang="sv-SE" sz="2000" dirty="0" err="1" smtClean="0"/>
              <a:t>methods</a:t>
            </a:r>
            <a:r>
              <a:rPr lang="sv-SE" sz="2000" dirty="0" smtClean="0"/>
              <a:t>:</a:t>
            </a:r>
          </a:p>
          <a:p>
            <a:r>
              <a:rPr lang="sv-SE" sz="2000" dirty="0" err="1"/>
              <a:t>p</a:t>
            </a:r>
            <a:r>
              <a:rPr lang="sv-SE" sz="2000" dirty="0" err="1" smtClean="0"/>
              <a:t>so</a:t>
            </a:r>
            <a:r>
              <a:rPr lang="sv-SE" sz="2000" dirty="0" smtClean="0"/>
              <a:t>, </a:t>
            </a:r>
            <a:r>
              <a:rPr lang="sv-SE" sz="2000" dirty="0" err="1" smtClean="0"/>
              <a:t>ga</a:t>
            </a:r>
            <a:r>
              <a:rPr lang="sv-SE" sz="2000" dirty="0" smtClean="0"/>
              <a:t>, naive </a:t>
            </a:r>
            <a:r>
              <a:rPr lang="sv-SE" sz="2000" dirty="0" err="1" smtClean="0"/>
              <a:t>are</a:t>
            </a:r>
            <a:r>
              <a:rPr lang="sv-SE" sz="2000" dirty="0" smtClean="0"/>
              <a:t> </a:t>
            </a:r>
            <a:r>
              <a:rPr lang="sv-SE" sz="2000" dirty="0" err="1" smtClean="0"/>
              <a:t>implemented</a:t>
            </a:r>
            <a:r>
              <a:rPr lang="sv-SE" sz="2000" dirty="0" smtClean="0"/>
              <a:t> in the </a:t>
            </a:r>
            <a:r>
              <a:rPr lang="sv-SE" sz="2000" dirty="0" err="1" smtClean="0"/>
              <a:t>toolbox</a:t>
            </a:r>
            <a:r>
              <a:rPr lang="sv-SE" sz="2000" dirty="0" smtClean="0"/>
              <a:t>, the </a:t>
            </a:r>
            <a:r>
              <a:rPr lang="sv-SE" sz="2000" dirty="0" err="1" smtClean="0"/>
              <a:t>commented</a:t>
            </a:r>
            <a:r>
              <a:rPr lang="sv-SE" sz="2000" dirty="0" smtClean="0"/>
              <a:t> source </a:t>
            </a:r>
            <a:r>
              <a:rPr lang="sv-SE" sz="2000" dirty="0" err="1" smtClean="0"/>
              <a:t>code</a:t>
            </a:r>
            <a:r>
              <a:rPr lang="sv-SE" sz="2000" dirty="0" smtClean="0"/>
              <a:t> </a:t>
            </a:r>
            <a:r>
              <a:rPr lang="sv-SE" sz="2000" dirty="0" err="1" smtClean="0"/>
              <a:t>can</a:t>
            </a:r>
            <a:r>
              <a:rPr lang="sv-SE" sz="2000" dirty="0" smtClean="0"/>
              <a:t> be </a:t>
            </a:r>
            <a:r>
              <a:rPr lang="sv-SE" sz="2000" dirty="0" err="1" smtClean="0"/>
              <a:t>found</a:t>
            </a:r>
            <a:r>
              <a:rPr lang="sv-SE" sz="2000" dirty="0"/>
              <a:t> </a:t>
            </a:r>
            <a:r>
              <a:rPr lang="sv-SE" sz="2000" dirty="0" smtClean="0"/>
              <a:t>in \</a:t>
            </a:r>
            <a:r>
              <a:rPr lang="sv-SE" sz="2000" dirty="0" err="1" smtClean="0"/>
              <a:t>core</a:t>
            </a:r>
            <a:r>
              <a:rPr lang="sv-SE" sz="2000" dirty="0" smtClean="0"/>
              <a:t>\</a:t>
            </a:r>
            <a:r>
              <a:rPr lang="sv-SE" sz="2000" dirty="0" err="1" smtClean="0"/>
              <a:t>functions</a:t>
            </a:r>
            <a:r>
              <a:rPr lang="sv-SE" sz="2000" dirty="0" smtClean="0"/>
              <a:t>\</a:t>
            </a:r>
            <a:r>
              <a:rPr lang="sv-SE" sz="2000" dirty="0" err="1" smtClean="0"/>
              <a:t>algoFunctions</a:t>
            </a:r>
            <a:endParaRPr lang="sv-SE" sz="2000" dirty="0" smtClean="0"/>
          </a:p>
          <a:p>
            <a:r>
              <a:rPr lang="sv-SE" sz="2000" dirty="0"/>
              <a:t>c</a:t>
            </a:r>
            <a:r>
              <a:rPr lang="sv-SE" sz="2000" dirty="0" smtClean="0"/>
              <a:t>g, </a:t>
            </a:r>
            <a:r>
              <a:rPr lang="sv-SE" sz="2000" dirty="0" err="1" smtClean="0"/>
              <a:t>nm</a:t>
            </a:r>
            <a:r>
              <a:rPr lang="sv-SE" sz="2000" dirty="0" smtClean="0"/>
              <a:t>, </a:t>
            </a:r>
            <a:r>
              <a:rPr lang="sv-SE" sz="2000" dirty="0" err="1" smtClean="0"/>
              <a:t>gaExt</a:t>
            </a:r>
            <a:r>
              <a:rPr lang="sv-SE" sz="2000" dirty="0" smtClean="0"/>
              <a:t>, </a:t>
            </a:r>
            <a:r>
              <a:rPr lang="sv-SE" sz="2000" dirty="0" err="1" smtClean="0"/>
              <a:t>fmincon</a:t>
            </a:r>
            <a:r>
              <a:rPr lang="sv-SE" sz="2000" dirty="0" smtClean="0"/>
              <a:t>, </a:t>
            </a:r>
            <a:r>
              <a:rPr lang="sv-SE" sz="2000" dirty="0" err="1" smtClean="0"/>
              <a:t>respectivelly</a:t>
            </a:r>
            <a:r>
              <a:rPr lang="sv-SE" sz="2000" dirty="0" smtClean="0"/>
              <a:t> call the </a:t>
            </a:r>
            <a:r>
              <a:rPr lang="sv-SE" sz="2000" dirty="0" err="1" smtClean="0"/>
              <a:t>matlab</a:t>
            </a:r>
            <a:r>
              <a:rPr lang="sv-SE" sz="2000" dirty="0" smtClean="0"/>
              <a:t> </a:t>
            </a:r>
            <a:r>
              <a:rPr lang="sv-SE" sz="2000" dirty="0" err="1" smtClean="0"/>
              <a:t>functions</a:t>
            </a:r>
            <a:r>
              <a:rPr lang="sv-SE" sz="2000" dirty="0" smtClean="0"/>
              <a:t> </a:t>
            </a:r>
            <a:r>
              <a:rPr lang="sv-SE" sz="2000" dirty="0" err="1" smtClean="0"/>
              <a:t>fminunc</a:t>
            </a:r>
            <a:r>
              <a:rPr lang="sv-SE" sz="2000" dirty="0" smtClean="0"/>
              <a:t>, </a:t>
            </a:r>
            <a:r>
              <a:rPr lang="sv-SE" sz="2000" dirty="0" err="1" smtClean="0"/>
              <a:t>fminsearch</a:t>
            </a:r>
            <a:r>
              <a:rPr lang="sv-SE" sz="2000" dirty="0" smtClean="0"/>
              <a:t>, </a:t>
            </a:r>
            <a:r>
              <a:rPr lang="sv-SE" sz="2000" dirty="0" err="1" smtClean="0"/>
              <a:t>ga</a:t>
            </a:r>
            <a:r>
              <a:rPr lang="sv-SE" sz="2000" dirty="0" smtClean="0"/>
              <a:t>, </a:t>
            </a:r>
            <a:r>
              <a:rPr lang="sv-SE" sz="2000" dirty="0" err="1" smtClean="0"/>
              <a:t>fmincon</a:t>
            </a:r>
            <a:endParaRPr lang="sv-SE" sz="2000" dirty="0" smtClean="0"/>
          </a:p>
          <a:p>
            <a:r>
              <a:rPr lang="sv-SE" sz="2000" dirty="0" err="1" smtClean="0"/>
              <a:t>psoExt</a:t>
            </a:r>
            <a:r>
              <a:rPr lang="sv-SE" sz="2000" dirty="0" smtClean="0"/>
              <a:t> and </a:t>
            </a:r>
            <a:r>
              <a:rPr lang="sv-SE" sz="2000" dirty="0" err="1"/>
              <a:t>knitro</a:t>
            </a:r>
            <a:r>
              <a:rPr lang="sv-SE" sz="2000" dirty="0"/>
              <a:t> </a:t>
            </a:r>
            <a:r>
              <a:rPr lang="sv-SE" sz="2000" dirty="0" err="1" smtClean="0"/>
              <a:t>are</a:t>
            </a:r>
            <a:r>
              <a:rPr lang="sv-SE" sz="2000" dirty="0" smtClean="0"/>
              <a:t> </a:t>
            </a:r>
            <a:r>
              <a:rPr lang="sv-SE" sz="2000" dirty="0" err="1" smtClean="0"/>
              <a:t>based</a:t>
            </a:r>
            <a:r>
              <a:rPr lang="sv-SE" sz="2000" dirty="0" smtClean="0"/>
              <a:t> on external </a:t>
            </a:r>
            <a:r>
              <a:rPr lang="sv-SE" sz="2000" dirty="0" err="1" smtClean="0"/>
              <a:t>toolboxes</a:t>
            </a:r>
            <a:r>
              <a:rPr lang="sv-SE" sz="2000" dirty="0" smtClean="0"/>
              <a:t> </a:t>
            </a:r>
            <a:r>
              <a:rPr lang="sv-SE" sz="2000" dirty="0" err="1" smtClean="0"/>
              <a:t>that</a:t>
            </a:r>
            <a:r>
              <a:rPr lang="sv-SE" sz="2000" dirty="0" smtClean="0"/>
              <a:t> </a:t>
            </a:r>
            <a:r>
              <a:rPr lang="sv-SE" sz="2000" dirty="0" err="1" smtClean="0"/>
              <a:t>need</a:t>
            </a:r>
            <a:r>
              <a:rPr lang="sv-SE" sz="2000" dirty="0" smtClean="0"/>
              <a:t> </a:t>
            </a:r>
            <a:r>
              <a:rPr lang="sv-SE" sz="2000" dirty="0" err="1" smtClean="0"/>
              <a:t>to</a:t>
            </a:r>
            <a:r>
              <a:rPr lang="sv-SE" sz="2000" dirty="0" smtClean="0"/>
              <a:t> be </a:t>
            </a:r>
            <a:r>
              <a:rPr lang="sv-SE" sz="2000" dirty="0" err="1" smtClean="0"/>
              <a:t>installed</a:t>
            </a:r>
            <a:r>
              <a:rPr lang="sv-SE" sz="2000" dirty="0" smtClean="0"/>
              <a:t>, </a:t>
            </a:r>
            <a:r>
              <a:rPr lang="sv-SE" sz="2000" dirty="0" err="1" smtClean="0"/>
              <a:t>see</a:t>
            </a:r>
            <a:r>
              <a:rPr lang="sv-SE" sz="2000" dirty="0" smtClean="0"/>
              <a:t> </a:t>
            </a:r>
            <a:r>
              <a:rPr lang="sv-SE" sz="2000" dirty="0">
                <a:hlinkClick r:id="rId2"/>
              </a:rPr>
              <a:t>https://code.google.com/p/psomatlab</a:t>
            </a:r>
            <a:r>
              <a:rPr lang="sv-SE" sz="2000" dirty="0" smtClean="0">
                <a:hlinkClick r:id="rId2"/>
              </a:rPr>
              <a:t>/</a:t>
            </a:r>
            <a:r>
              <a:rPr lang="sv-SE" sz="2000" dirty="0" smtClean="0"/>
              <a:t> and </a:t>
            </a:r>
            <a:r>
              <a:rPr lang="sv-SE" sz="2000" dirty="0">
                <a:hlinkClick r:id="rId3"/>
              </a:rPr>
              <a:t>http://</a:t>
            </a:r>
            <a:r>
              <a:rPr lang="sv-SE" sz="2000" dirty="0" smtClean="0">
                <a:hlinkClick r:id="rId3"/>
              </a:rPr>
              <a:t>www.ziena.com/knitro.htm</a:t>
            </a:r>
            <a:endParaRPr lang="sv-SE" sz="2000" dirty="0" smtClean="0"/>
          </a:p>
          <a:p>
            <a:r>
              <a:rPr lang="sv-SE" sz="2000" dirty="0" smtClean="0"/>
              <a:t>Combi </a:t>
            </a:r>
            <a:r>
              <a:rPr lang="sv-SE" sz="2000" dirty="0" err="1" smtClean="0"/>
              <a:t>uses</a:t>
            </a:r>
            <a:r>
              <a:rPr lang="sv-SE" sz="2000" dirty="0" smtClean="0"/>
              <a:t> a combination </a:t>
            </a:r>
            <a:r>
              <a:rPr lang="sv-SE" sz="2000" dirty="0" err="1" smtClean="0"/>
              <a:t>of</a:t>
            </a:r>
            <a:r>
              <a:rPr lang="sv-SE" sz="2000" dirty="0" smtClean="0"/>
              <a:t> </a:t>
            </a:r>
            <a:r>
              <a:rPr lang="sv-SE" sz="2000" dirty="0" err="1" smtClean="0"/>
              <a:t>two</a:t>
            </a:r>
            <a:r>
              <a:rPr lang="sv-SE" sz="2000" dirty="0" smtClean="0"/>
              <a:t> </a:t>
            </a:r>
            <a:r>
              <a:rPr lang="sv-SE" sz="2000" dirty="0" err="1" smtClean="0"/>
              <a:t>of</a:t>
            </a:r>
            <a:r>
              <a:rPr lang="sv-SE" sz="2000" dirty="0" smtClean="0"/>
              <a:t> the </a:t>
            </a:r>
            <a:r>
              <a:rPr lang="sv-SE" sz="2000" dirty="0" err="1" smtClean="0"/>
              <a:t>methods</a:t>
            </a:r>
            <a:r>
              <a:rPr lang="sv-SE" sz="2000" dirty="0" smtClean="0"/>
              <a:t> </a:t>
            </a:r>
            <a:r>
              <a:rPr lang="sv-SE" sz="2000" dirty="0" err="1" smtClean="0"/>
              <a:t>mentioned</a:t>
            </a:r>
            <a:r>
              <a:rPr lang="sv-SE" sz="2000" dirty="0" smtClean="0"/>
              <a:t> </a:t>
            </a:r>
            <a:r>
              <a:rPr lang="sv-SE" sz="2000" dirty="0" err="1" smtClean="0"/>
              <a:t>here</a:t>
            </a:r>
            <a:r>
              <a:rPr lang="sv-SE" sz="2000" dirty="0" smtClean="0"/>
              <a:t>, </a:t>
            </a:r>
            <a:r>
              <a:rPr lang="sv-SE" sz="2000" dirty="0" err="1" smtClean="0"/>
              <a:t>they</a:t>
            </a:r>
            <a:r>
              <a:rPr lang="sv-SE" sz="2000" dirty="0" smtClean="0"/>
              <a:t> </a:t>
            </a:r>
            <a:r>
              <a:rPr lang="sv-SE" sz="2000" dirty="0" err="1" smtClean="0"/>
              <a:t>are</a:t>
            </a:r>
            <a:r>
              <a:rPr lang="sv-SE" sz="2000" dirty="0" smtClean="0"/>
              <a:t> </a:t>
            </a:r>
            <a:r>
              <a:rPr lang="sv-SE" sz="2000" dirty="0" err="1" smtClean="0"/>
              <a:t>ran</a:t>
            </a:r>
            <a:r>
              <a:rPr lang="sv-SE" sz="2000" dirty="0" smtClean="0"/>
              <a:t> </a:t>
            </a:r>
            <a:r>
              <a:rPr lang="sv-SE" sz="2000" dirty="0" err="1" smtClean="0"/>
              <a:t>one</a:t>
            </a:r>
            <a:r>
              <a:rPr lang="sv-SE" sz="2000" dirty="0" smtClean="0"/>
              <a:t> </a:t>
            </a:r>
            <a:r>
              <a:rPr lang="sv-SE" sz="2000" dirty="0" err="1" smtClean="0"/>
              <a:t>after</a:t>
            </a:r>
            <a:r>
              <a:rPr lang="sv-SE" sz="2000" dirty="0" smtClean="0"/>
              <a:t> the </a:t>
            </a:r>
            <a:r>
              <a:rPr lang="sv-SE" sz="2000" dirty="0" err="1" smtClean="0"/>
              <a:t>other</a:t>
            </a:r>
            <a:endParaRPr lang="sv-SE" sz="2000" dirty="0" smtClean="0"/>
          </a:p>
        </p:txBody>
      </p:sp>
    </p:spTree>
    <p:extLst>
      <p:ext uri="{BB962C8B-B14F-4D97-AF65-F5344CB8AC3E}">
        <p14:creationId xmlns:p14="http://schemas.microsoft.com/office/powerpoint/2010/main" val="375162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t>
            </a:r>
            <a:r>
              <a:rPr lang="sv-SE" dirty="0" err="1" smtClean="0"/>
              <a:t>RaPId</a:t>
            </a:r>
            <a:r>
              <a:rPr lang="sv-SE" dirty="0" smtClean="0"/>
              <a:t>?</a:t>
            </a:r>
            <a:endParaRPr lang="sv-SE" dirty="0"/>
          </a:p>
        </p:txBody>
      </p:sp>
      <p:sp>
        <p:nvSpPr>
          <p:cNvPr id="3" name="Content Placeholder 2"/>
          <p:cNvSpPr>
            <a:spLocks noGrp="1"/>
          </p:cNvSpPr>
          <p:nvPr>
            <p:ph idx="1"/>
          </p:nvPr>
        </p:nvSpPr>
        <p:spPr/>
        <p:txBody>
          <a:bodyPr/>
          <a:lstStyle/>
          <a:p>
            <a:pPr algn="just"/>
            <a:r>
              <a:rPr lang="en-US" sz="2400" b="1" dirty="0" err="1"/>
              <a:t>RaPId</a:t>
            </a:r>
            <a:r>
              <a:rPr lang="en-US" sz="2400" dirty="0"/>
              <a:t> is a toolbox providing a framework for parameter identification. </a:t>
            </a:r>
            <a:endParaRPr lang="en-US" sz="2400" dirty="0" smtClean="0"/>
          </a:p>
          <a:p>
            <a:pPr algn="just"/>
            <a:endParaRPr lang="en-US" sz="700" dirty="0"/>
          </a:p>
          <a:p>
            <a:pPr algn="just"/>
            <a:r>
              <a:rPr lang="en-US" sz="2400" dirty="0" smtClean="0"/>
              <a:t>A Modelica model, made available through a Flexible Mock-Unit (i.e. FMU) </a:t>
            </a:r>
            <a:r>
              <a:rPr lang="en-US" sz="2400" dirty="0"/>
              <a:t>in the Simulink environment, is characterized by a certain number of parameters whose values can be independently chosen. </a:t>
            </a:r>
            <a:endParaRPr lang="en-US" sz="2400" dirty="0" smtClean="0"/>
          </a:p>
          <a:p>
            <a:pPr algn="just"/>
            <a:r>
              <a:rPr lang="en-US" sz="700" dirty="0" smtClean="0"/>
              <a:t>   </a:t>
            </a:r>
            <a:endParaRPr lang="en-US" sz="700" dirty="0"/>
          </a:p>
          <a:p>
            <a:pPr algn="just"/>
            <a:r>
              <a:rPr lang="en-US" sz="2400" dirty="0" smtClean="0"/>
              <a:t>The </a:t>
            </a:r>
            <a:r>
              <a:rPr lang="en-US" sz="2400" dirty="0"/>
              <a:t>model is simulated and its outputs are measured. </a:t>
            </a:r>
            <a:endParaRPr lang="en-US" sz="2400" dirty="0" smtClean="0"/>
          </a:p>
          <a:p>
            <a:pPr algn="just"/>
            <a:endParaRPr lang="en-US" sz="700" dirty="0"/>
          </a:p>
          <a:p>
            <a:pPr algn="just"/>
            <a:r>
              <a:rPr lang="en-US" sz="2400" b="1" dirty="0" err="1" smtClean="0"/>
              <a:t>RaPId</a:t>
            </a:r>
            <a:r>
              <a:rPr lang="en-US" sz="2400" dirty="0" smtClean="0"/>
              <a:t> </a:t>
            </a:r>
            <a:r>
              <a:rPr lang="en-US" sz="2400" dirty="0"/>
              <a:t>attempts to tune the parameters of the model in Simulink so as to obtain the best curve fitting between the outputs of the Simulation and the experimental measurements of the same outputs provided by the user.</a:t>
            </a:r>
            <a:endParaRPr lang="en-US" sz="2400" dirty="0">
              <a:effectLst/>
            </a:endParaRPr>
          </a:p>
        </p:txBody>
      </p:sp>
    </p:spTree>
    <p:extLst>
      <p:ext uri="{BB962C8B-B14F-4D97-AF65-F5344CB8AC3E}">
        <p14:creationId xmlns:p14="http://schemas.microsoft.com/office/powerpoint/2010/main" val="1337313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Settings the </a:t>
            </a:r>
            <a:r>
              <a:rPr lang="sv-SE" dirty="0" err="1" smtClean="0"/>
              <a:t>algo</a:t>
            </a:r>
            <a:endParaRPr lang="sv-SE" dirty="0"/>
          </a:p>
        </p:txBody>
      </p:sp>
      <p:sp>
        <p:nvSpPr>
          <p:cNvPr id="3" name="Content Placeholder 2"/>
          <p:cNvSpPr>
            <a:spLocks noGrp="1"/>
          </p:cNvSpPr>
          <p:nvPr>
            <p:ph idx="1"/>
          </p:nvPr>
        </p:nvSpPr>
        <p:spPr>
          <a:xfrm>
            <a:off x="457200" y="1340768"/>
            <a:ext cx="8229600" cy="4525963"/>
          </a:xfrm>
        </p:spPr>
        <p:txBody>
          <a:bodyPr/>
          <a:lstStyle/>
          <a:p>
            <a:r>
              <a:rPr lang="sv-SE" sz="2400" dirty="0" smtClean="0"/>
              <a:t>Pso, </a:t>
            </a:r>
            <a:r>
              <a:rPr lang="sv-SE" sz="2400" dirty="0" err="1" smtClean="0"/>
              <a:t>ga</a:t>
            </a:r>
            <a:r>
              <a:rPr lang="sv-SE" sz="2400" dirty="0" smtClean="0"/>
              <a:t> and naive </a:t>
            </a:r>
            <a:r>
              <a:rPr lang="sv-SE" sz="2400" dirty="0" err="1" smtClean="0"/>
              <a:t>are</a:t>
            </a:r>
            <a:r>
              <a:rPr lang="sv-SE" sz="2400" dirty="0" smtClean="0"/>
              <a:t> set-</a:t>
            </a:r>
            <a:r>
              <a:rPr lang="sv-SE" sz="2400" dirty="0" err="1" smtClean="0"/>
              <a:t>up</a:t>
            </a:r>
            <a:r>
              <a:rPr lang="sv-SE" sz="2400" dirty="0" smtClean="0"/>
              <a:t> </a:t>
            </a:r>
            <a:r>
              <a:rPr lang="sv-SE" sz="2400" dirty="0" err="1" smtClean="0"/>
              <a:t>directly</a:t>
            </a:r>
            <a:r>
              <a:rPr lang="sv-SE" sz="2400" dirty="0" smtClean="0"/>
              <a:t> in the </a:t>
            </a:r>
            <a:r>
              <a:rPr lang="sv-SE" sz="2400" dirty="0" err="1" smtClean="0"/>
              <a:t>gui</a:t>
            </a:r>
            <a:r>
              <a:rPr lang="sv-SE" sz="2400" dirty="0" smtClean="0"/>
              <a:t>.</a:t>
            </a:r>
          </a:p>
          <a:p>
            <a:r>
              <a:rPr lang="sv-SE" sz="2400" dirty="0" smtClean="0"/>
              <a:t>The external </a:t>
            </a:r>
            <a:r>
              <a:rPr lang="sv-SE" sz="2400" dirty="0" err="1" smtClean="0"/>
              <a:t>methods</a:t>
            </a:r>
            <a:r>
              <a:rPr lang="sv-SE" sz="2400" dirty="0" smtClean="0"/>
              <a:t> (</a:t>
            </a:r>
            <a:r>
              <a:rPr lang="sv-SE" sz="2400" dirty="0" err="1" smtClean="0"/>
              <a:t>these</a:t>
            </a:r>
            <a:r>
              <a:rPr lang="sv-SE" sz="2400" dirty="0" smtClean="0"/>
              <a:t> </a:t>
            </a:r>
            <a:r>
              <a:rPr lang="sv-SE" sz="2400" dirty="0" err="1" smtClean="0"/>
              <a:t>using</a:t>
            </a:r>
            <a:r>
              <a:rPr lang="sv-SE" sz="2400" dirty="0" smtClean="0"/>
              <a:t> </a:t>
            </a:r>
            <a:r>
              <a:rPr lang="sv-SE" sz="2400" dirty="0" err="1" smtClean="0"/>
              <a:t>matlab</a:t>
            </a:r>
            <a:r>
              <a:rPr lang="sv-SE" sz="2400" dirty="0" smtClean="0"/>
              <a:t> or </a:t>
            </a:r>
            <a:r>
              <a:rPr lang="sv-SE" sz="2400" dirty="0" err="1" smtClean="0"/>
              <a:t>other</a:t>
            </a:r>
            <a:r>
              <a:rPr lang="sv-SE" sz="2400" dirty="0" smtClean="0"/>
              <a:t> </a:t>
            </a:r>
            <a:r>
              <a:rPr lang="sv-SE" sz="2400" dirty="0" err="1" smtClean="0"/>
              <a:t>toolboxes</a:t>
            </a:r>
            <a:r>
              <a:rPr lang="sv-SE" sz="2400" dirty="0" smtClean="0"/>
              <a:t>’ </a:t>
            </a:r>
            <a:r>
              <a:rPr lang="sv-SE" sz="2400" dirty="0" err="1" smtClean="0"/>
              <a:t>functions</a:t>
            </a:r>
            <a:r>
              <a:rPr lang="sv-SE" sz="2400" dirty="0" smtClean="0"/>
              <a:t>) </a:t>
            </a:r>
            <a:r>
              <a:rPr lang="sv-SE" sz="2400" dirty="0" err="1" smtClean="0"/>
              <a:t>are</a:t>
            </a:r>
            <a:r>
              <a:rPr lang="sv-SE" sz="2400" dirty="0" smtClean="0"/>
              <a:t> set </a:t>
            </a:r>
            <a:r>
              <a:rPr lang="sv-SE" sz="2400" dirty="0" err="1" smtClean="0"/>
              <a:t>up</a:t>
            </a:r>
            <a:r>
              <a:rPr lang="sv-SE" sz="2400" dirty="0" smtClean="0"/>
              <a:t> </a:t>
            </a:r>
            <a:r>
              <a:rPr lang="sv-SE" sz="2400" dirty="0" err="1" smtClean="0"/>
              <a:t>through</a:t>
            </a:r>
            <a:r>
              <a:rPr lang="sv-SE" sz="2400" dirty="0" smtClean="0"/>
              <a:t> the </a:t>
            </a:r>
            <a:r>
              <a:rPr lang="sv-SE" sz="2400" dirty="0" err="1" smtClean="0"/>
              <a:t>formulation</a:t>
            </a:r>
            <a:r>
              <a:rPr lang="sv-SE" sz="2400" dirty="0" smtClean="0"/>
              <a:t> </a:t>
            </a:r>
            <a:r>
              <a:rPr lang="sv-SE" sz="2400" dirty="0" err="1" smtClean="0"/>
              <a:t>of</a:t>
            </a:r>
            <a:r>
              <a:rPr lang="sv-SE" sz="2400" dirty="0" smtClean="0"/>
              <a:t> an </a:t>
            </a:r>
            <a:r>
              <a:rPr lang="sv-SE" sz="2400" dirty="0" err="1" smtClean="0"/>
              <a:t>optimset</a:t>
            </a:r>
            <a:endParaRPr lang="sv-SE" sz="2400" dirty="0" smtClean="0"/>
          </a:p>
          <a:p>
            <a:r>
              <a:rPr lang="sv-SE" sz="2400" dirty="0" smtClean="0"/>
              <a:t>The </a:t>
            </a:r>
            <a:r>
              <a:rPr lang="sv-SE" sz="2400" dirty="0" err="1" smtClean="0"/>
              <a:t>comand</a:t>
            </a:r>
            <a:r>
              <a:rPr lang="sv-SE" sz="2400" dirty="0" smtClean="0"/>
              <a:t> </a:t>
            </a:r>
            <a:r>
              <a:rPr lang="sv-SE" sz="2400" dirty="0" err="1" smtClean="0"/>
              <a:t>to</a:t>
            </a:r>
            <a:r>
              <a:rPr lang="sv-SE" sz="2400" dirty="0" smtClean="0"/>
              <a:t> get </a:t>
            </a:r>
            <a:r>
              <a:rPr lang="sv-SE" sz="2400" dirty="0" err="1" smtClean="0"/>
              <a:t>to</a:t>
            </a:r>
            <a:r>
              <a:rPr lang="sv-SE" sz="2400" dirty="0" smtClean="0"/>
              <a:t> the so </a:t>
            </a:r>
            <a:r>
              <a:rPr lang="sv-SE" sz="2400" dirty="0" err="1" smtClean="0"/>
              <a:t>called</a:t>
            </a:r>
            <a:r>
              <a:rPr lang="sv-SE" sz="2400" dirty="0" smtClean="0"/>
              <a:t> </a:t>
            </a:r>
            <a:r>
              <a:rPr lang="sv-SE" sz="2400" dirty="0" err="1" smtClean="0"/>
              <a:t>optimset</a:t>
            </a:r>
            <a:r>
              <a:rPr lang="sv-SE" sz="2400" dirty="0" smtClean="0"/>
              <a:t> has </a:t>
            </a:r>
            <a:r>
              <a:rPr lang="sv-SE" sz="2400" dirty="0" err="1" smtClean="0"/>
              <a:t>to</a:t>
            </a:r>
            <a:r>
              <a:rPr lang="sv-SE" sz="2400" dirty="0" smtClean="0"/>
              <a:t> be input in the ”</a:t>
            </a:r>
            <a:r>
              <a:rPr lang="sv-SE" sz="2400" dirty="0" err="1" smtClean="0"/>
              <a:t>other</a:t>
            </a:r>
            <a:r>
              <a:rPr lang="sv-SE" sz="2400" dirty="0" smtClean="0"/>
              <a:t> </a:t>
            </a:r>
            <a:r>
              <a:rPr lang="sv-SE" sz="2400" dirty="0" err="1" smtClean="0"/>
              <a:t>settings</a:t>
            </a:r>
            <a:r>
              <a:rPr lang="sv-SE" sz="2400" dirty="0" smtClean="0"/>
              <a:t>” </a:t>
            </a:r>
            <a:r>
              <a:rPr lang="sv-SE" sz="2400" dirty="0" err="1" smtClean="0"/>
              <a:t>window</a:t>
            </a:r>
            <a:r>
              <a:rPr lang="sv-SE" sz="2400" dirty="0" smtClean="0"/>
              <a:t>.</a:t>
            </a:r>
          </a:p>
          <a:p>
            <a:endParaRPr lang="sv-SE" sz="2400" dirty="0"/>
          </a:p>
          <a:p>
            <a:pPr marL="0" indent="0">
              <a:buNone/>
            </a:pPr>
            <a:r>
              <a:rPr lang="sv-SE" sz="2400" dirty="0" smtClean="0"/>
              <a:t> </a:t>
            </a:r>
            <a:endParaRPr lang="sv-SE" sz="24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23" y="3429000"/>
            <a:ext cx="3634395" cy="330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28624" y="3659949"/>
            <a:ext cx="3168352" cy="261610"/>
          </a:xfrm>
          <a:prstGeom prst="rect">
            <a:avLst/>
          </a:prstGeom>
          <a:noFill/>
        </p:spPr>
        <p:txBody>
          <a:bodyPr wrap="square" rtlCol="0">
            <a:spAutoFit/>
          </a:bodyPr>
          <a:lstStyle/>
          <a:p>
            <a:r>
              <a:rPr lang="sv-SE" sz="1050" dirty="0" err="1" smtClean="0"/>
              <a:t>ga</a:t>
            </a:r>
            <a:r>
              <a:rPr lang="sv-SE" sz="1050" dirty="0" smtClean="0"/>
              <a:t> </a:t>
            </a:r>
            <a:r>
              <a:rPr lang="sv-SE" sz="1050" dirty="0" err="1" smtClean="0"/>
              <a:t>matlab</a:t>
            </a:r>
            <a:r>
              <a:rPr lang="sv-SE" sz="1050" dirty="0" smtClean="0"/>
              <a:t> </a:t>
            </a:r>
            <a:r>
              <a:rPr lang="sv-SE" sz="1050" dirty="0" err="1" smtClean="0"/>
              <a:t>function</a:t>
            </a:r>
            <a:endParaRPr lang="sv-SE" sz="1050" dirty="0"/>
          </a:p>
        </p:txBody>
      </p:sp>
      <p:sp>
        <p:nvSpPr>
          <p:cNvPr id="5" name="Right Brace 4"/>
          <p:cNvSpPr/>
          <p:nvPr/>
        </p:nvSpPr>
        <p:spPr>
          <a:xfrm>
            <a:off x="6050518" y="3659949"/>
            <a:ext cx="148587" cy="27699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7" name="TextBox 6"/>
          <p:cNvSpPr txBox="1"/>
          <p:nvPr/>
        </p:nvSpPr>
        <p:spPr>
          <a:xfrm>
            <a:off x="6128624" y="3936948"/>
            <a:ext cx="3168352" cy="261610"/>
          </a:xfrm>
          <a:prstGeom prst="rect">
            <a:avLst/>
          </a:prstGeom>
          <a:noFill/>
        </p:spPr>
        <p:txBody>
          <a:bodyPr wrap="square" rtlCol="0">
            <a:spAutoFit/>
          </a:bodyPr>
          <a:lstStyle/>
          <a:p>
            <a:r>
              <a:rPr lang="sv-SE" sz="1050" dirty="0" err="1" smtClean="0"/>
              <a:t>fminsearch</a:t>
            </a:r>
            <a:r>
              <a:rPr lang="sv-SE" sz="1050" dirty="0" smtClean="0"/>
              <a:t> </a:t>
            </a:r>
            <a:r>
              <a:rPr lang="sv-SE" sz="1050" dirty="0" err="1" smtClean="0"/>
              <a:t>matlab</a:t>
            </a:r>
            <a:r>
              <a:rPr lang="sv-SE" sz="1050" dirty="0" smtClean="0"/>
              <a:t> </a:t>
            </a:r>
            <a:r>
              <a:rPr lang="sv-SE" sz="1050" dirty="0" err="1" smtClean="0"/>
              <a:t>function</a:t>
            </a:r>
            <a:endParaRPr lang="sv-SE" sz="1050" dirty="0"/>
          </a:p>
        </p:txBody>
      </p:sp>
      <p:sp>
        <p:nvSpPr>
          <p:cNvPr id="8" name="Right Brace 7"/>
          <p:cNvSpPr/>
          <p:nvPr/>
        </p:nvSpPr>
        <p:spPr>
          <a:xfrm>
            <a:off x="6050518" y="3936948"/>
            <a:ext cx="148587" cy="27699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9" name="TextBox 8"/>
          <p:cNvSpPr txBox="1"/>
          <p:nvPr/>
        </p:nvSpPr>
        <p:spPr>
          <a:xfrm>
            <a:off x="6166896" y="4194724"/>
            <a:ext cx="3168352" cy="261610"/>
          </a:xfrm>
          <a:prstGeom prst="rect">
            <a:avLst/>
          </a:prstGeom>
          <a:noFill/>
        </p:spPr>
        <p:txBody>
          <a:bodyPr wrap="square" rtlCol="0">
            <a:spAutoFit/>
          </a:bodyPr>
          <a:lstStyle/>
          <a:p>
            <a:r>
              <a:rPr lang="sv-SE" sz="1050" dirty="0" err="1"/>
              <a:t>f</a:t>
            </a:r>
            <a:r>
              <a:rPr lang="sv-SE" sz="1050" dirty="0" err="1" smtClean="0"/>
              <a:t>minunc</a:t>
            </a:r>
            <a:r>
              <a:rPr lang="sv-SE" sz="1050" dirty="0" smtClean="0"/>
              <a:t> </a:t>
            </a:r>
            <a:r>
              <a:rPr lang="sv-SE" sz="1050" dirty="0" err="1" smtClean="0"/>
              <a:t>matlab</a:t>
            </a:r>
            <a:r>
              <a:rPr lang="sv-SE" sz="1050" dirty="0" smtClean="0"/>
              <a:t> </a:t>
            </a:r>
            <a:r>
              <a:rPr lang="sv-SE" sz="1050" dirty="0" err="1" smtClean="0"/>
              <a:t>function</a:t>
            </a:r>
            <a:endParaRPr lang="sv-SE" sz="1050" dirty="0"/>
          </a:p>
        </p:txBody>
      </p:sp>
      <p:sp>
        <p:nvSpPr>
          <p:cNvPr id="10" name="Right Brace 9"/>
          <p:cNvSpPr/>
          <p:nvPr/>
        </p:nvSpPr>
        <p:spPr>
          <a:xfrm>
            <a:off x="6054331" y="4213947"/>
            <a:ext cx="148587" cy="22316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1" name="TextBox 10"/>
          <p:cNvSpPr txBox="1"/>
          <p:nvPr/>
        </p:nvSpPr>
        <p:spPr>
          <a:xfrm>
            <a:off x="6166896" y="4414320"/>
            <a:ext cx="3168352" cy="261610"/>
          </a:xfrm>
          <a:prstGeom prst="rect">
            <a:avLst/>
          </a:prstGeom>
          <a:noFill/>
        </p:spPr>
        <p:txBody>
          <a:bodyPr wrap="square" rtlCol="0">
            <a:spAutoFit/>
          </a:bodyPr>
          <a:lstStyle/>
          <a:p>
            <a:r>
              <a:rPr lang="sv-SE" sz="1050" dirty="0" err="1" smtClean="0"/>
              <a:t>fmincon</a:t>
            </a:r>
            <a:r>
              <a:rPr lang="sv-SE" sz="1050" dirty="0" smtClean="0"/>
              <a:t> </a:t>
            </a:r>
            <a:r>
              <a:rPr lang="sv-SE" sz="1050" dirty="0" err="1" smtClean="0"/>
              <a:t>matlab</a:t>
            </a:r>
            <a:r>
              <a:rPr lang="sv-SE" sz="1050" dirty="0" smtClean="0"/>
              <a:t> </a:t>
            </a:r>
            <a:r>
              <a:rPr lang="sv-SE" sz="1050" dirty="0" err="1" smtClean="0"/>
              <a:t>function</a:t>
            </a:r>
            <a:endParaRPr lang="sv-SE" sz="1050" dirty="0"/>
          </a:p>
        </p:txBody>
      </p:sp>
      <p:sp>
        <p:nvSpPr>
          <p:cNvPr id="12" name="Right Brace 11"/>
          <p:cNvSpPr/>
          <p:nvPr/>
        </p:nvSpPr>
        <p:spPr>
          <a:xfrm>
            <a:off x="6050519" y="4437113"/>
            <a:ext cx="116378" cy="21602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3" name="Right Brace 12"/>
          <p:cNvSpPr/>
          <p:nvPr/>
        </p:nvSpPr>
        <p:spPr>
          <a:xfrm>
            <a:off x="6058246" y="4805536"/>
            <a:ext cx="108650" cy="4956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4" name="TextBox 13"/>
          <p:cNvSpPr txBox="1"/>
          <p:nvPr/>
        </p:nvSpPr>
        <p:spPr>
          <a:xfrm>
            <a:off x="6132874" y="4950435"/>
            <a:ext cx="3168352" cy="261610"/>
          </a:xfrm>
          <a:prstGeom prst="rect">
            <a:avLst/>
          </a:prstGeom>
          <a:noFill/>
        </p:spPr>
        <p:txBody>
          <a:bodyPr wrap="square" rtlCol="0">
            <a:spAutoFit/>
          </a:bodyPr>
          <a:lstStyle/>
          <a:p>
            <a:r>
              <a:rPr lang="sv-SE" sz="1050" dirty="0" err="1" smtClean="0"/>
              <a:t>pso</a:t>
            </a:r>
            <a:r>
              <a:rPr lang="sv-SE" sz="1050" dirty="0" smtClean="0"/>
              <a:t> </a:t>
            </a:r>
            <a:r>
              <a:rPr lang="sv-SE" sz="1050" dirty="0" err="1" smtClean="0"/>
              <a:t>function</a:t>
            </a:r>
            <a:r>
              <a:rPr lang="sv-SE" sz="1050" dirty="0" smtClean="0"/>
              <a:t> from the </a:t>
            </a:r>
            <a:r>
              <a:rPr lang="sv-SE" sz="1050" dirty="0" err="1" smtClean="0"/>
              <a:t>toolbox</a:t>
            </a:r>
            <a:r>
              <a:rPr lang="sv-SE" sz="1050" dirty="0" smtClean="0"/>
              <a:t> </a:t>
            </a:r>
            <a:r>
              <a:rPr lang="sv-SE" sz="1050" dirty="0" err="1" smtClean="0"/>
              <a:t>posomatlab</a:t>
            </a:r>
            <a:endParaRPr lang="sv-SE" sz="1050" dirty="0"/>
          </a:p>
        </p:txBody>
      </p:sp>
      <p:sp>
        <p:nvSpPr>
          <p:cNvPr id="15" name="Right Brace 14"/>
          <p:cNvSpPr/>
          <p:nvPr/>
        </p:nvSpPr>
        <p:spPr>
          <a:xfrm>
            <a:off x="6050518" y="5445224"/>
            <a:ext cx="113221" cy="64807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6" name="TextBox 15"/>
          <p:cNvSpPr txBox="1"/>
          <p:nvPr/>
        </p:nvSpPr>
        <p:spPr>
          <a:xfrm>
            <a:off x="6166897" y="5624126"/>
            <a:ext cx="3301647" cy="253916"/>
          </a:xfrm>
          <a:prstGeom prst="rect">
            <a:avLst/>
          </a:prstGeom>
          <a:noFill/>
        </p:spPr>
        <p:txBody>
          <a:bodyPr wrap="square" rtlCol="0">
            <a:spAutoFit/>
          </a:bodyPr>
          <a:lstStyle/>
          <a:p>
            <a:r>
              <a:rPr lang="sv-SE" sz="1050" dirty="0" err="1" smtClean="0"/>
              <a:t>ktrlink</a:t>
            </a:r>
            <a:r>
              <a:rPr lang="sv-SE" sz="1050" dirty="0" smtClean="0"/>
              <a:t> </a:t>
            </a:r>
            <a:r>
              <a:rPr lang="sv-SE" sz="1050" dirty="0" err="1" smtClean="0"/>
              <a:t>function</a:t>
            </a:r>
            <a:r>
              <a:rPr lang="sv-SE" sz="1050" dirty="0" smtClean="0"/>
              <a:t> from the </a:t>
            </a:r>
            <a:r>
              <a:rPr lang="sv-SE" sz="1050" dirty="0" err="1" smtClean="0"/>
              <a:t>toolbox</a:t>
            </a:r>
            <a:r>
              <a:rPr lang="sv-SE" sz="1050" dirty="0" smtClean="0"/>
              <a:t> </a:t>
            </a:r>
            <a:r>
              <a:rPr lang="sv-SE" sz="1050" dirty="0" err="1" smtClean="0"/>
              <a:t>Knitro</a:t>
            </a:r>
            <a:endParaRPr lang="sv-SE" sz="1050" dirty="0"/>
          </a:p>
        </p:txBody>
      </p:sp>
      <p:sp>
        <p:nvSpPr>
          <p:cNvPr id="6" name="Left Brace 5"/>
          <p:cNvSpPr/>
          <p:nvPr/>
        </p:nvSpPr>
        <p:spPr>
          <a:xfrm>
            <a:off x="2339752" y="6093296"/>
            <a:ext cx="45719" cy="64018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17" name="TextBox 16"/>
          <p:cNvSpPr txBox="1"/>
          <p:nvPr/>
        </p:nvSpPr>
        <p:spPr>
          <a:xfrm>
            <a:off x="768621" y="6044056"/>
            <a:ext cx="1872208" cy="738664"/>
          </a:xfrm>
          <a:prstGeom prst="rect">
            <a:avLst/>
          </a:prstGeom>
          <a:noFill/>
        </p:spPr>
        <p:txBody>
          <a:bodyPr wrap="square" rtlCol="0">
            <a:spAutoFit/>
          </a:bodyPr>
          <a:lstStyle/>
          <a:p>
            <a:r>
              <a:rPr lang="sv-SE" sz="1400" dirty="0" smtClean="0"/>
              <a:t>Choice </a:t>
            </a:r>
            <a:r>
              <a:rPr lang="sv-SE" sz="1400" dirty="0" err="1" smtClean="0"/>
              <a:t>of</a:t>
            </a:r>
            <a:r>
              <a:rPr lang="sv-SE" sz="1400" dirty="0" smtClean="0"/>
              <a:t> the </a:t>
            </a:r>
            <a:r>
              <a:rPr lang="sv-SE" sz="1400" dirty="0" err="1" smtClean="0"/>
              <a:t>two</a:t>
            </a:r>
            <a:r>
              <a:rPr lang="sv-SE" sz="1400" dirty="0" smtClean="0"/>
              <a:t> </a:t>
            </a:r>
            <a:r>
              <a:rPr lang="sv-SE" sz="1400" dirty="0" err="1" smtClean="0"/>
              <a:t>methods</a:t>
            </a:r>
            <a:r>
              <a:rPr lang="sv-SE" sz="1400" dirty="0" smtClean="0"/>
              <a:t> in the combination</a:t>
            </a:r>
            <a:endParaRPr lang="sv-SE" sz="1400" dirty="0"/>
          </a:p>
        </p:txBody>
      </p:sp>
    </p:spTree>
    <p:extLst>
      <p:ext uri="{BB962C8B-B14F-4D97-AF65-F5344CB8AC3E}">
        <p14:creationId xmlns:p14="http://schemas.microsoft.com/office/powerpoint/2010/main" val="268467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File</a:t>
            </a:r>
            <a:r>
              <a:rPr lang="sv-SE" dirty="0" smtClean="0"/>
              <a:t> </a:t>
            </a:r>
            <a:r>
              <a:rPr lang="sv-SE" dirty="0" err="1" smtClean="0"/>
              <a:t>Structure</a:t>
            </a:r>
            <a:endParaRPr lang="sv-SE" dirty="0"/>
          </a:p>
        </p:txBody>
      </p:sp>
      <p:grpSp>
        <p:nvGrpSpPr>
          <p:cNvPr id="8" name="Group 7"/>
          <p:cNvGrpSpPr/>
          <p:nvPr/>
        </p:nvGrpSpPr>
        <p:grpSpPr>
          <a:xfrm>
            <a:off x="323528" y="1417638"/>
            <a:ext cx="895963" cy="1183560"/>
            <a:chOff x="899592" y="1417638"/>
            <a:chExt cx="895963" cy="118356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899592" y="1417638"/>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31459" y="2339588"/>
              <a:ext cx="864096" cy="261610"/>
            </a:xfrm>
            <a:prstGeom prst="rect">
              <a:avLst/>
            </a:prstGeom>
            <a:noFill/>
          </p:spPr>
          <p:txBody>
            <a:bodyPr wrap="square" rtlCol="0">
              <a:spAutoFit/>
            </a:bodyPr>
            <a:lstStyle/>
            <a:p>
              <a:r>
                <a:rPr lang="sv-SE" sz="1100" dirty="0" err="1" smtClean="0"/>
                <a:t>RaPId</a:t>
              </a:r>
              <a:endParaRPr lang="sv-SE" sz="1200" dirty="0"/>
            </a:p>
          </p:txBody>
        </p:sp>
      </p:grpSp>
      <p:cxnSp>
        <p:nvCxnSpPr>
          <p:cNvPr id="7" name="Straight Connector 6"/>
          <p:cNvCxnSpPr>
            <a:stCxn id="15362" idx="3"/>
          </p:cNvCxnSpPr>
          <p:nvPr/>
        </p:nvCxnSpPr>
        <p:spPr>
          <a:xfrm>
            <a:off x="980834" y="1906984"/>
            <a:ext cx="926870" cy="0"/>
          </a:xfrm>
          <a:prstGeom prst="line">
            <a:avLst/>
          </a:prstGeom>
        </p:spPr>
        <p:style>
          <a:lnRef idx="2">
            <a:schemeClr val="dk1"/>
          </a:lnRef>
          <a:fillRef idx="0">
            <a:schemeClr val="dk1"/>
          </a:fillRef>
          <a:effectRef idx="1">
            <a:schemeClr val="dk1"/>
          </a:effectRef>
          <a:fontRef idx="minor">
            <a:schemeClr val="tx1"/>
          </a:fontRef>
        </p:style>
      </p:cxnSp>
      <p:grpSp>
        <p:nvGrpSpPr>
          <p:cNvPr id="10" name="Group 9"/>
          <p:cNvGrpSpPr/>
          <p:nvPr/>
        </p:nvGrpSpPr>
        <p:grpSpPr>
          <a:xfrm>
            <a:off x="1906293" y="1416111"/>
            <a:ext cx="976864" cy="1118982"/>
            <a:chOff x="899592" y="1417638"/>
            <a:chExt cx="1008112" cy="1207111"/>
          </a:xfrm>
        </p:grpSpPr>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899592" y="1417638"/>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43608" y="2325934"/>
              <a:ext cx="864096" cy="298815"/>
            </a:xfrm>
            <a:prstGeom prst="rect">
              <a:avLst/>
            </a:prstGeom>
            <a:noFill/>
          </p:spPr>
          <p:txBody>
            <a:bodyPr wrap="square" rtlCol="0">
              <a:spAutoFit/>
            </a:bodyPr>
            <a:lstStyle/>
            <a:p>
              <a:r>
                <a:rPr lang="sv-SE" sz="1200" dirty="0" err="1" smtClean="0"/>
                <a:t>gui</a:t>
              </a:r>
              <a:endParaRPr lang="sv-SE" dirty="0"/>
            </a:p>
          </p:txBody>
        </p:sp>
      </p:grpSp>
      <p:grpSp>
        <p:nvGrpSpPr>
          <p:cNvPr id="13" name="Group 12"/>
          <p:cNvGrpSpPr/>
          <p:nvPr/>
        </p:nvGrpSpPr>
        <p:grpSpPr>
          <a:xfrm>
            <a:off x="2030395" y="3338784"/>
            <a:ext cx="769850" cy="1096732"/>
            <a:chOff x="893186" y="1417638"/>
            <a:chExt cx="864096" cy="1233489"/>
          </a:xfrm>
        </p:grpSpPr>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899592" y="1417638"/>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893186" y="2339588"/>
              <a:ext cx="864096" cy="311539"/>
            </a:xfrm>
            <a:prstGeom prst="rect">
              <a:avLst/>
            </a:prstGeom>
            <a:noFill/>
          </p:spPr>
          <p:txBody>
            <a:bodyPr wrap="square" rtlCol="0">
              <a:spAutoFit/>
            </a:bodyPr>
            <a:lstStyle/>
            <a:p>
              <a:r>
                <a:rPr lang="sv-SE" sz="1200" dirty="0" err="1"/>
                <a:t>c</a:t>
              </a:r>
              <a:r>
                <a:rPr lang="sv-SE" sz="1200" dirty="0" err="1" smtClean="0"/>
                <a:t>ore</a:t>
              </a:r>
              <a:endParaRPr lang="sv-SE" dirty="0" smtClean="0"/>
            </a:p>
          </p:txBody>
        </p:sp>
      </p:grpSp>
      <p:cxnSp>
        <p:nvCxnSpPr>
          <p:cNvPr id="19" name="Straight Connector 18"/>
          <p:cNvCxnSpPr/>
          <p:nvPr/>
        </p:nvCxnSpPr>
        <p:spPr>
          <a:xfrm>
            <a:off x="1444269" y="1906984"/>
            <a:ext cx="15693" cy="181491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475517" y="3717883"/>
            <a:ext cx="463435"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2538155" y="1906984"/>
            <a:ext cx="566830" cy="0"/>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3255430" y="1446231"/>
            <a:ext cx="2048775" cy="954107"/>
          </a:xfrm>
          <a:prstGeom prst="rect">
            <a:avLst/>
          </a:prstGeom>
          <a:noFill/>
        </p:spPr>
        <p:txBody>
          <a:bodyPr wrap="square" rtlCol="0">
            <a:spAutoFit/>
          </a:bodyPr>
          <a:lstStyle/>
          <a:p>
            <a:r>
              <a:rPr lang="sv-SE" sz="1400" dirty="0" err="1" smtClean="0"/>
              <a:t>Contains</a:t>
            </a:r>
            <a:r>
              <a:rPr lang="sv-SE" sz="1400" dirty="0" smtClean="0"/>
              <a:t> the </a:t>
            </a:r>
            <a:r>
              <a:rPr lang="sv-SE" sz="1400" dirty="0" err="1" smtClean="0"/>
              <a:t>configuration</a:t>
            </a:r>
            <a:r>
              <a:rPr lang="sv-SE" sz="1400" dirty="0" smtClean="0"/>
              <a:t> </a:t>
            </a:r>
            <a:r>
              <a:rPr lang="sv-SE" sz="1400" dirty="0" err="1" smtClean="0"/>
              <a:t>menus</a:t>
            </a:r>
            <a:r>
              <a:rPr lang="sv-SE" sz="1400" dirty="0" smtClean="0"/>
              <a:t>, the </a:t>
            </a:r>
            <a:r>
              <a:rPr lang="sv-SE" sz="1400" dirty="0" err="1" smtClean="0"/>
              <a:t>main</a:t>
            </a:r>
            <a:r>
              <a:rPr lang="sv-SE" sz="1400" dirty="0"/>
              <a:t> </a:t>
            </a:r>
            <a:r>
              <a:rPr lang="sv-SE" sz="1400" dirty="0" smtClean="0"/>
              <a:t>and the </a:t>
            </a:r>
            <a:r>
              <a:rPr lang="sv-SE" sz="1400" dirty="0" err="1" smtClean="0"/>
              <a:t>main</a:t>
            </a:r>
            <a:r>
              <a:rPr lang="sv-SE" sz="1400" dirty="0" smtClean="0"/>
              <a:t> </a:t>
            </a:r>
            <a:r>
              <a:rPr lang="sv-SE" sz="1400" dirty="0" err="1" smtClean="0"/>
              <a:t>window</a:t>
            </a:r>
            <a:r>
              <a:rPr lang="sv-SE" sz="1400" dirty="0" smtClean="0"/>
              <a:t>. </a:t>
            </a:r>
            <a:endParaRPr lang="sv-SE" sz="1400" dirty="0"/>
          </a:p>
        </p:txBody>
      </p:sp>
      <p:grpSp>
        <p:nvGrpSpPr>
          <p:cNvPr id="44" name="Group 43"/>
          <p:cNvGrpSpPr/>
          <p:nvPr/>
        </p:nvGrpSpPr>
        <p:grpSpPr>
          <a:xfrm>
            <a:off x="3422698" y="3472315"/>
            <a:ext cx="865615" cy="816299"/>
            <a:chOff x="893186" y="1417638"/>
            <a:chExt cx="1188480" cy="1260059"/>
          </a:xfrm>
        </p:grpSpPr>
        <p:pic>
          <p:nvPicPr>
            <p:cNvPr id="4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899592" y="1417638"/>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893186" y="2339590"/>
              <a:ext cx="1188480" cy="338107"/>
            </a:xfrm>
            <a:prstGeom prst="rect">
              <a:avLst/>
            </a:prstGeom>
            <a:noFill/>
          </p:spPr>
          <p:txBody>
            <a:bodyPr wrap="square" rtlCol="0">
              <a:spAutoFit/>
            </a:bodyPr>
            <a:lstStyle/>
            <a:p>
              <a:r>
                <a:rPr lang="sv-SE" sz="1200" dirty="0" err="1" smtClean="0"/>
                <a:t>algos</a:t>
              </a:r>
              <a:endParaRPr lang="sv-SE" dirty="0" smtClean="0"/>
            </a:p>
          </p:txBody>
        </p:sp>
      </p:grpSp>
      <p:cxnSp>
        <p:nvCxnSpPr>
          <p:cNvPr id="48" name="Straight Connector 47"/>
          <p:cNvCxnSpPr/>
          <p:nvPr/>
        </p:nvCxnSpPr>
        <p:spPr>
          <a:xfrm>
            <a:off x="2621186" y="3721894"/>
            <a:ext cx="708156"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2959570" y="3717883"/>
            <a:ext cx="15694" cy="2519429"/>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2975264" y="4811992"/>
            <a:ext cx="379006"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2959570" y="6237312"/>
            <a:ext cx="394700" cy="0"/>
          </a:xfrm>
          <a:prstGeom prst="line">
            <a:avLst/>
          </a:prstGeom>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3329342" y="4477503"/>
            <a:ext cx="917439" cy="890417"/>
            <a:chOff x="778762" y="1414271"/>
            <a:chExt cx="1221294" cy="1275693"/>
          </a:xfrm>
        </p:grpSpPr>
        <p:pic>
          <p:nvPicPr>
            <p:cNvPr id="6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958114" y="1414271"/>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Box 64"/>
            <p:cNvSpPr txBox="1"/>
            <p:nvPr/>
          </p:nvSpPr>
          <p:spPr>
            <a:xfrm>
              <a:off x="778762" y="2367969"/>
              <a:ext cx="1221294" cy="321995"/>
            </a:xfrm>
            <a:prstGeom prst="rect">
              <a:avLst/>
            </a:prstGeom>
            <a:noFill/>
          </p:spPr>
          <p:txBody>
            <a:bodyPr wrap="square" rtlCol="0">
              <a:spAutoFit/>
            </a:bodyPr>
            <a:lstStyle/>
            <a:p>
              <a:r>
                <a:rPr lang="sv-SE" sz="1200" dirty="0" err="1" smtClean="0"/>
                <a:t>functions</a:t>
              </a:r>
              <a:endParaRPr lang="sv-SE" sz="1400" dirty="0" smtClean="0"/>
            </a:p>
          </p:txBody>
        </p:sp>
      </p:grpSp>
      <p:cxnSp>
        <p:nvCxnSpPr>
          <p:cNvPr id="66" name="Straight Connector 65"/>
          <p:cNvCxnSpPr/>
          <p:nvPr/>
        </p:nvCxnSpPr>
        <p:spPr>
          <a:xfrm>
            <a:off x="3995936" y="3717883"/>
            <a:ext cx="379006"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4098810" y="4782097"/>
            <a:ext cx="1666460" cy="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4924193" y="4782097"/>
            <a:ext cx="0" cy="113791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4932040" y="5920015"/>
            <a:ext cx="833230" cy="0"/>
          </a:xfrm>
          <a:prstGeom prst="line">
            <a:avLst/>
          </a:prstGeom>
        </p:spPr>
        <p:style>
          <a:lnRef idx="2">
            <a:schemeClr val="dk1"/>
          </a:lnRef>
          <a:fillRef idx="0">
            <a:schemeClr val="dk1"/>
          </a:fillRef>
          <a:effectRef idx="1">
            <a:schemeClr val="dk1"/>
          </a:effectRef>
          <a:fontRef idx="minor">
            <a:schemeClr val="tx1"/>
          </a:fontRef>
        </p:style>
      </p:cxnSp>
      <p:grpSp>
        <p:nvGrpSpPr>
          <p:cNvPr id="73" name="Group 72"/>
          <p:cNvGrpSpPr/>
          <p:nvPr/>
        </p:nvGrpSpPr>
        <p:grpSpPr>
          <a:xfrm>
            <a:off x="5708650" y="4460639"/>
            <a:ext cx="1239614" cy="942668"/>
            <a:chOff x="778762" y="1414271"/>
            <a:chExt cx="1650173" cy="1350552"/>
          </a:xfrm>
        </p:grpSpPr>
        <p:pic>
          <p:nvPicPr>
            <p:cNvPr id="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958114" y="1414271"/>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778762" y="2367969"/>
              <a:ext cx="1650173" cy="396854"/>
            </a:xfrm>
            <a:prstGeom prst="rect">
              <a:avLst/>
            </a:prstGeom>
            <a:noFill/>
          </p:spPr>
          <p:txBody>
            <a:bodyPr wrap="square" rtlCol="0">
              <a:spAutoFit/>
            </a:bodyPr>
            <a:lstStyle/>
            <a:p>
              <a:r>
                <a:rPr lang="sv-SE" sz="1200" dirty="0" err="1" smtClean="0"/>
                <a:t>algoFunctions</a:t>
              </a:r>
              <a:endParaRPr lang="sv-SE" sz="1400" dirty="0" smtClean="0"/>
            </a:p>
          </p:txBody>
        </p:sp>
      </p:grpSp>
      <p:grpSp>
        <p:nvGrpSpPr>
          <p:cNvPr id="76" name="Group 75"/>
          <p:cNvGrpSpPr/>
          <p:nvPr/>
        </p:nvGrpSpPr>
        <p:grpSpPr>
          <a:xfrm>
            <a:off x="5708650" y="5618822"/>
            <a:ext cx="1311622" cy="942668"/>
            <a:chOff x="778762" y="1414271"/>
            <a:chExt cx="1746030" cy="1350552"/>
          </a:xfrm>
        </p:grpSpPr>
        <p:pic>
          <p:nvPicPr>
            <p:cNvPr id="7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88" t="1006" r="20744"/>
            <a:stretch/>
          </p:blipFill>
          <p:spPr bwMode="auto">
            <a:xfrm>
              <a:off x="958114" y="1414271"/>
              <a:ext cx="657306" cy="97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extBox 77"/>
            <p:cNvSpPr txBox="1"/>
            <p:nvPr/>
          </p:nvSpPr>
          <p:spPr>
            <a:xfrm>
              <a:off x="778762" y="2367969"/>
              <a:ext cx="1746030" cy="396854"/>
            </a:xfrm>
            <a:prstGeom prst="rect">
              <a:avLst/>
            </a:prstGeom>
            <a:noFill/>
          </p:spPr>
          <p:txBody>
            <a:bodyPr wrap="square" rtlCol="0">
              <a:spAutoFit/>
            </a:bodyPr>
            <a:lstStyle/>
            <a:p>
              <a:r>
                <a:rPr lang="sv-SE" sz="1200" dirty="0" err="1" smtClean="0"/>
                <a:t>rapidFunctions</a:t>
              </a:r>
              <a:endParaRPr lang="sv-SE" sz="1400" dirty="0" smtClean="0"/>
            </a:p>
          </p:txBody>
        </p:sp>
      </p:grpSp>
      <p:sp>
        <p:nvSpPr>
          <p:cNvPr id="79" name="TextBox 78"/>
          <p:cNvSpPr txBox="1"/>
          <p:nvPr/>
        </p:nvSpPr>
        <p:spPr>
          <a:xfrm>
            <a:off x="4382170" y="3137118"/>
            <a:ext cx="2048775" cy="1169551"/>
          </a:xfrm>
          <a:prstGeom prst="rect">
            <a:avLst/>
          </a:prstGeom>
          <a:noFill/>
        </p:spPr>
        <p:txBody>
          <a:bodyPr wrap="square" rtlCol="0">
            <a:spAutoFit/>
          </a:bodyPr>
          <a:lstStyle/>
          <a:p>
            <a:r>
              <a:rPr lang="sv-SE" sz="1400" dirty="0" err="1" smtClean="0"/>
              <a:t>Functions</a:t>
            </a:r>
            <a:r>
              <a:rPr lang="sv-SE" sz="1400" dirty="0" smtClean="0"/>
              <a:t> </a:t>
            </a:r>
            <a:r>
              <a:rPr lang="sv-SE" sz="1400" dirty="0" err="1" smtClean="0"/>
              <a:t>adapting</a:t>
            </a:r>
            <a:r>
              <a:rPr lang="sv-SE" sz="1400" dirty="0" smtClean="0"/>
              <a:t> the calls </a:t>
            </a:r>
            <a:r>
              <a:rPr lang="sv-SE" sz="1400" dirty="0" err="1" smtClean="0"/>
              <a:t>to</a:t>
            </a:r>
            <a:r>
              <a:rPr lang="sv-SE" sz="1400" dirty="0" smtClean="0"/>
              <a:t> the </a:t>
            </a:r>
            <a:r>
              <a:rPr lang="sv-SE" sz="1400" dirty="0" err="1" smtClean="0"/>
              <a:t>optimisation</a:t>
            </a:r>
            <a:r>
              <a:rPr lang="sv-SE" sz="1400" dirty="0" smtClean="0"/>
              <a:t> </a:t>
            </a:r>
            <a:r>
              <a:rPr lang="sv-SE" sz="1400" dirty="0" err="1" smtClean="0"/>
              <a:t>method</a:t>
            </a:r>
            <a:r>
              <a:rPr lang="sv-SE" sz="1400" dirty="0" smtClean="0"/>
              <a:t> </a:t>
            </a:r>
            <a:r>
              <a:rPr lang="sv-SE" sz="1400" dirty="0" err="1" smtClean="0"/>
              <a:t>to</a:t>
            </a:r>
            <a:r>
              <a:rPr lang="sv-SE" sz="1400" dirty="0" smtClean="0"/>
              <a:t> the parameter </a:t>
            </a:r>
            <a:r>
              <a:rPr lang="sv-SE" sz="1400" dirty="0" err="1" smtClean="0"/>
              <a:t>optimisation</a:t>
            </a:r>
            <a:r>
              <a:rPr lang="sv-SE" sz="1400" dirty="0" smtClean="0"/>
              <a:t> </a:t>
            </a:r>
            <a:r>
              <a:rPr lang="sv-SE" sz="1400" dirty="0" err="1" smtClean="0"/>
              <a:t>of</a:t>
            </a:r>
            <a:r>
              <a:rPr lang="sv-SE" sz="1400" dirty="0" smtClean="0"/>
              <a:t> </a:t>
            </a:r>
            <a:r>
              <a:rPr lang="sv-SE" sz="1400" dirty="0" err="1" smtClean="0"/>
              <a:t>RaPId</a:t>
            </a:r>
            <a:endParaRPr lang="sv-SE" sz="1400" dirty="0"/>
          </a:p>
        </p:txBody>
      </p:sp>
      <p:cxnSp>
        <p:nvCxnSpPr>
          <p:cNvPr id="91" name="Straight Connector 90"/>
          <p:cNvCxnSpPr/>
          <p:nvPr/>
        </p:nvCxnSpPr>
        <p:spPr>
          <a:xfrm>
            <a:off x="6430945" y="5920015"/>
            <a:ext cx="379006" cy="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6364461" y="4782097"/>
            <a:ext cx="379006" cy="0"/>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7051329" y="3933056"/>
            <a:ext cx="1368152" cy="1200329"/>
          </a:xfrm>
          <a:prstGeom prst="rect">
            <a:avLst/>
          </a:prstGeom>
          <a:noFill/>
        </p:spPr>
        <p:txBody>
          <a:bodyPr wrap="square" rtlCol="0">
            <a:spAutoFit/>
          </a:bodyPr>
          <a:lstStyle/>
          <a:p>
            <a:r>
              <a:rPr lang="sv-SE" sz="1200" dirty="0" err="1" smtClean="0"/>
              <a:t>Functions</a:t>
            </a:r>
            <a:r>
              <a:rPr lang="sv-SE" sz="1200" dirty="0" smtClean="0"/>
              <a:t> </a:t>
            </a:r>
            <a:r>
              <a:rPr lang="sv-SE" sz="1200" dirty="0" err="1" smtClean="0"/>
              <a:t>used</a:t>
            </a:r>
            <a:r>
              <a:rPr lang="sv-SE" sz="1200" dirty="0" smtClean="0"/>
              <a:t> by the </a:t>
            </a:r>
            <a:r>
              <a:rPr lang="sv-SE" sz="1200" dirty="0" err="1" smtClean="0"/>
              <a:t>algorithm</a:t>
            </a:r>
            <a:r>
              <a:rPr lang="sv-SE" sz="1200" dirty="0" smtClean="0"/>
              <a:t> </a:t>
            </a:r>
            <a:r>
              <a:rPr lang="sv-SE" sz="1200" dirty="0" err="1" smtClean="0"/>
              <a:t>implemented</a:t>
            </a:r>
            <a:r>
              <a:rPr lang="sv-SE" sz="1200" dirty="0" smtClean="0"/>
              <a:t> </a:t>
            </a:r>
            <a:r>
              <a:rPr lang="sv-SE" sz="1200" dirty="0" err="1" smtClean="0"/>
              <a:t>with</a:t>
            </a:r>
            <a:r>
              <a:rPr lang="sv-SE" sz="1200" dirty="0" smtClean="0"/>
              <a:t> the </a:t>
            </a:r>
            <a:r>
              <a:rPr lang="sv-SE" sz="1200" dirty="0" err="1" smtClean="0"/>
              <a:t>toolbox</a:t>
            </a:r>
            <a:r>
              <a:rPr lang="sv-SE" sz="1200" dirty="0" smtClean="0"/>
              <a:t> (</a:t>
            </a:r>
            <a:r>
              <a:rPr lang="sv-SE" sz="1200" dirty="0" err="1" smtClean="0"/>
              <a:t>pso</a:t>
            </a:r>
            <a:r>
              <a:rPr lang="sv-SE" sz="1200" dirty="0" smtClean="0"/>
              <a:t>, </a:t>
            </a:r>
            <a:r>
              <a:rPr lang="sv-SE" sz="1200" dirty="0" err="1" smtClean="0"/>
              <a:t>ga</a:t>
            </a:r>
            <a:r>
              <a:rPr lang="sv-SE" sz="1200" dirty="0" smtClean="0"/>
              <a:t>, naive </a:t>
            </a:r>
            <a:r>
              <a:rPr lang="sv-SE" sz="1200" dirty="0" err="1" smtClean="0"/>
              <a:t>method</a:t>
            </a:r>
            <a:r>
              <a:rPr lang="sv-SE" sz="1200" dirty="0" smtClean="0"/>
              <a:t>)</a:t>
            </a:r>
            <a:endParaRPr lang="sv-SE" sz="1200" dirty="0"/>
          </a:p>
        </p:txBody>
      </p:sp>
      <p:sp>
        <p:nvSpPr>
          <p:cNvPr id="94" name="TextBox 93"/>
          <p:cNvSpPr txBox="1"/>
          <p:nvPr/>
        </p:nvSpPr>
        <p:spPr>
          <a:xfrm>
            <a:off x="7009757" y="5689182"/>
            <a:ext cx="1368152" cy="461665"/>
          </a:xfrm>
          <a:prstGeom prst="rect">
            <a:avLst/>
          </a:prstGeom>
          <a:noFill/>
        </p:spPr>
        <p:txBody>
          <a:bodyPr wrap="square" rtlCol="0">
            <a:spAutoFit/>
          </a:bodyPr>
          <a:lstStyle/>
          <a:p>
            <a:r>
              <a:rPr lang="sv-SE" sz="1200" dirty="0" err="1" smtClean="0"/>
              <a:t>Base</a:t>
            </a:r>
            <a:r>
              <a:rPr lang="sv-SE" sz="1200" dirty="0" smtClean="0"/>
              <a:t> </a:t>
            </a:r>
            <a:r>
              <a:rPr lang="sv-SE" sz="1200" dirty="0" err="1" smtClean="0"/>
              <a:t>functions</a:t>
            </a:r>
            <a:r>
              <a:rPr lang="sv-SE" sz="1200" dirty="0" smtClean="0"/>
              <a:t> </a:t>
            </a:r>
            <a:r>
              <a:rPr lang="sv-SE" sz="1200" dirty="0" err="1" smtClean="0"/>
              <a:t>of</a:t>
            </a:r>
            <a:r>
              <a:rPr lang="sv-SE" sz="1200" dirty="0" smtClean="0"/>
              <a:t> the </a:t>
            </a:r>
            <a:r>
              <a:rPr lang="sv-SE" sz="1200" dirty="0" err="1" smtClean="0"/>
              <a:t>toolbox</a:t>
            </a:r>
            <a:endParaRPr lang="sv-SE" sz="1200" dirty="0"/>
          </a:p>
        </p:txBody>
      </p:sp>
      <p:sp>
        <p:nvSpPr>
          <p:cNvPr id="95" name="TextBox 94"/>
          <p:cNvSpPr txBox="1"/>
          <p:nvPr/>
        </p:nvSpPr>
        <p:spPr>
          <a:xfrm>
            <a:off x="3329342" y="5657671"/>
            <a:ext cx="1368152" cy="1200329"/>
          </a:xfrm>
          <a:prstGeom prst="rect">
            <a:avLst/>
          </a:prstGeom>
          <a:noFill/>
        </p:spPr>
        <p:txBody>
          <a:bodyPr wrap="square" rtlCol="0">
            <a:spAutoFit/>
          </a:bodyPr>
          <a:lstStyle/>
          <a:p>
            <a:r>
              <a:rPr lang="sv-SE" sz="1200" dirty="0" smtClean="0"/>
              <a:t>Data </a:t>
            </a:r>
            <a:r>
              <a:rPr lang="sv-SE" sz="1200" dirty="0" err="1" smtClean="0"/>
              <a:t>files</a:t>
            </a:r>
            <a:r>
              <a:rPr lang="sv-SE" sz="1200" dirty="0" smtClean="0"/>
              <a:t> </a:t>
            </a:r>
            <a:r>
              <a:rPr lang="sv-SE" sz="1200" dirty="0" err="1" smtClean="0"/>
              <a:t>use</a:t>
            </a:r>
            <a:r>
              <a:rPr lang="sv-SE" sz="1200" dirty="0" smtClean="0"/>
              <a:t> </a:t>
            </a:r>
            <a:r>
              <a:rPr lang="sv-SE" sz="1200" dirty="0" err="1" smtClean="0"/>
              <a:t>to</a:t>
            </a:r>
            <a:r>
              <a:rPr lang="sv-SE" sz="1200" dirty="0" smtClean="0"/>
              <a:t> transfer data from the </a:t>
            </a:r>
            <a:r>
              <a:rPr lang="sv-SE" sz="1200" dirty="0" err="1" smtClean="0"/>
              <a:t>gui</a:t>
            </a:r>
            <a:r>
              <a:rPr lang="sv-SE" sz="1200" dirty="0" smtClean="0"/>
              <a:t> </a:t>
            </a:r>
            <a:r>
              <a:rPr lang="sv-SE" sz="1200" dirty="0" err="1" smtClean="0"/>
              <a:t>to</a:t>
            </a:r>
            <a:r>
              <a:rPr lang="sv-SE" sz="1200" dirty="0" smtClean="0"/>
              <a:t> rapid. </a:t>
            </a:r>
            <a:r>
              <a:rPr lang="sv-SE" sz="1200" dirty="0" err="1" smtClean="0"/>
              <a:t>Can</a:t>
            </a:r>
            <a:r>
              <a:rPr lang="sv-SE" sz="1200" dirty="0" smtClean="0"/>
              <a:t> be read by the </a:t>
            </a:r>
            <a:r>
              <a:rPr lang="sv-SE" sz="1200" dirty="0" err="1" smtClean="0"/>
              <a:t>user</a:t>
            </a:r>
            <a:r>
              <a:rPr lang="sv-SE" sz="1200" dirty="0" smtClean="0"/>
              <a:t> </a:t>
            </a:r>
            <a:r>
              <a:rPr lang="sv-SE" sz="1200" dirty="0" err="1" smtClean="0"/>
              <a:t>after</a:t>
            </a:r>
            <a:r>
              <a:rPr lang="sv-SE" sz="1200" dirty="0" smtClean="0"/>
              <a:t> </a:t>
            </a:r>
            <a:r>
              <a:rPr lang="sv-SE" sz="1200" dirty="0" err="1" smtClean="0"/>
              <a:t>computation</a:t>
            </a:r>
            <a:endParaRPr lang="sv-SE" sz="1200" dirty="0"/>
          </a:p>
        </p:txBody>
      </p:sp>
    </p:spTree>
    <p:extLst>
      <p:ext uri="{BB962C8B-B14F-4D97-AF65-F5344CB8AC3E}">
        <p14:creationId xmlns:p14="http://schemas.microsoft.com/office/powerpoint/2010/main" val="1186784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81144"/>
            <a:ext cx="8229600" cy="1143000"/>
          </a:xfrm>
        </p:spPr>
        <p:txBody>
          <a:bodyPr/>
          <a:lstStyle/>
          <a:p>
            <a:r>
              <a:rPr lang="sv-SE" dirty="0" err="1" smtClean="0"/>
              <a:t>Details</a:t>
            </a:r>
            <a:r>
              <a:rPr lang="sv-SE" dirty="0" smtClean="0"/>
              <a:t> </a:t>
            </a:r>
            <a:r>
              <a:rPr lang="sv-SE" dirty="0" err="1" smtClean="0"/>
              <a:t>of</a:t>
            </a:r>
            <a:r>
              <a:rPr lang="sv-SE" dirty="0" smtClean="0"/>
              <a:t> implementation</a:t>
            </a:r>
            <a:endParaRPr lang="sv-SE" dirty="0"/>
          </a:p>
        </p:txBody>
      </p:sp>
      <p:sp>
        <p:nvSpPr>
          <p:cNvPr id="4" name="Rectangle 3"/>
          <p:cNvSpPr/>
          <p:nvPr/>
        </p:nvSpPr>
        <p:spPr>
          <a:xfrm>
            <a:off x="3203848" y="1419542"/>
            <a:ext cx="2016224"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sv-SE" dirty="0" err="1"/>
              <a:t>r</a:t>
            </a:r>
            <a:r>
              <a:rPr lang="sv-SE" dirty="0" err="1" smtClean="0"/>
              <a:t>apid.m</a:t>
            </a:r>
            <a:endParaRPr lang="sv-SE" dirty="0"/>
          </a:p>
        </p:txBody>
      </p:sp>
      <p:cxnSp>
        <p:nvCxnSpPr>
          <p:cNvPr id="6" name="Straight Arrow Connector 5"/>
          <p:cNvCxnSpPr>
            <a:endCxn id="4" idx="1"/>
          </p:cNvCxnSpPr>
          <p:nvPr/>
        </p:nvCxnSpPr>
        <p:spPr>
          <a:xfrm>
            <a:off x="2267744" y="1743578"/>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77077" y="1328079"/>
            <a:ext cx="1584176" cy="900246"/>
          </a:xfrm>
          <a:prstGeom prst="rect">
            <a:avLst/>
          </a:prstGeom>
          <a:noFill/>
        </p:spPr>
        <p:txBody>
          <a:bodyPr wrap="square" rtlCol="0">
            <a:spAutoFit/>
          </a:bodyPr>
          <a:lstStyle/>
          <a:p>
            <a:r>
              <a:rPr lang="sv-SE" sz="1050" dirty="0" err="1" smtClean="0">
                <a:solidFill>
                  <a:schemeClr val="accent1"/>
                </a:solidFill>
              </a:rPr>
              <a:t>Called</a:t>
            </a:r>
            <a:r>
              <a:rPr lang="sv-SE" sz="1050" dirty="0" smtClean="0">
                <a:solidFill>
                  <a:schemeClr val="accent1"/>
                </a:solidFill>
              </a:rPr>
              <a:t> from the </a:t>
            </a:r>
            <a:r>
              <a:rPr lang="sv-SE" sz="1050" dirty="0" err="1" smtClean="0">
                <a:solidFill>
                  <a:schemeClr val="accent1"/>
                </a:solidFill>
              </a:rPr>
              <a:t>gui</a:t>
            </a:r>
            <a:r>
              <a:rPr lang="sv-SE" sz="1050" dirty="0" smtClean="0">
                <a:solidFill>
                  <a:schemeClr val="accent1"/>
                </a:solidFill>
              </a:rPr>
              <a:t> or the </a:t>
            </a:r>
            <a:r>
              <a:rPr lang="sv-SE" sz="1050" dirty="0" err="1" smtClean="0">
                <a:solidFill>
                  <a:schemeClr val="accent1"/>
                </a:solidFill>
              </a:rPr>
              <a:t>command</a:t>
            </a:r>
            <a:r>
              <a:rPr lang="sv-SE" sz="1050" dirty="0" smtClean="0">
                <a:solidFill>
                  <a:schemeClr val="accent1"/>
                </a:solidFill>
              </a:rPr>
              <a:t> </a:t>
            </a:r>
            <a:r>
              <a:rPr lang="sv-SE" sz="1050" dirty="0" err="1" smtClean="0">
                <a:solidFill>
                  <a:schemeClr val="accent1"/>
                </a:solidFill>
              </a:rPr>
              <a:t>line</a:t>
            </a:r>
            <a:r>
              <a:rPr lang="sv-SE" sz="1050" dirty="0" smtClean="0">
                <a:solidFill>
                  <a:schemeClr val="accent1"/>
                </a:solidFill>
              </a:rPr>
              <a:t>, </a:t>
            </a:r>
            <a:r>
              <a:rPr lang="sv-SE" sz="1050" dirty="0" err="1" smtClean="0">
                <a:solidFill>
                  <a:schemeClr val="accent1"/>
                </a:solidFill>
              </a:rPr>
              <a:t>needs</a:t>
            </a:r>
            <a:r>
              <a:rPr lang="sv-SE" sz="1050" dirty="0" smtClean="0">
                <a:solidFill>
                  <a:schemeClr val="accent1"/>
                </a:solidFill>
              </a:rPr>
              <a:t> </a:t>
            </a:r>
            <a:r>
              <a:rPr lang="sv-SE" sz="1050" dirty="0" err="1" smtClean="0">
                <a:solidFill>
                  <a:schemeClr val="accent1"/>
                </a:solidFill>
              </a:rPr>
              <a:t>to</a:t>
            </a:r>
            <a:r>
              <a:rPr lang="sv-SE" sz="1050" dirty="0" smtClean="0">
                <a:solidFill>
                  <a:schemeClr val="accent1"/>
                </a:solidFill>
              </a:rPr>
              <a:t> be </a:t>
            </a:r>
            <a:r>
              <a:rPr lang="sv-SE" sz="1050" dirty="0" err="1" smtClean="0">
                <a:solidFill>
                  <a:schemeClr val="accent1"/>
                </a:solidFill>
              </a:rPr>
              <a:t>fed</a:t>
            </a:r>
            <a:r>
              <a:rPr lang="sv-SE" sz="1050" dirty="0" smtClean="0">
                <a:solidFill>
                  <a:schemeClr val="accent1"/>
                </a:solidFill>
              </a:rPr>
              <a:t> the </a:t>
            </a:r>
            <a:r>
              <a:rPr lang="sv-SE" sz="1050" dirty="0" err="1" smtClean="0">
                <a:solidFill>
                  <a:schemeClr val="accent1"/>
                </a:solidFill>
              </a:rPr>
              <a:t>settings</a:t>
            </a:r>
            <a:r>
              <a:rPr lang="sv-SE" sz="1050" dirty="0" smtClean="0">
                <a:solidFill>
                  <a:schemeClr val="accent1"/>
                </a:solidFill>
              </a:rPr>
              <a:t> </a:t>
            </a:r>
            <a:r>
              <a:rPr lang="sv-SE" sz="1050" dirty="0" err="1" smtClean="0">
                <a:solidFill>
                  <a:schemeClr val="accent1"/>
                </a:solidFill>
              </a:rPr>
              <a:t>struct</a:t>
            </a:r>
            <a:r>
              <a:rPr lang="sv-SE" sz="1050" dirty="0" smtClean="0">
                <a:solidFill>
                  <a:schemeClr val="accent1"/>
                </a:solidFill>
              </a:rPr>
              <a:t> and the </a:t>
            </a:r>
            <a:r>
              <a:rPr lang="sv-SE" sz="1050" dirty="0" err="1" smtClean="0">
                <a:solidFill>
                  <a:schemeClr val="accent1"/>
                </a:solidFill>
              </a:rPr>
              <a:t>measured</a:t>
            </a:r>
            <a:r>
              <a:rPr lang="sv-SE" sz="1050" dirty="0" smtClean="0">
                <a:solidFill>
                  <a:schemeClr val="accent1"/>
                </a:solidFill>
              </a:rPr>
              <a:t> data</a:t>
            </a:r>
            <a:endParaRPr lang="sv-SE" sz="1050" dirty="0">
              <a:solidFill>
                <a:schemeClr val="accent1"/>
              </a:solidFill>
            </a:endParaRPr>
          </a:p>
        </p:txBody>
      </p:sp>
      <p:cxnSp>
        <p:nvCxnSpPr>
          <p:cNvPr id="10" name="Straight Arrow Connector 9"/>
          <p:cNvCxnSpPr>
            <a:stCxn id="4" idx="2"/>
          </p:cNvCxnSpPr>
          <p:nvPr/>
        </p:nvCxnSpPr>
        <p:spPr>
          <a:xfrm>
            <a:off x="4211960" y="2067614"/>
            <a:ext cx="0" cy="713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29916" y="2132856"/>
            <a:ext cx="2042283" cy="577081"/>
          </a:xfrm>
          <a:prstGeom prst="rect">
            <a:avLst/>
          </a:prstGeom>
          <a:noFill/>
        </p:spPr>
        <p:txBody>
          <a:bodyPr wrap="square" rtlCol="0">
            <a:spAutoFit/>
          </a:bodyPr>
          <a:lstStyle/>
          <a:p>
            <a:r>
              <a:rPr lang="sv-SE" sz="1050" dirty="0" err="1" smtClean="0">
                <a:solidFill>
                  <a:schemeClr val="accent1"/>
                </a:solidFill>
              </a:rPr>
              <a:t>Reads</a:t>
            </a:r>
            <a:r>
              <a:rPr lang="sv-SE" sz="1050" dirty="0" smtClean="0">
                <a:solidFill>
                  <a:schemeClr val="accent1"/>
                </a:solidFill>
              </a:rPr>
              <a:t> in </a:t>
            </a:r>
            <a:r>
              <a:rPr lang="sv-SE" sz="1050" dirty="0" err="1" smtClean="0">
                <a:solidFill>
                  <a:schemeClr val="accent1"/>
                </a:solidFill>
              </a:rPr>
              <a:t>settings</a:t>
            </a:r>
            <a:r>
              <a:rPr lang="sv-SE" sz="1050" dirty="0" smtClean="0">
                <a:solidFill>
                  <a:schemeClr val="accent1"/>
                </a:solidFill>
              </a:rPr>
              <a:t> the </a:t>
            </a:r>
            <a:r>
              <a:rPr lang="sv-SE" sz="1050" dirty="0" err="1" smtClean="0">
                <a:solidFill>
                  <a:schemeClr val="accent1"/>
                </a:solidFill>
              </a:rPr>
              <a:t>name</a:t>
            </a:r>
            <a:r>
              <a:rPr lang="sv-SE" sz="1050" dirty="0" smtClean="0">
                <a:solidFill>
                  <a:schemeClr val="accent1"/>
                </a:solidFill>
              </a:rPr>
              <a:t> </a:t>
            </a:r>
            <a:r>
              <a:rPr lang="sv-SE" sz="1050" dirty="0" err="1" smtClean="0">
                <a:solidFill>
                  <a:schemeClr val="accent1"/>
                </a:solidFill>
              </a:rPr>
              <a:t>of</a:t>
            </a:r>
            <a:r>
              <a:rPr lang="sv-SE" sz="1050" dirty="0" smtClean="0">
                <a:solidFill>
                  <a:schemeClr val="accent1"/>
                </a:solidFill>
              </a:rPr>
              <a:t> the </a:t>
            </a:r>
            <a:r>
              <a:rPr lang="sv-SE" sz="1050" dirty="0" err="1" smtClean="0">
                <a:solidFill>
                  <a:schemeClr val="accent1"/>
                </a:solidFill>
              </a:rPr>
              <a:t>method</a:t>
            </a:r>
            <a:r>
              <a:rPr lang="sv-SE" sz="1050" dirty="0" smtClean="0">
                <a:solidFill>
                  <a:schemeClr val="accent1"/>
                </a:solidFill>
              </a:rPr>
              <a:t> </a:t>
            </a:r>
            <a:r>
              <a:rPr lang="sv-SE" sz="1050" dirty="0" err="1" smtClean="0">
                <a:solidFill>
                  <a:schemeClr val="accent1"/>
                </a:solidFill>
              </a:rPr>
              <a:t>to</a:t>
            </a:r>
            <a:r>
              <a:rPr lang="sv-SE" sz="1050" dirty="0" smtClean="0">
                <a:solidFill>
                  <a:schemeClr val="accent1"/>
                </a:solidFill>
              </a:rPr>
              <a:t> be </a:t>
            </a:r>
            <a:r>
              <a:rPr lang="sv-SE" sz="1050" dirty="0" err="1" smtClean="0">
                <a:solidFill>
                  <a:schemeClr val="accent1"/>
                </a:solidFill>
              </a:rPr>
              <a:t>used</a:t>
            </a:r>
            <a:r>
              <a:rPr lang="sv-SE" sz="1050" dirty="0" smtClean="0">
                <a:solidFill>
                  <a:schemeClr val="accent1"/>
                </a:solidFill>
              </a:rPr>
              <a:t>, call the </a:t>
            </a:r>
            <a:r>
              <a:rPr lang="sv-SE" sz="1050" dirty="0" err="1" smtClean="0">
                <a:solidFill>
                  <a:schemeClr val="accent1"/>
                </a:solidFill>
              </a:rPr>
              <a:t>appropriate</a:t>
            </a:r>
            <a:r>
              <a:rPr lang="sv-SE" sz="1050" dirty="0" smtClean="0">
                <a:solidFill>
                  <a:schemeClr val="accent1"/>
                </a:solidFill>
              </a:rPr>
              <a:t> </a:t>
            </a:r>
            <a:r>
              <a:rPr lang="sv-SE" sz="1050" dirty="0" err="1" smtClean="0">
                <a:solidFill>
                  <a:schemeClr val="accent1"/>
                </a:solidFill>
              </a:rPr>
              <a:t>method</a:t>
            </a:r>
            <a:endParaRPr lang="sv-SE" sz="1050" dirty="0">
              <a:solidFill>
                <a:schemeClr val="accent1"/>
              </a:solidFill>
            </a:endParaRPr>
          </a:p>
        </p:txBody>
      </p:sp>
      <p:sp>
        <p:nvSpPr>
          <p:cNvPr id="14" name="Rectangle 13"/>
          <p:cNvSpPr/>
          <p:nvPr/>
        </p:nvSpPr>
        <p:spPr>
          <a:xfrm>
            <a:off x="3203848" y="2780928"/>
            <a:ext cx="2016224"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sv-SE" dirty="0" err="1" smtClean="0"/>
              <a:t>xxx_algo.m</a:t>
            </a:r>
            <a:endParaRPr lang="sv-SE" dirty="0"/>
          </a:p>
        </p:txBody>
      </p:sp>
      <p:sp>
        <p:nvSpPr>
          <p:cNvPr id="11" name="Rectangle 10"/>
          <p:cNvSpPr/>
          <p:nvPr/>
        </p:nvSpPr>
        <p:spPr>
          <a:xfrm>
            <a:off x="3203848" y="3861048"/>
            <a:ext cx="2016224"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sv-SE" dirty="0" err="1" smtClean="0"/>
              <a:t>func.m</a:t>
            </a:r>
            <a:endParaRPr lang="sv-SE" dirty="0"/>
          </a:p>
        </p:txBody>
      </p:sp>
      <p:sp>
        <p:nvSpPr>
          <p:cNvPr id="13" name="Rectangle 12"/>
          <p:cNvSpPr/>
          <p:nvPr/>
        </p:nvSpPr>
        <p:spPr>
          <a:xfrm>
            <a:off x="4231860" y="4869160"/>
            <a:ext cx="2716404"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sv-SE" dirty="0" err="1" smtClean="0"/>
              <a:t>Rapid_simuSystem.m</a:t>
            </a:r>
            <a:endParaRPr lang="sv-SE" dirty="0"/>
          </a:p>
        </p:txBody>
      </p:sp>
      <p:sp>
        <p:nvSpPr>
          <p:cNvPr id="15" name="Rectangle 14"/>
          <p:cNvSpPr/>
          <p:nvPr/>
        </p:nvSpPr>
        <p:spPr>
          <a:xfrm>
            <a:off x="4217736" y="5661248"/>
            <a:ext cx="2730528"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sv-SE" dirty="0" err="1" smtClean="0"/>
              <a:t>Rapid_objectiveFunction.m</a:t>
            </a:r>
            <a:endParaRPr lang="sv-SE" dirty="0"/>
          </a:p>
        </p:txBody>
      </p:sp>
      <p:cxnSp>
        <p:nvCxnSpPr>
          <p:cNvPr id="8" name="Straight Arrow Connector 7"/>
          <p:cNvCxnSpPr>
            <a:stCxn id="14" idx="2"/>
            <a:endCxn id="11" idx="0"/>
          </p:cNvCxnSpPr>
          <p:nvPr/>
        </p:nvCxnSpPr>
        <p:spPr>
          <a:xfrm>
            <a:off x="4211960" y="3429000"/>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635896" y="4509120"/>
            <a:ext cx="0" cy="504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635896" y="5013176"/>
            <a:ext cx="5959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635896" y="5373216"/>
            <a:ext cx="5818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635896" y="5373216"/>
            <a:ext cx="0" cy="6120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5" idx="1"/>
          </p:cNvCxnSpPr>
          <p:nvPr/>
        </p:nvCxnSpPr>
        <p:spPr>
          <a:xfrm>
            <a:off x="3635896" y="5985284"/>
            <a:ext cx="581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380312" y="3104964"/>
            <a:ext cx="0" cy="288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5" idx="3"/>
          </p:cNvCxnSpPr>
          <p:nvPr/>
        </p:nvCxnSpPr>
        <p:spPr>
          <a:xfrm>
            <a:off x="6948264" y="5985284"/>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4" idx="3"/>
          </p:cNvCxnSpPr>
          <p:nvPr/>
        </p:nvCxnSpPr>
        <p:spPr>
          <a:xfrm flipH="1">
            <a:off x="5220072" y="3104964"/>
            <a:ext cx="21602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07504" y="2735632"/>
            <a:ext cx="3181034" cy="861774"/>
          </a:xfrm>
          <a:prstGeom prst="rect">
            <a:avLst/>
          </a:prstGeom>
          <a:noFill/>
        </p:spPr>
        <p:txBody>
          <a:bodyPr wrap="square" rtlCol="0">
            <a:spAutoFit/>
          </a:bodyPr>
          <a:lstStyle/>
          <a:p>
            <a:r>
              <a:rPr lang="sv-SE" sz="1000" dirty="0" smtClean="0">
                <a:solidFill>
                  <a:schemeClr val="accent3">
                    <a:lumMod val="75000"/>
                  </a:schemeClr>
                </a:solidFill>
              </a:rPr>
              <a:t>Generates </a:t>
            </a:r>
            <a:r>
              <a:rPr lang="sv-SE" sz="1000" dirty="0" err="1" smtClean="0">
                <a:solidFill>
                  <a:schemeClr val="accent3">
                    <a:lumMod val="75000"/>
                  </a:schemeClr>
                </a:solidFill>
              </a:rPr>
              <a:t>iteratively</a:t>
            </a:r>
            <a:r>
              <a:rPr lang="sv-SE" sz="1000" dirty="0" smtClean="0">
                <a:solidFill>
                  <a:schemeClr val="accent3">
                    <a:lumMod val="75000"/>
                  </a:schemeClr>
                </a:solidFill>
              </a:rPr>
              <a:t> parameter </a:t>
            </a:r>
            <a:r>
              <a:rPr lang="sv-SE" sz="1000" dirty="0" err="1" smtClean="0">
                <a:solidFill>
                  <a:schemeClr val="accent3">
                    <a:lumMod val="75000"/>
                  </a:schemeClr>
                </a:solidFill>
              </a:rPr>
              <a:t>vectors</a:t>
            </a:r>
            <a:r>
              <a:rPr lang="sv-SE" sz="1000" dirty="0" smtClean="0">
                <a:solidFill>
                  <a:schemeClr val="accent3">
                    <a:lumMod val="75000"/>
                  </a:schemeClr>
                </a:solidFill>
              </a:rPr>
              <a:t> </a:t>
            </a:r>
            <a:r>
              <a:rPr lang="sv-SE" sz="1000" dirty="0" err="1" smtClean="0">
                <a:solidFill>
                  <a:schemeClr val="accent3">
                    <a:lumMod val="75000"/>
                  </a:schemeClr>
                </a:solidFill>
              </a:rPr>
              <a:t>to</a:t>
            </a:r>
            <a:r>
              <a:rPr lang="sv-SE" sz="1000" dirty="0" smtClean="0">
                <a:solidFill>
                  <a:schemeClr val="accent3">
                    <a:lumMod val="75000"/>
                  </a:schemeClr>
                </a:solidFill>
              </a:rPr>
              <a:t> test </a:t>
            </a:r>
            <a:r>
              <a:rPr lang="sv-SE" sz="1000" dirty="0" err="1" smtClean="0">
                <a:solidFill>
                  <a:schemeClr val="accent3">
                    <a:lumMod val="75000"/>
                  </a:schemeClr>
                </a:solidFill>
              </a:rPr>
              <a:t>taking</a:t>
            </a:r>
            <a:r>
              <a:rPr lang="sv-SE" sz="1000" dirty="0" smtClean="0">
                <a:solidFill>
                  <a:schemeClr val="accent3">
                    <a:lumMod val="75000"/>
                  </a:schemeClr>
                </a:solidFill>
              </a:rPr>
              <a:t> </a:t>
            </a:r>
            <a:r>
              <a:rPr lang="sv-SE" sz="1000" dirty="0" err="1" smtClean="0">
                <a:solidFill>
                  <a:schemeClr val="accent3">
                    <a:lumMod val="75000"/>
                  </a:schemeClr>
                </a:solidFill>
              </a:rPr>
              <a:t>into</a:t>
            </a:r>
            <a:r>
              <a:rPr lang="sv-SE" sz="1000" dirty="0" smtClean="0">
                <a:solidFill>
                  <a:schemeClr val="accent3">
                    <a:lumMod val="75000"/>
                  </a:schemeClr>
                </a:solidFill>
              </a:rPr>
              <a:t> </a:t>
            </a:r>
            <a:r>
              <a:rPr lang="sv-SE" sz="1000" dirty="0" err="1" smtClean="0">
                <a:solidFill>
                  <a:schemeClr val="accent3">
                    <a:lumMod val="75000"/>
                  </a:schemeClr>
                </a:solidFill>
              </a:rPr>
              <a:t>account</a:t>
            </a:r>
            <a:r>
              <a:rPr lang="sv-SE" sz="1000" dirty="0" smtClean="0">
                <a:solidFill>
                  <a:schemeClr val="accent3">
                    <a:lumMod val="75000"/>
                  </a:schemeClr>
                </a:solidFill>
              </a:rPr>
              <a:t> </a:t>
            </a:r>
            <a:r>
              <a:rPr lang="sv-SE" sz="1000" dirty="0" err="1" smtClean="0">
                <a:solidFill>
                  <a:schemeClr val="accent3">
                    <a:lumMod val="75000"/>
                  </a:schemeClr>
                </a:solidFill>
              </a:rPr>
              <a:t>past</a:t>
            </a:r>
            <a:r>
              <a:rPr lang="sv-SE" sz="1000" dirty="0" smtClean="0">
                <a:solidFill>
                  <a:schemeClr val="accent3">
                    <a:lumMod val="75000"/>
                  </a:schemeClr>
                </a:solidFill>
              </a:rPr>
              <a:t> </a:t>
            </a:r>
            <a:r>
              <a:rPr lang="sv-SE" sz="1000" dirty="0" err="1" smtClean="0">
                <a:solidFill>
                  <a:schemeClr val="accent3">
                    <a:lumMod val="75000"/>
                  </a:schemeClr>
                </a:solidFill>
              </a:rPr>
              <a:t>values</a:t>
            </a:r>
            <a:r>
              <a:rPr lang="sv-SE" sz="1000" dirty="0" smtClean="0">
                <a:solidFill>
                  <a:schemeClr val="accent3">
                    <a:lumMod val="75000"/>
                  </a:schemeClr>
                </a:solidFill>
              </a:rPr>
              <a:t> </a:t>
            </a:r>
            <a:r>
              <a:rPr lang="sv-SE" sz="1000" dirty="0" err="1" smtClean="0">
                <a:solidFill>
                  <a:schemeClr val="accent3">
                    <a:lumMod val="75000"/>
                  </a:schemeClr>
                </a:solidFill>
              </a:rPr>
              <a:t>of</a:t>
            </a:r>
            <a:r>
              <a:rPr lang="sv-SE" sz="1000" dirty="0" smtClean="0">
                <a:solidFill>
                  <a:schemeClr val="accent3">
                    <a:lumMod val="75000"/>
                  </a:schemeClr>
                </a:solidFill>
              </a:rPr>
              <a:t> the parameters and </a:t>
            </a:r>
            <a:r>
              <a:rPr lang="sv-SE" sz="1000" dirty="0" err="1" smtClean="0">
                <a:solidFill>
                  <a:schemeClr val="accent3">
                    <a:lumMod val="75000"/>
                  </a:schemeClr>
                </a:solidFill>
              </a:rPr>
              <a:t>corresponding</a:t>
            </a:r>
            <a:r>
              <a:rPr lang="sv-SE" sz="1000" dirty="0" smtClean="0">
                <a:solidFill>
                  <a:schemeClr val="accent3">
                    <a:lumMod val="75000"/>
                  </a:schemeClr>
                </a:solidFill>
              </a:rPr>
              <a:t> </a:t>
            </a:r>
            <a:r>
              <a:rPr lang="sv-SE" sz="1000" dirty="0" err="1" smtClean="0">
                <a:solidFill>
                  <a:schemeClr val="accent3">
                    <a:lumMod val="75000"/>
                  </a:schemeClr>
                </a:solidFill>
              </a:rPr>
              <a:t>fitness</a:t>
            </a:r>
            <a:r>
              <a:rPr lang="sv-SE" sz="1000" dirty="0" smtClean="0">
                <a:solidFill>
                  <a:schemeClr val="accent3">
                    <a:lumMod val="75000"/>
                  </a:schemeClr>
                </a:solidFill>
              </a:rPr>
              <a:t> (</a:t>
            </a:r>
            <a:r>
              <a:rPr lang="sv-SE" sz="1000" dirty="0" err="1" smtClean="0">
                <a:solidFill>
                  <a:schemeClr val="accent3">
                    <a:lumMod val="75000"/>
                  </a:schemeClr>
                </a:solidFill>
              </a:rPr>
              <a:t>example</a:t>
            </a:r>
            <a:r>
              <a:rPr lang="sv-SE" sz="1000" dirty="0" smtClean="0">
                <a:solidFill>
                  <a:schemeClr val="accent3">
                    <a:lumMod val="75000"/>
                  </a:schemeClr>
                </a:solidFill>
              </a:rPr>
              <a:t> </a:t>
            </a:r>
            <a:r>
              <a:rPr lang="sv-SE" sz="1000" dirty="0" err="1" smtClean="0">
                <a:solidFill>
                  <a:schemeClr val="accent3">
                    <a:lumMod val="75000"/>
                  </a:schemeClr>
                </a:solidFill>
              </a:rPr>
              <a:t>of</a:t>
            </a:r>
            <a:r>
              <a:rPr lang="sv-SE" sz="1000" dirty="0" smtClean="0">
                <a:solidFill>
                  <a:schemeClr val="accent3">
                    <a:lumMod val="75000"/>
                  </a:schemeClr>
                </a:solidFill>
              </a:rPr>
              <a:t> </a:t>
            </a:r>
            <a:r>
              <a:rPr lang="sv-SE" sz="1000" dirty="0" err="1" smtClean="0">
                <a:solidFill>
                  <a:schemeClr val="accent3">
                    <a:lumMod val="75000"/>
                  </a:schemeClr>
                </a:solidFill>
              </a:rPr>
              <a:t>methods</a:t>
            </a:r>
            <a:r>
              <a:rPr lang="sv-SE" sz="1000" dirty="0" smtClean="0">
                <a:solidFill>
                  <a:schemeClr val="accent3">
                    <a:lumMod val="75000"/>
                  </a:schemeClr>
                </a:solidFill>
              </a:rPr>
              <a:t>: PSO, GA, Gradient) stop </a:t>
            </a:r>
            <a:r>
              <a:rPr lang="sv-SE" sz="1000" dirty="0" err="1" smtClean="0">
                <a:solidFill>
                  <a:schemeClr val="accent3">
                    <a:lumMod val="75000"/>
                  </a:schemeClr>
                </a:solidFill>
              </a:rPr>
              <a:t>after</a:t>
            </a:r>
            <a:r>
              <a:rPr lang="sv-SE" sz="1000" dirty="0" smtClean="0">
                <a:solidFill>
                  <a:schemeClr val="accent3">
                    <a:lumMod val="75000"/>
                  </a:schemeClr>
                </a:solidFill>
              </a:rPr>
              <a:t> a </a:t>
            </a:r>
            <a:r>
              <a:rPr lang="sv-SE" sz="1000" dirty="0" err="1" smtClean="0">
                <a:solidFill>
                  <a:schemeClr val="accent3">
                    <a:lumMod val="75000"/>
                  </a:schemeClr>
                </a:solidFill>
              </a:rPr>
              <a:t>number</a:t>
            </a:r>
            <a:r>
              <a:rPr lang="sv-SE" sz="1000" dirty="0" smtClean="0">
                <a:solidFill>
                  <a:schemeClr val="accent3">
                    <a:lumMod val="75000"/>
                  </a:schemeClr>
                </a:solidFill>
              </a:rPr>
              <a:t> </a:t>
            </a:r>
            <a:r>
              <a:rPr lang="sv-SE" sz="1000" dirty="0" err="1" smtClean="0">
                <a:solidFill>
                  <a:schemeClr val="accent3">
                    <a:lumMod val="75000"/>
                  </a:schemeClr>
                </a:solidFill>
              </a:rPr>
              <a:t>of</a:t>
            </a:r>
            <a:r>
              <a:rPr lang="sv-SE" sz="1000" dirty="0" smtClean="0">
                <a:solidFill>
                  <a:schemeClr val="accent3">
                    <a:lumMod val="75000"/>
                  </a:schemeClr>
                </a:solidFill>
              </a:rPr>
              <a:t> iterations or </a:t>
            </a:r>
            <a:r>
              <a:rPr lang="sv-SE" sz="1000" dirty="0" err="1" smtClean="0">
                <a:solidFill>
                  <a:schemeClr val="accent3">
                    <a:lumMod val="75000"/>
                  </a:schemeClr>
                </a:solidFill>
              </a:rPr>
              <a:t>when</a:t>
            </a:r>
            <a:r>
              <a:rPr lang="sv-SE" sz="1000" dirty="0" smtClean="0">
                <a:solidFill>
                  <a:schemeClr val="accent3">
                    <a:lumMod val="75000"/>
                  </a:schemeClr>
                </a:solidFill>
              </a:rPr>
              <a:t> a </a:t>
            </a:r>
            <a:r>
              <a:rPr lang="sv-SE" sz="1000" dirty="0" err="1" smtClean="0">
                <a:solidFill>
                  <a:schemeClr val="accent3">
                    <a:lumMod val="75000"/>
                  </a:schemeClr>
                </a:solidFill>
              </a:rPr>
              <a:t>condition</a:t>
            </a:r>
            <a:r>
              <a:rPr lang="sv-SE" sz="1000" dirty="0" smtClean="0">
                <a:solidFill>
                  <a:schemeClr val="accent3">
                    <a:lumMod val="75000"/>
                  </a:schemeClr>
                </a:solidFill>
              </a:rPr>
              <a:t> on </a:t>
            </a:r>
            <a:r>
              <a:rPr lang="sv-SE" sz="1000" dirty="0" err="1" smtClean="0">
                <a:solidFill>
                  <a:schemeClr val="accent3">
                    <a:lumMod val="75000"/>
                  </a:schemeClr>
                </a:solidFill>
              </a:rPr>
              <a:t>fitness</a:t>
            </a:r>
            <a:r>
              <a:rPr lang="sv-SE" sz="1000" dirty="0" smtClean="0">
                <a:solidFill>
                  <a:schemeClr val="accent3">
                    <a:lumMod val="75000"/>
                  </a:schemeClr>
                </a:solidFill>
              </a:rPr>
              <a:t> is </a:t>
            </a:r>
            <a:r>
              <a:rPr lang="sv-SE" sz="1000" dirty="0" err="1" smtClean="0">
                <a:solidFill>
                  <a:schemeClr val="accent3">
                    <a:lumMod val="75000"/>
                  </a:schemeClr>
                </a:solidFill>
              </a:rPr>
              <a:t>reached</a:t>
            </a:r>
            <a:endParaRPr lang="sv-SE" sz="1000" dirty="0">
              <a:solidFill>
                <a:schemeClr val="accent3">
                  <a:lumMod val="75000"/>
                </a:schemeClr>
              </a:solidFill>
            </a:endParaRPr>
          </a:p>
        </p:txBody>
      </p:sp>
      <p:sp>
        <p:nvSpPr>
          <p:cNvPr id="40" name="TextBox 39"/>
          <p:cNvSpPr txBox="1"/>
          <p:nvPr/>
        </p:nvSpPr>
        <p:spPr>
          <a:xfrm>
            <a:off x="4214843" y="3440836"/>
            <a:ext cx="2281282" cy="415498"/>
          </a:xfrm>
          <a:prstGeom prst="rect">
            <a:avLst/>
          </a:prstGeom>
          <a:noFill/>
        </p:spPr>
        <p:txBody>
          <a:bodyPr wrap="square" rtlCol="0">
            <a:spAutoFit/>
          </a:bodyPr>
          <a:lstStyle/>
          <a:p>
            <a:r>
              <a:rPr lang="sv-SE" sz="1050" dirty="0" err="1" smtClean="0">
                <a:solidFill>
                  <a:schemeClr val="accent1"/>
                </a:solidFill>
              </a:rPr>
              <a:t>Provide</a:t>
            </a:r>
            <a:r>
              <a:rPr lang="sv-SE" sz="1050" dirty="0" smtClean="0">
                <a:solidFill>
                  <a:schemeClr val="accent1"/>
                </a:solidFill>
              </a:rPr>
              <a:t> a </a:t>
            </a:r>
            <a:r>
              <a:rPr lang="sv-SE" sz="1050" dirty="0" err="1" smtClean="0">
                <a:solidFill>
                  <a:schemeClr val="accent1"/>
                </a:solidFill>
              </a:rPr>
              <a:t>vector</a:t>
            </a:r>
            <a:r>
              <a:rPr lang="sv-SE" sz="1050" dirty="0" smtClean="0">
                <a:solidFill>
                  <a:schemeClr val="accent1"/>
                </a:solidFill>
              </a:rPr>
              <a:t> </a:t>
            </a:r>
            <a:r>
              <a:rPr lang="sv-SE" sz="1050" dirty="0" err="1" smtClean="0">
                <a:solidFill>
                  <a:schemeClr val="accent1"/>
                </a:solidFill>
              </a:rPr>
              <a:t>of</a:t>
            </a:r>
            <a:r>
              <a:rPr lang="sv-SE" sz="1050" dirty="0" smtClean="0">
                <a:solidFill>
                  <a:schemeClr val="accent1"/>
                </a:solidFill>
              </a:rPr>
              <a:t> parameter, </a:t>
            </a:r>
            <a:r>
              <a:rPr lang="sv-SE" sz="1050" dirty="0" err="1" smtClean="0">
                <a:solidFill>
                  <a:schemeClr val="accent1"/>
                </a:solidFill>
              </a:rPr>
              <a:t>expect</a:t>
            </a:r>
            <a:r>
              <a:rPr lang="sv-SE" sz="1050" dirty="0" smtClean="0">
                <a:solidFill>
                  <a:schemeClr val="accent1"/>
                </a:solidFill>
              </a:rPr>
              <a:t> the </a:t>
            </a:r>
            <a:r>
              <a:rPr lang="sv-SE" sz="1050" dirty="0" err="1" smtClean="0">
                <a:solidFill>
                  <a:schemeClr val="accent1"/>
                </a:solidFill>
              </a:rPr>
              <a:t>fitness</a:t>
            </a:r>
            <a:r>
              <a:rPr lang="sv-SE" sz="1050" dirty="0" smtClean="0">
                <a:solidFill>
                  <a:schemeClr val="accent1"/>
                </a:solidFill>
              </a:rPr>
              <a:t> as </a:t>
            </a:r>
            <a:r>
              <a:rPr lang="sv-SE" sz="1050" dirty="0" err="1" smtClean="0">
                <a:solidFill>
                  <a:schemeClr val="accent1"/>
                </a:solidFill>
              </a:rPr>
              <a:t>return</a:t>
            </a:r>
            <a:r>
              <a:rPr lang="sv-SE" sz="1050" dirty="0" smtClean="0">
                <a:solidFill>
                  <a:schemeClr val="accent1"/>
                </a:solidFill>
              </a:rPr>
              <a:t> </a:t>
            </a:r>
            <a:r>
              <a:rPr lang="sv-SE" sz="1050" dirty="0" err="1" smtClean="0">
                <a:solidFill>
                  <a:schemeClr val="accent1"/>
                </a:solidFill>
              </a:rPr>
              <a:t>value</a:t>
            </a:r>
            <a:endParaRPr lang="sv-SE" sz="1050" dirty="0">
              <a:solidFill>
                <a:schemeClr val="accent1"/>
              </a:solidFill>
            </a:endParaRPr>
          </a:p>
        </p:txBody>
      </p:sp>
      <p:sp>
        <p:nvSpPr>
          <p:cNvPr id="41" name="TextBox 40"/>
          <p:cNvSpPr txBox="1"/>
          <p:nvPr/>
        </p:nvSpPr>
        <p:spPr>
          <a:xfrm>
            <a:off x="875075" y="4509120"/>
            <a:ext cx="2785338" cy="577081"/>
          </a:xfrm>
          <a:prstGeom prst="rect">
            <a:avLst/>
          </a:prstGeom>
          <a:noFill/>
        </p:spPr>
        <p:txBody>
          <a:bodyPr wrap="square" rtlCol="0">
            <a:spAutoFit/>
          </a:bodyPr>
          <a:lstStyle/>
          <a:p>
            <a:r>
              <a:rPr lang="sv-SE" sz="1050" dirty="0" err="1" smtClean="0">
                <a:solidFill>
                  <a:schemeClr val="accent1"/>
                </a:solidFill>
              </a:rPr>
              <a:t>Simulate</a:t>
            </a:r>
            <a:r>
              <a:rPr lang="sv-SE" sz="1050" dirty="0" smtClean="0">
                <a:solidFill>
                  <a:schemeClr val="accent1"/>
                </a:solidFill>
              </a:rPr>
              <a:t> the </a:t>
            </a:r>
            <a:r>
              <a:rPr lang="sv-SE" sz="1050" dirty="0" err="1" smtClean="0">
                <a:solidFill>
                  <a:schemeClr val="accent1"/>
                </a:solidFill>
              </a:rPr>
              <a:t>simulink</a:t>
            </a:r>
            <a:r>
              <a:rPr lang="sv-SE" sz="1050" dirty="0" smtClean="0">
                <a:solidFill>
                  <a:schemeClr val="accent1"/>
                </a:solidFill>
              </a:rPr>
              <a:t> </a:t>
            </a:r>
            <a:r>
              <a:rPr lang="sv-SE" sz="1050" dirty="0" err="1" smtClean="0">
                <a:solidFill>
                  <a:schemeClr val="accent1"/>
                </a:solidFill>
              </a:rPr>
              <a:t>model</a:t>
            </a:r>
            <a:r>
              <a:rPr lang="sv-SE" sz="1050" dirty="0" smtClean="0">
                <a:solidFill>
                  <a:schemeClr val="accent1"/>
                </a:solidFill>
              </a:rPr>
              <a:t> </a:t>
            </a:r>
            <a:r>
              <a:rPr lang="sv-SE" sz="1050" dirty="0" err="1" smtClean="0">
                <a:solidFill>
                  <a:schemeClr val="accent1"/>
                </a:solidFill>
              </a:rPr>
              <a:t>with</a:t>
            </a:r>
            <a:r>
              <a:rPr lang="sv-SE" sz="1050" dirty="0" smtClean="0">
                <a:solidFill>
                  <a:schemeClr val="accent1"/>
                </a:solidFill>
              </a:rPr>
              <a:t> the </a:t>
            </a:r>
            <a:r>
              <a:rPr lang="sv-SE" sz="1050" dirty="0" err="1" smtClean="0">
                <a:solidFill>
                  <a:schemeClr val="accent1"/>
                </a:solidFill>
              </a:rPr>
              <a:t>vector</a:t>
            </a:r>
            <a:r>
              <a:rPr lang="sv-SE" sz="1050" dirty="0" smtClean="0">
                <a:solidFill>
                  <a:schemeClr val="accent1"/>
                </a:solidFill>
              </a:rPr>
              <a:t> </a:t>
            </a:r>
            <a:r>
              <a:rPr lang="sv-SE" sz="1050" dirty="0" err="1" smtClean="0">
                <a:solidFill>
                  <a:schemeClr val="accent1"/>
                </a:solidFill>
              </a:rPr>
              <a:t>of</a:t>
            </a:r>
            <a:r>
              <a:rPr lang="sv-SE" sz="1050" dirty="0" smtClean="0">
                <a:solidFill>
                  <a:schemeClr val="accent1"/>
                </a:solidFill>
              </a:rPr>
              <a:t> parameters </a:t>
            </a:r>
            <a:r>
              <a:rPr lang="sv-SE" sz="1050" dirty="0" err="1" smtClean="0">
                <a:solidFill>
                  <a:schemeClr val="accent1"/>
                </a:solidFill>
              </a:rPr>
              <a:t>fed</a:t>
            </a:r>
            <a:r>
              <a:rPr lang="sv-SE" sz="1050" dirty="0" smtClean="0">
                <a:solidFill>
                  <a:schemeClr val="accent1"/>
                </a:solidFill>
              </a:rPr>
              <a:t> by the </a:t>
            </a:r>
            <a:r>
              <a:rPr lang="sv-SE" sz="1050" dirty="0" err="1" smtClean="0">
                <a:solidFill>
                  <a:schemeClr val="accent1"/>
                </a:solidFill>
              </a:rPr>
              <a:t>method</a:t>
            </a:r>
            <a:r>
              <a:rPr lang="sv-SE" sz="1050" dirty="0" smtClean="0">
                <a:solidFill>
                  <a:schemeClr val="accent1"/>
                </a:solidFill>
              </a:rPr>
              <a:t> and </a:t>
            </a:r>
            <a:r>
              <a:rPr lang="sv-SE" sz="1050" dirty="0" err="1" smtClean="0">
                <a:solidFill>
                  <a:schemeClr val="accent1"/>
                </a:solidFill>
              </a:rPr>
              <a:t>return</a:t>
            </a:r>
            <a:r>
              <a:rPr lang="sv-SE" sz="1050" dirty="0" smtClean="0">
                <a:solidFill>
                  <a:schemeClr val="accent1"/>
                </a:solidFill>
              </a:rPr>
              <a:t> the output </a:t>
            </a:r>
            <a:r>
              <a:rPr lang="sv-SE" sz="1050" dirty="0" err="1" smtClean="0">
                <a:solidFill>
                  <a:schemeClr val="accent1"/>
                </a:solidFill>
              </a:rPr>
              <a:t>of</a:t>
            </a:r>
            <a:r>
              <a:rPr lang="sv-SE" sz="1050" dirty="0" smtClean="0">
                <a:solidFill>
                  <a:schemeClr val="accent1"/>
                </a:solidFill>
              </a:rPr>
              <a:t> the </a:t>
            </a:r>
            <a:r>
              <a:rPr lang="sv-SE" sz="1050" dirty="0" err="1" smtClean="0">
                <a:solidFill>
                  <a:schemeClr val="accent1"/>
                </a:solidFill>
              </a:rPr>
              <a:t>model</a:t>
            </a:r>
            <a:endParaRPr lang="sv-SE" sz="1050" dirty="0">
              <a:solidFill>
                <a:schemeClr val="accent1"/>
              </a:solidFill>
            </a:endParaRPr>
          </a:p>
        </p:txBody>
      </p:sp>
      <p:sp>
        <p:nvSpPr>
          <p:cNvPr id="42" name="TextBox 41"/>
          <p:cNvSpPr txBox="1"/>
          <p:nvPr/>
        </p:nvSpPr>
        <p:spPr>
          <a:xfrm>
            <a:off x="1043608" y="5534314"/>
            <a:ext cx="2785338" cy="738664"/>
          </a:xfrm>
          <a:prstGeom prst="rect">
            <a:avLst/>
          </a:prstGeom>
          <a:noFill/>
        </p:spPr>
        <p:txBody>
          <a:bodyPr wrap="square" rtlCol="0">
            <a:spAutoFit/>
          </a:bodyPr>
          <a:lstStyle/>
          <a:p>
            <a:r>
              <a:rPr lang="sv-SE" sz="1050" dirty="0" err="1" smtClean="0">
                <a:solidFill>
                  <a:schemeClr val="accent1"/>
                </a:solidFill>
              </a:rPr>
              <a:t>Evaluate</a:t>
            </a:r>
            <a:r>
              <a:rPr lang="sv-SE" sz="1050" dirty="0" smtClean="0">
                <a:solidFill>
                  <a:schemeClr val="accent1"/>
                </a:solidFill>
              </a:rPr>
              <a:t> the </a:t>
            </a:r>
            <a:r>
              <a:rPr lang="sv-SE" sz="1050" dirty="0" err="1" smtClean="0">
                <a:solidFill>
                  <a:schemeClr val="accent1"/>
                </a:solidFill>
              </a:rPr>
              <a:t>fitness</a:t>
            </a:r>
            <a:r>
              <a:rPr lang="sv-SE" sz="1050" dirty="0" smtClean="0">
                <a:solidFill>
                  <a:schemeClr val="accent1"/>
                </a:solidFill>
              </a:rPr>
              <a:t> </a:t>
            </a:r>
            <a:r>
              <a:rPr lang="sv-SE" sz="1050" dirty="0" err="1" smtClean="0">
                <a:solidFill>
                  <a:schemeClr val="accent1"/>
                </a:solidFill>
              </a:rPr>
              <a:t>of</a:t>
            </a:r>
            <a:r>
              <a:rPr lang="sv-SE" sz="1050" dirty="0" smtClean="0">
                <a:solidFill>
                  <a:schemeClr val="accent1"/>
                </a:solidFill>
              </a:rPr>
              <a:t> the </a:t>
            </a:r>
            <a:r>
              <a:rPr lang="sv-SE" sz="1050" dirty="0" err="1" smtClean="0">
                <a:solidFill>
                  <a:schemeClr val="accent1"/>
                </a:solidFill>
              </a:rPr>
              <a:t>vector</a:t>
            </a:r>
            <a:r>
              <a:rPr lang="sv-SE" sz="1050" dirty="0" smtClean="0">
                <a:solidFill>
                  <a:schemeClr val="accent1"/>
                </a:solidFill>
              </a:rPr>
              <a:t> </a:t>
            </a:r>
            <a:r>
              <a:rPr lang="sv-SE" sz="1050" dirty="0" err="1" smtClean="0">
                <a:solidFill>
                  <a:schemeClr val="accent1"/>
                </a:solidFill>
              </a:rPr>
              <a:t>of</a:t>
            </a:r>
            <a:r>
              <a:rPr lang="sv-SE" sz="1050" dirty="0" smtClean="0">
                <a:solidFill>
                  <a:schemeClr val="accent1"/>
                </a:solidFill>
              </a:rPr>
              <a:t> parameters </a:t>
            </a:r>
            <a:r>
              <a:rPr lang="sv-SE" sz="1050" dirty="0" err="1" smtClean="0">
                <a:solidFill>
                  <a:schemeClr val="accent1"/>
                </a:solidFill>
              </a:rPr>
              <a:t>based</a:t>
            </a:r>
            <a:r>
              <a:rPr lang="sv-SE" sz="1050" dirty="0" smtClean="0">
                <a:solidFill>
                  <a:schemeClr val="accent1"/>
                </a:solidFill>
              </a:rPr>
              <a:t> on the output from the simulation and the output </a:t>
            </a:r>
            <a:r>
              <a:rPr lang="sv-SE" sz="1050" dirty="0" err="1" smtClean="0">
                <a:solidFill>
                  <a:schemeClr val="accent1"/>
                </a:solidFill>
              </a:rPr>
              <a:t>measured</a:t>
            </a:r>
            <a:endParaRPr lang="sv-SE" sz="1050" dirty="0" smtClean="0">
              <a:solidFill>
                <a:schemeClr val="accent1"/>
              </a:solidFill>
            </a:endParaRPr>
          </a:p>
          <a:p>
            <a:r>
              <a:rPr lang="sv-SE" sz="1050" dirty="0" err="1" smtClean="0">
                <a:solidFill>
                  <a:schemeClr val="accent1"/>
                </a:solidFill>
              </a:rPr>
              <a:t>Several</a:t>
            </a:r>
            <a:r>
              <a:rPr lang="sv-SE" sz="1050" dirty="0" smtClean="0">
                <a:solidFill>
                  <a:schemeClr val="accent1"/>
                </a:solidFill>
              </a:rPr>
              <a:t> </a:t>
            </a:r>
            <a:r>
              <a:rPr lang="sv-SE" sz="1050" dirty="0" err="1" smtClean="0">
                <a:solidFill>
                  <a:schemeClr val="accent1"/>
                </a:solidFill>
              </a:rPr>
              <a:t>criterions</a:t>
            </a:r>
            <a:r>
              <a:rPr lang="sv-SE" sz="1050" dirty="0" smtClean="0">
                <a:solidFill>
                  <a:schemeClr val="accent1"/>
                </a:solidFill>
              </a:rPr>
              <a:t> </a:t>
            </a:r>
            <a:r>
              <a:rPr lang="sv-SE" sz="1050" dirty="0" err="1" smtClean="0">
                <a:solidFill>
                  <a:schemeClr val="accent1"/>
                </a:solidFill>
              </a:rPr>
              <a:t>can</a:t>
            </a:r>
            <a:r>
              <a:rPr lang="sv-SE" sz="1050" dirty="0" smtClean="0">
                <a:solidFill>
                  <a:schemeClr val="accent1"/>
                </a:solidFill>
              </a:rPr>
              <a:t> be </a:t>
            </a:r>
            <a:r>
              <a:rPr lang="sv-SE" sz="1050" dirty="0" err="1" smtClean="0">
                <a:solidFill>
                  <a:schemeClr val="accent1"/>
                </a:solidFill>
              </a:rPr>
              <a:t>used</a:t>
            </a:r>
            <a:endParaRPr lang="sv-SE" sz="1050" dirty="0">
              <a:solidFill>
                <a:schemeClr val="accent1"/>
              </a:solidFill>
            </a:endParaRPr>
          </a:p>
        </p:txBody>
      </p:sp>
      <p:sp>
        <p:nvSpPr>
          <p:cNvPr id="43" name="TextBox 42"/>
          <p:cNvSpPr txBox="1"/>
          <p:nvPr/>
        </p:nvSpPr>
        <p:spPr>
          <a:xfrm>
            <a:off x="7380312" y="4295477"/>
            <a:ext cx="2785338" cy="253916"/>
          </a:xfrm>
          <a:prstGeom prst="rect">
            <a:avLst/>
          </a:prstGeom>
          <a:noFill/>
        </p:spPr>
        <p:txBody>
          <a:bodyPr wrap="square" rtlCol="0">
            <a:spAutoFit/>
          </a:bodyPr>
          <a:lstStyle/>
          <a:p>
            <a:r>
              <a:rPr lang="sv-SE" sz="1050" dirty="0" err="1" smtClean="0">
                <a:solidFill>
                  <a:schemeClr val="accent1"/>
                </a:solidFill>
              </a:rPr>
              <a:t>Return</a:t>
            </a:r>
            <a:r>
              <a:rPr lang="sv-SE" sz="1050" dirty="0" smtClean="0">
                <a:solidFill>
                  <a:schemeClr val="accent1"/>
                </a:solidFill>
              </a:rPr>
              <a:t> the </a:t>
            </a:r>
            <a:r>
              <a:rPr lang="sv-SE" sz="1050" dirty="0" err="1" smtClean="0">
                <a:solidFill>
                  <a:schemeClr val="accent1"/>
                </a:solidFill>
              </a:rPr>
              <a:t>fitness</a:t>
            </a:r>
            <a:endParaRPr lang="sv-SE" sz="1050" dirty="0">
              <a:solidFill>
                <a:schemeClr val="accent1"/>
              </a:solidFill>
            </a:endParaRPr>
          </a:p>
        </p:txBody>
      </p:sp>
      <p:sp>
        <p:nvSpPr>
          <p:cNvPr id="3" name="Rectangle 2"/>
          <p:cNvSpPr/>
          <p:nvPr/>
        </p:nvSpPr>
        <p:spPr>
          <a:xfrm>
            <a:off x="6588224" y="1201705"/>
            <a:ext cx="2231701" cy="461665"/>
          </a:xfrm>
          <a:prstGeom prst="rect">
            <a:avLst/>
          </a:prstGeom>
        </p:spPr>
        <p:txBody>
          <a:bodyPr wrap="none">
            <a:spAutoFit/>
          </a:bodyPr>
          <a:lstStyle/>
          <a:p>
            <a:r>
              <a:rPr lang="sv-SE" sz="1200" dirty="0" err="1" smtClean="0"/>
              <a:t>Functions</a:t>
            </a:r>
            <a:r>
              <a:rPr lang="sv-SE" sz="1200" dirty="0" smtClean="0"/>
              <a:t> from : </a:t>
            </a:r>
            <a:br>
              <a:rPr lang="sv-SE" sz="1200" dirty="0" smtClean="0"/>
            </a:br>
            <a:r>
              <a:rPr lang="sv-SE" sz="1200" dirty="0" smtClean="0"/>
              <a:t>\</a:t>
            </a:r>
            <a:r>
              <a:rPr lang="sv-SE" sz="1200" dirty="0" err="1" smtClean="0"/>
              <a:t>core</a:t>
            </a:r>
            <a:r>
              <a:rPr lang="sv-SE" sz="1200" dirty="0" smtClean="0"/>
              <a:t>\</a:t>
            </a:r>
            <a:r>
              <a:rPr lang="sv-SE" sz="1200" dirty="0" err="1" smtClean="0"/>
              <a:t>functions</a:t>
            </a:r>
            <a:r>
              <a:rPr lang="sv-SE" sz="1200" dirty="0" smtClean="0"/>
              <a:t>\</a:t>
            </a:r>
            <a:r>
              <a:rPr lang="sv-SE" sz="1200" dirty="0" err="1" smtClean="0"/>
              <a:t>rapidFunctions</a:t>
            </a:r>
            <a:endParaRPr lang="sv-SE" sz="1200" dirty="0"/>
          </a:p>
        </p:txBody>
      </p:sp>
    </p:spTree>
    <p:extLst>
      <p:ext uri="{BB962C8B-B14F-4D97-AF65-F5344CB8AC3E}">
        <p14:creationId xmlns:p14="http://schemas.microsoft.com/office/powerpoint/2010/main" val="1007331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Running</a:t>
            </a:r>
            <a:r>
              <a:rPr lang="sv-SE" dirty="0" smtClean="0"/>
              <a:t> the </a:t>
            </a:r>
            <a:r>
              <a:rPr lang="sv-SE" dirty="0" err="1" smtClean="0"/>
              <a:t>toolbox</a:t>
            </a:r>
            <a:endParaRPr lang="sv-SE" dirty="0"/>
          </a:p>
        </p:txBody>
      </p:sp>
      <p:sp>
        <p:nvSpPr>
          <p:cNvPr id="3" name="Content Placeholder 2"/>
          <p:cNvSpPr>
            <a:spLocks noGrp="1"/>
          </p:cNvSpPr>
          <p:nvPr>
            <p:ph idx="1"/>
          </p:nvPr>
        </p:nvSpPr>
        <p:spPr/>
        <p:txBody>
          <a:bodyPr/>
          <a:lstStyle/>
          <a:p>
            <a:r>
              <a:rPr lang="sv-SE" dirty="0" smtClean="0"/>
              <a:t>The </a:t>
            </a:r>
            <a:r>
              <a:rPr lang="sv-SE" dirty="0" err="1" smtClean="0"/>
              <a:t>user</a:t>
            </a:r>
            <a:r>
              <a:rPr lang="sv-SE" dirty="0" smtClean="0"/>
              <a:t> </a:t>
            </a:r>
            <a:r>
              <a:rPr lang="sv-SE" dirty="0" err="1" smtClean="0"/>
              <a:t>should</a:t>
            </a:r>
            <a:r>
              <a:rPr lang="sv-SE" dirty="0" smtClean="0"/>
              <a:t> go </a:t>
            </a:r>
            <a:r>
              <a:rPr lang="sv-SE" dirty="0" err="1" smtClean="0"/>
              <a:t>through</a:t>
            </a:r>
            <a:r>
              <a:rPr lang="sv-SE" dirty="0" smtClean="0"/>
              <a:t> </a:t>
            </a:r>
            <a:r>
              <a:rPr lang="sv-SE" dirty="0" err="1" smtClean="0"/>
              <a:t>every</a:t>
            </a:r>
            <a:r>
              <a:rPr lang="sv-SE" dirty="0" smtClean="0"/>
              <a:t> </a:t>
            </a:r>
            <a:r>
              <a:rPr lang="sv-SE" dirty="0" err="1" smtClean="0"/>
              <a:t>single</a:t>
            </a:r>
            <a:r>
              <a:rPr lang="sv-SE" dirty="0" smtClean="0"/>
              <a:t> </a:t>
            </a:r>
            <a:r>
              <a:rPr lang="sv-SE" dirty="0" err="1" smtClean="0"/>
              <a:t>menu</a:t>
            </a:r>
            <a:r>
              <a:rPr lang="sv-SE" dirty="0" smtClean="0"/>
              <a:t> and make sure all the </a:t>
            </a:r>
            <a:r>
              <a:rPr lang="sv-SE" dirty="0" err="1" smtClean="0"/>
              <a:t>fields</a:t>
            </a:r>
            <a:r>
              <a:rPr lang="sv-SE" dirty="0" smtClean="0"/>
              <a:t> </a:t>
            </a:r>
            <a:r>
              <a:rPr lang="sv-SE" dirty="0" err="1" smtClean="0"/>
              <a:t>are</a:t>
            </a:r>
            <a:r>
              <a:rPr lang="sv-SE" dirty="0" smtClean="0"/>
              <a:t> </a:t>
            </a:r>
            <a:r>
              <a:rPr lang="sv-SE" dirty="0" err="1" smtClean="0"/>
              <a:t>correctly</a:t>
            </a:r>
            <a:r>
              <a:rPr lang="sv-SE" dirty="0" smtClean="0"/>
              <a:t> </a:t>
            </a:r>
            <a:r>
              <a:rPr lang="sv-SE" dirty="0" err="1" smtClean="0"/>
              <a:t>filled</a:t>
            </a:r>
            <a:r>
              <a:rPr lang="sv-SE" dirty="0" smtClean="0"/>
              <a:t>.</a:t>
            </a:r>
          </a:p>
          <a:p>
            <a:r>
              <a:rPr lang="sv-SE" dirty="0" smtClean="0"/>
              <a:t>A </a:t>
            </a:r>
            <a:r>
              <a:rPr lang="sv-SE" dirty="0" err="1" smtClean="0"/>
              <a:t>description</a:t>
            </a:r>
            <a:r>
              <a:rPr lang="sv-SE" dirty="0" smtClean="0"/>
              <a:t> </a:t>
            </a:r>
            <a:r>
              <a:rPr lang="sv-SE" dirty="0" err="1" smtClean="0"/>
              <a:t>of</a:t>
            </a:r>
            <a:r>
              <a:rPr lang="sv-SE" dirty="0" smtClean="0"/>
              <a:t> </a:t>
            </a:r>
            <a:r>
              <a:rPr lang="sv-SE" dirty="0" err="1" smtClean="0"/>
              <a:t>every</a:t>
            </a:r>
            <a:r>
              <a:rPr lang="sv-SE" dirty="0" smtClean="0"/>
              <a:t> </a:t>
            </a:r>
            <a:r>
              <a:rPr lang="sv-SE" dirty="0" err="1" smtClean="0"/>
              <a:t>field</a:t>
            </a:r>
            <a:r>
              <a:rPr lang="sv-SE" dirty="0" smtClean="0"/>
              <a:t> </a:t>
            </a:r>
            <a:r>
              <a:rPr lang="sv-SE" dirty="0" err="1" smtClean="0"/>
              <a:t>can</a:t>
            </a:r>
            <a:r>
              <a:rPr lang="sv-SE" dirty="0" smtClean="0"/>
              <a:t> be </a:t>
            </a:r>
            <a:r>
              <a:rPr lang="sv-SE" dirty="0" err="1" smtClean="0"/>
              <a:t>found</a:t>
            </a:r>
            <a:r>
              <a:rPr lang="sv-SE" dirty="0" smtClean="0"/>
              <a:t> in the </a:t>
            </a:r>
            <a:r>
              <a:rPr lang="sv-SE" dirty="0" err="1" smtClean="0"/>
              <a:t>user</a:t>
            </a:r>
            <a:r>
              <a:rPr lang="sv-SE" dirty="0" smtClean="0"/>
              <a:t> manual.</a:t>
            </a:r>
          </a:p>
          <a:p>
            <a:r>
              <a:rPr lang="sv-SE" dirty="0" smtClean="0"/>
              <a:t>For </a:t>
            </a:r>
            <a:r>
              <a:rPr lang="sv-SE" dirty="0" err="1" smtClean="0"/>
              <a:t>more</a:t>
            </a:r>
            <a:r>
              <a:rPr lang="sv-SE" dirty="0" smtClean="0"/>
              <a:t> information, </a:t>
            </a:r>
            <a:r>
              <a:rPr lang="sv-SE" dirty="0" err="1" smtClean="0"/>
              <a:t>every</a:t>
            </a:r>
            <a:r>
              <a:rPr lang="sv-SE" dirty="0" smtClean="0"/>
              <a:t> script </a:t>
            </a:r>
            <a:r>
              <a:rPr lang="sv-SE" dirty="0" err="1" smtClean="0"/>
              <a:t>of</a:t>
            </a:r>
            <a:r>
              <a:rPr lang="sv-SE" dirty="0" smtClean="0"/>
              <a:t> the </a:t>
            </a:r>
            <a:r>
              <a:rPr lang="sv-SE" dirty="0" err="1" smtClean="0"/>
              <a:t>toolbox</a:t>
            </a:r>
            <a:r>
              <a:rPr lang="sv-SE" dirty="0" smtClean="0"/>
              <a:t> </a:t>
            </a:r>
            <a:r>
              <a:rPr lang="sv-SE" dirty="0" err="1" smtClean="0"/>
              <a:t>was</a:t>
            </a:r>
            <a:r>
              <a:rPr lang="sv-SE" dirty="0" smtClean="0"/>
              <a:t> </a:t>
            </a:r>
            <a:r>
              <a:rPr lang="sv-SE" dirty="0" err="1" smtClean="0"/>
              <a:t>commented</a:t>
            </a:r>
            <a:r>
              <a:rPr lang="sv-SE" dirty="0" smtClean="0"/>
              <a:t>. Reading the </a:t>
            </a:r>
            <a:r>
              <a:rPr lang="sv-SE" dirty="0" err="1" smtClean="0"/>
              <a:t>code</a:t>
            </a:r>
            <a:r>
              <a:rPr lang="sv-SE" dirty="0" smtClean="0"/>
              <a:t> </a:t>
            </a:r>
            <a:r>
              <a:rPr lang="sv-SE" dirty="0" err="1" smtClean="0"/>
              <a:t>should</a:t>
            </a:r>
            <a:r>
              <a:rPr lang="sv-SE" dirty="0" smtClean="0"/>
              <a:t> </a:t>
            </a:r>
            <a:r>
              <a:rPr lang="sv-SE" dirty="0" err="1" smtClean="0"/>
              <a:t>help</a:t>
            </a:r>
            <a:r>
              <a:rPr lang="sv-SE" dirty="0" smtClean="0"/>
              <a:t> </a:t>
            </a:r>
            <a:r>
              <a:rPr lang="sv-SE" dirty="0" err="1" smtClean="0"/>
              <a:t>understanding</a:t>
            </a:r>
            <a:r>
              <a:rPr lang="sv-SE" dirty="0" smtClean="0"/>
              <a:t> the </a:t>
            </a:r>
            <a:r>
              <a:rPr lang="sv-SE" dirty="0" err="1" smtClean="0"/>
              <a:t>basic</a:t>
            </a:r>
            <a:r>
              <a:rPr lang="sv-SE" dirty="0" smtClean="0"/>
              <a:t> </a:t>
            </a:r>
            <a:r>
              <a:rPr lang="sv-SE" dirty="0" err="1" smtClean="0"/>
              <a:t>usage</a:t>
            </a:r>
            <a:r>
              <a:rPr lang="sv-SE" dirty="0" smtClean="0"/>
              <a:t>.</a:t>
            </a:r>
          </a:p>
        </p:txBody>
      </p:sp>
    </p:spTree>
    <p:extLst>
      <p:ext uri="{BB962C8B-B14F-4D97-AF65-F5344CB8AC3E}">
        <p14:creationId xmlns:p14="http://schemas.microsoft.com/office/powerpoint/2010/main" val="261870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4775"/>
            <a:ext cx="8229600" cy="1143000"/>
          </a:xfrm>
        </p:spPr>
        <p:txBody>
          <a:bodyPr/>
          <a:lstStyle/>
          <a:p>
            <a:r>
              <a:rPr lang="sv-SE" dirty="0" err="1" smtClean="0"/>
              <a:t>Investigating</a:t>
            </a:r>
            <a:r>
              <a:rPr lang="sv-SE" dirty="0" smtClean="0"/>
              <a:t> the </a:t>
            </a:r>
            <a:r>
              <a:rPr lang="sv-SE" dirty="0" err="1" smtClean="0"/>
              <a:t>code</a:t>
            </a:r>
            <a:endParaRPr lang="sv-SE" dirty="0"/>
          </a:p>
        </p:txBody>
      </p:sp>
      <p:sp>
        <p:nvSpPr>
          <p:cNvPr id="3" name="Content Placeholder 2"/>
          <p:cNvSpPr>
            <a:spLocks noGrp="1"/>
          </p:cNvSpPr>
          <p:nvPr>
            <p:ph idx="1"/>
          </p:nvPr>
        </p:nvSpPr>
        <p:spPr>
          <a:xfrm>
            <a:off x="422119" y="1232797"/>
            <a:ext cx="8229600" cy="4525963"/>
          </a:xfrm>
        </p:spPr>
        <p:txBody>
          <a:bodyPr/>
          <a:lstStyle/>
          <a:p>
            <a:r>
              <a:rPr lang="sv-SE" sz="2000" dirty="0" smtClean="0"/>
              <a:t>The </a:t>
            </a:r>
            <a:r>
              <a:rPr lang="sv-SE" sz="2000" dirty="0" err="1" smtClean="0"/>
              <a:t>user</a:t>
            </a:r>
            <a:r>
              <a:rPr lang="sv-SE" sz="2000" dirty="0" smtClean="0"/>
              <a:t> </a:t>
            </a:r>
            <a:r>
              <a:rPr lang="sv-SE" sz="2000" dirty="0" err="1" smtClean="0"/>
              <a:t>should</a:t>
            </a:r>
            <a:r>
              <a:rPr lang="sv-SE" sz="2000" dirty="0" smtClean="0"/>
              <a:t> go </a:t>
            </a:r>
            <a:r>
              <a:rPr lang="sv-SE" sz="2000" dirty="0" err="1" smtClean="0"/>
              <a:t>through</a:t>
            </a:r>
            <a:r>
              <a:rPr lang="sv-SE" sz="2000" dirty="0" smtClean="0"/>
              <a:t> </a:t>
            </a:r>
            <a:r>
              <a:rPr lang="sv-SE" sz="2000" dirty="0" err="1" smtClean="0"/>
              <a:t>every</a:t>
            </a:r>
            <a:r>
              <a:rPr lang="sv-SE" sz="2000" dirty="0" smtClean="0"/>
              <a:t> </a:t>
            </a:r>
            <a:r>
              <a:rPr lang="sv-SE" sz="2000" dirty="0" err="1" smtClean="0"/>
              <a:t>single</a:t>
            </a:r>
            <a:r>
              <a:rPr lang="sv-SE" sz="2000" dirty="0" smtClean="0"/>
              <a:t> </a:t>
            </a:r>
            <a:r>
              <a:rPr lang="sv-SE" sz="2000" dirty="0" err="1" smtClean="0"/>
              <a:t>menu</a:t>
            </a:r>
            <a:r>
              <a:rPr lang="sv-SE" sz="2000" dirty="0" smtClean="0"/>
              <a:t> and make sure all the </a:t>
            </a:r>
            <a:r>
              <a:rPr lang="sv-SE" sz="2000" dirty="0" err="1" smtClean="0"/>
              <a:t>fields</a:t>
            </a:r>
            <a:r>
              <a:rPr lang="sv-SE" sz="2000" dirty="0" smtClean="0"/>
              <a:t> </a:t>
            </a:r>
            <a:r>
              <a:rPr lang="sv-SE" sz="2000" dirty="0" err="1" smtClean="0"/>
              <a:t>are</a:t>
            </a:r>
            <a:r>
              <a:rPr lang="sv-SE" sz="2000" dirty="0" smtClean="0"/>
              <a:t> </a:t>
            </a:r>
            <a:r>
              <a:rPr lang="sv-SE" sz="2000" dirty="0" err="1" smtClean="0"/>
              <a:t>correctly</a:t>
            </a:r>
            <a:r>
              <a:rPr lang="sv-SE" sz="2000" dirty="0" smtClean="0"/>
              <a:t> </a:t>
            </a:r>
            <a:r>
              <a:rPr lang="sv-SE" sz="2000" dirty="0" err="1" smtClean="0"/>
              <a:t>filled</a:t>
            </a:r>
            <a:r>
              <a:rPr lang="sv-SE" sz="2000" dirty="0" smtClean="0"/>
              <a:t>.</a:t>
            </a:r>
          </a:p>
          <a:p>
            <a:r>
              <a:rPr lang="sv-SE" sz="2000" dirty="0" smtClean="0"/>
              <a:t>A </a:t>
            </a:r>
            <a:r>
              <a:rPr lang="sv-SE" sz="2000" dirty="0" err="1" smtClean="0"/>
              <a:t>description</a:t>
            </a:r>
            <a:r>
              <a:rPr lang="sv-SE" sz="2000" dirty="0" smtClean="0"/>
              <a:t> </a:t>
            </a:r>
            <a:r>
              <a:rPr lang="sv-SE" sz="2000" dirty="0" err="1" smtClean="0"/>
              <a:t>of</a:t>
            </a:r>
            <a:r>
              <a:rPr lang="sv-SE" sz="2000" dirty="0" smtClean="0"/>
              <a:t> </a:t>
            </a:r>
            <a:r>
              <a:rPr lang="sv-SE" sz="2000" dirty="0" err="1" smtClean="0"/>
              <a:t>every</a:t>
            </a:r>
            <a:r>
              <a:rPr lang="sv-SE" sz="2000" dirty="0" smtClean="0"/>
              <a:t> </a:t>
            </a:r>
            <a:r>
              <a:rPr lang="sv-SE" sz="2000" dirty="0" err="1" smtClean="0"/>
              <a:t>field</a:t>
            </a:r>
            <a:r>
              <a:rPr lang="sv-SE" sz="2000" dirty="0" smtClean="0"/>
              <a:t> </a:t>
            </a:r>
            <a:r>
              <a:rPr lang="sv-SE" sz="2000" dirty="0" err="1" smtClean="0"/>
              <a:t>can</a:t>
            </a:r>
            <a:r>
              <a:rPr lang="sv-SE" sz="2000" dirty="0" smtClean="0"/>
              <a:t> be </a:t>
            </a:r>
            <a:r>
              <a:rPr lang="sv-SE" sz="2000" dirty="0" err="1" smtClean="0"/>
              <a:t>found</a:t>
            </a:r>
            <a:r>
              <a:rPr lang="sv-SE" sz="2000" dirty="0" smtClean="0"/>
              <a:t> in the </a:t>
            </a:r>
            <a:r>
              <a:rPr lang="sv-SE" sz="2000" dirty="0" err="1" smtClean="0"/>
              <a:t>user</a:t>
            </a:r>
            <a:r>
              <a:rPr lang="sv-SE" sz="2000" dirty="0" smtClean="0"/>
              <a:t> manual.</a:t>
            </a:r>
          </a:p>
          <a:p>
            <a:r>
              <a:rPr lang="sv-SE" sz="2000" dirty="0" smtClean="0"/>
              <a:t>For </a:t>
            </a:r>
            <a:r>
              <a:rPr lang="sv-SE" sz="2000" dirty="0" err="1" smtClean="0"/>
              <a:t>more</a:t>
            </a:r>
            <a:r>
              <a:rPr lang="sv-SE" sz="2000" dirty="0" smtClean="0"/>
              <a:t> information, </a:t>
            </a:r>
            <a:r>
              <a:rPr lang="sv-SE" sz="2000" dirty="0" err="1" smtClean="0"/>
              <a:t>every</a:t>
            </a:r>
            <a:r>
              <a:rPr lang="sv-SE" sz="2000" dirty="0" smtClean="0"/>
              <a:t> script </a:t>
            </a:r>
            <a:r>
              <a:rPr lang="sv-SE" sz="2000" dirty="0" err="1" smtClean="0"/>
              <a:t>of</a:t>
            </a:r>
            <a:r>
              <a:rPr lang="sv-SE" sz="2000" dirty="0" smtClean="0"/>
              <a:t> the </a:t>
            </a:r>
            <a:r>
              <a:rPr lang="sv-SE" sz="2000" dirty="0" err="1" smtClean="0"/>
              <a:t>toolbox</a:t>
            </a:r>
            <a:r>
              <a:rPr lang="sv-SE" sz="2000" dirty="0" smtClean="0"/>
              <a:t> </a:t>
            </a:r>
            <a:r>
              <a:rPr lang="sv-SE" sz="2000" dirty="0" err="1" smtClean="0"/>
              <a:t>was</a:t>
            </a:r>
            <a:r>
              <a:rPr lang="sv-SE" sz="2000" dirty="0" smtClean="0"/>
              <a:t> </a:t>
            </a:r>
            <a:r>
              <a:rPr lang="sv-SE" sz="2000" dirty="0" err="1" smtClean="0"/>
              <a:t>commented</a:t>
            </a:r>
            <a:r>
              <a:rPr lang="sv-SE" sz="2000" dirty="0" smtClean="0"/>
              <a:t>. Reading the </a:t>
            </a:r>
            <a:r>
              <a:rPr lang="sv-SE" sz="2000" dirty="0" err="1" smtClean="0"/>
              <a:t>code</a:t>
            </a:r>
            <a:r>
              <a:rPr lang="sv-SE" sz="2000" dirty="0" smtClean="0"/>
              <a:t> </a:t>
            </a:r>
            <a:r>
              <a:rPr lang="sv-SE" sz="2000" dirty="0" err="1" smtClean="0"/>
              <a:t>should</a:t>
            </a:r>
            <a:r>
              <a:rPr lang="sv-SE" sz="2000" dirty="0" smtClean="0"/>
              <a:t> </a:t>
            </a:r>
            <a:r>
              <a:rPr lang="sv-SE" sz="2000" dirty="0" err="1" smtClean="0"/>
              <a:t>help</a:t>
            </a:r>
            <a:r>
              <a:rPr lang="sv-SE" sz="2000" dirty="0" smtClean="0"/>
              <a:t> </a:t>
            </a:r>
            <a:r>
              <a:rPr lang="sv-SE" sz="2000" dirty="0" err="1" smtClean="0"/>
              <a:t>understanding</a:t>
            </a:r>
            <a:r>
              <a:rPr lang="sv-SE" sz="2000" dirty="0" smtClean="0"/>
              <a:t> the </a:t>
            </a:r>
            <a:r>
              <a:rPr lang="sv-SE" sz="2000" dirty="0" err="1" smtClean="0"/>
              <a:t>basic</a:t>
            </a:r>
            <a:r>
              <a:rPr lang="sv-SE" sz="2000" dirty="0" smtClean="0"/>
              <a:t> </a:t>
            </a:r>
            <a:r>
              <a:rPr lang="sv-SE" sz="2000" dirty="0" err="1" smtClean="0"/>
              <a:t>usage</a:t>
            </a:r>
            <a:r>
              <a:rPr lang="sv-SE" sz="2000" dirty="0" smtClean="0"/>
              <a:t>.</a:t>
            </a:r>
          </a:p>
          <a:p>
            <a:r>
              <a:rPr lang="sv-SE" sz="2000" dirty="0" smtClean="0"/>
              <a:t>The </a:t>
            </a:r>
            <a:r>
              <a:rPr lang="sv-SE" sz="2000" dirty="0" err="1" smtClean="0"/>
              <a:t>gui</a:t>
            </a:r>
            <a:r>
              <a:rPr lang="sv-SE" sz="2000" dirty="0" smtClean="0"/>
              <a:t> </a:t>
            </a:r>
            <a:r>
              <a:rPr lang="sv-SE" sz="2000" dirty="0" err="1" smtClean="0"/>
              <a:t>only</a:t>
            </a:r>
            <a:r>
              <a:rPr lang="sv-SE" sz="2000" dirty="0" smtClean="0"/>
              <a:t> save the data </a:t>
            </a:r>
            <a:r>
              <a:rPr lang="sv-SE" sz="2000" dirty="0" err="1" smtClean="0"/>
              <a:t>entered</a:t>
            </a:r>
            <a:r>
              <a:rPr lang="sv-SE" sz="2000" dirty="0" smtClean="0"/>
              <a:t> in the </a:t>
            </a:r>
            <a:r>
              <a:rPr lang="sv-SE" sz="2000" dirty="0" err="1" smtClean="0"/>
              <a:t>menus</a:t>
            </a:r>
            <a:r>
              <a:rPr lang="sv-SE" sz="2000" dirty="0" smtClean="0"/>
              <a:t> inside a </a:t>
            </a:r>
            <a:r>
              <a:rPr lang="sv-SE" sz="2000" dirty="0" err="1" smtClean="0"/>
              <a:t>struct</a:t>
            </a:r>
            <a:r>
              <a:rPr lang="sv-SE" sz="2000" dirty="0" smtClean="0"/>
              <a:t> </a:t>
            </a:r>
            <a:r>
              <a:rPr lang="sv-SE" sz="2000" dirty="0" err="1" smtClean="0"/>
              <a:t>called</a:t>
            </a:r>
            <a:r>
              <a:rPr lang="sv-SE" sz="2000" dirty="0" smtClean="0"/>
              <a:t> </a:t>
            </a:r>
            <a:r>
              <a:rPr lang="sv-SE" sz="2000" dirty="0" err="1" smtClean="0"/>
              <a:t>settings</a:t>
            </a:r>
            <a:r>
              <a:rPr lang="sv-SE" sz="2000" dirty="0" smtClean="0"/>
              <a:t> and saves it </a:t>
            </a:r>
            <a:r>
              <a:rPr lang="sv-SE" sz="2000" dirty="0" err="1" smtClean="0"/>
              <a:t>to</a:t>
            </a:r>
            <a:r>
              <a:rPr lang="sv-SE" sz="2000" dirty="0" smtClean="0"/>
              <a:t> a </a:t>
            </a:r>
            <a:r>
              <a:rPr lang="sv-SE" sz="2000" dirty="0" err="1" smtClean="0"/>
              <a:t>file</a:t>
            </a:r>
            <a:r>
              <a:rPr lang="sv-SE" sz="2000" dirty="0" smtClean="0"/>
              <a:t>, </a:t>
            </a:r>
            <a:r>
              <a:rPr lang="sv-SE" sz="2000" dirty="0" err="1" smtClean="0"/>
              <a:t>when</a:t>
            </a:r>
            <a:r>
              <a:rPr lang="sv-SE" sz="2000" dirty="0" smtClean="0"/>
              <a:t> the ”</a:t>
            </a:r>
            <a:r>
              <a:rPr lang="sv-SE" sz="2000" dirty="0" err="1" smtClean="0"/>
              <a:t>run</a:t>
            </a:r>
            <a:r>
              <a:rPr lang="sv-SE" sz="2000" dirty="0" smtClean="0"/>
              <a:t>” from the </a:t>
            </a:r>
            <a:r>
              <a:rPr lang="sv-SE" sz="2000" dirty="0" err="1" smtClean="0"/>
              <a:t>main</a:t>
            </a:r>
            <a:r>
              <a:rPr lang="sv-SE" sz="2000" dirty="0" smtClean="0"/>
              <a:t> </a:t>
            </a:r>
            <a:r>
              <a:rPr lang="sv-SE" sz="2000" dirty="0" err="1" smtClean="0"/>
              <a:t>window</a:t>
            </a:r>
            <a:r>
              <a:rPr lang="sv-SE" sz="2000" dirty="0" smtClean="0"/>
              <a:t> is </a:t>
            </a:r>
            <a:r>
              <a:rPr lang="sv-SE" sz="2000" dirty="0" err="1" smtClean="0"/>
              <a:t>pressed</a:t>
            </a:r>
            <a:r>
              <a:rPr lang="sv-SE" sz="2000" dirty="0" smtClean="0"/>
              <a:t>, the </a:t>
            </a:r>
            <a:r>
              <a:rPr lang="sv-SE" sz="2000" dirty="0" err="1" smtClean="0"/>
              <a:t>settings</a:t>
            </a:r>
            <a:r>
              <a:rPr lang="sv-SE" sz="2000" dirty="0" smtClean="0"/>
              <a:t> </a:t>
            </a:r>
            <a:r>
              <a:rPr lang="sv-SE" sz="2000" dirty="0" err="1" smtClean="0"/>
              <a:t>object</a:t>
            </a:r>
            <a:r>
              <a:rPr lang="sv-SE" sz="2000" dirty="0" smtClean="0"/>
              <a:t> is </a:t>
            </a:r>
            <a:r>
              <a:rPr lang="sv-SE" sz="2000" dirty="0" err="1" smtClean="0"/>
              <a:t>loaded</a:t>
            </a:r>
            <a:r>
              <a:rPr lang="sv-SE" sz="2000" dirty="0" smtClean="0"/>
              <a:t> and given </a:t>
            </a:r>
            <a:r>
              <a:rPr lang="sv-SE" sz="2000" dirty="0" err="1" smtClean="0"/>
              <a:t>to</a:t>
            </a:r>
            <a:r>
              <a:rPr lang="sv-SE" sz="2000" dirty="0" smtClean="0"/>
              <a:t> the </a:t>
            </a:r>
            <a:r>
              <a:rPr lang="sv-SE" sz="2000" dirty="0" err="1" smtClean="0"/>
              <a:t>main</a:t>
            </a:r>
            <a:r>
              <a:rPr lang="sv-SE" sz="2000" dirty="0" smtClean="0"/>
              <a:t> </a:t>
            </a:r>
            <a:r>
              <a:rPr lang="sv-SE" sz="2000" dirty="0" err="1" smtClean="0"/>
              <a:t>toolbox</a:t>
            </a:r>
            <a:r>
              <a:rPr lang="sv-SE" sz="2000" dirty="0" smtClean="0"/>
              <a:t> </a:t>
            </a:r>
            <a:r>
              <a:rPr lang="sv-SE" sz="2000" dirty="0" err="1" smtClean="0"/>
              <a:t>function</a:t>
            </a:r>
            <a:r>
              <a:rPr lang="sv-SE" sz="2000" dirty="0" smtClean="0"/>
              <a:t> </a:t>
            </a:r>
            <a:r>
              <a:rPr lang="sv-SE" sz="2000" dirty="0" err="1" smtClean="0"/>
              <a:t>called</a:t>
            </a:r>
            <a:r>
              <a:rPr lang="sv-SE" sz="2000" dirty="0" smtClean="0"/>
              <a:t> ”rapid”.</a:t>
            </a:r>
          </a:p>
          <a:p>
            <a:r>
              <a:rPr lang="sv-SE" sz="2000" dirty="0" smtClean="0">
                <a:solidFill>
                  <a:srgbClr val="FF0000"/>
                </a:solidFill>
              </a:rPr>
              <a:t>Everything </a:t>
            </a:r>
            <a:r>
              <a:rPr lang="sv-SE" sz="2000" dirty="0" err="1" smtClean="0">
                <a:solidFill>
                  <a:srgbClr val="FF0000"/>
                </a:solidFill>
              </a:rPr>
              <a:t>can</a:t>
            </a:r>
            <a:r>
              <a:rPr lang="sv-SE" sz="2000" dirty="0" smtClean="0">
                <a:solidFill>
                  <a:srgbClr val="FF0000"/>
                </a:solidFill>
              </a:rPr>
              <a:t> be </a:t>
            </a:r>
            <a:r>
              <a:rPr lang="sv-SE" sz="2000" dirty="0" err="1" smtClean="0">
                <a:solidFill>
                  <a:srgbClr val="FF0000"/>
                </a:solidFill>
              </a:rPr>
              <a:t>done</a:t>
            </a:r>
            <a:r>
              <a:rPr lang="sv-SE" sz="2000" dirty="0" smtClean="0">
                <a:solidFill>
                  <a:srgbClr val="FF0000"/>
                </a:solidFill>
              </a:rPr>
              <a:t> in </a:t>
            </a:r>
            <a:r>
              <a:rPr lang="sv-SE" sz="2000" dirty="0" err="1" smtClean="0">
                <a:solidFill>
                  <a:srgbClr val="FF0000"/>
                </a:solidFill>
              </a:rPr>
              <a:t>command</a:t>
            </a:r>
            <a:r>
              <a:rPr lang="sv-SE" sz="2000" dirty="0" smtClean="0">
                <a:solidFill>
                  <a:srgbClr val="FF0000"/>
                </a:solidFill>
              </a:rPr>
              <a:t> </a:t>
            </a:r>
            <a:r>
              <a:rPr lang="sv-SE" sz="2000" dirty="0" err="1" smtClean="0">
                <a:solidFill>
                  <a:srgbClr val="FF0000"/>
                </a:solidFill>
              </a:rPr>
              <a:t>line</a:t>
            </a:r>
            <a:r>
              <a:rPr lang="sv-SE" sz="2000" dirty="0" smtClean="0">
                <a:solidFill>
                  <a:srgbClr val="FF0000"/>
                </a:solidFill>
              </a:rPr>
              <a:t>. The </a:t>
            </a:r>
            <a:r>
              <a:rPr lang="sv-SE" sz="2000" dirty="0" err="1" smtClean="0">
                <a:solidFill>
                  <a:srgbClr val="FF0000"/>
                </a:solidFill>
              </a:rPr>
              <a:t>gui</a:t>
            </a:r>
            <a:r>
              <a:rPr lang="sv-SE" sz="2000" dirty="0" smtClean="0">
                <a:solidFill>
                  <a:srgbClr val="FF0000"/>
                </a:solidFill>
              </a:rPr>
              <a:t> </a:t>
            </a:r>
            <a:r>
              <a:rPr lang="sv-SE" sz="2000" dirty="0" err="1" smtClean="0">
                <a:solidFill>
                  <a:srgbClr val="FF0000"/>
                </a:solidFill>
              </a:rPr>
              <a:t>code</a:t>
            </a:r>
            <a:r>
              <a:rPr lang="sv-SE" sz="2000" dirty="0" smtClean="0">
                <a:solidFill>
                  <a:srgbClr val="FF0000"/>
                </a:solidFill>
              </a:rPr>
              <a:t> is </a:t>
            </a:r>
            <a:r>
              <a:rPr lang="sv-SE" sz="2000" dirty="0" err="1" smtClean="0">
                <a:solidFill>
                  <a:srgbClr val="FF0000"/>
                </a:solidFill>
              </a:rPr>
              <a:t>quite</a:t>
            </a:r>
            <a:r>
              <a:rPr lang="sv-SE" sz="2000" dirty="0" smtClean="0">
                <a:solidFill>
                  <a:srgbClr val="FF0000"/>
                </a:solidFill>
              </a:rPr>
              <a:t> </a:t>
            </a:r>
            <a:r>
              <a:rPr lang="sv-SE" sz="2000" dirty="0" err="1" smtClean="0">
                <a:solidFill>
                  <a:srgbClr val="FF0000"/>
                </a:solidFill>
              </a:rPr>
              <a:t>heavy</a:t>
            </a:r>
            <a:r>
              <a:rPr lang="sv-SE" sz="2000" dirty="0" smtClean="0">
                <a:solidFill>
                  <a:srgbClr val="FF0000"/>
                </a:solidFill>
              </a:rPr>
              <a:t> and </a:t>
            </a:r>
            <a:r>
              <a:rPr lang="sv-SE" sz="2000" dirty="0" err="1" smtClean="0">
                <a:solidFill>
                  <a:srgbClr val="FF0000"/>
                </a:solidFill>
              </a:rPr>
              <a:t>large</a:t>
            </a:r>
            <a:r>
              <a:rPr lang="sv-SE" sz="2000" dirty="0" smtClean="0">
                <a:solidFill>
                  <a:srgbClr val="FF0000"/>
                </a:solidFill>
              </a:rPr>
              <a:t>, </a:t>
            </a:r>
            <a:r>
              <a:rPr lang="sv-SE" sz="2000" dirty="0" err="1" smtClean="0">
                <a:solidFill>
                  <a:srgbClr val="FF0000"/>
                </a:solidFill>
              </a:rPr>
              <a:t>doing</a:t>
            </a:r>
            <a:r>
              <a:rPr lang="sv-SE" sz="2000" dirty="0" smtClean="0">
                <a:solidFill>
                  <a:srgbClr val="FF0000"/>
                </a:solidFill>
              </a:rPr>
              <a:t> </a:t>
            </a:r>
            <a:r>
              <a:rPr lang="sv-SE" sz="2000" dirty="0" err="1" smtClean="0">
                <a:solidFill>
                  <a:srgbClr val="FF0000"/>
                </a:solidFill>
              </a:rPr>
              <a:t>things</a:t>
            </a:r>
            <a:r>
              <a:rPr lang="sv-SE" sz="2000" dirty="0" smtClean="0">
                <a:solidFill>
                  <a:srgbClr val="FF0000"/>
                </a:solidFill>
              </a:rPr>
              <a:t> </a:t>
            </a:r>
            <a:r>
              <a:rPr lang="sv-SE" sz="2000" dirty="0" err="1" smtClean="0">
                <a:solidFill>
                  <a:srgbClr val="FF0000"/>
                </a:solidFill>
              </a:rPr>
              <a:t>comand</a:t>
            </a:r>
            <a:r>
              <a:rPr lang="sv-SE" sz="2000" dirty="0" smtClean="0">
                <a:solidFill>
                  <a:srgbClr val="FF0000"/>
                </a:solidFill>
              </a:rPr>
              <a:t> </a:t>
            </a:r>
            <a:r>
              <a:rPr lang="sv-SE" sz="2000" dirty="0" err="1" smtClean="0">
                <a:solidFill>
                  <a:srgbClr val="FF0000"/>
                </a:solidFill>
              </a:rPr>
              <a:t>line</a:t>
            </a:r>
            <a:r>
              <a:rPr lang="sv-SE" sz="2000" dirty="0" smtClean="0">
                <a:solidFill>
                  <a:srgbClr val="FF0000"/>
                </a:solidFill>
              </a:rPr>
              <a:t> is the right </a:t>
            </a:r>
            <a:r>
              <a:rPr lang="sv-SE" sz="2000" dirty="0" err="1" smtClean="0">
                <a:solidFill>
                  <a:srgbClr val="FF0000"/>
                </a:solidFill>
              </a:rPr>
              <a:t>way</a:t>
            </a:r>
            <a:r>
              <a:rPr lang="sv-SE" sz="2000" dirty="0" smtClean="0">
                <a:solidFill>
                  <a:srgbClr val="FF0000"/>
                </a:solidFill>
              </a:rPr>
              <a:t> </a:t>
            </a:r>
            <a:r>
              <a:rPr lang="sv-SE" sz="2000" dirty="0" err="1" smtClean="0">
                <a:solidFill>
                  <a:srgbClr val="FF0000"/>
                </a:solidFill>
              </a:rPr>
              <a:t>if</a:t>
            </a:r>
            <a:r>
              <a:rPr lang="sv-SE" sz="2000" dirty="0" smtClean="0">
                <a:solidFill>
                  <a:srgbClr val="FF0000"/>
                </a:solidFill>
              </a:rPr>
              <a:t> the </a:t>
            </a:r>
            <a:r>
              <a:rPr lang="sv-SE" sz="2000" dirty="0" err="1" smtClean="0">
                <a:solidFill>
                  <a:srgbClr val="FF0000"/>
                </a:solidFill>
              </a:rPr>
              <a:t>user</a:t>
            </a:r>
            <a:r>
              <a:rPr lang="sv-SE" sz="2000" dirty="0" smtClean="0">
                <a:solidFill>
                  <a:srgbClr val="FF0000"/>
                </a:solidFill>
              </a:rPr>
              <a:t> </a:t>
            </a:r>
            <a:r>
              <a:rPr lang="sv-SE" sz="2000" dirty="0" err="1" smtClean="0">
                <a:solidFill>
                  <a:srgbClr val="FF0000"/>
                </a:solidFill>
              </a:rPr>
              <a:t>wants</a:t>
            </a:r>
            <a:r>
              <a:rPr lang="sv-SE" sz="2000" dirty="0" smtClean="0">
                <a:solidFill>
                  <a:srgbClr val="FF0000"/>
                </a:solidFill>
              </a:rPr>
              <a:t> </a:t>
            </a:r>
            <a:r>
              <a:rPr lang="sv-SE" sz="2000" dirty="0" err="1" smtClean="0">
                <a:solidFill>
                  <a:srgbClr val="FF0000"/>
                </a:solidFill>
              </a:rPr>
              <a:t>to</a:t>
            </a:r>
            <a:r>
              <a:rPr lang="sv-SE" sz="2000" dirty="0" smtClean="0">
                <a:solidFill>
                  <a:srgbClr val="FF0000"/>
                </a:solidFill>
              </a:rPr>
              <a:t> dig in </a:t>
            </a:r>
            <a:r>
              <a:rPr lang="sv-SE" sz="2000" dirty="0" err="1" smtClean="0">
                <a:solidFill>
                  <a:srgbClr val="FF0000"/>
                </a:solidFill>
              </a:rPr>
              <a:t>how</a:t>
            </a:r>
            <a:r>
              <a:rPr lang="sv-SE" sz="2000" dirty="0" smtClean="0">
                <a:solidFill>
                  <a:srgbClr val="FF0000"/>
                </a:solidFill>
              </a:rPr>
              <a:t> </a:t>
            </a:r>
            <a:r>
              <a:rPr lang="sv-SE" sz="2000" dirty="0" err="1" smtClean="0">
                <a:solidFill>
                  <a:srgbClr val="FF0000"/>
                </a:solidFill>
              </a:rPr>
              <a:t>things</a:t>
            </a:r>
            <a:r>
              <a:rPr lang="sv-SE" sz="2000" dirty="0" smtClean="0">
                <a:solidFill>
                  <a:srgbClr val="FF0000"/>
                </a:solidFill>
              </a:rPr>
              <a:t> </a:t>
            </a:r>
            <a:r>
              <a:rPr lang="sv-SE" sz="2000" dirty="0" err="1" smtClean="0">
                <a:solidFill>
                  <a:srgbClr val="FF0000"/>
                </a:solidFill>
              </a:rPr>
              <a:t>work</a:t>
            </a:r>
            <a:r>
              <a:rPr lang="sv-SE" sz="2000" dirty="0" smtClean="0">
                <a:solidFill>
                  <a:srgbClr val="FF0000"/>
                </a:solidFill>
              </a:rPr>
              <a:t>. </a:t>
            </a:r>
          </a:p>
          <a:p>
            <a:r>
              <a:rPr lang="sv-SE" sz="2000" dirty="0" err="1" smtClean="0"/>
              <a:t>After</a:t>
            </a:r>
            <a:r>
              <a:rPr lang="sv-SE" sz="2000" dirty="0" smtClean="0"/>
              <a:t> </a:t>
            </a:r>
            <a:r>
              <a:rPr lang="sv-SE" sz="2000" dirty="0" err="1" smtClean="0"/>
              <a:t>changing</a:t>
            </a:r>
            <a:r>
              <a:rPr lang="sv-SE" sz="2000" dirty="0" smtClean="0"/>
              <a:t> directory </a:t>
            </a:r>
            <a:r>
              <a:rPr lang="sv-SE" sz="2000" dirty="0" err="1" smtClean="0"/>
              <a:t>to</a:t>
            </a:r>
            <a:r>
              <a:rPr lang="sv-SE" sz="2000" dirty="0" smtClean="0"/>
              <a:t> the </a:t>
            </a:r>
            <a:r>
              <a:rPr lang="sv-SE" sz="2000" dirty="0" err="1" smtClean="0"/>
              <a:t>RaPId</a:t>
            </a:r>
            <a:r>
              <a:rPr lang="sv-SE" sz="2000" dirty="0" smtClean="0"/>
              <a:t> directory, </a:t>
            </a:r>
            <a:r>
              <a:rPr lang="sv-SE" sz="2000" dirty="0" err="1" smtClean="0"/>
              <a:t>to</a:t>
            </a:r>
            <a:r>
              <a:rPr lang="sv-SE" sz="2000" dirty="0" smtClean="0"/>
              <a:t> </a:t>
            </a:r>
            <a:r>
              <a:rPr lang="sv-SE" sz="2000" dirty="0" err="1" smtClean="0"/>
              <a:t>run</a:t>
            </a:r>
            <a:r>
              <a:rPr lang="sv-SE" sz="2000" dirty="0" smtClean="0"/>
              <a:t> the </a:t>
            </a:r>
            <a:r>
              <a:rPr lang="sv-SE" sz="2000" dirty="0" err="1" smtClean="0"/>
              <a:t>gui</a:t>
            </a:r>
            <a:r>
              <a:rPr lang="sv-SE" sz="2000" dirty="0" smtClean="0"/>
              <a:t>, </a:t>
            </a:r>
            <a:r>
              <a:rPr lang="sv-SE" sz="2000" dirty="0" err="1" smtClean="0"/>
              <a:t>execute</a:t>
            </a:r>
            <a:r>
              <a:rPr lang="sv-SE" sz="2000" dirty="0" smtClean="0"/>
              <a:t> </a:t>
            </a:r>
            <a:r>
              <a:rPr lang="sv-SE" sz="2000" dirty="0" err="1" smtClean="0"/>
              <a:t>run_gui.m</a:t>
            </a:r>
            <a:r>
              <a:rPr lang="sv-SE" sz="2000" dirty="0" smtClean="0"/>
              <a:t> </a:t>
            </a:r>
            <a:r>
              <a:rPr lang="sv-SE" sz="2000" dirty="0" err="1" smtClean="0"/>
              <a:t>to</a:t>
            </a:r>
            <a:r>
              <a:rPr lang="sv-SE" sz="2000" dirty="0" smtClean="0"/>
              <a:t> </a:t>
            </a:r>
            <a:r>
              <a:rPr lang="sv-SE" sz="2000" dirty="0" err="1" smtClean="0"/>
              <a:t>run</a:t>
            </a:r>
            <a:r>
              <a:rPr lang="sv-SE" sz="2000" dirty="0" smtClean="0"/>
              <a:t> </a:t>
            </a:r>
            <a:r>
              <a:rPr lang="sv-SE" sz="2000" dirty="0" err="1" smtClean="0"/>
              <a:t>comand</a:t>
            </a:r>
            <a:r>
              <a:rPr lang="sv-SE" sz="2000" dirty="0" smtClean="0"/>
              <a:t> </a:t>
            </a:r>
            <a:r>
              <a:rPr lang="sv-SE" sz="2000" dirty="0" err="1" smtClean="0"/>
              <a:t>line</a:t>
            </a:r>
            <a:r>
              <a:rPr lang="sv-SE" sz="2000" dirty="0" smtClean="0"/>
              <a:t> </a:t>
            </a:r>
            <a:r>
              <a:rPr lang="sv-SE" sz="2000" dirty="0" err="1" smtClean="0"/>
              <a:t>execute</a:t>
            </a:r>
            <a:r>
              <a:rPr lang="sv-SE" sz="2000" dirty="0" smtClean="0"/>
              <a:t> </a:t>
            </a:r>
            <a:r>
              <a:rPr lang="sv-SE" sz="2000" dirty="0" err="1" smtClean="0"/>
              <a:t>run_cmd.m</a:t>
            </a:r>
            <a:endParaRPr lang="sv-SE" sz="2000" dirty="0" smtClean="0"/>
          </a:p>
          <a:p>
            <a:r>
              <a:rPr lang="sv-SE" sz="2000" dirty="0" err="1" smtClean="0">
                <a:solidFill>
                  <a:srgbClr val="FF0000"/>
                </a:solidFill>
              </a:rPr>
              <a:t>run_cmd.m</a:t>
            </a:r>
            <a:r>
              <a:rPr lang="sv-SE" sz="2000" dirty="0" smtClean="0">
                <a:solidFill>
                  <a:srgbClr val="FF0000"/>
                </a:solidFill>
              </a:rPr>
              <a:t> </a:t>
            </a:r>
            <a:r>
              <a:rPr lang="sv-SE" sz="2000" dirty="0" err="1" smtClean="0">
                <a:solidFill>
                  <a:srgbClr val="FF0000"/>
                </a:solidFill>
              </a:rPr>
              <a:t>can</a:t>
            </a:r>
            <a:r>
              <a:rPr lang="sv-SE" sz="2000" dirty="0" smtClean="0">
                <a:solidFill>
                  <a:srgbClr val="FF0000"/>
                </a:solidFill>
              </a:rPr>
              <a:t> be </a:t>
            </a:r>
            <a:r>
              <a:rPr lang="sv-SE" sz="2000" dirty="0" err="1" smtClean="0">
                <a:solidFill>
                  <a:srgbClr val="FF0000"/>
                </a:solidFill>
              </a:rPr>
              <a:t>used</a:t>
            </a:r>
            <a:r>
              <a:rPr lang="sv-SE" sz="2000" dirty="0" smtClean="0">
                <a:solidFill>
                  <a:srgbClr val="FF0000"/>
                </a:solidFill>
              </a:rPr>
              <a:t> </a:t>
            </a:r>
            <a:r>
              <a:rPr lang="sv-SE" sz="2000" dirty="0" err="1" smtClean="0">
                <a:solidFill>
                  <a:srgbClr val="FF0000"/>
                </a:solidFill>
              </a:rPr>
              <a:t>with</a:t>
            </a:r>
            <a:r>
              <a:rPr lang="sv-SE" sz="2000" dirty="0" smtClean="0">
                <a:solidFill>
                  <a:srgbClr val="FF0000"/>
                </a:solidFill>
              </a:rPr>
              <a:t> the same </a:t>
            </a:r>
            <a:r>
              <a:rPr lang="sv-SE" sz="2000" dirty="0" err="1" smtClean="0">
                <a:solidFill>
                  <a:srgbClr val="FF0000"/>
                </a:solidFill>
              </a:rPr>
              <a:t>philosophy</a:t>
            </a:r>
            <a:r>
              <a:rPr lang="sv-SE" sz="2000" dirty="0" smtClean="0">
                <a:solidFill>
                  <a:srgbClr val="FF0000"/>
                </a:solidFill>
              </a:rPr>
              <a:t> as the </a:t>
            </a:r>
            <a:r>
              <a:rPr lang="sv-SE" sz="2000" dirty="0" err="1" smtClean="0">
                <a:solidFill>
                  <a:srgbClr val="FF0000"/>
                </a:solidFill>
              </a:rPr>
              <a:t>gui</a:t>
            </a:r>
            <a:r>
              <a:rPr lang="sv-SE" sz="2000" dirty="0" smtClean="0">
                <a:solidFill>
                  <a:srgbClr val="FF0000"/>
                </a:solidFill>
              </a:rPr>
              <a:t>: </a:t>
            </a:r>
            <a:r>
              <a:rPr lang="sv-SE" sz="2000" dirty="0" err="1" smtClean="0">
                <a:solidFill>
                  <a:srgbClr val="FF0000"/>
                </a:solidFill>
              </a:rPr>
              <a:t>let</a:t>
            </a:r>
            <a:r>
              <a:rPr lang="sv-SE" sz="2000" dirty="0" smtClean="0">
                <a:solidFill>
                  <a:srgbClr val="FF0000"/>
                </a:solidFill>
              </a:rPr>
              <a:t> it be like it is, just </a:t>
            </a:r>
            <a:r>
              <a:rPr lang="sv-SE" sz="2000" dirty="0" err="1" smtClean="0">
                <a:solidFill>
                  <a:srgbClr val="FF0000"/>
                </a:solidFill>
              </a:rPr>
              <a:t>change</a:t>
            </a:r>
            <a:r>
              <a:rPr lang="sv-SE" sz="2000" dirty="0" smtClean="0">
                <a:solidFill>
                  <a:srgbClr val="FF0000"/>
                </a:solidFill>
              </a:rPr>
              <a:t> the parameters present in the </a:t>
            </a:r>
            <a:r>
              <a:rPr lang="sv-SE" sz="2000" dirty="0" err="1" smtClean="0">
                <a:solidFill>
                  <a:srgbClr val="FF0000"/>
                </a:solidFill>
              </a:rPr>
              <a:t>file</a:t>
            </a:r>
            <a:r>
              <a:rPr lang="sv-SE" sz="2000" dirty="0" smtClean="0">
                <a:solidFill>
                  <a:srgbClr val="FF0000"/>
                </a:solidFill>
              </a:rPr>
              <a:t> </a:t>
            </a:r>
            <a:r>
              <a:rPr lang="sv-SE" sz="2000" dirty="0" err="1" smtClean="0">
                <a:solidFill>
                  <a:srgbClr val="FF0000"/>
                </a:solidFill>
              </a:rPr>
              <a:t>according</a:t>
            </a:r>
            <a:r>
              <a:rPr lang="sv-SE" sz="2000" dirty="0" smtClean="0">
                <a:solidFill>
                  <a:srgbClr val="FF0000"/>
                </a:solidFill>
              </a:rPr>
              <a:t> </a:t>
            </a:r>
            <a:r>
              <a:rPr lang="sv-SE" sz="2000" dirty="0" err="1" smtClean="0">
                <a:solidFill>
                  <a:srgbClr val="FF0000"/>
                </a:solidFill>
              </a:rPr>
              <a:t>to</a:t>
            </a:r>
            <a:r>
              <a:rPr lang="sv-SE" sz="2000" dirty="0" smtClean="0">
                <a:solidFill>
                  <a:srgbClr val="FF0000"/>
                </a:solidFill>
              </a:rPr>
              <a:t> </a:t>
            </a:r>
            <a:r>
              <a:rPr lang="sv-SE" sz="2000" dirty="0" err="1" smtClean="0">
                <a:solidFill>
                  <a:srgbClr val="FF0000"/>
                </a:solidFill>
              </a:rPr>
              <a:t>your</a:t>
            </a:r>
            <a:r>
              <a:rPr lang="sv-SE" sz="2000" dirty="0" smtClean="0">
                <a:solidFill>
                  <a:srgbClr val="FF0000"/>
                </a:solidFill>
              </a:rPr>
              <a:t> </a:t>
            </a:r>
            <a:r>
              <a:rPr lang="sv-SE" sz="2000" dirty="0" err="1" smtClean="0">
                <a:solidFill>
                  <a:srgbClr val="FF0000"/>
                </a:solidFill>
              </a:rPr>
              <a:t>needs</a:t>
            </a:r>
            <a:endParaRPr lang="sv-SE" sz="2000" dirty="0">
              <a:solidFill>
                <a:srgbClr val="FF0000"/>
              </a:solidFill>
            </a:endParaRPr>
          </a:p>
        </p:txBody>
      </p:sp>
    </p:spTree>
    <p:extLst>
      <p:ext uri="{BB962C8B-B14F-4D97-AF65-F5344CB8AC3E}">
        <p14:creationId xmlns:p14="http://schemas.microsoft.com/office/powerpoint/2010/main" val="319725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Running</a:t>
            </a:r>
            <a:r>
              <a:rPr lang="sv-SE" dirty="0" smtClean="0"/>
              <a:t> the </a:t>
            </a:r>
            <a:r>
              <a:rPr lang="sv-SE" dirty="0" err="1" smtClean="0"/>
              <a:t>gui</a:t>
            </a:r>
            <a:endParaRPr lang="sv-S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49" y="1774397"/>
            <a:ext cx="3466547" cy="371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23928" y="1124744"/>
            <a:ext cx="4762872" cy="5755422"/>
          </a:xfrm>
          <a:prstGeom prst="rect">
            <a:avLst/>
          </a:prstGeom>
          <a:noFill/>
        </p:spPr>
        <p:txBody>
          <a:bodyPr wrap="square" rtlCol="0">
            <a:spAutoFit/>
          </a:bodyPr>
          <a:lstStyle/>
          <a:p>
            <a:r>
              <a:rPr lang="sv-SE" sz="1600" dirty="0" err="1" smtClean="0"/>
              <a:t>When</a:t>
            </a:r>
            <a:r>
              <a:rPr lang="sv-SE" sz="1600" dirty="0" smtClean="0"/>
              <a:t> all </a:t>
            </a:r>
            <a:r>
              <a:rPr lang="sv-SE" sz="1600" dirty="0" err="1" smtClean="0"/>
              <a:t>menus</a:t>
            </a:r>
            <a:r>
              <a:rPr lang="sv-SE" sz="1600" dirty="0" smtClean="0"/>
              <a:t> </a:t>
            </a:r>
            <a:r>
              <a:rPr lang="sv-SE" sz="1600" dirty="0" err="1" smtClean="0"/>
              <a:t>are</a:t>
            </a:r>
            <a:r>
              <a:rPr lang="sv-SE" sz="1600" dirty="0" smtClean="0"/>
              <a:t> </a:t>
            </a:r>
            <a:r>
              <a:rPr lang="sv-SE" sz="1600" dirty="0" err="1" smtClean="0"/>
              <a:t>filled</a:t>
            </a:r>
            <a:r>
              <a:rPr lang="sv-SE" sz="1600" dirty="0" smtClean="0"/>
              <a:t>, press </a:t>
            </a:r>
            <a:r>
              <a:rPr lang="sv-SE" sz="1600" dirty="0" err="1" smtClean="0"/>
              <a:t>Run</a:t>
            </a:r>
            <a:r>
              <a:rPr lang="sv-SE" sz="1600" dirty="0" smtClean="0"/>
              <a:t>.</a:t>
            </a:r>
            <a:br>
              <a:rPr lang="sv-SE" sz="1600" dirty="0" smtClean="0"/>
            </a:br>
            <a:r>
              <a:rPr lang="sv-SE" sz="1600" dirty="0" smtClean="0"/>
              <a:t/>
            </a:r>
            <a:br>
              <a:rPr lang="sv-SE" sz="1600" dirty="0" smtClean="0"/>
            </a:br>
            <a:r>
              <a:rPr lang="sv-SE" sz="1600" dirty="0" smtClean="0"/>
              <a:t>The green ”ready” </a:t>
            </a:r>
            <a:r>
              <a:rPr lang="sv-SE" sz="1600" dirty="0" err="1" smtClean="0"/>
              <a:t>turns</a:t>
            </a:r>
            <a:r>
              <a:rPr lang="sv-SE" sz="1600" dirty="0" smtClean="0"/>
              <a:t> </a:t>
            </a:r>
            <a:r>
              <a:rPr lang="sv-SE" sz="1600" dirty="0" err="1" smtClean="0"/>
              <a:t>to</a:t>
            </a:r>
            <a:r>
              <a:rPr lang="sv-SE" sz="1600" dirty="0" smtClean="0"/>
              <a:t> red. If it goes back </a:t>
            </a:r>
            <a:r>
              <a:rPr lang="sv-SE" sz="1600" dirty="0" err="1" smtClean="0"/>
              <a:t>to</a:t>
            </a:r>
            <a:r>
              <a:rPr lang="sv-SE" sz="1600" dirty="0" smtClean="0"/>
              <a:t> green, the simulation has </a:t>
            </a:r>
            <a:r>
              <a:rPr lang="sv-SE" sz="1600" dirty="0" err="1" smtClean="0"/>
              <a:t>ended</a:t>
            </a:r>
            <a:r>
              <a:rPr lang="sv-SE" sz="1600" dirty="0" smtClean="0"/>
              <a:t>, </a:t>
            </a:r>
            <a:r>
              <a:rPr lang="sv-SE" sz="1600" dirty="0" err="1" smtClean="0"/>
              <a:t>you</a:t>
            </a:r>
            <a:r>
              <a:rPr lang="sv-SE" sz="1600" dirty="0" smtClean="0"/>
              <a:t> </a:t>
            </a:r>
            <a:r>
              <a:rPr lang="sv-SE" sz="1600" dirty="0" err="1" smtClean="0"/>
              <a:t>can</a:t>
            </a:r>
            <a:r>
              <a:rPr lang="sv-SE" sz="1600" dirty="0" smtClean="0"/>
              <a:t> press </a:t>
            </a:r>
            <a:r>
              <a:rPr lang="sv-SE" sz="1600" dirty="0" err="1" smtClean="0"/>
              <a:t>plot</a:t>
            </a:r>
            <a:r>
              <a:rPr lang="sv-SE" sz="1600" dirty="0" smtClean="0"/>
              <a:t> </a:t>
            </a:r>
            <a:r>
              <a:rPr lang="sv-SE" sz="1600" dirty="0" err="1" smtClean="0"/>
              <a:t>to</a:t>
            </a:r>
            <a:r>
              <a:rPr lang="sv-SE" sz="1600" dirty="0" smtClean="0"/>
              <a:t> </a:t>
            </a:r>
            <a:r>
              <a:rPr lang="sv-SE" sz="1600" dirty="0" err="1" smtClean="0"/>
              <a:t>visualize</a:t>
            </a:r>
            <a:r>
              <a:rPr lang="sv-SE" sz="1600" dirty="0" smtClean="0"/>
              <a:t> the </a:t>
            </a:r>
            <a:r>
              <a:rPr lang="sv-SE" sz="1600" dirty="0" err="1" smtClean="0"/>
              <a:t>simulated</a:t>
            </a:r>
            <a:r>
              <a:rPr lang="sv-SE" sz="1600" dirty="0" smtClean="0"/>
              <a:t> and </a:t>
            </a:r>
            <a:r>
              <a:rPr lang="sv-SE" sz="1600" dirty="0" err="1" smtClean="0"/>
              <a:t>measured</a:t>
            </a:r>
            <a:r>
              <a:rPr lang="sv-SE" sz="1600" dirty="0" smtClean="0"/>
              <a:t> outputs. </a:t>
            </a:r>
          </a:p>
          <a:p>
            <a:endParaRPr lang="sv-SE" sz="1600" dirty="0"/>
          </a:p>
          <a:p>
            <a:r>
              <a:rPr lang="sv-SE" sz="1600" dirty="0" smtClean="0"/>
              <a:t>Press last </a:t>
            </a:r>
            <a:r>
              <a:rPr lang="sv-SE" sz="1600" dirty="0" err="1" smtClean="0"/>
              <a:t>result</a:t>
            </a:r>
            <a:r>
              <a:rPr lang="sv-SE" sz="1600" dirty="0" smtClean="0"/>
              <a:t> </a:t>
            </a:r>
            <a:r>
              <a:rPr lang="sv-SE" sz="1600" dirty="0" err="1" smtClean="0"/>
              <a:t>to</a:t>
            </a:r>
            <a:r>
              <a:rPr lang="sv-SE" sz="1600" dirty="0" smtClean="0"/>
              <a:t> </a:t>
            </a:r>
            <a:r>
              <a:rPr lang="sv-SE" sz="1600" dirty="0" err="1" smtClean="0"/>
              <a:t>see</a:t>
            </a:r>
            <a:r>
              <a:rPr lang="sv-SE" sz="1600" dirty="0" smtClean="0"/>
              <a:t> </a:t>
            </a:r>
            <a:r>
              <a:rPr lang="sv-SE" sz="1600" dirty="0" err="1" smtClean="0"/>
              <a:t>what</a:t>
            </a:r>
            <a:r>
              <a:rPr lang="sv-SE" sz="1600" dirty="0" smtClean="0"/>
              <a:t> </a:t>
            </a:r>
            <a:r>
              <a:rPr lang="sv-SE" sz="1600" dirty="0" err="1" smtClean="0"/>
              <a:t>were</a:t>
            </a:r>
            <a:r>
              <a:rPr lang="sv-SE" sz="1600" dirty="0" smtClean="0"/>
              <a:t> the </a:t>
            </a:r>
            <a:r>
              <a:rPr lang="sv-SE" sz="1600" dirty="0" err="1" smtClean="0"/>
              <a:t>values</a:t>
            </a:r>
            <a:r>
              <a:rPr lang="sv-SE" sz="1600" dirty="0" smtClean="0"/>
              <a:t> </a:t>
            </a:r>
            <a:r>
              <a:rPr lang="sv-SE" sz="1600" dirty="0" err="1" smtClean="0"/>
              <a:t>found</a:t>
            </a:r>
            <a:r>
              <a:rPr lang="sv-SE" sz="1600" dirty="0" smtClean="0"/>
              <a:t> for the parameters.</a:t>
            </a:r>
            <a:br>
              <a:rPr lang="sv-SE" sz="1600" dirty="0" smtClean="0"/>
            </a:br>
            <a:endParaRPr lang="sv-SE" sz="1600" dirty="0" smtClean="0"/>
          </a:p>
          <a:p>
            <a:r>
              <a:rPr lang="sv-SE" sz="1600" dirty="0" smtClean="0"/>
              <a:t>If a problem </a:t>
            </a:r>
            <a:r>
              <a:rPr lang="sv-SE" sz="1600" dirty="0" err="1" smtClean="0"/>
              <a:t>occurs</a:t>
            </a:r>
            <a:r>
              <a:rPr lang="sv-SE" sz="1600" dirty="0" smtClean="0"/>
              <a:t>, the green space </a:t>
            </a:r>
            <a:r>
              <a:rPr lang="sv-SE" sz="1600" dirty="0" err="1" smtClean="0"/>
              <a:t>turns</a:t>
            </a:r>
            <a:r>
              <a:rPr lang="sv-SE" sz="1600" dirty="0" smtClean="0"/>
              <a:t> </a:t>
            </a:r>
            <a:r>
              <a:rPr lang="sv-SE" sz="1600" dirty="0" err="1" smtClean="0"/>
              <a:t>to</a:t>
            </a:r>
            <a:r>
              <a:rPr lang="sv-SE" sz="1600" dirty="0" smtClean="0"/>
              <a:t> </a:t>
            </a:r>
            <a:r>
              <a:rPr lang="sv-SE" sz="1600" dirty="0" err="1" smtClean="0"/>
              <a:t>yellow</a:t>
            </a:r>
            <a:r>
              <a:rPr lang="sv-SE" sz="1600" dirty="0" smtClean="0"/>
              <a:t>. The </a:t>
            </a:r>
            <a:r>
              <a:rPr lang="sv-SE" sz="1600" dirty="0" err="1" smtClean="0"/>
              <a:t>message</a:t>
            </a:r>
            <a:r>
              <a:rPr lang="sv-SE" sz="1600" dirty="0" smtClean="0"/>
              <a:t> displayed in the </a:t>
            </a:r>
            <a:r>
              <a:rPr lang="sv-SE" sz="1600" dirty="0" err="1" smtClean="0"/>
              <a:t>console</a:t>
            </a:r>
            <a:r>
              <a:rPr lang="sv-SE" sz="1600" dirty="0" smtClean="0"/>
              <a:t> </a:t>
            </a:r>
            <a:r>
              <a:rPr lang="sv-SE" sz="1600" dirty="0" err="1" smtClean="0"/>
              <a:t>should</a:t>
            </a:r>
            <a:r>
              <a:rPr lang="sv-SE" sz="1600" dirty="0" smtClean="0"/>
              <a:t> </a:t>
            </a:r>
            <a:r>
              <a:rPr lang="sv-SE" sz="1600" dirty="0" err="1" smtClean="0"/>
              <a:t>help</a:t>
            </a:r>
            <a:r>
              <a:rPr lang="sv-SE" sz="1600" dirty="0" smtClean="0"/>
              <a:t> </a:t>
            </a:r>
            <a:r>
              <a:rPr lang="sv-SE" sz="1600" dirty="0" err="1" smtClean="0"/>
              <a:t>finding</a:t>
            </a:r>
            <a:r>
              <a:rPr lang="sv-SE" sz="1600" dirty="0" smtClean="0"/>
              <a:t> </a:t>
            </a:r>
            <a:r>
              <a:rPr lang="sv-SE" sz="1600" dirty="0" err="1" smtClean="0"/>
              <a:t>what</a:t>
            </a:r>
            <a:r>
              <a:rPr lang="sv-SE" sz="1600" dirty="0" smtClean="0"/>
              <a:t> </a:t>
            </a:r>
            <a:r>
              <a:rPr lang="sv-SE" sz="1600" dirty="0" err="1" smtClean="0"/>
              <a:t>went</a:t>
            </a:r>
            <a:r>
              <a:rPr lang="sv-SE" sz="1600" dirty="0" smtClean="0"/>
              <a:t> </a:t>
            </a:r>
            <a:r>
              <a:rPr lang="sv-SE" sz="1600" dirty="0" err="1" smtClean="0"/>
              <a:t>wrong</a:t>
            </a:r>
            <a:r>
              <a:rPr lang="sv-SE" sz="1600" dirty="0" smtClean="0"/>
              <a:t>. Most </a:t>
            </a:r>
            <a:r>
              <a:rPr lang="sv-SE" sz="1600" dirty="0" err="1" smtClean="0"/>
              <a:t>likely</a:t>
            </a:r>
            <a:r>
              <a:rPr lang="sv-SE" sz="1600" dirty="0" smtClean="0"/>
              <a:t> a parameter </a:t>
            </a:r>
            <a:r>
              <a:rPr lang="sv-SE" sz="1600" dirty="0" err="1" smtClean="0"/>
              <a:t>was</a:t>
            </a:r>
            <a:r>
              <a:rPr lang="sv-SE" sz="1600" dirty="0" smtClean="0"/>
              <a:t> not </a:t>
            </a:r>
            <a:r>
              <a:rPr lang="sv-SE" sz="1600" dirty="0" err="1" smtClean="0"/>
              <a:t>entered</a:t>
            </a:r>
            <a:r>
              <a:rPr lang="sv-SE" sz="1600" dirty="0" smtClean="0"/>
              <a:t> </a:t>
            </a:r>
            <a:r>
              <a:rPr lang="sv-SE" sz="1600" dirty="0" err="1" smtClean="0"/>
              <a:t>correctly</a:t>
            </a:r>
            <a:r>
              <a:rPr lang="sv-SE" sz="1600" dirty="0" smtClean="0"/>
              <a:t>. </a:t>
            </a:r>
            <a:r>
              <a:rPr lang="sv-SE" sz="1600" i="1" dirty="0" err="1" smtClean="0"/>
              <a:t>Nothing</a:t>
            </a:r>
            <a:r>
              <a:rPr lang="sv-SE" sz="1600" i="1" dirty="0" smtClean="0"/>
              <a:t> in the </a:t>
            </a:r>
            <a:r>
              <a:rPr lang="sv-SE" sz="1600" i="1" dirty="0" err="1" smtClean="0"/>
              <a:t>toolbox</a:t>
            </a:r>
            <a:r>
              <a:rPr lang="sv-SE" sz="1600" i="1" dirty="0" smtClean="0"/>
              <a:t> checks </a:t>
            </a:r>
            <a:r>
              <a:rPr lang="sv-SE" sz="1600" i="1" dirty="0" err="1" smtClean="0"/>
              <a:t>that</a:t>
            </a:r>
            <a:r>
              <a:rPr lang="sv-SE" sz="1600" i="1" dirty="0" smtClean="0"/>
              <a:t> the parameters </a:t>
            </a:r>
            <a:r>
              <a:rPr lang="sv-SE" sz="1600" i="1" dirty="0" err="1" smtClean="0"/>
              <a:t>you</a:t>
            </a:r>
            <a:r>
              <a:rPr lang="sv-SE" sz="1600" i="1" dirty="0" smtClean="0"/>
              <a:t> </a:t>
            </a:r>
            <a:r>
              <a:rPr lang="sv-SE" sz="1600" i="1" dirty="0" err="1" smtClean="0"/>
              <a:t>entered</a:t>
            </a:r>
            <a:r>
              <a:rPr lang="sv-SE" sz="1600" i="1" dirty="0" smtClean="0"/>
              <a:t> </a:t>
            </a:r>
            <a:r>
              <a:rPr lang="sv-SE" sz="1600" i="1" dirty="0" err="1" smtClean="0"/>
              <a:t>are</a:t>
            </a:r>
            <a:r>
              <a:rPr lang="sv-SE" sz="1600" i="1" dirty="0" smtClean="0"/>
              <a:t> valid. </a:t>
            </a:r>
          </a:p>
          <a:p>
            <a:endParaRPr lang="sv-SE" sz="1600" dirty="0"/>
          </a:p>
          <a:p>
            <a:r>
              <a:rPr lang="sv-SE" sz="1600" dirty="0" smtClean="0">
                <a:solidFill>
                  <a:srgbClr val="FF0000"/>
                </a:solidFill>
              </a:rPr>
              <a:t>Save container </a:t>
            </a:r>
            <a:r>
              <a:rPr lang="sv-SE" sz="1600" dirty="0" err="1" smtClean="0">
                <a:solidFill>
                  <a:srgbClr val="FF0000"/>
                </a:solidFill>
              </a:rPr>
              <a:t>allows</a:t>
            </a:r>
            <a:r>
              <a:rPr lang="sv-SE" sz="1600" dirty="0" smtClean="0">
                <a:solidFill>
                  <a:srgbClr val="FF0000"/>
                </a:solidFill>
              </a:rPr>
              <a:t> </a:t>
            </a:r>
            <a:r>
              <a:rPr lang="sv-SE" sz="1600" dirty="0" err="1" smtClean="0">
                <a:solidFill>
                  <a:srgbClr val="FF0000"/>
                </a:solidFill>
              </a:rPr>
              <a:t>you</a:t>
            </a:r>
            <a:r>
              <a:rPr lang="sv-SE" sz="1600" dirty="0" smtClean="0">
                <a:solidFill>
                  <a:srgbClr val="FF0000"/>
                </a:solidFill>
              </a:rPr>
              <a:t> </a:t>
            </a:r>
            <a:r>
              <a:rPr lang="sv-SE" sz="1600" dirty="0" err="1" smtClean="0">
                <a:solidFill>
                  <a:srgbClr val="FF0000"/>
                </a:solidFill>
              </a:rPr>
              <a:t>to</a:t>
            </a:r>
            <a:r>
              <a:rPr lang="sv-SE" sz="1600" dirty="0" smtClean="0">
                <a:solidFill>
                  <a:srgbClr val="FF0000"/>
                </a:solidFill>
              </a:rPr>
              <a:t> save all the </a:t>
            </a:r>
            <a:r>
              <a:rPr lang="sv-SE" sz="1600" dirty="0" err="1" smtClean="0">
                <a:solidFill>
                  <a:srgbClr val="FF0000"/>
                </a:solidFill>
              </a:rPr>
              <a:t>settings</a:t>
            </a:r>
            <a:r>
              <a:rPr lang="sv-SE" sz="1600" dirty="0" smtClean="0">
                <a:solidFill>
                  <a:srgbClr val="FF0000"/>
                </a:solidFill>
              </a:rPr>
              <a:t> </a:t>
            </a:r>
            <a:r>
              <a:rPr lang="sv-SE" sz="1600" dirty="0" smtClean="0"/>
              <a:t>and the last solution (</a:t>
            </a:r>
            <a:r>
              <a:rPr lang="sv-SE" sz="1600" dirty="0" err="1" smtClean="0"/>
              <a:t>if</a:t>
            </a:r>
            <a:r>
              <a:rPr lang="sv-SE" sz="1600" dirty="0" smtClean="0"/>
              <a:t> </a:t>
            </a:r>
            <a:r>
              <a:rPr lang="sv-SE" sz="1600" dirty="0" err="1" smtClean="0"/>
              <a:t>available</a:t>
            </a:r>
            <a:r>
              <a:rPr lang="sv-SE" sz="1600" dirty="0" smtClean="0"/>
              <a:t>) in a </a:t>
            </a:r>
            <a:r>
              <a:rPr lang="sv-SE" sz="1600" dirty="0" err="1" smtClean="0"/>
              <a:t>file</a:t>
            </a:r>
            <a:r>
              <a:rPr lang="sv-SE" sz="1600" dirty="0" smtClean="0"/>
              <a:t> </a:t>
            </a:r>
            <a:r>
              <a:rPr lang="sv-SE" sz="1600" dirty="0" err="1" smtClean="0"/>
              <a:t>that</a:t>
            </a:r>
            <a:r>
              <a:rPr lang="sv-SE" sz="1600" dirty="0" smtClean="0"/>
              <a:t> </a:t>
            </a:r>
            <a:r>
              <a:rPr lang="sv-SE" sz="1600" dirty="0" err="1" smtClean="0"/>
              <a:t>can</a:t>
            </a:r>
            <a:r>
              <a:rPr lang="sv-SE" sz="1600" dirty="0" smtClean="0"/>
              <a:t> be </a:t>
            </a:r>
            <a:r>
              <a:rPr lang="sv-SE" sz="1600" dirty="0" err="1" smtClean="0"/>
              <a:t>loaded</a:t>
            </a:r>
            <a:r>
              <a:rPr lang="sv-SE" sz="1600" dirty="0" smtClean="0"/>
              <a:t> later. </a:t>
            </a:r>
            <a:r>
              <a:rPr lang="sv-SE" sz="1600" dirty="0" err="1" smtClean="0"/>
              <a:t>When</a:t>
            </a:r>
            <a:r>
              <a:rPr lang="sv-SE" sz="1600" dirty="0" smtClean="0"/>
              <a:t> a </a:t>
            </a:r>
            <a:r>
              <a:rPr lang="sv-SE" sz="1600" dirty="0" err="1" smtClean="0"/>
              <a:t>setting</a:t>
            </a:r>
            <a:r>
              <a:rPr lang="sv-SE" sz="1600" dirty="0" smtClean="0"/>
              <a:t> is </a:t>
            </a:r>
            <a:r>
              <a:rPr lang="sv-SE" sz="1600" dirty="0" err="1" smtClean="0"/>
              <a:t>changed</a:t>
            </a:r>
            <a:r>
              <a:rPr lang="sv-SE" sz="1600" dirty="0" smtClean="0"/>
              <a:t>. The last </a:t>
            </a:r>
            <a:r>
              <a:rPr lang="sv-SE" sz="1600" dirty="0" err="1" smtClean="0"/>
              <a:t>result</a:t>
            </a:r>
            <a:r>
              <a:rPr lang="sv-SE" sz="1600" dirty="0" smtClean="0"/>
              <a:t> is </a:t>
            </a:r>
            <a:r>
              <a:rPr lang="sv-SE" sz="1600" dirty="0" err="1" smtClean="0"/>
              <a:t>erased</a:t>
            </a:r>
            <a:r>
              <a:rPr lang="sv-SE" sz="1600" dirty="0" smtClean="0"/>
              <a:t> and the </a:t>
            </a:r>
            <a:r>
              <a:rPr lang="sv-SE" sz="1600" dirty="0" err="1" smtClean="0"/>
              <a:t>settings</a:t>
            </a:r>
            <a:r>
              <a:rPr lang="sv-SE" sz="1600" dirty="0" smtClean="0"/>
              <a:t> </a:t>
            </a:r>
            <a:r>
              <a:rPr lang="sv-SE" sz="1600" dirty="0" err="1" smtClean="0"/>
              <a:t>struct</a:t>
            </a:r>
            <a:r>
              <a:rPr lang="sv-SE" sz="1600" dirty="0" smtClean="0"/>
              <a:t> is </a:t>
            </a:r>
            <a:r>
              <a:rPr lang="sv-SE" sz="1600" dirty="0" err="1" smtClean="0"/>
              <a:t>modified</a:t>
            </a:r>
            <a:r>
              <a:rPr lang="sv-SE" sz="1600" dirty="0" smtClean="0"/>
              <a:t> </a:t>
            </a:r>
            <a:r>
              <a:rPr lang="sv-SE" sz="1600" dirty="0" err="1" smtClean="0"/>
              <a:t>irreversibly</a:t>
            </a:r>
            <a:r>
              <a:rPr lang="sv-SE" sz="1600" dirty="0" smtClean="0"/>
              <a:t>. </a:t>
            </a:r>
            <a:r>
              <a:rPr lang="sv-SE" sz="1600" dirty="0" err="1" smtClean="0"/>
              <a:t>It’s</a:t>
            </a:r>
            <a:r>
              <a:rPr lang="sv-SE" sz="1600" dirty="0" smtClean="0"/>
              <a:t> </a:t>
            </a:r>
            <a:r>
              <a:rPr lang="sv-SE" sz="1600" dirty="0" err="1" smtClean="0"/>
              <a:t>good</a:t>
            </a:r>
            <a:r>
              <a:rPr lang="sv-SE" sz="1600" dirty="0" smtClean="0"/>
              <a:t> </a:t>
            </a:r>
            <a:r>
              <a:rPr lang="sv-SE" sz="1600" dirty="0" err="1" smtClean="0"/>
              <a:t>to</a:t>
            </a:r>
            <a:r>
              <a:rPr lang="sv-SE" sz="1600" dirty="0" smtClean="0"/>
              <a:t> save a container </a:t>
            </a:r>
            <a:r>
              <a:rPr lang="sv-SE" sz="1600" dirty="0" err="1" smtClean="0"/>
              <a:t>every</a:t>
            </a:r>
            <a:r>
              <a:rPr lang="sv-SE" sz="1600" dirty="0" smtClean="0"/>
              <a:t> </a:t>
            </a:r>
            <a:r>
              <a:rPr lang="sv-SE" sz="1600" dirty="0" err="1" smtClean="0"/>
              <a:t>time</a:t>
            </a:r>
            <a:r>
              <a:rPr lang="sv-SE" sz="1600" dirty="0" smtClean="0"/>
              <a:t> a new kind </a:t>
            </a:r>
            <a:r>
              <a:rPr lang="sv-SE" sz="1600" dirty="0" err="1" smtClean="0"/>
              <a:t>of</a:t>
            </a:r>
            <a:r>
              <a:rPr lang="sv-SE" sz="1600" dirty="0" smtClean="0"/>
              <a:t> simulation is </a:t>
            </a:r>
            <a:r>
              <a:rPr lang="sv-SE" sz="1600" dirty="0" err="1" smtClean="0"/>
              <a:t>performed</a:t>
            </a:r>
            <a:r>
              <a:rPr lang="sv-SE" sz="1600" dirty="0" smtClean="0"/>
              <a:t>.</a:t>
            </a:r>
            <a:endParaRPr lang="sv-SE" sz="1600" dirty="0"/>
          </a:p>
        </p:txBody>
      </p:sp>
    </p:spTree>
    <p:extLst>
      <p:ext uri="{BB962C8B-B14F-4D97-AF65-F5344CB8AC3E}">
        <p14:creationId xmlns:p14="http://schemas.microsoft.com/office/powerpoint/2010/main" val="427578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8229600" cy="1143000"/>
          </a:xfrm>
        </p:spPr>
        <p:txBody>
          <a:bodyPr/>
          <a:lstStyle/>
          <a:p>
            <a:r>
              <a:rPr lang="sv-SE" dirty="0" err="1" smtClean="0"/>
              <a:t>Adding</a:t>
            </a:r>
            <a:r>
              <a:rPr lang="sv-SE" dirty="0" smtClean="0"/>
              <a:t> an </a:t>
            </a:r>
            <a:r>
              <a:rPr lang="sv-SE" dirty="0" err="1" smtClean="0"/>
              <a:t>objective</a:t>
            </a:r>
            <a:r>
              <a:rPr lang="sv-SE" dirty="0" smtClean="0"/>
              <a:t> </a:t>
            </a:r>
            <a:r>
              <a:rPr lang="sv-SE" dirty="0" err="1" smtClean="0"/>
              <a:t>function</a:t>
            </a:r>
            <a:endParaRPr lang="sv-SE"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513345055"/>
              </p:ext>
            </p:extLst>
          </p:nvPr>
        </p:nvGraphicFramePr>
        <p:xfrm>
          <a:off x="179388" y="1489075"/>
          <a:ext cx="5278437" cy="3435350"/>
        </p:xfrm>
        <a:graphic>
          <a:graphicData uri="http://schemas.openxmlformats.org/presentationml/2006/ole">
            <mc:AlternateContent xmlns:mc="http://schemas.openxmlformats.org/markup-compatibility/2006">
              <mc:Choice xmlns:v="urn:schemas-microsoft-com:vml" Requires="v">
                <p:oleObj spid="_x0000_s19543" name="Document" r:id="rId3" imgW="5987816" imgH="3897086" progId="Word.Document.8">
                  <p:embed/>
                </p:oleObj>
              </mc:Choice>
              <mc:Fallback>
                <p:oleObj name="Document" r:id="rId3" imgW="5987816" imgH="3897086" progId="Word.Document.8">
                  <p:embed/>
                  <p:pic>
                    <p:nvPicPr>
                      <p:cNvPr id="0" name=""/>
                      <p:cNvPicPr/>
                      <p:nvPr/>
                    </p:nvPicPr>
                    <p:blipFill>
                      <a:blip r:embed="rId4"/>
                      <a:stretch>
                        <a:fillRect/>
                      </a:stretch>
                    </p:blipFill>
                    <p:spPr>
                      <a:xfrm>
                        <a:off x="179388" y="1489075"/>
                        <a:ext cx="5278437" cy="3435350"/>
                      </a:xfrm>
                      <a:prstGeom prst="rect">
                        <a:avLst/>
                      </a:prstGeom>
                    </p:spPr>
                  </p:pic>
                </p:oleObj>
              </mc:Fallback>
            </mc:AlternateContent>
          </a:graphicData>
        </a:graphic>
      </p:graphicFrame>
      <p:sp>
        <p:nvSpPr>
          <p:cNvPr id="5" name="TextBox 4"/>
          <p:cNvSpPr txBox="1"/>
          <p:nvPr/>
        </p:nvSpPr>
        <p:spPr>
          <a:xfrm>
            <a:off x="5076056" y="1268760"/>
            <a:ext cx="4104456" cy="5509200"/>
          </a:xfrm>
          <a:prstGeom prst="rect">
            <a:avLst/>
          </a:prstGeom>
          <a:noFill/>
        </p:spPr>
        <p:txBody>
          <a:bodyPr wrap="square" rtlCol="0">
            <a:spAutoFit/>
          </a:bodyPr>
          <a:lstStyle/>
          <a:p>
            <a:pPr marL="342900" indent="-342900">
              <a:buFontTx/>
              <a:buAutoNum type="arabicPeriod"/>
            </a:pPr>
            <a:r>
              <a:rPr lang="sv-SE" sz="1600" dirty="0"/>
              <a:t>In </a:t>
            </a:r>
            <a:r>
              <a:rPr lang="sv-SE" sz="1600" dirty="0" err="1" smtClean="0"/>
              <a:t>rapid_objectiveFunction</a:t>
            </a:r>
            <a:r>
              <a:rPr lang="sv-SE" sz="1600" dirty="0"/>
              <a:t>, </a:t>
            </a:r>
            <a:r>
              <a:rPr lang="sv-SE" sz="1600" dirty="0" err="1"/>
              <a:t>choose</a:t>
            </a:r>
            <a:r>
              <a:rPr lang="sv-SE" sz="1600" dirty="0"/>
              <a:t> a </a:t>
            </a:r>
            <a:r>
              <a:rPr lang="sv-SE" sz="1600" dirty="0" err="1" smtClean="0"/>
              <a:t>keyword</a:t>
            </a:r>
            <a:r>
              <a:rPr lang="sv-SE" sz="1600" dirty="0" smtClean="0"/>
              <a:t>: </a:t>
            </a:r>
            <a:r>
              <a:rPr lang="sv-SE" sz="1600" dirty="0" err="1" smtClean="0">
                <a:solidFill>
                  <a:srgbClr val="FF0000"/>
                </a:solidFill>
              </a:rPr>
              <a:t>case</a:t>
            </a:r>
            <a:r>
              <a:rPr lang="sv-SE" sz="1600" dirty="0" smtClean="0">
                <a:solidFill>
                  <a:srgbClr val="FF0000"/>
                </a:solidFill>
              </a:rPr>
              <a:t> </a:t>
            </a:r>
            <a:r>
              <a:rPr lang="sv-SE" sz="1600" dirty="0" smtClean="0">
                <a:solidFill>
                  <a:schemeClr val="accent6"/>
                </a:solidFill>
              </a:rPr>
              <a:t>2</a:t>
            </a:r>
            <a:r>
              <a:rPr lang="sv-SE" sz="1600" dirty="0" smtClean="0"/>
              <a:t>. </a:t>
            </a:r>
            <a:r>
              <a:rPr lang="sv-SE" sz="1600" dirty="0" err="1" smtClean="0"/>
              <a:t>Add</a:t>
            </a:r>
            <a:r>
              <a:rPr lang="sv-SE" sz="1600" dirty="0" smtClean="0"/>
              <a:t> a </a:t>
            </a:r>
            <a:r>
              <a:rPr lang="sv-SE" sz="1600" dirty="0" err="1" smtClean="0"/>
              <a:t>case</a:t>
            </a:r>
            <a:r>
              <a:rPr lang="sv-SE" sz="1600" dirty="0" smtClean="0"/>
              <a:t> </a:t>
            </a:r>
            <a:r>
              <a:rPr lang="sv-SE" sz="1600" dirty="0" err="1" smtClean="0"/>
              <a:t>to</a:t>
            </a:r>
            <a:r>
              <a:rPr lang="sv-SE" sz="1600" dirty="0" smtClean="0"/>
              <a:t> the switch, in the </a:t>
            </a:r>
            <a:r>
              <a:rPr lang="sv-SE" sz="1600" dirty="0" err="1" smtClean="0"/>
              <a:t>body</a:t>
            </a:r>
            <a:r>
              <a:rPr lang="sv-SE" sz="1600" dirty="0" smtClean="0"/>
              <a:t> </a:t>
            </a:r>
            <a:r>
              <a:rPr lang="sv-SE" sz="1600" dirty="0" err="1" smtClean="0"/>
              <a:t>of</a:t>
            </a:r>
            <a:r>
              <a:rPr lang="sv-SE" sz="1600" dirty="0" smtClean="0"/>
              <a:t> the </a:t>
            </a:r>
            <a:r>
              <a:rPr lang="sv-SE" sz="1600" dirty="0" err="1" smtClean="0"/>
              <a:t>case</a:t>
            </a:r>
            <a:r>
              <a:rPr lang="sv-SE" sz="1600" dirty="0" smtClean="0"/>
              <a:t>, </a:t>
            </a:r>
            <a:r>
              <a:rPr lang="sv-SE" sz="1600" dirty="0" err="1" smtClean="0"/>
              <a:t>compute</a:t>
            </a:r>
            <a:r>
              <a:rPr lang="sv-SE" sz="1600" dirty="0" smtClean="0"/>
              <a:t> the </a:t>
            </a:r>
            <a:r>
              <a:rPr lang="sv-SE" sz="1600" dirty="0" err="1" smtClean="0"/>
              <a:t>fitness</a:t>
            </a:r>
            <a:r>
              <a:rPr lang="sv-SE" sz="1600" dirty="0" smtClean="0"/>
              <a:t> </a:t>
            </a:r>
            <a:r>
              <a:rPr lang="sv-SE" sz="1600" dirty="0" err="1" smtClean="0"/>
              <a:t>of</a:t>
            </a:r>
            <a:r>
              <a:rPr lang="sv-SE" sz="1600" dirty="0" smtClean="0"/>
              <a:t> the </a:t>
            </a:r>
            <a:r>
              <a:rPr lang="sv-SE" sz="1600" dirty="0" err="1" smtClean="0"/>
              <a:t>vector</a:t>
            </a:r>
            <a:r>
              <a:rPr lang="sv-SE" sz="1600" dirty="0" smtClean="0"/>
              <a:t> </a:t>
            </a:r>
            <a:r>
              <a:rPr lang="sv-SE" sz="1600" dirty="0" err="1" smtClean="0"/>
              <a:t>of</a:t>
            </a:r>
            <a:r>
              <a:rPr lang="sv-SE" sz="1600" dirty="0" smtClean="0"/>
              <a:t> parameters </a:t>
            </a:r>
            <a:r>
              <a:rPr lang="sv-SE" sz="1600" dirty="0" err="1" smtClean="0"/>
              <a:t>based</a:t>
            </a:r>
            <a:r>
              <a:rPr lang="sv-SE" sz="1600" dirty="0" smtClean="0"/>
              <a:t> on </a:t>
            </a:r>
            <a:r>
              <a:rPr lang="sv-SE" sz="1600" dirty="0" err="1" smtClean="0"/>
              <a:t>realRes</a:t>
            </a:r>
            <a:r>
              <a:rPr lang="sv-SE" sz="1600" dirty="0" smtClean="0"/>
              <a:t> and </a:t>
            </a:r>
            <a:r>
              <a:rPr lang="sv-SE" sz="1600" dirty="0" err="1" smtClean="0"/>
              <a:t>simuRes</a:t>
            </a:r>
            <a:r>
              <a:rPr lang="sv-SE" sz="1600" dirty="0" smtClean="0"/>
              <a:t>, </a:t>
            </a:r>
            <a:r>
              <a:rPr lang="sv-SE" sz="1600" dirty="0" err="1" smtClean="0"/>
              <a:t>matrices</a:t>
            </a:r>
            <a:r>
              <a:rPr lang="sv-SE" sz="1600" dirty="0" smtClean="0"/>
              <a:t> </a:t>
            </a:r>
            <a:r>
              <a:rPr lang="sv-SE" sz="1600" dirty="0" err="1" smtClean="0"/>
              <a:t>whose</a:t>
            </a:r>
            <a:r>
              <a:rPr lang="sv-SE" sz="1600" dirty="0" smtClean="0"/>
              <a:t> </a:t>
            </a:r>
            <a:r>
              <a:rPr lang="sv-SE" sz="1600" dirty="0" err="1" smtClean="0"/>
              <a:t>rows</a:t>
            </a:r>
            <a:r>
              <a:rPr lang="sv-SE" sz="1600" dirty="0" smtClean="0"/>
              <a:t> </a:t>
            </a:r>
            <a:r>
              <a:rPr lang="sv-SE" sz="1600" dirty="0" err="1" smtClean="0"/>
              <a:t>are</a:t>
            </a:r>
            <a:r>
              <a:rPr lang="sv-SE" sz="1600" dirty="0" smtClean="0"/>
              <a:t> </a:t>
            </a:r>
            <a:r>
              <a:rPr lang="sv-SE" sz="1600" dirty="0" err="1" smtClean="0"/>
              <a:t>respectivelly</a:t>
            </a:r>
            <a:r>
              <a:rPr lang="sv-SE" sz="1600" dirty="0" smtClean="0"/>
              <a:t> the </a:t>
            </a:r>
            <a:r>
              <a:rPr lang="sv-SE" sz="1600" dirty="0" err="1" smtClean="0"/>
              <a:t>measured</a:t>
            </a:r>
            <a:r>
              <a:rPr lang="sv-SE" sz="1600" dirty="0" smtClean="0"/>
              <a:t> output signals and </a:t>
            </a:r>
            <a:r>
              <a:rPr lang="sv-SE" sz="1600" dirty="0" err="1" smtClean="0"/>
              <a:t>simulated</a:t>
            </a:r>
            <a:r>
              <a:rPr lang="sv-SE" sz="1600" dirty="0" smtClean="0"/>
              <a:t> output signals.</a:t>
            </a:r>
          </a:p>
          <a:p>
            <a:pPr marL="342900" indent="-342900">
              <a:buFontTx/>
              <a:buAutoNum type="arabicPeriod"/>
            </a:pPr>
            <a:r>
              <a:rPr lang="sv-SE" sz="1600" dirty="0" err="1" smtClean="0"/>
              <a:t>realRes</a:t>
            </a:r>
            <a:r>
              <a:rPr lang="sv-SE" sz="1600" dirty="0" smtClean="0"/>
              <a:t> is in the </a:t>
            </a:r>
            <a:r>
              <a:rPr lang="sv-SE" sz="1600" dirty="0" err="1" smtClean="0"/>
              <a:t>toolbox</a:t>
            </a:r>
            <a:r>
              <a:rPr lang="sv-SE" sz="1600" dirty="0" smtClean="0"/>
              <a:t> an interpolation </a:t>
            </a:r>
            <a:r>
              <a:rPr lang="sv-SE" sz="1600" dirty="0" err="1" smtClean="0"/>
              <a:t>of</a:t>
            </a:r>
            <a:r>
              <a:rPr lang="sv-SE" sz="1600" dirty="0" smtClean="0"/>
              <a:t> the </a:t>
            </a:r>
            <a:r>
              <a:rPr lang="sv-SE" sz="1600" dirty="0" err="1" smtClean="0"/>
              <a:t>result</a:t>
            </a:r>
            <a:r>
              <a:rPr lang="sv-SE" sz="1600" dirty="0" smtClean="0"/>
              <a:t> </a:t>
            </a:r>
            <a:r>
              <a:rPr lang="sv-SE" sz="1600" dirty="0" err="1" smtClean="0"/>
              <a:t>of</a:t>
            </a:r>
            <a:r>
              <a:rPr lang="sv-SE" sz="1600" dirty="0" smtClean="0"/>
              <a:t> the simulation at the </a:t>
            </a:r>
            <a:r>
              <a:rPr lang="sv-SE" sz="1600" dirty="0" err="1" smtClean="0"/>
              <a:t>time</a:t>
            </a:r>
            <a:r>
              <a:rPr lang="sv-SE" sz="1600" dirty="0" smtClean="0"/>
              <a:t> </a:t>
            </a:r>
            <a:r>
              <a:rPr lang="sv-SE" sz="1600" dirty="0" err="1" smtClean="0"/>
              <a:t>instants</a:t>
            </a:r>
            <a:r>
              <a:rPr lang="sv-SE" sz="1600" dirty="0" smtClean="0"/>
              <a:t> given by the </a:t>
            </a:r>
            <a:r>
              <a:rPr lang="sv-SE" sz="1600" dirty="0" err="1" smtClean="0"/>
              <a:t>measurement</a:t>
            </a:r>
            <a:r>
              <a:rPr lang="sv-SE" sz="1600" dirty="0" smtClean="0"/>
              <a:t> data. </a:t>
            </a:r>
            <a:r>
              <a:rPr lang="sv-SE" sz="1600" dirty="0" err="1" smtClean="0"/>
              <a:t>This</a:t>
            </a:r>
            <a:r>
              <a:rPr lang="sv-SE" sz="1600" dirty="0" smtClean="0"/>
              <a:t> </a:t>
            </a:r>
            <a:r>
              <a:rPr lang="sv-SE" sz="1600" dirty="0" err="1" smtClean="0"/>
              <a:t>allows</a:t>
            </a:r>
            <a:r>
              <a:rPr lang="sv-SE" sz="1600" dirty="0" smtClean="0"/>
              <a:t> </a:t>
            </a:r>
            <a:r>
              <a:rPr lang="sv-SE" sz="1600" dirty="0" err="1" smtClean="0"/>
              <a:t>you</a:t>
            </a:r>
            <a:r>
              <a:rPr lang="sv-SE" sz="1600" dirty="0" smtClean="0"/>
              <a:t> </a:t>
            </a:r>
            <a:r>
              <a:rPr lang="sv-SE" sz="1600" dirty="0" err="1" smtClean="0"/>
              <a:t>to</a:t>
            </a:r>
            <a:r>
              <a:rPr lang="sv-SE" sz="1600" dirty="0" smtClean="0"/>
              <a:t> </a:t>
            </a:r>
            <a:r>
              <a:rPr lang="sv-SE" sz="1600" dirty="0" err="1" smtClean="0"/>
              <a:t>compare</a:t>
            </a:r>
            <a:r>
              <a:rPr lang="sv-SE" sz="1600" dirty="0" smtClean="0"/>
              <a:t> </a:t>
            </a:r>
            <a:r>
              <a:rPr lang="sv-SE" sz="1600" dirty="0" err="1" smtClean="0"/>
              <a:t>measured</a:t>
            </a:r>
            <a:r>
              <a:rPr lang="sv-SE" sz="1600" dirty="0" smtClean="0"/>
              <a:t> and </a:t>
            </a:r>
            <a:r>
              <a:rPr lang="sv-SE" sz="1600" dirty="0" err="1" smtClean="0"/>
              <a:t>simulated</a:t>
            </a:r>
            <a:r>
              <a:rPr lang="sv-SE" sz="1600" dirty="0" smtClean="0"/>
              <a:t> data </a:t>
            </a:r>
            <a:r>
              <a:rPr lang="sv-SE" sz="1600" dirty="0" err="1" smtClean="0"/>
              <a:t>point</a:t>
            </a:r>
            <a:r>
              <a:rPr lang="sv-SE" sz="1600" dirty="0" smtClean="0"/>
              <a:t> </a:t>
            </a:r>
            <a:r>
              <a:rPr lang="sv-SE" sz="1600" dirty="0" err="1" smtClean="0"/>
              <a:t>to</a:t>
            </a:r>
            <a:r>
              <a:rPr lang="sv-SE" sz="1600" dirty="0" smtClean="0"/>
              <a:t> </a:t>
            </a:r>
            <a:r>
              <a:rPr lang="sv-SE" sz="1600" dirty="0" err="1" smtClean="0"/>
              <a:t>point</a:t>
            </a:r>
            <a:r>
              <a:rPr lang="sv-SE" sz="1600" dirty="0" smtClean="0"/>
              <a:t>.</a:t>
            </a:r>
          </a:p>
          <a:p>
            <a:pPr marL="342900" indent="-342900">
              <a:buFontTx/>
              <a:buAutoNum type="arabicPeriod"/>
            </a:pPr>
            <a:r>
              <a:rPr lang="sv-SE" sz="1600" i="1" dirty="0" err="1" smtClean="0"/>
              <a:t>Your</a:t>
            </a:r>
            <a:r>
              <a:rPr lang="sv-SE" sz="1600" i="1" dirty="0" smtClean="0"/>
              <a:t> </a:t>
            </a:r>
            <a:r>
              <a:rPr lang="sv-SE" sz="1600" i="1" dirty="0" err="1" smtClean="0"/>
              <a:t>method</a:t>
            </a:r>
            <a:r>
              <a:rPr lang="sv-SE" sz="1600" i="1" dirty="0" smtClean="0"/>
              <a:t> </a:t>
            </a:r>
            <a:r>
              <a:rPr lang="sv-SE" sz="1600" i="1" dirty="0" err="1" smtClean="0"/>
              <a:t>will</a:t>
            </a:r>
            <a:r>
              <a:rPr lang="sv-SE" sz="1600" i="1" dirty="0" smtClean="0"/>
              <a:t> be </a:t>
            </a:r>
            <a:r>
              <a:rPr lang="sv-SE" sz="1600" i="1" dirty="0" err="1" smtClean="0"/>
              <a:t>used</a:t>
            </a:r>
            <a:r>
              <a:rPr lang="sv-SE" sz="1600" i="1" dirty="0" smtClean="0"/>
              <a:t> for </a:t>
            </a:r>
            <a:r>
              <a:rPr lang="sv-SE" sz="1600" i="1" dirty="0" err="1" smtClean="0"/>
              <a:t>fitness</a:t>
            </a:r>
            <a:r>
              <a:rPr lang="sv-SE" sz="1600" i="1" dirty="0" smtClean="0"/>
              <a:t> </a:t>
            </a:r>
            <a:r>
              <a:rPr lang="sv-SE" sz="1600" i="1" dirty="0" err="1" smtClean="0"/>
              <a:t>computation</a:t>
            </a:r>
            <a:r>
              <a:rPr lang="sv-SE" sz="1600" i="1" dirty="0" smtClean="0"/>
              <a:t> </a:t>
            </a:r>
            <a:r>
              <a:rPr lang="sv-SE" sz="1600" i="1" dirty="0" err="1" smtClean="0"/>
              <a:t>if</a:t>
            </a:r>
            <a:r>
              <a:rPr lang="sv-SE" sz="1600" i="1" dirty="0" smtClean="0"/>
              <a:t> the approriate </a:t>
            </a:r>
            <a:r>
              <a:rPr lang="sv-SE" sz="1600" i="1" dirty="0" err="1" smtClean="0"/>
              <a:t>keyword</a:t>
            </a:r>
            <a:r>
              <a:rPr lang="sv-SE" sz="1600" i="1" dirty="0" smtClean="0"/>
              <a:t> is given in</a:t>
            </a:r>
            <a:r>
              <a:rPr lang="sv-SE" sz="1600" dirty="0" smtClean="0"/>
              <a:t> </a:t>
            </a:r>
            <a:r>
              <a:rPr lang="sv-SE" sz="1600" b="1" dirty="0" err="1" smtClean="0"/>
              <a:t>settings.cost</a:t>
            </a:r>
            <a:endParaRPr lang="sv-SE" sz="1600" b="1" dirty="0" smtClean="0"/>
          </a:p>
          <a:p>
            <a:pPr marL="342900" indent="-342900">
              <a:buAutoNum type="arabicPeriod"/>
            </a:pPr>
            <a:r>
              <a:rPr lang="sv-SE" sz="1600" dirty="0" err="1" smtClean="0"/>
              <a:t>You</a:t>
            </a:r>
            <a:r>
              <a:rPr lang="sv-SE" sz="1600" dirty="0" smtClean="0"/>
              <a:t> </a:t>
            </a:r>
            <a:r>
              <a:rPr lang="sv-SE" sz="1600" dirty="0" err="1" smtClean="0"/>
              <a:t>can</a:t>
            </a:r>
            <a:r>
              <a:rPr lang="sv-SE" sz="1600" dirty="0" smtClean="0"/>
              <a:t> </a:t>
            </a:r>
            <a:r>
              <a:rPr lang="sv-SE" sz="1600" dirty="0" err="1" smtClean="0"/>
              <a:t>define</a:t>
            </a:r>
            <a:r>
              <a:rPr lang="sv-SE" sz="1600" dirty="0" smtClean="0"/>
              <a:t> as </a:t>
            </a:r>
            <a:r>
              <a:rPr lang="sv-SE" sz="1600" dirty="0" err="1" smtClean="0"/>
              <a:t>many</a:t>
            </a:r>
            <a:r>
              <a:rPr lang="sv-SE" sz="1600" dirty="0" smtClean="0"/>
              <a:t> elements as </a:t>
            </a:r>
            <a:r>
              <a:rPr lang="sv-SE" sz="1600" dirty="0" err="1" smtClean="0"/>
              <a:t>needed</a:t>
            </a:r>
            <a:r>
              <a:rPr lang="sv-SE" sz="1600" dirty="0" smtClean="0"/>
              <a:t> inside </a:t>
            </a:r>
            <a:r>
              <a:rPr lang="sv-SE" sz="1600" b="1" dirty="0" err="1" smtClean="0"/>
              <a:t>settings.objective</a:t>
            </a:r>
            <a:r>
              <a:rPr lang="sv-SE" sz="1600" dirty="0" smtClean="0"/>
              <a:t>, in the </a:t>
            </a:r>
            <a:r>
              <a:rPr lang="sv-SE" sz="1600" dirty="0" err="1" smtClean="0"/>
              <a:t>example</a:t>
            </a:r>
            <a:r>
              <a:rPr lang="sv-SE" sz="1600" dirty="0" smtClean="0"/>
              <a:t> </a:t>
            </a:r>
            <a:r>
              <a:rPr lang="sv-SE" sz="1600" dirty="0" err="1" smtClean="0"/>
              <a:t>here</a:t>
            </a:r>
            <a:r>
              <a:rPr lang="sv-SE" sz="1600" dirty="0" smtClean="0"/>
              <a:t> a </a:t>
            </a:r>
            <a:r>
              <a:rPr lang="sv-SE" sz="1600" dirty="0" err="1" smtClean="0"/>
              <a:t>weight</a:t>
            </a:r>
            <a:r>
              <a:rPr lang="sv-SE" sz="1600" dirty="0" smtClean="0"/>
              <a:t> matrix is provided in </a:t>
            </a:r>
            <a:r>
              <a:rPr lang="sv-SE" sz="1600" dirty="0" err="1" smtClean="0"/>
              <a:t>settings.objective</a:t>
            </a:r>
            <a:endParaRPr lang="sv-SE" sz="1600" dirty="0" smtClean="0"/>
          </a:p>
          <a:p>
            <a:endParaRPr lang="sv-SE" sz="1600" dirty="0"/>
          </a:p>
        </p:txBody>
      </p:sp>
      <p:cxnSp>
        <p:nvCxnSpPr>
          <p:cNvPr id="7" name="Straight Arrow Connector 6"/>
          <p:cNvCxnSpPr/>
          <p:nvPr/>
        </p:nvCxnSpPr>
        <p:spPr>
          <a:xfrm flipH="1" flipV="1">
            <a:off x="2771800" y="4221088"/>
            <a:ext cx="108012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791580" y="5157192"/>
                <a:ext cx="3960440" cy="800219"/>
              </a:xfrm>
              <a:prstGeom prst="rect">
                <a:avLst/>
              </a:prstGeom>
              <a:noFill/>
            </p:spPr>
            <p:txBody>
              <a:bodyPr wrap="square" rtlCol="0">
                <a:spAutoFit/>
              </a:bodyPr>
              <a:lstStyle/>
              <a:p>
                <a:r>
                  <a:rPr lang="sv-SE" sz="1400" dirty="0" smtClean="0"/>
                  <a:t>Here the </a:t>
                </a:r>
                <a:r>
                  <a:rPr lang="sv-SE" sz="1400" dirty="0" err="1" smtClean="0"/>
                  <a:t>fitness</a:t>
                </a:r>
                <a:r>
                  <a:rPr lang="sv-SE" sz="1400" dirty="0" smtClean="0"/>
                  <a:t> is </a:t>
                </a:r>
                <a:r>
                  <a:rPr lang="sv-SE" sz="1400" dirty="0" err="1" smtClean="0"/>
                  <a:t>characterised</a:t>
                </a:r>
                <a:r>
                  <a:rPr lang="sv-SE" sz="1400" dirty="0" smtClean="0"/>
                  <a:t> by </a:t>
                </a:r>
                <a:r>
                  <a:rPr lang="sv-SE" sz="1400" dirty="0" err="1" smtClean="0"/>
                  <a:t>one</a:t>
                </a:r>
                <a:r>
                  <a:rPr lang="sv-SE" sz="1400" dirty="0" smtClean="0"/>
                  <a:t> </a:t>
                </a:r>
                <a:r>
                  <a:rPr lang="sv-SE" sz="1400" dirty="0" err="1" smtClean="0"/>
                  <a:t>unique</a:t>
                </a:r>
                <a:r>
                  <a:rPr lang="sv-SE" sz="1400" dirty="0" smtClean="0"/>
                  <a:t> matrix Q : </a:t>
                </a:r>
                <a14:m>
                  <m:oMath xmlns:m="http://schemas.openxmlformats.org/officeDocument/2006/math">
                    <m:r>
                      <a:rPr lang="sv-SE" sz="1050" i="1" smtClean="0">
                        <a:latin typeface="Cambria Math"/>
                        <a:ea typeface="Cambria Math"/>
                      </a:rPr>
                      <m:t>𝜑</m:t>
                    </m:r>
                    <m:r>
                      <a:rPr lang="sv-SE" sz="1050" i="1" smtClean="0">
                        <a:latin typeface="Cambria Math"/>
                      </a:rPr>
                      <m:t>=</m:t>
                    </m:r>
                    <m:nary>
                      <m:naryPr>
                        <m:chr m:val="∑"/>
                        <m:supHide m:val="on"/>
                        <m:ctrlPr>
                          <a:rPr lang="sv-SE" sz="1050" i="1" smtClean="0">
                            <a:latin typeface="Cambria Math"/>
                          </a:rPr>
                        </m:ctrlPr>
                      </m:naryPr>
                      <m:sub>
                        <m:r>
                          <m:rPr>
                            <m:brk m:alnAt="7"/>
                          </m:rPr>
                          <a:rPr lang="sv-SE" sz="1050" b="0" i="1" smtClean="0">
                            <a:latin typeface="Cambria Math"/>
                          </a:rPr>
                          <m:t>𝑘</m:t>
                        </m:r>
                      </m:sub>
                      <m:sup/>
                      <m:e>
                        <m:sSup>
                          <m:sSupPr>
                            <m:ctrlPr>
                              <a:rPr lang="sv-SE" sz="1050" i="1">
                                <a:latin typeface="Cambria Math"/>
                              </a:rPr>
                            </m:ctrlPr>
                          </m:sSupPr>
                          <m:e>
                            <m:r>
                              <a:rPr lang="sv-SE" sz="1050" i="1">
                                <a:latin typeface="Cambria Math"/>
                              </a:rPr>
                              <m:t>(</m:t>
                            </m:r>
                            <m:r>
                              <a:rPr lang="sv-SE" sz="1050" i="1">
                                <a:latin typeface="Cambria Math"/>
                              </a:rPr>
                              <m:t>𝑦</m:t>
                            </m:r>
                            <m:d>
                              <m:dPr>
                                <m:begChr m:val="["/>
                                <m:endChr m:val="]"/>
                                <m:ctrlPr>
                                  <a:rPr lang="sv-SE" sz="1050" i="1">
                                    <a:latin typeface="Cambria Math"/>
                                  </a:rPr>
                                </m:ctrlPr>
                              </m:dPr>
                              <m:e>
                                <m:r>
                                  <a:rPr lang="sv-SE" sz="1050" i="1">
                                    <a:latin typeface="Cambria Math"/>
                                  </a:rPr>
                                  <m:t>𝑘</m:t>
                                </m:r>
                              </m:e>
                            </m:d>
                            <m:r>
                              <a:rPr lang="sv-SE" sz="1050" i="1">
                                <a:latin typeface="Cambria Math"/>
                              </a:rPr>
                              <m:t>− </m:t>
                            </m:r>
                            <m:sSub>
                              <m:sSubPr>
                                <m:ctrlPr>
                                  <a:rPr lang="sv-SE" sz="1050" i="1">
                                    <a:latin typeface="Cambria Math"/>
                                  </a:rPr>
                                </m:ctrlPr>
                              </m:sSubPr>
                              <m:e>
                                <m:r>
                                  <a:rPr lang="sv-SE" sz="1050" i="1">
                                    <a:latin typeface="Cambria Math"/>
                                  </a:rPr>
                                  <m:t>𝑦</m:t>
                                </m:r>
                              </m:e>
                              <m:sub>
                                <m:r>
                                  <a:rPr lang="sv-SE" sz="1050" i="1">
                                    <a:latin typeface="Cambria Math"/>
                                  </a:rPr>
                                  <m:t>𝑚𝑒𝑠</m:t>
                                </m:r>
                              </m:sub>
                            </m:sSub>
                            <m:r>
                              <a:rPr lang="sv-SE" sz="1050" i="1">
                                <a:latin typeface="Cambria Math"/>
                              </a:rPr>
                              <m:t>[</m:t>
                            </m:r>
                            <m:r>
                              <a:rPr lang="sv-SE" sz="1050" i="1">
                                <a:latin typeface="Cambria Math"/>
                              </a:rPr>
                              <m:t>𝑘</m:t>
                            </m:r>
                            <m:r>
                              <a:rPr lang="sv-SE" sz="1050" i="1">
                                <a:latin typeface="Cambria Math"/>
                              </a:rPr>
                              <m:t>])</m:t>
                            </m:r>
                            <m:r>
                              <m:rPr>
                                <m:nor/>
                              </m:rPr>
                              <a:rPr lang="sv-SE" sz="1050" dirty="0"/>
                              <m:t> </m:t>
                            </m:r>
                          </m:e>
                          <m:sup>
                            <m:r>
                              <a:rPr lang="sv-SE" sz="1050" i="1">
                                <a:latin typeface="Cambria Math"/>
                              </a:rPr>
                              <m:t>𝑇</m:t>
                            </m:r>
                          </m:sup>
                        </m:sSup>
                        <m:r>
                          <a:rPr lang="sv-SE" sz="1050" i="1">
                            <a:latin typeface="Cambria Math"/>
                          </a:rPr>
                          <m:t>𝑄</m:t>
                        </m:r>
                        <m:r>
                          <a:rPr lang="sv-SE" sz="1050" i="1">
                            <a:latin typeface="Cambria Math"/>
                          </a:rPr>
                          <m:t>(</m:t>
                        </m:r>
                        <m:r>
                          <a:rPr lang="sv-SE" sz="1050" i="1">
                            <a:latin typeface="Cambria Math"/>
                          </a:rPr>
                          <m:t>𝑦</m:t>
                        </m:r>
                        <m:d>
                          <m:dPr>
                            <m:begChr m:val="["/>
                            <m:endChr m:val="]"/>
                            <m:ctrlPr>
                              <a:rPr lang="sv-SE" sz="1050" i="1">
                                <a:latin typeface="Cambria Math"/>
                              </a:rPr>
                            </m:ctrlPr>
                          </m:dPr>
                          <m:e>
                            <m:r>
                              <a:rPr lang="sv-SE" sz="1050" i="1">
                                <a:latin typeface="Cambria Math"/>
                              </a:rPr>
                              <m:t>𝑘</m:t>
                            </m:r>
                          </m:e>
                        </m:d>
                        <m:r>
                          <a:rPr lang="sv-SE" sz="1050" i="1">
                            <a:latin typeface="Cambria Math"/>
                          </a:rPr>
                          <m:t>− </m:t>
                        </m:r>
                        <m:sSub>
                          <m:sSubPr>
                            <m:ctrlPr>
                              <a:rPr lang="sv-SE" sz="1050" i="1">
                                <a:latin typeface="Cambria Math"/>
                              </a:rPr>
                            </m:ctrlPr>
                          </m:sSubPr>
                          <m:e>
                            <m:r>
                              <a:rPr lang="sv-SE" sz="1050" i="1">
                                <a:latin typeface="Cambria Math"/>
                              </a:rPr>
                              <m:t>𝑦</m:t>
                            </m:r>
                          </m:e>
                          <m:sub>
                            <m:r>
                              <a:rPr lang="sv-SE" sz="1050" i="1">
                                <a:latin typeface="Cambria Math"/>
                              </a:rPr>
                              <m:t>𝑚𝑒𝑠</m:t>
                            </m:r>
                          </m:sub>
                        </m:sSub>
                        <m:r>
                          <a:rPr lang="sv-SE" sz="1050" i="1">
                            <a:latin typeface="Cambria Math"/>
                          </a:rPr>
                          <m:t>[</m:t>
                        </m:r>
                        <m:r>
                          <a:rPr lang="sv-SE" sz="1050" i="1">
                            <a:latin typeface="Cambria Math"/>
                          </a:rPr>
                          <m:t>𝑘</m:t>
                        </m:r>
                        <m:r>
                          <a:rPr lang="sv-SE" sz="1050" i="1">
                            <a:latin typeface="Cambria Math"/>
                          </a:rPr>
                          <m:t>])</m:t>
                        </m:r>
                      </m:e>
                    </m:nary>
                  </m:oMath>
                </a14:m>
                <a:endParaRPr lang="sv-SE" sz="1600" dirty="0"/>
              </a:p>
              <a:p>
                <a:endParaRPr lang="sv-SE" dirty="0"/>
              </a:p>
            </p:txBody>
          </p:sp>
        </mc:Choice>
        <mc:Fallback xmlns="">
          <p:sp>
            <p:nvSpPr>
              <p:cNvPr id="9" name="TextBox 8"/>
              <p:cNvSpPr txBox="1">
                <a:spLocks noRot="1" noChangeAspect="1" noMove="1" noResize="1" noEditPoints="1" noAdjustHandles="1" noChangeArrowheads="1" noChangeShapeType="1" noTextEdit="1"/>
              </p:cNvSpPr>
              <p:nvPr/>
            </p:nvSpPr>
            <p:spPr>
              <a:xfrm>
                <a:off x="791580" y="5157192"/>
                <a:ext cx="3960440" cy="800219"/>
              </a:xfrm>
              <a:prstGeom prst="rect">
                <a:avLst/>
              </a:prstGeom>
              <a:blipFill rotWithShape="1">
                <a:blip r:embed="rId6"/>
                <a:stretch>
                  <a:fillRect l="-462" t="-763" b="-13740"/>
                </a:stretch>
              </a:blipFill>
            </p:spPr>
            <p:txBody>
              <a:bodyPr/>
              <a:lstStyle/>
              <a:p>
                <a:r>
                  <a:rPr lang="sv-SE">
                    <a:noFill/>
                  </a:rPr>
                  <a:t> </a:t>
                </a:r>
              </a:p>
            </p:txBody>
          </p:sp>
        </mc:Fallback>
      </mc:AlternateContent>
    </p:spTree>
    <p:extLst>
      <p:ext uri="{BB962C8B-B14F-4D97-AF65-F5344CB8AC3E}">
        <p14:creationId xmlns:p14="http://schemas.microsoft.com/office/powerpoint/2010/main" val="1235201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560" y="188640"/>
            <a:ext cx="8229600" cy="1143000"/>
          </a:xfrm>
        </p:spPr>
        <p:txBody>
          <a:bodyPr/>
          <a:lstStyle/>
          <a:p>
            <a:r>
              <a:rPr lang="sv-SE" dirty="0" err="1" smtClean="0"/>
              <a:t>Adding</a:t>
            </a:r>
            <a:r>
              <a:rPr lang="sv-SE" dirty="0" smtClean="0"/>
              <a:t> an </a:t>
            </a:r>
            <a:r>
              <a:rPr lang="sv-SE" dirty="0" err="1" smtClean="0"/>
              <a:t>optimization</a:t>
            </a:r>
            <a:r>
              <a:rPr lang="sv-SE" dirty="0" smtClean="0"/>
              <a:t> </a:t>
            </a:r>
            <a:r>
              <a:rPr lang="sv-SE" dirty="0" err="1" smtClean="0"/>
              <a:t>method</a:t>
            </a:r>
            <a:endParaRPr lang="sv-SE" dirty="0"/>
          </a:p>
        </p:txBody>
      </p:sp>
      <p:graphicFrame>
        <p:nvGraphicFramePr>
          <p:cNvPr id="4" name="Object 3"/>
          <p:cNvGraphicFramePr>
            <a:graphicFrameLocks noChangeAspect="1"/>
          </p:cNvGraphicFramePr>
          <p:nvPr>
            <p:extLst>
              <p:ext uri="{D42A27DB-BD31-4B8C-83A1-F6EECF244321}">
                <p14:modId xmlns:p14="http://schemas.microsoft.com/office/powerpoint/2010/main" val="3007081311"/>
              </p:ext>
            </p:extLst>
          </p:nvPr>
        </p:nvGraphicFramePr>
        <p:xfrm>
          <a:off x="179388" y="1403350"/>
          <a:ext cx="4429125" cy="5138738"/>
        </p:xfrm>
        <a:graphic>
          <a:graphicData uri="http://schemas.openxmlformats.org/presentationml/2006/ole">
            <mc:AlternateContent xmlns:mc="http://schemas.openxmlformats.org/markup-compatibility/2006">
              <mc:Choice xmlns:v="urn:schemas-microsoft-com:vml" Requires="v">
                <p:oleObj spid="_x0000_s20589" name="Document" r:id="rId3" imgW="5987816" imgH="6927711" progId="Word.Document.8">
                  <p:embed/>
                </p:oleObj>
              </mc:Choice>
              <mc:Fallback>
                <p:oleObj name="Document" r:id="rId3" imgW="5987816" imgH="6927711" progId="Word.Document.8">
                  <p:embed/>
                  <p:pic>
                    <p:nvPicPr>
                      <p:cNvPr id="0" name=""/>
                      <p:cNvPicPr/>
                      <p:nvPr/>
                    </p:nvPicPr>
                    <p:blipFill>
                      <a:blip r:embed="rId4"/>
                      <a:stretch>
                        <a:fillRect/>
                      </a:stretch>
                    </p:blipFill>
                    <p:spPr>
                      <a:xfrm>
                        <a:off x="179388" y="1403350"/>
                        <a:ext cx="4429125" cy="5138738"/>
                      </a:xfrm>
                      <a:prstGeom prst="rect">
                        <a:avLst/>
                      </a:prstGeom>
                    </p:spPr>
                  </p:pic>
                </p:oleObj>
              </mc:Fallback>
            </mc:AlternateContent>
          </a:graphicData>
        </a:graphic>
      </p:graphicFrame>
      <p:sp>
        <p:nvSpPr>
          <p:cNvPr id="5" name="TextBox 4"/>
          <p:cNvSpPr txBox="1"/>
          <p:nvPr/>
        </p:nvSpPr>
        <p:spPr>
          <a:xfrm>
            <a:off x="4345834" y="1133499"/>
            <a:ext cx="4856918" cy="4401205"/>
          </a:xfrm>
          <a:prstGeom prst="rect">
            <a:avLst/>
          </a:prstGeom>
          <a:noFill/>
        </p:spPr>
        <p:txBody>
          <a:bodyPr wrap="square" rtlCol="0">
            <a:spAutoFit/>
          </a:bodyPr>
          <a:lstStyle/>
          <a:p>
            <a:r>
              <a:rPr lang="sv-SE" sz="1400" dirty="0" err="1" smtClean="0"/>
              <a:t>Add</a:t>
            </a:r>
            <a:r>
              <a:rPr lang="sv-SE" sz="1400" dirty="0" smtClean="0"/>
              <a:t> a </a:t>
            </a:r>
            <a:r>
              <a:rPr lang="sv-SE" sz="1400" dirty="0" err="1" smtClean="0"/>
              <a:t>case</a:t>
            </a:r>
            <a:r>
              <a:rPr lang="sv-SE" sz="1400" dirty="0" smtClean="0"/>
              <a:t> </a:t>
            </a:r>
            <a:r>
              <a:rPr lang="sv-SE" sz="1400" dirty="0" err="1" smtClean="0"/>
              <a:t>with</a:t>
            </a:r>
            <a:r>
              <a:rPr lang="sv-SE" sz="1400" dirty="0" smtClean="0"/>
              <a:t> a new </a:t>
            </a:r>
            <a:r>
              <a:rPr lang="sv-SE" sz="1400" dirty="0" err="1" smtClean="0"/>
              <a:t>keyword</a:t>
            </a:r>
            <a:r>
              <a:rPr lang="sv-SE" sz="1400" dirty="0" smtClean="0"/>
              <a:t> in the </a:t>
            </a:r>
            <a:r>
              <a:rPr lang="sv-SE" sz="1400" dirty="0" err="1" smtClean="0"/>
              <a:t>function</a:t>
            </a:r>
            <a:r>
              <a:rPr lang="sv-SE" sz="1400" dirty="0" smtClean="0"/>
              <a:t> </a:t>
            </a:r>
            <a:r>
              <a:rPr lang="sv-SE" sz="1400" dirty="0" err="1" smtClean="0"/>
              <a:t>rapid.m</a:t>
            </a:r>
            <a:r>
              <a:rPr lang="sv-SE" sz="1400" dirty="0" smtClean="0"/>
              <a:t/>
            </a:r>
            <a:br>
              <a:rPr lang="sv-SE" sz="1400" dirty="0" smtClean="0"/>
            </a:br>
            <a:r>
              <a:rPr lang="sv-SE" sz="1400" dirty="0" smtClean="0"/>
              <a:t>Call </a:t>
            </a:r>
            <a:r>
              <a:rPr lang="sv-SE" sz="1400" dirty="0" err="1" smtClean="0"/>
              <a:t>your</a:t>
            </a:r>
            <a:r>
              <a:rPr lang="sv-SE" sz="1400" dirty="0" smtClean="0"/>
              <a:t> </a:t>
            </a:r>
            <a:r>
              <a:rPr lang="sv-SE" sz="1400" dirty="0" err="1" smtClean="0"/>
              <a:t>method</a:t>
            </a:r>
            <a:r>
              <a:rPr lang="sv-SE" sz="1400" dirty="0" smtClean="0"/>
              <a:t> </a:t>
            </a:r>
            <a:r>
              <a:rPr lang="sv-SE" sz="1400" i="1" dirty="0" err="1" smtClean="0"/>
              <a:t>methodName_algo</a:t>
            </a:r>
            <a:r>
              <a:rPr lang="sv-SE" sz="1400" i="1" dirty="0" smtClean="0"/>
              <a:t>, </a:t>
            </a:r>
            <a:r>
              <a:rPr lang="sv-SE" sz="1400" u="sng" dirty="0" err="1" smtClean="0"/>
              <a:t>place</a:t>
            </a:r>
            <a:r>
              <a:rPr lang="sv-SE" sz="1400" u="sng" dirty="0" smtClean="0"/>
              <a:t> it in </a:t>
            </a:r>
            <a:r>
              <a:rPr lang="sv-SE" sz="1400" i="1" dirty="0" smtClean="0"/>
              <a:t>. It </a:t>
            </a:r>
            <a:r>
              <a:rPr lang="sv-SE" sz="1400" i="1" dirty="0" err="1" smtClean="0"/>
              <a:t>takes</a:t>
            </a:r>
            <a:r>
              <a:rPr lang="sv-SE" sz="1400" i="1" dirty="0" smtClean="0"/>
              <a:t> </a:t>
            </a:r>
            <a:r>
              <a:rPr lang="sv-SE" sz="1400" dirty="0" smtClean="0"/>
              <a:t> the </a:t>
            </a:r>
            <a:r>
              <a:rPr lang="sv-SE" sz="1400" dirty="0" err="1" smtClean="0"/>
              <a:t>struct</a:t>
            </a:r>
            <a:r>
              <a:rPr lang="sv-SE" sz="1400" dirty="0" smtClean="0"/>
              <a:t> </a:t>
            </a:r>
            <a:r>
              <a:rPr lang="sv-SE" sz="1400" i="1" dirty="0" err="1" smtClean="0"/>
              <a:t>settings</a:t>
            </a:r>
            <a:r>
              <a:rPr lang="sv-SE" sz="1400" dirty="0" smtClean="0"/>
              <a:t> as argument and </a:t>
            </a:r>
            <a:r>
              <a:rPr lang="sv-SE" sz="1400" dirty="0" err="1" smtClean="0"/>
              <a:t>return</a:t>
            </a:r>
            <a:r>
              <a:rPr lang="sv-SE" sz="1400" dirty="0" smtClean="0"/>
              <a:t> the </a:t>
            </a:r>
            <a:r>
              <a:rPr lang="sv-SE" sz="1400" dirty="0" err="1" smtClean="0"/>
              <a:t>vector</a:t>
            </a:r>
            <a:r>
              <a:rPr lang="sv-SE" sz="1400" dirty="0" smtClean="0"/>
              <a:t> solution, an </a:t>
            </a:r>
            <a:r>
              <a:rPr lang="sv-SE" sz="1400" dirty="0" err="1" smtClean="0"/>
              <a:t>historic</a:t>
            </a:r>
            <a:r>
              <a:rPr lang="sv-SE" sz="1400" dirty="0" smtClean="0"/>
              <a:t> </a:t>
            </a:r>
            <a:r>
              <a:rPr lang="sv-SE" sz="1400" dirty="0" err="1" smtClean="0"/>
              <a:t>containing</a:t>
            </a:r>
            <a:r>
              <a:rPr lang="sv-SE" sz="1400" dirty="0" smtClean="0"/>
              <a:t> the data </a:t>
            </a:r>
            <a:r>
              <a:rPr lang="sv-SE" sz="1400" dirty="0" err="1" smtClean="0"/>
              <a:t>you</a:t>
            </a:r>
            <a:r>
              <a:rPr lang="sv-SE" sz="1400" dirty="0" smtClean="0"/>
              <a:t> </a:t>
            </a:r>
            <a:r>
              <a:rPr lang="sv-SE" sz="1400" dirty="0" err="1" smtClean="0"/>
              <a:t>wish</a:t>
            </a:r>
            <a:r>
              <a:rPr lang="sv-SE" sz="1400" dirty="0" smtClean="0"/>
              <a:t> </a:t>
            </a:r>
            <a:r>
              <a:rPr lang="sv-SE" sz="1400" dirty="0" err="1" smtClean="0"/>
              <a:t>to</a:t>
            </a:r>
            <a:r>
              <a:rPr lang="sv-SE" sz="1400" dirty="0" smtClean="0"/>
              <a:t> </a:t>
            </a:r>
            <a:r>
              <a:rPr lang="sv-SE" sz="1400" dirty="0" err="1" smtClean="0"/>
              <a:t>have</a:t>
            </a:r>
            <a:r>
              <a:rPr lang="sv-SE" sz="1400" dirty="0" smtClean="0"/>
              <a:t> as output (</a:t>
            </a:r>
            <a:r>
              <a:rPr lang="sv-SE" sz="1400" dirty="0" err="1" smtClean="0"/>
              <a:t>useful</a:t>
            </a:r>
            <a:r>
              <a:rPr lang="sv-SE" sz="1400" dirty="0" smtClean="0"/>
              <a:t> for </a:t>
            </a:r>
            <a:r>
              <a:rPr lang="sv-SE" sz="1400" dirty="0" err="1" smtClean="0"/>
              <a:t>debugging</a:t>
            </a:r>
            <a:r>
              <a:rPr lang="sv-SE" sz="1400" dirty="0" smtClean="0"/>
              <a:t>) and the </a:t>
            </a:r>
            <a:r>
              <a:rPr lang="sv-SE" sz="1400" dirty="0" err="1" smtClean="0"/>
              <a:t>setting</a:t>
            </a:r>
            <a:r>
              <a:rPr lang="sv-SE" sz="1400" dirty="0" smtClean="0"/>
              <a:t> </a:t>
            </a:r>
            <a:r>
              <a:rPr lang="sv-SE" sz="1400" dirty="0" err="1" smtClean="0"/>
              <a:t>struct</a:t>
            </a:r>
            <a:r>
              <a:rPr lang="sv-SE" sz="1400" dirty="0" smtClean="0"/>
              <a:t> in </a:t>
            </a:r>
            <a:r>
              <a:rPr lang="sv-SE" sz="1400" dirty="0" err="1" smtClean="0"/>
              <a:t>which</a:t>
            </a:r>
            <a:r>
              <a:rPr lang="sv-SE" sz="1400" dirty="0" smtClean="0"/>
              <a:t> </a:t>
            </a:r>
            <a:r>
              <a:rPr lang="sv-SE" sz="1400" dirty="0" err="1" smtClean="0"/>
              <a:t>you</a:t>
            </a:r>
            <a:r>
              <a:rPr lang="sv-SE" sz="1400" dirty="0" smtClean="0"/>
              <a:t> </a:t>
            </a:r>
            <a:r>
              <a:rPr lang="sv-SE" sz="1400" dirty="0" err="1" smtClean="0"/>
              <a:t>might</a:t>
            </a:r>
            <a:r>
              <a:rPr lang="sv-SE" sz="1400" dirty="0" smtClean="0"/>
              <a:t> </a:t>
            </a:r>
            <a:r>
              <a:rPr lang="sv-SE" sz="1400" dirty="0" err="1" smtClean="0"/>
              <a:t>have</a:t>
            </a:r>
            <a:r>
              <a:rPr lang="sv-SE" sz="1400" dirty="0" smtClean="0"/>
              <a:t> </a:t>
            </a:r>
            <a:r>
              <a:rPr lang="sv-SE" sz="1400" dirty="0" err="1" smtClean="0"/>
              <a:t>added</a:t>
            </a:r>
            <a:r>
              <a:rPr lang="sv-SE" sz="1400" dirty="0" smtClean="0"/>
              <a:t> data. (The </a:t>
            </a:r>
            <a:r>
              <a:rPr lang="sv-SE" sz="1400" dirty="0" err="1" smtClean="0"/>
              <a:t>methods</a:t>
            </a:r>
            <a:r>
              <a:rPr lang="sv-SE" sz="1400" dirty="0" smtClean="0"/>
              <a:t> </a:t>
            </a:r>
            <a:r>
              <a:rPr lang="sv-SE" sz="1400" dirty="0" err="1" smtClean="0"/>
              <a:t>of</a:t>
            </a:r>
            <a:r>
              <a:rPr lang="sv-SE" sz="1400" dirty="0" smtClean="0"/>
              <a:t> the </a:t>
            </a:r>
            <a:r>
              <a:rPr lang="sv-SE" sz="1400" dirty="0" err="1" smtClean="0"/>
              <a:t>toolbox</a:t>
            </a:r>
            <a:r>
              <a:rPr lang="sv-SE" sz="1400" dirty="0" smtClean="0"/>
              <a:t> </a:t>
            </a:r>
            <a:r>
              <a:rPr lang="sv-SE" sz="1400" dirty="0" err="1" smtClean="0"/>
              <a:t>add</a:t>
            </a:r>
            <a:r>
              <a:rPr lang="sv-SE" sz="1400" dirty="0" smtClean="0"/>
              <a:t> </a:t>
            </a:r>
            <a:r>
              <a:rPr lang="sv-SE" sz="1400" dirty="0" err="1" smtClean="0"/>
              <a:t>to</a:t>
            </a:r>
            <a:r>
              <a:rPr lang="sv-SE" sz="1400" dirty="0" smtClean="0"/>
              <a:t> the </a:t>
            </a:r>
            <a:r>
              <a:rPr lang="sv-SE" sz="1400" dirty="0" err="1" smtClean="0"/>
              <a:t>struct</a:t>
            </a:r>
            <a:r>
              <a:rPr lang="sv-SE" sz="1400" dirty="0" smtClean="0"/>
              <a:t> the parameter </a:t>
            </a:r>
            <a:r>
              <a:rPr lang="sv-SE" sz="1400" dirty="0" err="1" smtClean="0"/>
              <a:t>vector</a:t>
            </a:r>
            <a:r>
              <a:rPr lang="sv-SE" sz="1400" dirty="0" smtClean="0"/>
              <a:t> as </a:t>
            </a:r>
            <a:r>
              <a:rPr lang="sv-SE" sz="1400" dirty="0" err="1" smtClean="0"/>
              <a:t>settings.xsol</a:t>
            </a:r>
            <a:r>
              <a:rPr lang="sv-SE" sz="1400" dirty="0" smtClean="0"/>
              <a:t> )</a:t>
            </a:r>
          </a:p>
          <a:p>
            <a:endParaRPr lang="sv-SE" sz="1400" b="1" dirty="0" smtClean="0"/>
          </a:p>
          <a:p>
            <a:r>
              <a:rPr lang="sv-SE" sz="1400" dirty="0" err="1" smtClean="0"/>
              <a:t>Your</a:t>
            </a:r>
            <a:r>
              <a:rPr lang="sv-SE" sz="1400" dirty="0" smtClean="0"/>
              <a:t> </a:t>
            </a:r>
            <a:r>
              <a:rPr lang="sv-SE" sz="1400" dirty="0" err="1" smtClean="0"/>
              <a:t>method</a:t>
            </a:r>
            <a:r>
              <a:rPr lang="sv-SE" sz="1400" dirty="0" smtClean="0"/>
              <a:t> </a:t>
            </a:r>
            <a:r>
              <a:rPr lang="sv-SE" sz="1400" dirty="0" err="1" smtClean="0"/>
              <a:t>can</a:t>
            </a:r>
            <a:r>
              <a:rPr lang="sv-SE" sz="1400" dirty="0" smtClean="0"/>
              <a:t> </a:t>
            </a:r>
            <a:r>
              <a:rPr lang="sv-SE" sz="1400" dirty="0" err="1" smtClean="0"/>
              <a:t>only</a:t>
            </a:r>
            <a:r>
              <a:rPr lang="sv-SE" sz="1400" dirty="0" smtClean="0"/>
              <a:t> call the </a:t>
            </a:r>
            <a:r>
              <a:rPr lang="sv-SE" sz="1400" dirty="0" err="1" smtClean="0"/>
              <a:t>function</a:t>
            </a:r>
            <a:r>
              <a:rPr lang="sv-SE" sz="1400" dirty="0" smtClean="0"/>
              <a:t> </a:t>
            </a:r>
            <a:r>
              <a:rPr lang="sv-SE" sz="1400" dirty="0" err="1" smtClean="0"/>
              <a:t>func</a:t>
            </a:r>
            <a:r>
              <a:rPr lang="sv-SE" sz="1400" i="1" dirty="0" smtClean="0"/>
              <a:t>(v) </a:t>
            </a:r>
          </a:p>
          <a:p>
            <a:r>
              <a:rPr lang="sv-SE" sz="1400" i="1" dirty="0" err="1"/>
              <a:t>f</a:t>
            </a:r>
            <a:r>
              <a:rPr lang="sv-SE" sz="1400" i="1" dirty="0" err="1" smtClean="0"/>
              <a:t>unc</a:t>
            </a:r>
            <a:r>
              <a:rPr lang="sv-SE" sz="1400" dirty="0" smtClean="0"/>
              <a:t> </a:t>
            </a:r>
            <a:r>
              <a:rPr lang="sv-SE" sz="1400" dirty="0" err="1" smtClean="0"/>
              <a:t>takes</a:t>
            </a:r>
            <a:r>
              <a:rPr lang="sv-SE" sz="1400" dirty="0" smtClean="0"/>
              <a:t> a </a:t>
            </a:r>
            <a:r>
              <a:rPr lang="sv-SE" sz="1400" dirty="0" err="1" smtClean="0"/>
              <a:t>vector</a:t>
            </a:r>
            <a:r>
              <a:rPr lang="sv-SE" sz="1400" dirty="0" smtClean="0"/>
              <a:t> </a:t>
            </a:r>
            <a:r>
              <a:rPr lang="sv-SE" sz="1400" dirty="0" err="1" smtClean="0"/>
              <a:t>of</a:t>
            </a:r>
            <a:r>
              <a:rPr lang="sv-SE" sz="1400" dirty="0" smtClean="0"/>
              <a:t> parameter and </a:t>
            </a:r>
            <a:r>
              <a:rPr lang="sv-SE" sz="1400" dirty="0" err="1" smtClean="0"/>
              <a:t>returns</a:t>
            </a:r>
            <a:r>
              <a:rPr lang="sv-SE" sz="1400" dirty="0" smtClean="0"/>
              <a:t> the </a:t>
            </a:r>
            <a:r>
              <a:rPr lang="sv-SE" sz="1400" dirty="0" err="1" smtClean="0"/>
              <a:t>fitness</a:t>
            </a:r>
            <a:r>
              <a:rPr lang="sv-SE" sz="1400" dirty="0" smtClean="0"/>
              <a:t> </a:t>
            </a:r>
            <a:r>
              <a:rPr lang="sv-SE" sz="1400" dirty="0" err="1" smtClean="0"/>
              <a:t>associated</a:t>
            </a:r>
            <a:r>
              <a:rPr lang="sv-SE" sz="1400" dirty="0" smtClean="0"/>
              <a:t> </a:t>
            </a:r>
            <a:r>
              <a:rPr lang="sv-SE" sz="1400" dirty="0" err="1" smtClean="0"/>
              <a:t>to</a:t>
            </a:r>
            <a:r>
              <a:rPr lang="sv-SE" sz="1400" dirty="0" smtClean="0"/>
              <a:t> </a:t>
            </a:r>
            <a:r>
              <a:rPr lang="sv-SE" sz="1400" dirty="0" err="1" smtClean="0"/>
              <a:t>this</a:t>
            </a:r>
            <a:r>
              <a:rPr lang="sv-SE" sz="1400" dirty="0" smtClean="0"/>
              <a:t> </a:t>
            </a:r>
            <a:r>
              <a:rPr lang="sv-SE" sz="1400" dirty="0" err="1" smtClean="0"/>
              <a:t>vector</a:t>
            </a:r>
            <a:r>
              <a:rPr lang="sv-SE" sz="1400" dirty="0" smtClean="0"/>
              <a:t>.</a:t>
            </a:r>
          </a:p>
          <a:p>
            <a:endParaRPr lang="sv-SE" sz="1400" dirty="0" smtClean="0"/>
          </a:p>
          <a:p>
            <a:r>
              <a:rPr lang="sv-SE" sz="1400" dirty="0" err="1" smtClean="0"/>
              <a:t>This</a:t>
            </a:r>
            <a:r>
              <a:rPr lang="sv-SE" sz="1400" dirty="0" smtClean="0"/>
              <a:t> </a:t>
            </a:r>
            <a:r>
              <a:rPr lang="sv-SE" sz="1400" dirty="0" err="1" smtClean="0"/>
              <a:t>assumes</a:t>
            </a:r>
            <a:r>
              <a:rPr lang="sv-SE" sz="1400" dirty="0" smtClean="0"/>
              <a:t> </a:t>
            </a:r>
            <a:r>
              <a:rPr lang="sv-SE" sz="1400" dirty="0" err="1" smtClean="0"/>
              <a:t>that</a:t>
            </a:r>
            <a:r>
              <a:rPr lang="sv-SE" sz="1400" dirty="0" smtClean="0"/>
              <a:t> the </a:t>
            </a:r>
            <a:r>
              <a:rPr lang="sv-SE" sz="1400" dirty="0" err="1" smtClean="0"/>
              <a:t>good</a:t>
            </a:r>
            <a:r>
              <a:rPr lang="sv-SE" sz="1400" dirty="0" smtClean="0"/>
              <a:t> </a:t>
            </a:r>
            <a:r>
              <a:rPr lang="sv-SE" sz="1400" dirty="0" err="1" smtClean="0"/>
              <a:t>settings.cost</a:t>
            </a:r>
            <a:r>
              <a:rPr lang="sv-SE" sz="1400" dirty="0" smtClean="0"/>
              <a:t> and </a:t>
            </a:r>
            <a:r>
              <a:rPr lang="sv-SE" sz="1400" dirty="0" err="1" smtClean="0"/>
              <a:t>settings.objective</a:t>
            </a:r>
            <a:r>
              <a:rPr lang="sv-SE" sz="1400" dirty="0" smtClean="0"/>
              <a:t> </a:t>
            </a:r>
            <a:r>
              <a:rPr lang="sv-SE" sz="1400" dirty="0" err="1" smtClean="0"/>
              <a:t>were</a:t>
            </a:r>
            <a:r>
              <a:rPr lang="sv-SE" sz="1400" dirty="0" smtClean="0"/>
              <a:t> </a:t>
            </a:r>
            <a:r>
              <a:rPr lang="sv-SE" sz="1400" dirty="0" err="1" smtClean="0"/>
              <a:t>declared</a:t>
            </a:r>
            <a:r>
              <a:rPr lang="sv-SE" sz="1400" dirty="0" smtClean="0"/>
              <a:t> </a:t>
            </a:r>
            <a:r>
              <a:rPr lang="sv-SE" sz="1400" dirty="0" err="1" smtClean="0"/>
              <a:t>to</a:t>
            </a:r>
            <a:r>
              <a:rPr lang="sv-SE" sz="1400" dirty="0" smtClean="0"/>
              <a:t> </a:t>
            </a:r>
            <a:r>
              <a:rPr lang="sv-SE" sz="1400" dirty="0" err="1" smtClean="0"/>
              <a:t>use</a:t>
            </a:r>
            <a:r>
              <a:rPr lang="sv-SE" sz="1400" dirty="0" smtClean="0"/>
              <a:t> the </a:t>
            </a:r>
            <a:r>
              <a:rPr lang="sv-SE" sz="1400" dirty="0" err="1" smtClean="0"/>
              <a:t>objective</a:t>
            </a:r>
            <a:r>
              <a:rPr lang="sv-SE" sz="1400" dirty="0" smtClean="0"/>
              <a:t> </a:t>
            </a:r>
            <a:r>
              <a:rPr lang="sv-SE" sz="1400" dirty="0" err="1" smtClean="0"/>
              <a:t>function</a:t>
            </a:r>
            <a:r>
              <a:rPr lang="sv-SE" sz="1400" dirty="0" smtClean="0"/>
              <a:t> </a:t>
            </a:r>
            <a:r>
              <a:rPr lang="sv-SE" sz="1400" dirty="0" err="1" smtClean="0"/>
              <a:t>you</a:t>
            </a:r>
            <a:r>
              <a:rPr lang="sv-SE" sz="1400" dirty="0" smtClean="0"/>
              <a:t> </a:t>
            </a:r>
            <a:r>
              <a:rPr lang="sv-SE" sz="1400" dirty="0" err="1" smtClean="0"/>
              <a:t>desire</a:t>
            </a:r>
            <a:r>
              <a:rPr lang="sv-SE" sz="1400" dirty="0" smtClean="0"/>
              <a:t> </a:t>
            </a:r>
            <a:r>
              <a:rPr lang="sv-SE" sz="1400" dirty="0" err="1" smtClean="0"/>
              <a:t>to</a:t>
            </a:r>
            <a:r>
              <a:rPr lang="sv-SE" sz="1400" dirty="0" smtClean="0"/>
              <a:t> </a:t>
            </a:r>
            <a:r>
              <a:rPr lang="sv-SE" sz="1400" dirty="0" err="1" smtClean="0"/>
              <a:t>evaluate</a:t>
            </a:r>
            <a:r>
              <a:rPr lang="sv-SE" sz="1400" dirty="0" smtClean="0"/>
              <a:t>.</a:t>
            </a:r>
            <a:br>
              <a:rPr lang="sv-SE" sz="1400" dirty="0" smtClean="0"/>
            </a:br>
            <a:endParaRPr lang="sv-SE" sz="1400" dirty="0" smtClean="0"/>
          </a:p>
          <a:p>
            <a:r>
              <a:rPr lang="sv-SE" sz="1400" i="1" dirty="0" err="1"/>
              <a:t>f</a:t>
            </a:r>
            <a:r>
              <a:rPr lang="sv-SE" sz="1400" i="1" dirty="0" err="1" smtClean="0"/>
              <a:t>unc</a:t>
            </a:r>
            <a:r>
              <a:rPr lang="sv-SE" sz="1400" i="1" dirty="0" smtClean="0"/>
              <a:t> </a:t>
            </a:r>
            <a:r>
              <a:rPr lang="sv-SE" sz="1400" dirty="0" err="1" smtClean="0"/>
              <a:t>care</a:t>
            </a:r>
            <a:r>
              <a:rPr lang="sv-SE" sz="1400" dirty="0" smtClean="0"/>
              <a:t> </a:t>
            </a:r>
            <a:r>
              <a:rPr lang="sv-SE" sz="1400" dirty="0" err="1" smtClean="0"/>
              <a:t>of</a:t>
            </a:r>
            <a:r>
              <a:rPr lang="sv-SE" sz="1400" dirty="0" smtClean="0"/>
              <a:t> </a:t>
            </a:r>
            <a:r>
              <a:rPr lang="sv-SE" sz="1400" dirty="0" err="1" smtClean="0"/>
              <a:t>simulating</a:t>
            </a:r>
            <a:r>
              <a:rPr lang="sv-SE" sz="1400" dirty="0" smtClean="0"/>
              <a:t> the </a:t>
            </a:r>
            <a:r>
              <a:rPr lang="sv-SE" sz="1400" dirty="0" err="1" smtClean="0"/>
              <a:t>model</a:t>
            </a:r>
            <a:r>
              <a:rPr lang="sv-SE" sz="1400" dirty="0" smtClean="0"/>
              <a:t>, </a:t>
            </a:r>
            <a:r>
              <a:rPr lang="sv-SE" sz="1400" dirty="0" err="1" smtClean="0"/>
              <a:t>saving</a:t>
            </a:r>
            <a:r>
              <a:rPr lang="sv-SE" sz="1400" dirty="0" smtClean="0"/>
              <a:t> </a:t>
            </a:r>
            <a:r>
              <a:rPr lang="sv-SE" sz="1400" dirty="0" err="1" smtClean="0"/>
              <a:t>its</a:t>
            </a:r>
            <a:r>
              <a:rPr lang="sv-SE" sz="1400" dirty="0" smtClean="0"/>
              <a:t> output, interpolating the output data and </a:t>
            </a:r>
            <a:r>
              <a:rPr lang="sv-SE" sz="1400" dirty="0" err="1" smtClean="0"/>
              <a:t>computing</a:t>
            </a:r>
            <a:r>
              <a:rPr lang="sv-SE" sz="1400" dirty="0" smtClean="0"/>
              <a:t> the </a:t>
            </a:r>
            <a:r>
              <a:rPr lang="sv-SE" sz="1400" dirty="0" err="1" smtClean="0"/>
              <a:t>fitness</a:t>
            </a:r>
            <a:r>
              <a:rPr lang="sv-SE" sz="1400" dirty="0" smtClean="0"/>
              <a:t>. All </a:t>
            </a:r>
            <a:r>
              <a:rPr lang="sv-SE" sz="1400" dirty="0" err="1" smtClean="0"/>
              <a:t>fields</a:t>
            </a:r>
            <a:r>
              <a:rPr lang="sv-SE" sz="1400" dirty="0" smtClean="0"/>
              <a:t> </a:t>
            </a:r>
            <a:r>
              <a:rPr lang="sv-SE" sz="1400" dirty="0" err="1" smtClean="0"/>
              <a:t>of</a:t>
            </a:r>
            <a:r>
              <a:rPr lang="sv-SE" sz="1400" dirty="0" smtClean="0"/>
              <a:t> the </a:t>
            </a:r>
            <a:r>
              <a:rPr lang="sv-SE" sz="1400" dirty="0" err="1" smtClean="0"/>
              <a:t>settings</a:t>
            </a:r>
            <a:r>
              <a:rPr lang="sv-SE" sz="1400" dirty="0" smtClean="0"/>
              <a:t> </a:t>
            </a:r>
            <a:r>
              <a:rPr lang="sv-SE" sz="1400" dirty="0" err="1" smtClean="0"/>
              <a:t>struct</a:t>
            </a:r>
            <a:r>
              <a:rPr lang="sv-SE" sz="1400" dirty="0" smtClean="0"/>
              <a:t> must </a:t>
            </a:r>
            <a:r>
              <a:rPr lang="sv-SE" sz="1400" dirty="0" err="1" smtClean="0"/>
              <a:t>however</a:t>
            </a:r>
            <a:r>
              <a:rPr lang="sv-SE" sz="1400" dirty="0" smtClean="0"/>
              <a:t> be </a:t>
            </a:r>
            <a:r>
              <a:rPr lang="sv-SE" sz="1400" dirty="0" err="1" smtClean="0"/>
              <a:t>filled</a:t>
            </a:r>
            <a:r>
              <a:rPr lang="sv-SE" sz="1400" dirty="0" smtClean="0"/>
              <a:t> </a:t>
            </a:r>
            <a:r>
              <a:rPr lang="sv-SE" sz="1400" dirty="0" err="1" smtClean="0"/>
              <a:t>correctly</a:t>
            </a:r>
            <a:r>
              <a:rPr lang="sv-SE" sz="1400" dirty="0" smtClean="0"/>
              <a:t>.</a:t>
            </a:r>
            <a:endParaRPr lang="sv-SE" sz="1400" i="1" dirty="0"/>
          </a:p>
          <a:p>
            <a:endParaRPr lang="sv-SE" sz="1400" dirty="0" smtClean="0"/>
          </a:p>
        </p:txBody>
      </p:sp>
    </p:spTree>
    <p:extLst>
      <p:ext uri="{BB962C8B-B14F-4D97-AF65-F5344CB8AC3E}">
        <p14:creationId xmlns:p14="http://schemas.microsoft.com/office/powerpoint/2010/main" val="444926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560" y="188640"/>
            <a:ext cx="8229600" cy="1143000"/>
          </a:xfrm>
        </p:spPr>
        <p:txBody>
          <a:bodyPr/>
          <a:lstStyle/>
          <a:p>
            <a:r>
              <a:rPr lang="sv-SE" dirty="0" err="1" smtClean="0"/>
              <a:t>Adding</a:t>
            </a:r>
            <a:r>
              <a:rPr lang="sv-SE" dirty="0" smtClean="0"/>
              <a:t> an </a:t>
            </a:r>
            <a:r>
              <a:rPr lang="sv-SE" dirty="0" err="1" smtClean="0"/>
              <a:t>optimization</a:t>
            </a:r>
            <a:r>
              <a:rPr lang="sv-SE" dirty="0" smtClean="0"/>
              <a:t> </a:t>
            </a:r>
            <a:r>
              <a:rPr lang="sv-SE" dirty="0" err="1" smtClean="0"/>
              <a:t>method</a:t>
            </a:r>
            <a:endParaRPr lang="sv-SE" dirty="0"/>
          </a:p>
        </p:txBody>
      </p:sp>
      <p:graphicFrame>
        <p:nvGraphicFramePr>
          <p:cNvPr id="7" name="Object 6"/>
          <p:cNvGraphicFramePr>
            <a:graphicFrameLocks noChangeAspect="1"/>
          </p:cNvGraphicFramePr>
          <p:nvPr>
            <p:extLst>
              <p:ext uri="{D42A27DB-BD31-4B8C-83A1-F6EECF244321}">
                <p14:modId xmlns:p14="http://schemas.microsoft.com/office/powerpoint/2010/main" val="267161055"/>
              </p:ext>
            </p:extLst>
          </p:nvPr>
        </p:nvGraphicFramePr>
        <p:xfrm>
          <a:off x="1836738" y="2493963"/>
          <a:ext cx="6364287" cy="1792287"/>
        </p:xfrm>
        <a:graphic>
          <a:graphicData uri="http://schemas.openxmlformats.org/presentationml/2006/ole">
            <mc:AlternateContent xmlns:mc="http://schemas.openxmlformats.org/markup-compatibility/2006">
              <mc:Choice xmlns:v="urn:schemas-microsoft-com:vml" Requires="v">
                <p:oleObj spid="_x0000_s24642" name="Document" r:id="rId3" imgW="6844928" imgH="1867940" progId="Word.Document.8">
                  <p:embed/>
                </p:oleObj>
              </mc:Choice>
              <mc:Fallback>
                <p:oleObj name="Document" r:id="rId3" imgW="6844928" imgH="1867940" progId="Word.Document.8">
                  <p:embed/>
                  <p:pic>
                    <p:nvPicPr>
                      <p:cNvPr id="0" name=""/>
                      <p:cNvPicPr/>
                      <p:nvPr/>
                    </p:nvPicPr>
                    <p:blipFill>
                      <a:blip r:embed="rId4"/>
                      <a:stretch>
                        <a:fillRect/>
                      </a:stretch>
                    </p:blipFill>
                    <p:spPr>
                      <a:xfrm>
                        <a:off x="1836738" y="2493963"/>
                        <a:ext cx="6364287" cy="1792287"/>
                      </a:xfrm>
                      <a:prstGeom prst="rect">
                        <a:avLst/>
                      </a:prstGeom>
                    </p:spPr>
                  </p:pic>
                </p:oleObj>
              </mc:Fallback>
            </mc:AlternateContent>
          </a:graphicData>
        </a:graphic>
      </p:graphicFrame>
      <p:sp>
        <p:nvSpPr>
          <p:cNvPr id="8" name="TextBox 7"/>
          <p:cNvSpPr txBox="1"/>
          <p:nvPr/>
        </p:nvSpPr>
        <p:spPr>
          <a:xfrm>
            <a:off x="611560" y="1685075"/>
            <a:ext cx="2952328" cy="369332"/>
          </a:xfrm>
          <a:prstGeom prst="rect">
            <a:avLst/>
          </a:prstGeom>
          <a:noFill/>
        </p:spPr>
        <p:txBody>
          <a:bodyPr wrap="square" rtlCol="0">
            <a:spAutoFit/>
          </a:bodyPr>
          <a:lstStyle/>
          <a:p>
            <a:r>
              <a:rPr lang="sv-SE" dirty="0" err="1" smtClean="0"/>
              <a:t>What</a:t>
            </a:r>
            <a:r>
              <a:rPr lang="sv-SE" dirty="0" smtClean="0"/>
              <a:t> </a:t>
            </a:r>
            <a:r>
              <a:rPr lang="sv-SE" dirty="0" err="1" smtClean="0"/>
              <a:t>you</a:t>
            </a:r>
            <a:r>
              <a:rPr lang="sv-SE" dirty="0" smtClean="0"/>
              <a:t> </a:t>
            </a:r>
            <a:r>
              <a:rPr lang="sv-SE" dirty="0" err="1" smtClean="0"/>
              <a:t>need</a:t>
            </a:r>
            <a:r>
              <a:rPr lang="sv-SE" dirty="0" smtClean="0"/>
              <a:t> </a:t>
            </a:r>
            <a:r>
              <a:rPr lang="sv-SE" dirty="0" err="1" smtClean="0"/>
              <a:t>to</a:t>
            </a:r>
            <a:r>
              <a:rPr lang="sv-SE" dirty="0" smtClean="0"/>
              <a:t> </a:t>
            </a:r>
            <a:r>
              <a:rPr lang="sv-SE" dirty="0" err="1" smtClean="0"/>
              <a:t>write</a:t>
            </a:r>
            <a:r>
              <a:rPr lang="sv-SE" dirty="0" smtClean="0"/>
              <a:t>:</a:t>
            </a:r>
            <a:endParaRPr lang="sv-SE" dirty="0"/>
          </a:p>
        </p:txBody>
      </p:sp>
      <p:cxnSp>
        <p:nvCxnSpPr>
          <p:cNvPr id="10" name="Straight Arrow Connector 9"/>
          <p:cNvCxnSpPr/>
          <p:nvPr/>
        </p:nvCxnSpPr>
        <p:spPr>
          <a:xfrm flipV="1">
            <a:off x="2411760" y="3789040"/>
            <a:ext cx="360040"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47664" y="4809173"/>
            <a:ext cx="1584176" cy="646331"/>
          </a:xfrm>
          <a:prstGeom prst="rect">
            <a:avLst/>
          </a:prstGeom>
          <a:noFill/>
        </p:spPr>
        <p:txBody>
          <a:bodyPr wrap="square" rtlCol="0">
            <a:spAutoFit/>
          </a:bodyPr>
          <a:lstStyle/>
          <a:p>
            <a:r>
              <a:rPr lang="sv-SE" dirty="0" smtClean="0"/>
              <a:t>Call </a:t>
            </a:r>
            <a:r>
              <a:rPr lang="sv-SE" dirty="0" err="1" smtClean="0"/>
              <a:t>to</a:t>
            </a:r>
            <a:r>
              <a:rPr lang="sv-SE" dirty="0" smtClean="0"/>
              <a:t> </a:t>
            </a:r>
            <a:r>
              <a:rPr lang="sv-SE" dirty="0" err="1" smtClean="0"/>
              <a:t>your</a:t>
            </a:r>
            <a:r>
              <a:rPr lang="sv-SE" dirty="0" smtClean="0"/>
              <a:t> </a:t>
            </a:r>
            <a:r>
              <a:rPr lang="sv-SE" dirty="0" err="1" smtClean="0"/>
              <a:t>function</a:t>
            </a:r>
            <a:endParaRPr lang="sv-SE" dirty="0"/>
          </a:p>
        </p:txBody>
      </p:sp>
      <p:sp>
        <p:nvSpPr>
          <p:cNvPr id="12" name="TextBox 11"/>
          <p:cNvSpPr txBox="1"/>
          <p:nvPr/>
        </p:nvSpPr>
        <p:spPr>
          <a:xfrm>
            <a:off x="3923928" y="4401108"/>
            <a:ext cx="4824536" cy="2031325"/>
          </a:xfrm>
          <a:prstGeom prst="rect">
            <a:avLst/>
          </a:prstGeom>
          <a:noFill/>
        </p:spPr>
        <p:txBody>
          <a:bodyPr wrap="square" rtlCol="0">
            <a:spAutoFit/>
          </a:bodyPr>
          <a:lstStyle/>
          <a:p>
            <a:pPr marL="342900" indent="-342900">
              <a:buAutoNum type="arabicParenR"/>
            </a:pPr>
            <a:r>
              <a:rPr lang="sv-SE" dirty="0" smtClean="0"/>
              <a:t>The </a:t>
            </a:r>
            <a:r>
              <a:rPr lang="sv-SE" dirty="0" err="1" smtClean="0"/>
              <a:t>function</a:t>
            </a:r>
            <a:r>
              <a:rPr lang="sv-SE" dirty="0" smtClean="0"/>
              <a:t> </a:t>
            </a:r>
            <a:r>
              <a:rPr lang="sv-SE" dirty="0" err="1" smtClean="0"/>
              <a:t>may</a:t>
            </a:r>
            <a:r>
              <a:rPr lang="sv-SE" dirty="0" smtClean="0"/>
              <a:t> output </a:t>
            </a:r>
            <a:r>
              <a:rPr lang="sv-SE" dirty="0" err="1" smtClean="0"/>
              <a:t>any</a:t>
            </a:r>
            <a:r>
              <a:rPr lang="sv-SE" dirty="0" smtClean="0"/>
              <a:t> </a:t>
            </a:r>
            <a:r>
              <a:rPr lang="sv-SE" dirty="0" err="1" smtClean="0"/>
              <a:t>number</a:t>
            </a:r>
            <a:r>
              <a:rPr lang="sv-SE" dirty="0" smtClean="0"/>
              <a:t> </a:t>
            </a:r>
            <a:r>
              <a:rPr lang="sv-SE" dirty="0" err="1" smtClean="0"/>
              <a:t>of</a:t>
            </a:r>
            <a:r>
              <a:rPr lang="sv-SE" dirty="0" smtClean="0"/>
              <a:t> parameters, </a:t>
            </a:r>
            <a:r>
              <a:rPr lang="sv-SE" dirty="0" err="1" smtClean="0"/>
              <a:t>you</a:t>
            </a:r>
            <a:r>
              <a:rPr lang="sv-SE" dirty="0" smtClean="0"/>
              <a:t> </a:t>
            </a:r>
            <a:r>
              <a:rPr lang="sv-SE" dirty="0" err="1" smtClean="0"/>
              <a:t>can</a:t>
            </a:r>
            <a:r>
              <a:rPr lang="sv-SE" dirty="0" smtClean="0"/>
              <a:t> store </a:t>
            </a:r>
            <a:r>
              <a:rPr lang="sv-SE" dirty="0" err="1" smtClean="0"/>
              <a:t>them</a:t>
            </a:r>
            <a:r>
              <a:rPr lang="sv-SE" dirty="0" smtClean="0"/>
              <a:t> in </a:t>
            </a:r>
            <a:r>
              <a:rPr lang="sv-SE" dirty="0" err="1" smtClean="0"/>
              <a:t>other</a:t>
            </a:r>
            <a:r>
              <a:rPr lang="sv-SE" dirty="0" smtClean="0"/>
              <a:t>, </a:t>
            </a:r>
            <a:r>
              <a:rPr lang="sv-SE" dirty="0" err="1" smtClean="0"/>
              <a:t>they</a:t>
            </a:r>
            <a:r>
              <a:rPr lang="sv-SE" dirty="0" smtClean="0"/>
              <a:t> </a:t>
            </a:r>
            <a:r>
              <a:rPr lang="sv-SE" dirty="0" err="1" smtClean="0"/>
              <a:t>will</a:t>
            </a:r>
            <a:r>
              <a:rPr lang="sv-SE" dirty="0" smtClean="0"/>
              <a:t> be </a:t>
            </a:r>
            <a:r>
              <a:rPr lang="sv-SE" dirty="0" err="1" smtClean="0"/>
              <a:t>saved</a:t>
            </a:r>
            <a:r>
              <a:rPr lang="sv-SE" dirty="0" smtClean="0"/>
              <a:t> and </a:t>
            </a:r>
            <a:r>
              <a:rPr lang="sv-SE" dirty="0" err="1" smtClean="0"/>
              <a:t>accessible</a:t>
            </a:r>
            <a:r>
              <a:rPr lang="sv-SE" dirty="0" smtClean="0"/>
              <a:t> </a:t>
            </a:r>
            <a:r>
              <a:rPr lang="sv-SE" dirty="0" err="1" smtClean="0"/>
              <a:t>after</a:t>
            </a:r>
            <a:r>
              <a:rPr lang="sv-SE" dirty="0" smtClean="0"/>
              <a:t> </a:t>
            </a:r>
            <a:r>
              <a:rPr lang="sv-SE" dirty="0" err="1" smtClean="0"/>
              <a:t>computation</a:t>
            </a:r>
            <a:endParaRPr lang="sv-SE" dirty="0" smtClean="0"/>
          </a:p>
          <a:p>
            <a:pPr marL="342900" indent="-342900">
              <a:buAutoNum type="arabicParenR"/>
            </a:pPr>
            <a:r>
              <a:rPr lang="sv-SE" dirty="0" smtClean="0"/>
              <a:t>If </a:t>
            </a:r>
            <a:r>
              <a:rPr lang="sv-SE" dirty="0" err="1" smtClean="0"/>
              <a:t>your</a:t>
            </a:r>
            <a:r>
              <a:rPr lang="sv-SE" dirty="0" smtClean="0"/>
              <a:t> </a:t>
            </a:r>
            <a:r>
              <a:rPr lang="sv-SE" dirty="0" err="1" smtClean="0"/>
              <a:t>function</a:t>
            </a:r>
            <a:r>
              <a:rPr lang="sv-SE" dirty="0" smtClean="0"/>
              <a:t> is on the </a:t>
            </a:r>
            <a:r>
              <a:rPr lang="sv-SE" dirty="0" err="1" smtClean="0"/>
              <a:t>main</a:t>
            </a:r>
            <a:r>
              <a:rPr lang="sv-SE" dirty="0" smtClean="0"/>
              <a:t> folder </a:t>
            </a:r>
            <a:r>
              <a:rPr lang="sv-SE" dirty="0" err="1" smtClean="0"/>
              <a:t>of</a:t>
            </a:r>
            <a:r>
              <a:rPr lang="sv-SE" dirty="0" smtClean="0"/>
              <a:t> </a:t>
            </a:r>
            <a:r>
              <a:rPr lang="sv-SE" dirty="0" err="1" smtClean="0"/>
              <a:t>RaPid</a:t>
            </a:r>
            <a:r>
              <a:rPr lang="sv-SE" dirty="0" smtClean="0"/>
              <a:t>, </a:t>
            </a:r>
            <a:r>
              <a:rPr lang="sv-SE" dirty="0" err="1" smtClean="0"/>
              <a:t>nothing</a:t>
            </a:r>
            <a:r>
              <a:rPr lang="sv-SE" dirty="0" smtClean="0"/>
              <a:t> </a:t>
            </a:r>
            <a:r>
              <a:rPr lang="sv-SE" dirty="0" err="1" smtClean="0"/>
              <a:t>needs</a:t>
            </a:r>
            <a:r>
              <a:rPr lang="sv-SE" dirty="0" smtClean="0"/>
              <a:t> </a:t>
            </a:r>
            <a:r>
              <a:rPr lang="sv-SE" dirty="0" err="1" smtClean="0"/>
              <a:t>to</a:t>
            </a:r>
            <a:r>
              <a:rPr lang="sv-SE" dirty="0" smtClean="0"/>
              <a:t> be </a:t>
            </a:r>
            <a:r>
              <a:rPr lang="sv-SE" dirty="0" err="1" smtClean="0"/>
              <a:t>done</a:t>
            </a:r>
            <a:r>
              <a:rPr lang="sv-SE" dirty="0" smtClean="0"/>
              <a:t> for the </a:t>
            </a:r>
            <a:r>
              <a:rPr lang="sv-SE" dirty="0" err="1" smtClean="0"/>
              <a:t>path</a:t>
            </a:r>
            <a:r>
              <a:rPr lang="sv-SE" dirty="0" smtClean="0"/>
              <a:t> management</a:t>
            </a:r>
            <a:endParaRPr lang="sv-SE" dirty="0"/>
          </a:p>
        </p:txBody>
      </p:sp>
    </p:spTree>
    <p:extLst>
      <p:ext uri="{BB962C8B-B14F-4D97-AF65-F5344CB8AC3E}">
        <p14:creationId xmlns:p14="http://schemas.microsoft.com/office/powerpoint/2010/main" val="3785764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a:t>
            </a:r>
            <a:r>
              <a:rPr lang="sv-SE" i="1" dirty="0" err="1"/>
              <a:t>settings</a:t>
            </a:r>
            <a:r>
              <a:rPr lang="sv-SE" i="1" dirty="0"/>
              <a:t> </a:t>
            </a:r>
            <a:r>
              <a:rPr lang="sv-SE" dirty="0" err="1" smtClean="0"/>
              <a:t>struct</a:t>
            </a:r>
            <a:endParaRPr lang="sv-SE" i="1"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524840743"/>
              </p:ext>
            </p:extLst>
          </p:nvPr>
        </p:nvGraphicFramePr>
        <p:xfrm>
          <a:off x="2979870" y="1751036"/>
          <a:ext cx="5083175" cy="4525963"/>
        </p:xfrm>
        <a:graphic>
          <a:graphicData uri="http://schemas.openxmlformats.org/presentationml/2006/ole">
            <mc:AlternateContent xmlns:mc="http://schemas.openxmlformats.org/markup-compatibility/2006">
              <mc:Choice xmlns:v="urn:schemas-microsoft-com:vml" Requires="v">
                <p:oleObj spid="_x0000_s21582" name="Document" r:id="rId3" imgW="5987816" imgH="5331450" progId="Word.Document.8">
                  <p:embed/>
                </p:oleObj>
              </mc:Choice>
              <mc:Fallback>
                <p:oleObj name="Document" r:id="rId3" imgW="5987816" imgH="5331450" progId="Word.Document.8">
                  <p:embed/>
                  <p:pic>
                    <p:nvPicPr>
                      <p:cNvPr id="0" name=""/>
                      <p:cNvPicPr/>
                      <p:nvPr/>
                    </p:nvPicPr>
                    <p:blipFill>
                      <a:blip r:embed="rId4"/>
                      <a:stretch>
                        <a:fillRect/>
                      </a:stretch>
                    </p:blipFill>
                    <p:spPr>
                      <a:xfrm>
                        <a:off x="2979870" y="1751036"/>
                        <a:ext cx="5083175" cy="4525963"/>
                      </a:xfrm>
                      <a:prstGeom prst="rect">
                        <a:avLst/>
                      </a:prstGeom>
                    </p:spPr>
                  </p:pic>
                </p:oleObj>
              </mc:Fallback>
            </mc:AlternateContent>
          </a:graphicData>
        </a:graphic>
      </p:graphicFrame>
      <p:sp>
        <p:nvSpPr>
          <p:cNvPr id="11" name="Left Brace 10"/>
          <p:cNvSpPr/>
          <p:nvPr/>
        </p:nvSpPr>
        <p:spPr>
          <a:xfrm>
            <a:off x="3339910" y="4150809"/>
            <a:ext cx="144016" cy="720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p>
        </p:txBody>
      </p:sp>
      <p:cxnSp>
        <p:nvCxnSpPr>
          <p:cNvPr id="14" name="Straight Arrow Connector 13"/>
          <p:cNvCxnSpPr/>
          <p:nvPr/>
        </p:nvCxnSpPr>
        <p:spPr>
          <a:xfrm flipH="1">
            <a:off x="2727842" y="4519443"/>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588" y="4356959"/>
            <a:ext cx="3312368" cy="307777"/>
          </a:xfrm>
          <a:prstGeom prst="rect">
            <a:avLst/>
          </a:prstGeom>
          <a:noFill/>
        </p:spPr>
        <p:txBody>
          <a:bodyPr wrap="square" rtlCol="0">
            <a:spAutoFit/>
          </a:bodyPr>
          <a:lstStyle/>
          <a:p>
            <a:r>
              <a:rPr lang="sv-SE" sz="1400" dirty="0" smtClean="0">
                <a:solidFill>
                  <a:schemeClr val="accent1"/>
                </a:solidFill>
              </a:rPr>
              <a:t>Settings </a:t>
            </a:r>
            <a:r>
              <a:rPr lang="sv-SE" sz="1400" dirty="0" err="1" smtClean="0">
                <a:solidFill>
                  <a:schemeClr val="accent1"/>
                </a:solidFill>
              </a:rPr>
              <a:t>specific</a:t>
            </a:r>
            <a:r>
              <a:rPr lang="sv-SE" sz="1400" dirty="0" smtClean="0">
                <a:solidFill>
                  <a:schemeClr val="accent1"/>
                </a:solidFill>
              </a:rPr>
              <a:t> </a:t>
            </a:r>
            <a:r>
              <a:rPr lang="sv-SE" sz="1400" dirty="0" err="1" smtClean="0">
                <a:solidFill>
                  <a:schemeClr val="accent1"/>
                </a:solidFill>
              </a:rPr>
              <a:t>to</a:t>
            </a:r>
            <a:r>
              <a:rPr lang="sv-SE" sz="1400" dirty="0" smtClean="0">
                <a:solidFill>
                  <a:schemeClr val="accent1"/>
                </a:solidFill>
              </a:rPr>
              <a:t> </a:t>
            </a:r>
            <a:r>
              <a:rPr lang="sv-SE" sz="1400" dirty="0" err="1" smtClean="0">
                <a:solidFill>
                  <a:schemeClr val="accent1"/>
                </a:solidFill>
              </a:rPr>
              <a:t>each</a:t>
            </a:r>
            <a:r>
              <a:rPr lang="sv-SE" sz="1400" dirty="0" smtClean="0">
                <a:solidFill>
                  <a:schemeClr val="accent1"/>
                </a:solidFill>
              </a:rPr>
              <a:t> </a:t>
            </a:r>
            <a:r>
              <a:rPr lang="sv-SE" sz="1400" dirty="0" err="1" smtClean="0">
                <a:solidFill>
                  <a:schemeClr val="accent1"/>
                </a:solidFill>
              </a:rPr>
              <a:t>method</a:t>
            </a:r>
            <a:endParaRPr lang="sv-SE" sz="1400" dirty="0">
              <a:solidFill>
                <a:schemeClr val="accent1"/>
              </a:solidFill>
            </a:endParaRPr>
          </a:p>
        </p:txBody>
      </p:sp>
      <p:sp>
        <p:nvSpPr>
          <p:cNvPr id="16" name="Left Brace 15"/>
          <p:cNvSpPr/>
          <p:nvPr/>
        </p:nvSpPr>
        <p:spPr>
          <a:xfrm>
            <a:off x="3411918" y="5049921"/>
            <a:ext cx="45719" cy="2160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p>
        </p:txBody>
      </p:sp>
      <p:cxnSp>
        <p:nvCxnSpPr>
          <p:cNvPr id="18" name="Straight Arrow Connector 17"/>
          <p:cNvCxnSpPr/>
          <p:nvPr/>
        </p:nvCxnSpPr>
        <p:spPr>
          <a:xfrm flipH="1" flipV="1">
            <a:off x="2727842" y="4664736"/>
            <a:ext cx="604114" cy="4931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ight Brace 18"/>
          <p:cNvSpPr/>
          <p:nvPr/>
        </p:nvSpPr>
        <p:spPr>
          <a:xfrm>
            <a:off x="7740352" y="1751036"/>
            <a:ext cx="216024" cy="9578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p>
        </p:txBody>
      </p:sp>
      <p:sp>
        <p:nvSpPr>
          <p:cNvPr id="20" name="Right Brace 19"/>
          <p:cNvSpPr/>
          <p:nvPr/>
        </p:nvSpPr>
        <p:spPr>
          <a:xfrm>
            <a:off x="7380312" y="4956092"/>
            <a:ext cx="72008" cy="8951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p>
        </p:txBody>
      </p:sp>
      <p:sp>
        <p:nvSpPr>
          <p:cNvPr id="21" name="Right Brace 20"/>
          <p:cNvSpPr/>
          <p:nvPr/>
        </p:nvSpPr>
        <p:spPr>
          <a:xfrm>
            <a:off x="6660232" y="5589240"/>
            <a:ext cx="72008" cy="3950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p>
        </p:txBody>
      </p:sp>
      <p:cxnSp>
        <p:nvCxnSpPr>
          <p:cNvPr id="23" name="Straight Arrow Connector 22"/>
          <p:cNvCxnSpPr>
            <a:stCxn id="19" idx="1"/>
          </p:cNvCxnSpPr>
          <p:nvPr/>
        </p:nvCxnSpPr>
        <p:spPr>
          <a:xfrm>
            <a:off x="7956376" y="2229978"/>
            <a:ext cx="0" cy="24347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7020272" y="5049921"/>
            <a:ext cx="720080" cy="7368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596336" y="4956092"/>
            <a:ext cx="252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810509" y="4652874"/>
            <a:ext cx="1333491" cy="1615827"/>
          </a:xfrm>
          <a:prstGeom prst="rect">
            <a:avLst/>
          </a:prstGeom>
          <a:noFill/>
        </p:spPr>
        <p:txBody>
          <a:bodyPr wrap="square" rtlCol="0">
            <a:spAutoFit/>
          </a:bodyPr>
          <a:lstStyle/>
          <a:p>
            <a:r>
              <a:rPr lang="sv-SE" sz="1100" dirty="0" err="1" smtClean="0">
                <a:solidFill>
                  <a:schemeClr val="accent1"/>
                </a:solidFill>
              </a:rPr>
              <a:t>Path</a:t>
            </a:r>
            <a:r>
              <a:rPr lang="sv-SE" sz="1100" dirty="0" smtClean="0">
                <a:solidFill>
                  <a:schemeClr val="accent1"/>
                </a:solidFill>
              </a:rPr>
              <a:t> and </a:t>
            </a:r>
            <a:r>
              <a:rPr lang="sv-SE" sz="1100" dirty="0" err="1" smtClean="0">
                <a:solidFill>
                  <a:schemeClr val="accent1"/>
                </a:solidFill>
              </a:rPr>
              <a:t>variable</a:t>
            </a:r>
            <a:r>
              <a:rPr lang="sv-SE" sz="1100" dirty="0" smtClean="0">
                <a:solidFill>
                  <a:schemeClr val="accent1"/>
                </a:solidFill>
              </a:rPr>
              <a:t> </a:t>
            </a:r>
            <a:r>
              <a:rPr lang="sv-SE" sz="1100" dirty="0" err="1" smtClean="0">
                <a:solidFill>
                  <a:schemeClr val="accent1"/>
                </a:solidFill>
              </a:rPr>
              <a:t>names</a:t>
            </a:r>
            <a:r>
              <a:rPr lang="sv-SE" sz="1100" dirty="0" smtClean="0">
                <a:solidFill>
                  <a:schemeClr val="accent1"/>
                </a:solidFill>
              </a:rPr>
              <a:t> </a:t>
            </a:r>
            <a:r>
              <a:rPr lang="sv-SE" sz="1100" dirty="0" err="1" smtClean="0">
                <a:solidFill>
                  <a:schemeClr val="accent1"/>
                </a:solidFill>
              </a:rPr>
              <a:t>needed</a:t>
            </a:r>
            <a:r>
              <a:rPr lang="sv-SE" sz="1100" dirty="0" smtClean="0">
                <a:solidFill>
                  <a:schemeClr val="accent1"/>
                </a:solidFill>
              </a:rPr>
              <a:t> </a:t>
            </a:r>
            <a:r>
              <a:rPr lang="sv-SE" sz="1100" dirty="0" err="1" smtClean="0">
                <a:solidFill>
                  <a:schemeClr val="accent1"/>
                </a:solidFill>
              </a:rPr>
              <a:t>to</a:t>
            </a:r>
            <a:r>
              <a:rPr lang="sv-SE" sz="1100" dirty="0" smtClean="0">
                <a:solidFill>
                  <a:schemeClr val="accent1"/>
                </a:solidFill>
              </a:rPr>
              <a:t> </a:t>
            </a:r>
            <a:r>
              <a:rPr lang="sv-SE" sz="1100" dirty="0" err="1" smtClean="0">
                <a:solidFill>
                  <a:schemeClr val="accent1"/>
                </a:solidFill>
              </a:rPr>
              <a:t>locate</a:t>
            </a:r>
            <a:r>
              <a:rPr lang="sv-SE" sz="1100" dirty="0" smtClean="0">
                <a:solidFill>
                  <a:schemeClr val="accent1"/>
                </a:solidFill>
              </a:rPr>
              <a:t> the </a:t>
            </a:r>
            <a:r>
              <a:rPr lang="sv-SE" sz="1100" dirty="0" err="1" smtClean="0">
                <a:solidFill>
                  <a:schemeClr val="accent1"/>
                </a:solidFill>
              </a:rPr>
              <a:t>simulink</a:t>
            </a:r>
            <a:r>
              <a:rPr lang="sv-SE" sz="1100" dirty="0" smtClean="0">
                <a:solidFill>
                  <a:schemeClr val="accent1"/>
                </a:solidFill>
              </a:rPr>
              <a:t> </a:t>
            </a:r>
            <a:r>
              <a:rPr lang="sv-SE" sz="1100" dirty="0" err="1" smtClean="0">
                <a:solidFill>
                  <a:schemeClr val="accent1"/>
                </a:solidFill>
              </a:rPr>
              <a:t>model</a:t>
            </a:r>
            <a:r>
              <a:rPr lang="sv-SE" sz="1100" dirty="0" smtClean="0">
                <a:solidFill>
                  <a:schemeClr val="accent1"/>
                </a:solidFill>
              </a:rPr>
              <a:t> and the </a:t>
            </a:r>
            <a:r>
              <a:rPr lang="sv-SE" sz="1100" dirty="0" err="1" smtClean="0">
                <a:solidFill>
                  <a:schemeClr val="accent1"/>
                </a:solidFill>
              </a:rPr>
              <a:t>file</a:t>
            </a:r>
            <a:r>
              <a:rPr lang="sv-SE" sz="1100" dirty="0" smtClean="0">
                <a:solidFill>
                  <a:schemeClr val="accent1"/>
                </a:solidFill>
              </a:rPr>
              <a:t> </a:t>
            </a:r>
            <a:r>
              <a:rPr lang="sv-SE" sz="1100" dirty="0" err="1" smtClean="0">
                <a:solidFill>
                  <a:schemeClr val="accent1"/>
                </a:solidFill>
              </a:rPr>
              <a:t>data.mat</a:t>
            </a:r>
            <a:r>
              <a:rPr lang="sv-SE" sz="1100" dirty="0" smtClean="0">
                <a:solidFill>
                  <a:schemeClr val="accent1"/>
                </a:solidFill>
              </a:rPr>
              <a:t> </a:t>
            </a:r>
            <a:r>
              <a:rPr lang="sv-SE" sz="1100" dirty="0" err="1" smtClean="0">
                <a:solidFill>
                  <a:schemeClr val="accent1"/>
                </a:solidFill>
              </a:rPr>
              <a:t>used</a:t>
            </a:r>
            <a:r>
              <a:rPr lang="sv-SE" sz="1100" dirty="0" smtClean="0">
                <a:solidFill>
                  <a:schemeClr val="accent1"/>
                </a:solidFill>
              </a:rPr>
              <a:t> </a:t>
            </a:r>
            <a:r>
              <a:rPr lang="sv-SE" sz="1100" dirty="0" err="1" smtClean="0">
                <a:solidFill>
                  <a:schemeClr val="accent1"/>
                </a:solidFill>
              </a:rPr>
              <a:t>to</a:t>
            </a:r>
            <a:r>
              <a:rPr lang="sv-SE" sz="1100" dirty="0" smtClean="0">
                <a:solidFill>
                  <a:schemeClr val="accent1"/>
                </a:solidFill>
              </a:rPr>
              <a:t> store and </a:t>
            </a:r>
            <a:r>
              <a:rPr lang="sv-SE" sz="1100" dirty="0" err="1" smtClean="0">
                <a:solidFill>
                  <a:schemeClr val="accent1"/>
                </a:solidFill>
              </a:rPr>
              <a:t>communicate</a:t>
            </a:r>
            <a:r>
              <a:rPr lang="sv-SE" sz="1100" dirty="0" smtClean="0">
                <a:solidFill>
                  <a:schemeClr val="accent1"/>
                </a:solidFill>
              </a:rPr>
              <a:t> data in </a:t>
            </a:r>
            <a:r>
              <a:rPr lang="sv-SE" sz="1100" dirty="0" err="1" smtClean="0">
                <a:solidFill>
                  <a:schemeClr val="accent1"/>
                </a:solidFill>
              </a:rPr>
              <a:t>between</a:t>
            </a:r>
            <a:r>
              <a:rPr lang="sv-SE" sz="1100" dirty="0" smtClean="0">
                <a:solidFill>
                  <a:schemeClr val="accent1"/>
                </a:solidFill>
              </a:rPr>
              <a:t> the </a:t>
            </a:r>
            <a:r>
              <a:rPr lang="sv-SE" sz="1100" dirty="0" err="1" smtClean="0">
                <a:solidFill>
                  <a:schemeClr val="accent1"/>
                </a:solidFill>
              </a:rPr>
              <a:t>gui’s</a:t>
            </a:r>
            <a:r>
              <a:rPr lang="sv-SE" sz="1100" dirty="0" smtClean="0">
                <a:solidFill>
                  <a:schemeClr val="accent1"/>
                </a:solidFill>
              </a:rPr>
              <a:t> </a:t>
            </a:r>
            <a:r>
              <a:rPr lang="sv-SE" sz="1100" dirty="0" err="1" smtClean="0">
                <a:solidFill>
                  <a:schemeClr val="accent1"/>
                </a:solidFill>
              </a:rPr>
              <a:t>components</a:t>
            </a:r>
            <a:endParaRPr lang="sv-SE" sz="1100" dirty="0">
              <a:solidFill>
                <a:schemeClr val="accent1"/>
              </a:solidFill>
            </a:endParaRPr>
          </a:p>
        </p:txBody>
      </p:sp>
      <p:sp>
        <p:nvSpPr>
          <p:cNvPr id="29" name="Left Brace 28"/>
          <p:cNvSpPr/>
          <p:nvPr/>
        </p:nvSpPr>
        <p:spPr>
          <a:xfrm>
            <a:off x="3707904" y="3844300"/>
            <a:ext cx="144016" cy="232771"/>
          </a:xfrm>
          <a:prstGeom prst="lef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sv-SE"/>
          </a:p>
        </p:txBody>
      </p:sp>
      <p:cxnSp>
        <p:nvCxnSpPr>
          <p:cNvPr id="31" name="Straight Arrow Connector 30"/>
          <p:cNvCxnSpPr/>
          <p:nvPr/>
        </p:nvCxnSpPr>
        <p:spPr>
          <a:xfrm flipH="1" flipV="1">
            <a:off x="3173915" y="3861048"/>
            <a:ext cx="476006" cy="72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TextBox 31"/>
          <p:cNvSpPr txBox="1"/>
          <p:nvPr/>
        </p:nvSpPr>
        <p:spPr>
          <a:xfrm>
            <a:off x="0" y="3646184"/>
            <a:ext cx="3304414" cy="430887"/>
          </a:xfrm>
          <a:prstGeom prst="rect">
            <a:avLst/>
          </a:prstGeom>
          <a:noFill/>
        </p:spPr>
        <p:txBody>
          <a:bodyPr wrap="square" rtlCol="0">
            <a:spAutoFit/>
          </a:bodyPr>
          <a:lstStyle/>
          <a:p>
            <a:r>
              <a:rPr lang="sv-SE" sz="1050" dirty="0" err="1" smtClean="0">
                <a:solidFill>
                  <a:schemeClr val="accent3"/>
                </a:solidFill>
              </a:rPr>
              <a:t>Objective</a:t>
            </a:r>
            <a:r>
              <a:rPr lang="sv-SE" sz="1050" dirty="0" smtClean="0">
                <a:solidFill>
                  <a:schemeClr val="accent3"/>
                </a:solidFill>
              </a:rPr>
              <a:t> </a:t>
            </a:r>
            <a:r>
              <a:rPr lang="sv-SE" sz="1050" dirty="0" err="1" smtClean="0">
                <a:solidFill>
                  <a:schemeClr val="accent3"/>
                </a:solidFill>
              </a:rPr>
              <a:t>function</a:t>
            </a:r>
            <a:r>
              <a:rPr lang="sv-SE" sz="1050" dirty="0" smtClean="0">
                <a:solidFill>
                  <a:schemeClr val="accent3"/>
                </a:solidFill>
              </a:rPr>
              <a:t> </a:t>
            </a:r>
            <a:r>
              <a:rPr lang="sv-SE" sz="1050" dirty="0" err="1" smtClean="0">
                <a:solidFill>
                  <a:schemeClr val="accent3"/>
                </a:solidFill>
              </a:rPr>
              <a:t>identifier</a:t>
            </a:r>
            <a:r>
              <a:rPr lang="sv-SE" sz="1050" dirty="0" smtClean="0">
                <a:solidFill>
                  <a:schemeClr val="accent3"/>
                </a:solidFill>
              </a:rPr>
              <a:t> and </a:t>
            </a:r>
            <a:r>
              <a:rPr lang="sv-SE" sz="1050" dirty="0" err="1" smtClean="0">
                <a:solidFill>
                  <a:schemeClr val="accent3"/>
                </a:solidFill>
              </a:rPr>
              <a:t>struct</a:t>
            </a:r>
            <a:r>
              <a:rPr lang="sv-SE" sz="1050" dirty="0" smtClean="0">
                <a:solidFill>
                  <a:schemeClr val="accent3"/>
                </a:solidFill>
              </a:rPr>
              <a:t> </a:t>
            </a:r>
            <a:r>
              <a:rPr lang="sv-SE" sz="1050" dirty="0" err="1" smtClean="0">
                <a:solidFill>
                  <a:schemeClr val="accent3"/>
                </a:solidFill>
              </a:rPr>
              <a:t>containing</a:t>
            </a:r>
            <a:r>
              <a:rPr lang="sv-SE" sz="1050" dirty="0" smtClean="0">
                <a:solidFill>
                  <a:schemeClr val="accent3"/>
                </a:solidFill>
              </a:rPr>
              <a:t> </a:t>
            </a:r>
            <a:r>
              <a:rPr lang="sv-SE" sz="1050" dirty="0" err="1" smtClean="0">
                <a:solidFill>
                  <a:schemeClr val="accent3"/>
                </a:solidFill>
              </a:rPr>
              <a:t>it’s</a:t>
            </a:r>
            <a:r>
              <a:rPr lang="sv-SE" sz="1050" dirty="0" smtClean="0">
                <a:solidFill>
                  <a:schemeClr val="accent3"/>
                </a:solidFill>
              </a:rPr>
              <a:t> parameters</a:t>
            </a:r>
            <a:endParaRPr lang="sv-SE" sz="1050" dirty="0">
              <a:solidFill>
                <a:schemeClr val="accent3"/>
              </a:solidFill>
            </a:endParaRPr>
          </a:p>
        </p:txBody>
      </p:sp>
      <p:sp>
        <p:nvSpPr>
          <p:cNvPr id="33" name="Left Brace 32"/>
          <p:cNvSpPr/>
          <p:nvPr/>
        </p:nvSpPr>
        <p:spPr>
          <a:xfrm>
            <a:off x="4139952" y="2708920"/>
            <a:ext cx="45719" cy="28803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sv-SE"/>
          </a:p>
        </p:txBody>
      </p:sp>
      <p:cxnSp>
        <p:nvCxnSpPr>
          <p:cNvPr id="35" name="Straight Arrow Connector 34"/>
          <p:cNvCxnSpPr/>
          <p:nvPr/>
        </p:nvCxnSpPr>
        <p:spPr>
          <a:xfrm flipH="1">
            <a:off x="2979870" y="2852936"/>
            <a:ext cx="1016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46519" y="2501171"/>
            <a:ext cx="3066411" cy="415498"/>
          </a:xfrm>
          <a:prstGeom prst="rect">
            <a:avLst/>
          </a:prstGeom>
          <a:noFill/>
        </p:spPr>
        <p:txBody>
          <a:bodyPr wrap="square" rtlCol="0">
            <a:spAutoFit/>
          </a:bodyPr>
          <a:lstStyle/>
          <a:p>
            <a:r>
              <a:rPr lang="sv-SE" sz="1050" dirty="0" err="1" smtClean="0">
                <a:solidFill>
                  <a:schemeClr val="accent2"/>
                </a:solidFill>
              </a:rPr>
              <a:t>Characterise</a:t>
            </a:r>
            <a:r>
              <a:rPr lang="sv-SE" sz="1050" dirty="0" smtClean="0">
                <a:solidFill>
                  <a:schemeClr val="accent2"/>
                </a:solidFill>
              </a:rPr>
              <a:t> the simulation, the </a:t>
            </a:r>
            <a:r>
              <a:rPr lang="sv-SE" sz="1050" dirty="0" err="1" smtClean="0">
                <a:solidFill>
                  <a:schemeClr val="accent2"/>
                </a:solidFill>
              </a:rPr>
              <a:t>measured</a:t>
            </a:r>
            <a:r>
              <a:rPr lang="sv-SE" sz="1050" dirty="0" smtClean="0">
                <a:solidFill>
                  <a:schemeClr val="accent2"/>
                </a:solidFill>
              </a:rPr>
              <a:t> data </a:t>
            </a:r>
            <a:r>
              <a:rPr lang="sv-SE" sz="1050" dirty="0" err="1" smtClean="0">
                <a:solidFill>
                  <a:schemeClr val="accent2"/>
                </a:solidFill>
              </a:rPr>
              <a:t>will</a:t>
            </a:r>
            <a:r>
              <a:rPr lang="sv-SE" sz="1050" dirty="0" smtClean="0">
                <a:solidFill>
                  <a:schemeClr val="accent2"/>
                </a:solidFill>
              </a:rPr>
              <a:t> </a:t>
            </a:r>
            <a:r>
              <a:rPr lang="sv-SE" sz="1050" dirty="0" err="1" smtClean="0">
                <a:solidFill>
                  <a:schemeClr val="accent2"/>
                </a:solidFill>
              </a:rPr>
              <a:t>also</a:t>
            </a:r>
            <a:r>
              <a:rPr lang="sv-SE" sz="1050" dirty="0" smtClean="0">
                <a:solidFill>
                  <a:schemeClr val="accent2"/>
                </a:solidFill>
              </a:rPr>
              <a:t> be </a:t>
            </a:r>
            <a:r>
              <a:rPr lang="sv-SE" sz="1050" dirty="0" err="1" smtClean="0">
                <a:solidFill>
                  <a:schemeClr val="accent2"/>
                </a:solidFill>
              </a:rPr>
              <a:t>interpolated</a:t>
            </a:r>
            <a:r>
              <a:rPr lang="sv-SE" sz="1050" dirty="0" smtClean="0">
                <a:solidFill>
                  <a:schemeClr val="accent2"/>
                </a:solidFill>
              </a:rPr>
              <a:t> </a:t>
            </a:r>
            <a:r>
              <a:rPr lang="sv-SE" sz="1050" dirty="0" err="1" smtClean="0">
                <a:solidFill>
                  <a:schemeClr val="accent2"/>
                </a:solidFill>
              </a:rPr>
              <a:t>to</a:t>
            </a:r>
            <a:r>
              <a:rPr lang="sv-SE" sz="1050" dirty="0" smtClean="0">
                <a:solidFill>
                  <a:schemeClr val="accent2"/>
                </a:solidFill>
              </a:rPr>
              <a:t> fit </a:t>
            </a:r>
            <a:r>
              <a:rPr lang="sv-SE" sz="1050" dirty="0" err="1" smtClean="0">
                <a:solidFill>
                  <a:schemeClr val="accent2"/>
                </a:solidFill>
              </a:rPr>
              <a:t>this</a:t>
            </a:r>
            <a:r>
              <a:rPr lang="sv-SE" sz="1050" dirty="0" smtClean="0">
                <a:solidFill>
                  <a:schemeClr val="accent2"/>
                </a:solidFill>
              </a:rPr>
              <a:t> </a:t>
            </a:r>
            <a:r>
              <a:rPr lang="sv-SE" sz="1050" dirty="0" err="1" smtClean="0">
                <a:solidFill>
                  <a:schemeClr val="accent2"/>
                </a:solidFill>
              </a:rPr>
              <a:t>specification</a:t>
            </a:r>
            <a:endParaRPr lang="sv-SE" sz="1050" dirty="0">
              <a:solidFill>
                <a:schemeClr val="accent2"/>
              </a:solidFill>
            </a:endParaRPr>
          </a:p>
        </p:txBody>
      </p:sp>
      <p:sp>
        <p:nvSpPr>
          <p:cNvPr id="37" name="Left Brace 36"/>
          <p:cNvSpPr/>
          <p:nvPr/>
        </p:nvSpPr>
        <p:spPr>
          <a:xfrm>
            <a:off x="2979870" y="2996952"/>
            <a:ext cx="45719" cy="21602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sv-SE"/>
          </a:p>
        </p:txBody>
      </p:sp>
      <p:cxnSp>
        <p:nvCxnSpPr>
          <p:cNvPr id="39" name="Straight Arrow Connector 38"/>
          <p:cNvCxnSpPr/>
          <p:nvPr/>
        </p:nvCxnSpPr>
        <p:spPr>
          <a:xfrm flipH="1">
            <a:off x="2616884" y="3104964"/>
            <a:ext cx="25202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0" name="TextBox 39"/>
          <p:cNvSpPr txBox="1"/>
          <p:nvPr/>
        </p:nvSpPr>
        <p:spPr>
          <a:xfrm>
            <a:off x="1086535" y="2924944"/>
            <a:ext cx="2563386" cy="253916"/>
          </a:xfrm>
          <a:prstGeom prst="rect">
            <a:avLst/>
          </a:prstGeom>
          <a:noFill/>
        </p:spPr>
        <p:txBody>
          <a:bodyPr wrap="square" rtlCol="0">
            <a:spAutoFit/>
          </a:bodyPr>
          <a:lstStyle/>
          <a:p>
            <a:r>
              <a:rPr lang="sv-SE" sz="1050" dirty="0" err="1" smtClean="0">
                <a:solidFill>
                  <a:schemeClr val="accent4"/>
                </a:solidFill>
              </a:rPr>
              <a:t>Used</a:t>
            </a:r>
            <a:r>
              <a:rPr lang="sv-SE" sz="1050" dirty="0" smtClean="0">
                <a:solidFill>
                  <a:schemeClr val="accent4"/>
                </a:solidFill>
              </a:rPr>
              <a:t> </a:t>
            </a:r>
            <a:r>
              <a:rPr lang="sv-SE" sz="1050" dirty="0" err="1" smtClean="0">
                <a:solidFill>
                  <a:schemeClr val="accent4"/>
                </a:solidFill>
              </a:rPr>
              <a:t>to</a:t>
            </a:r>
            <a:r>
              <a:rPr lang="sv-SE" sz="1050" dirty="0" smtClean="0">
                <a:solidFill>
                  <a:schemeClr val="accent4"/>
                </a:solidFill>
              </a:rPr>
              <a:t> </a:t>
            </a:r>
            <a:r>
              <a:rPr lang="sv-SE" sz="1050" dirty="0" err="1" smtClean="0">
                <a:solidFill>
                  <a:schemeClr val="accent4"/>
                </a:solidFill>
              </a:rPr>
              <a:t>label</a:t>
            </a:r>
            <a:r>
              <a:rPr lang="sv-SE" sz="1050" dirty="0" smtClean="0">
                <a:solidFill>
                  <a:schemeClr val="accent4"/>
                </a:solidFill>
              </a:rPr>
              <a:t> the </a:t>
            </a:r>
            <a:r>
              <a:rPr lang="sv-SE" sz="1050" dirty="0" err="1" smtClean="0">
                <a:solidFill>
                  <a:schemeClr val="accent4"/>
                </a:solidFill>
              </a:rPr>
              <a:t>plots</a:t>
            </a:r>
            <a:endParaRPr lang="sv-SE" sz="1050" dirty="0">
              <a:solidFill>
                <a:schemeClr val="accent4"/>
              </a:solidFill>
            </a:endParaRPr>
          </a:p>
        </p:txBody>
      </p:sp>
      <p:sp>
        <p:nvSpPr>
          <p:cNvPr id="41" name="Left Brace 40"/>
          <p:cNvSpPr/>
          <p:nvPr/>
        </p:nvSpPr>
        <p:spPr>
          <a:xfrm>
            <a:off x="3995936" y="3447357"/>
            <a:ext cx="72008" cy="269675"/>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sv-SE"/>
          </a:p>
        </p:txBody>
      </p:sp>
      <p:cxnSp>
        <p:nvCxnSpPr>
          <p:cNvPr id="43" name="Straight Arrow Connector 42"/>
          <p:cNvCxnSpPr/>
          <p:nvPr/>
        </p:nvCxnSpPr>
        <p:spPr>
          <a:xfrm flipH="1">
            <a:off x="3331956" y="3582194"/>
            <a:ext cx="591972"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17860" y="3366750"/>
            <a:ext cx="3834060" cy="261610"/>
          </a:xfrm>
          <a:prstGeom prst="rect">
            <a:avLst/>
          </a:prstGeom>
          <a:noFill/>
        </p:spPr>
        <p:txBody>
          <a:bodyPr wrap="square" rtlCol="0">
            <a:spAutoFit/>
          </a:bodyPr>
          <a:lstStyle/>
          <a:p>
            <a:r>
              <a:rPr lang="sv-SE" sz="1050" dirty="0" err="1" smtClean="0">
                <a:solidFill>
                  <a:schemeClr val="accent6"/>
                </a:solidFill>
              </a:rPr>
              <a:t>Restrict</a:t>
            </a:r>
            <a:r>
              <a:rPr lang="sv-SE" sz="1050" dirty="0" smtClean="0">
                <a:solidFill>
                  <a:schemeClr val="accent6"/>
                </a:solidFill>
              </a:rPr>
              <a:t> the </a:t>
            </a:r>
            <a:r>
              <a:rPr lang="sv-SE" sz="1050" dirty="0" err="1" smtClean="0">
                <a:solidFill>
                  <a:schemeClr val="accent6"/>
                </a:solidFill>
              </a:rPr>
              <a:t>values</a:t>
            </a:r>
            <a:r>
              <a:rPr lang="sv-SE" sz="1050" dirty="0" smtClean="0">
                <a:solidFill>
                  <a:schemeClr val="accent6"/>
                </a:solidFill>
              </a:rPr>
              <a:t> </a:t>
            </a:r>
            <a:r>
              <a:rPr lang="sv-SE" sz="1050" dirty="0" err="1" smtClean="0">
                <a:solidFill>
                  <a:schemeClr val="accent6"/>
                </a:solidFill>
              </a:rPr>
              <a:t>allowed</a:t>
            </a:r>
            <a:r>
              <a:rPr lang="sv-SE" sz="1050" dirty="0" smtClean="0">
                <a:solidFill>
                  <a:schemeClr val="accent6"/>
                </a:solidFill>
              </a:rPr>
              <a:t> </a:t>
            </a:r>
            <a:r>
              <a:rPr lang="sv-SE" sz="1050" dirty="0" err="1" smtClean="0">
                <a:solidFill>
                  <a:schemeClr val="accent6"/>
                </a:solidFill>
              </a:rPr>
              <a:t>to</a:t>
            </a:r>
            <a:r>
              <a:rPr lang="sv-SE" sz="1050" dirty="0" smtClean="0">
                <a:solidFill>
                  <a:schemeClr val="accent6"/>
                </a:solidFill>
              </a:rPr>
              <a:t> the </a:t>
            </a:r>
            <a:r>
              <a:rPr lang="sv-SE" sz="1050" dirty="0" err="1" smtClean="0">
                <a:solidFill>
                  <a:schemeClr val="accent6"/>
                </a:solidFill>
              </a:rPr>
              <a:t>vector</a:t>
            </a:r>
            <a:r>
              <a:rPr lang="sv-SE" sz="1050" dirty="0" smtClean="0">
                <a:solidFill>
                  <a:schemeClr val="accent6"/>
                </a:solidFill>
              </a:rPr>
              <a:t> </a:t>
            </a:r>
            <a:r>
              <a:rPr lang="sv-SE" sz="1050" dirty="0" err="1" smtClean="0">
                <a:solidFill>
                  <a:schemeClr val="accent6"/>
                </a:solidFill>
              </a:rPr>
              <a:t>of</a:t>
            </a:r>
            <a:r>
              <a:rPr lang="sv-SE" sz="1050" dirty="0" smtClean="0">
                <a:solidFill>
                  <a:schemeClr val="accent6"/>
                </a:solidFill>
              </a:rPr>
              <a:t> parameters</a:t>
            </a:r>
            <a:endParaRPr lang="sv-SE" sz="1050" dirty="0">
              <a:solidFill>
                <a:schemeClr val="accent6"/>
              </a:solidFill>
            </a:endParaRPr>
          </a:p>
        </p:txBody>
      </p:sp>
      <p:sp>
        <p:nvSpPr>
          <p:cNvPr id="45" name="Right Brace 44"/>
          <p:cNvSpPr/>
          <p:nvPr/>
        </p:nvSpPr>
        <p:spPr>
          <a:xfrm>
            <a:off x="4932040" y="4077071"/>
            <a:ext cx="72008" cy="144017"/>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sv-SE"/>
          </a:p>
        </p:txBody>
      </p:sp>
      <p:sp>
        <p:nvSpPr>
          <p:cNvPr id="48" name="Left Brace 47"/>
          <p:cNvSpPr/>
          <p:nvPr/>
        </p:nvSpPr>
        <p:spPr>
          <a:xfrm>
            <a:off x="3707904" y="5265945"/>
            <a:ext cx="45719" cy="152399"/>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sv-SE"/>
          </a:p>
        </p:txBody>
      </p:sp>
      <p:cxnSp>
        <p:nvCxnSpPr>
          <p:cNvPr id="50" name="Straight Arrow Connector 49"/>
          <p:cNvCxnSpPr/>
          <p:nvPr/>
        </p:nvCxnSpPr>
        <p:spPr>
          <a:xfrm flipH="1" flipV="1">
            <a:off x="3029899" y="5342144"/>
            <a:ext cx="594974" cy="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1" name="TextBox 50"/>
          <p:cNvSpPr txBox="1"/>
          <p:nvPr/>
        </p:nvSpPr>
        <p:spPr>
          <a:xfrm>
            <a:off x="936152" y="5183614"/>
            <a:ext cx="2411712" cy="261610"/>
          </a:xfrm>
          <a:prstGeom prst="rect">
            <a:avLst/>
          </a:prstGeom>
          <a:noFill/>
        </p:spPr>
        <p:txBody>
          <a:bodyPr wrap="square" rtlCol="0">
            <a:spAutoFit/>
          </a:bodyPr>
          <a:lstStyle/>
          <a:p>
            <a:r>
              <a:rPr lang="sv-SE" sz="1050" dirty="0" err="1" smtClean="0">
                <a:solidFill>
                  <a:schemeClr val="accent4"/>
                </a:solidFill>
              </a:rPr>
              <a:t>Determine</a:t>
            </a:r>
            <a:r>
              <a:rPr lang="sv-SE" sz="1050" dirty="0" smtClean="0">
                <a:solidFill>
                  <a:schemeClr val="accent4"/>
                </a:solidFill>
              </a:rPr>
              <a:t> the </a:t>
            </a:r>
            <a:r>
              <a:rPr lang="sv-SE" sz="1050" dirty="0" err="1" smtClean="0">
                <a:solidFill>
                  <a:schemeClr val="accent4"/>
                </a:solidFill>
              </a:rPr>
              <a:t>method</a:t>
            </a:r>
            <a:r>
              <a:rPr lang="sv-SE" sz="1050" dirty="0" smtClean="0">
                <a:solidFill>
                  <a:schemeClr val="accent4"/>
                </a:solidFill>
              </a:rPr>
              <a:t> </a:t>
            </a:r>
            <a:r>
              <a:rPr lang="sv-SE" sz="1050" dirty="0" err="1" smtClean="0">
                <a:solidFill>
                  <a:schemeClr val="accent4"/>
                </a:solidFill>
              </a:rPr>
              <a:t>to</a:t>
            </a:r>
            <a:r>
              <a:rPr lang="sv-SE" sz="1050" dirty="0" smtClean="0">
                <a:solidFill>
                  <a:schemeClr val="accent4"/>
                </a:solidFill>
              </a:rPr>
              <a:t> be </a:t>
            </a:r>
            <a:r>
              <a:rPr lang="sv-SE" sz="1050" dirty="0" err="1" smtClean="0">
                <a:solidFill>
                  <a:schemeClr val="accent4"/>
                </a:solidFill>
              </a:rPr>
              <a:t>used</a:t>
            </a:r>
            <a:endParaRPr lang="sv-SE" sz="1050" dirty="0">
              <a:solidFill>
                <a:schemeClr val="accent4"/>
              </a:solidFill>
            </a:endParaRPr>
          </a:p>
        </p:txBody>
      </p:sp>
      <p:sp>
        <p:nvSpPr>
          <p:cNvPr id="52" name="Left Brace 51"/>
          <p:cNvSpPr/>
          <p:nvPr/>
        </p:nvSpPr>
        <p:spPr>
          <a:xfrm>
            <a:off x="4185671" y="5418344"/>
            <a:ext cx="45719" cy="98888"/>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sv-SE"/>
          </a:p>
        </p:txBody>
      </p:sp>
      <p:cxnSp>
        <p:nvCxnSpPr>
          <p:cNvPr id="54" name="Straight Arrow Connector 53"/>
          <p:cNvCxnSpPr/>
          <p:nvPr/>
        </p:nvCxnSpPr>
        <p:spPr>
          <a:xfrm flipH="1">
            <a:off x="3112930" y="5467788"/>
            <a:ext cx="955014" cy="1214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5" name="TextBox 54"/>
          <p:cNvSpPr txBox="1"/>
          <p:nvPr/>
        </p:nvSpPr>
        <p:spPr>
          <a:xfrm>
            <a:off x="208826" y="5462282"/>
            <a:ext cx="3089847" cy="253916"/>
          </a:xfrm>
          <a:prstGeom prst="rect">
            <a:avLst/>
          </a:prstGeom>
          <a:noFill/>
        </p:spPr>
        <p:txBody>
          <a:bodyPr wrap="square" rtlCol="0">
            <a:spAutoFit/>
          </a:bodyPr>
          <a:lstStyle/>
          <a:p>
            <a:r>
              <a:rPr lang="sv-SE" sz="1050" dirty="0" smtClean="0">
                <a:solidFill>
                  <a:schemeClr val="accent6"/>
                </a:solidFill>
              </a:rPr>
              <a:t>Initial </a:t>
            </a:r>
            <a:r>
              <a:rPr lang="sv-SE" sz="1050" dirty="0" err="1" smtClean="0">
                <a:solidFill>
                  <a:schemeClr val="accent6"/>
                </a:solidFill>
              </a:rPr>
              <a:t>guess</a:t>
            </a:r>
            <a:r>
              <a:rPr lang="sv-SE" sz="1050" dirty="0" smtClean="0">
                <a:solidFill>
                  <a:schemeClr val="accent6"/>
                </a:solidFill>
              </a:rPr>
              <a:t>, </a:t>
            </a:r>
            <a:r>
              <a:rPr lang="sv-SE" sz="1050" dirty="0" err="1" smtClean="0">
                <a:solidFill>
                  <a:schemeClr val="accent6"/>
                </a:solidFill>
              </a:rPr>
              <a:t>used</a:t>
            </a:r>
            <a:r>
              <a:rPr lang="sv-SE" sz="1050" dirty="0" smtClean="0">
                <a:solidFill>
                  <a:schemeClr val="accent6"/>
                </a:solidFill>
              </a:rPr>
              <a:t> for </a:t>
            </a:r>
            <a:r>
              <a:rPr lang="sv-SE" sz="1050" dirty="0" err="1" smtClean="0">
                <a:solidFill>
                  <a:schemeClr val="accent6"/>
                </a:solidFill>
              </a:rPr>
              <a:t>example</a:t>
            </a:r>
            <a:r>
              <a:rPr lang="sv-SE" sz="1050" dirty="0" smtClean="0">
                <a:solidFill>
                  <a:schemeClr val="accent6"/>
                </a:solidFill>
              </a:rPr>
              <a:t> for NM or CG</a:t>
            </a:r>
            <a:endParaRPr lang="sv-SE" sz="1050" dirty="0">
              <a:solidFill>
                <a:schemeClr val="accent6"/>
              </a:solidFill>
            </a:endParaRPr>
          </a:p>
        </p:txBody>
      </p:sp>
      <p:cxnSp>
        <p:nvCxnSpPr>
          <p:cNvPr id="57" name="Straight Arrow Connector 56"/>
          <p:cNvCxnSpPr/>
          <p:nvPr/>
        </p:nvCxnSpPr>
        <p:spPr>
          <a:xfrm flipH="1">
            <a:off x="3298673" y="6093296"/>
            <a:ext cx="48123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Left Brace 57"/>
          <p:cNvSpPr/>
          <p:nvPr/>
        </p:nvSpPr>
        <p:spPr>
          <a:xfrm>
            <a:off x="3829060" y="5984296"/>
            <a:ext cx="45719" cy="18100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sv-SE"/>
          </a:p>
        </p:txBody>
      </p:sp>
      <p:sp>
        <p:nvSpPr>
          <p:cNvPr id="59" name="TextBox 58"/>
          <p:cNvSpPr txBox="1"/>
          <p:nvPr/>
        </p:nvSpPr>
        <p:spPr>
          <a:xfrm>
            <a:off x="470973" y="5943995"/>
            <a:ext cx="3119464" cy="261610"/>
          </a:xfrm>
          <a:prstGeom prst="rect">
            <a:avLst/>
          </a:prstGeom>
          <a:noFill/>
        </p:spPr>
        <p:txBody>
          <a:bodyPr wrap="square" rtlCol="0">
            <a:spAutoFit/>
          </a:bodyPr>
          <a:lstStyle/>
          <a:p>
            <a:r>
              <a:rPr lang="sv-SE" sz="1100" dirty="0" err="1" smtClean="0">
                <a:solidFill>
                  <a:schemeClr val="accent2"/>
                </a:solidFill>
              </a:rPr>
              <a:t>Some</a:t>
            </a:r>
            <a:r>
              <a:rPr lang="sv-SE" sz="1100" dirty="0" smtClean="0">
                <a:solidFill>
                  <a:schemeClr val="accent2"/>
                </a:solidFill>
              </a:rPr>
              <a:t> </a:t>
            </a:r>
            <a:r>
              <a:rPr lang="sv-SE" sz="1100" dirty="0" err="1" smtClean="0">
                <a:solidFill>
                  <a:schemeClr val="accent2"/>
                </a:solidFill>
              </a:rPr>
              <a:t>gui</a:t>
            </a:r>
            <a:r>
              <a:rPr lang="sv-SE" sz="1100" dirty="0" smtClean="0">
                <a:solidFill>
                  <a:schemeClr val="accent2"/>
                </a:solidFill>
              </a:rPr>
              <a:t> string </a:t>
            </a:r>
            <a:r>
              <a:rPr lang="sv-SE" sz="1100" dirty="0" err="1" smtClean="0">
                <a:solidFill>
                  <a:schemeClr val="accent2"/>
                </a:solidFill>
              </a:rPr>
              <a:t>generated</a:t>
            </a:r>
            <a:r>
              <a:rPr lang="sv-SE" sz="1100" dirty="0" smtClean="0">
                <a:solidFill>
                  <a:schemeClr val="accent2"/>
                </a:solidFill>
              </a:rPr>
              <a:t> </a:t>
            </a:r>
            <a:r>
              <a:rPr lang="sv-SE" sz="1100" dirty="0" err="1" smtClean="0">
                <a:solidFill>
                  <a:schemeClr val="accent2"/>
                </a:solidFill>
              </a:rPr>
              <a:t>automatically</a:t>
            </a:r>
            <a:endParaRPr lang="sv-SE" sz="1100" dirty="0">
              <a:solidFill>
                <a:schemeClr val="accent2"/>
              </a:solidFill>
            </a:endParaRPr>
          </a:p>
        </p:txBody>
      </p:sp>
      <p:sp>
        <p:nvSpPr>
          <p:cNvPr id="60" name="Left Brace 59"/>
          <p:cNvSpPr/>
          <p:nvPr/>
        </p:nvSpPr>
        <p:spPr>
          <a:xfrm>
            <a:off x="3779912" y="6165304"/>
            <a:ext cx="49148" cy="111695"/>
          </a:xfrm>
          <a:prstGeom prst="lef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sv-SE"/>
          </a:p>
        </p:txBody>
      </p:sp>
      <p:cxnSp>
        <p:nvCxnSpPr>
          <p:cNvPr id="62" name="Straight Arrow Connector 61"/>
          <p:cNvCxnSpPr/>
          <p:nvPr/>
        </p:nvCxnSpPr>
        <p:spPr>
          <a:xfrm flipH="1">
            <a:off x="3298673" y="6221151"/>
            <a:ext cx="409231" cy="1601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3" name="TextBox 62"/>
          <p:cNvSpPr txBox="1"/>
          <p:nvPr/>
        </p:nvSpPr>
        <p:spPr>
          <a:xfrm>
            <a:off x="1090717" y="6304806"/>
            <a:ext cx="2713769" cy="430887"/>
          </a:xfrm>
          <a:prstGeom prst="rect">
            <a:avLst/>
          </a:prstGeom>
          <a:noFill/>
        </p:spPr>
        <p:txBody>
          <a:bodyPr wrap="square" rtlCol="0">
            <a:spAutoFit/>
          </a:bodyPr>
          <a:lstStyle/>
          <a:p>
            <a:r>
              <a:rPr lang="sv-SE" sz="1050" dirty="0" smtClean="0">
                <a:solidFill>
                  <a:schemeClr val="accent3"/>
                </a:solidFill>
              </a:rPr>
              <a:t>Data </a:t>
            </a:r>
            <a:r>
              <a:rPr lang="sv-SE" sz="1050" dirty="0" err="1" smtClean="0">
                <a:solidFill>
                  <a:schemeClr val="accent3"/>
                </a:solidFill>
              </a:rPr>
              <a:t>put</a:t>
            </a:r>
            <a:r>
              <a:rPr lang="sv-SE" sz="1050" dirty="0" smtClean="0">
                <a:solidFill>
                  <a:schemeClr val="accent3"/>
                </a:solidFill>
              </a:rPr>
              <a:t> </a:t>
            </a:r>
            <a:r>
              <a:rPr lang="sv-SE" sz="1050" dirty="0" err="1" smtClean="0">
                <a:solidFill>
                  <a:schemeClr val="accent3"/>
                </a:solidFill>
              </a:rPr>
              <a:t>here</a:t>
            </a:r>
            <a:r>
              <a:rPr lang="sv-SE" sz="1050" dirty="0">
                <a:solidFill>
                  <a:schemeClr val="accent3"/>
                </a:solidFill>
              </a:rPr>
              <a:t> </a:t>
            </a:r>
            <a:r>
              <a:rPr lang="sv-SE" sz="1050" dirty="0" err="1" smtClean="0">
                <a:solidFill>
                  <a:schemeClr val="accent3"/>
                </a:solidFill>
              </a:rPr>
              <a:t>automatically</a:t>
            </a:r>
            <a:r>
              <a:rPr lang="sv-SE" sz="1050" dirty="0" smtClean="0">
                <a:solidFill>
                  <a:schemeClr val="accent3"/>
                </a:solidFill>
              </a:rPr>
              <a:t> </a:t>
            </a:r>
            <a:r>
              <a:rPr lang="sv-SE" sz="1050" dirty="0" err="1" smtClean="0">
                <a:solidFill>
                  <a:schemeClr val="accent3"/>
                </a:solidFill>
              </a:rPr>
              <a:t>after</a:t>
            </a:r>
            <a:r>
              <a:rPr lang="sv-SE" sz="1050" dirty="0" smtClean="0">
                <a:solidFill>
                  <a:schemeClr val="accent3"/>
                </a:solidFill>
              </a:rPr>
              <a:t> interpolation and filtering</a:t>
            </a:r>
            <a:endParaRPr lang="sv-SE" sz="1050" dirty="0">
              <a:solidFill>
                <a:schemeClr val="accent3"/>
              </a:solidFill>
            </a:endParaRPr>
          </a:p>
        </p:txBody>
      </p:sp>
    </p:spTree>
    <p:extLst>
      <p:ext uri="{BB962C8B-B14F-4D97-AF65-F5344CB8AC3E}">
        <p14:creationId xmlns:p14="http://schemas.microsoft.com/office/powerpoint/2010/main" val="215751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t>
            </a:r>
            <a:r>
              <a:rPr lang="sv-SE" dirty="0" err="1" smtClean="0"/>
              <a:t>RaPId</a:t>
            </a:r>
            <a:r>
              <a:rPr lang="sv-SE" dirty="0" smtClean="0"/>
              <a:t> </a:t>
            </a:r>
            <a:r>
              <a:rPr lang="sv-SE" dirty="0" err="1" smtClean="0"/>
              <a:t>doing</a:t>
            </a:r>
            <a:r>
              <a:rPr lang="sv-SE"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63" y="1196752"/>
            <a:ext cx="6520873" cy="2880320"/>
          </a:xfrm>
        </p:spPr>
      </p:pic>
      <p:sp>
        <p:nvSpPr>
          <p:cNvPr id="5" name="Oval 4"/>
          <p:cNvSpPr/>
          <p:nvPr/>
        </p:nvSpPr>
        <p:spPr>
          <a:xfrm>
            <a:off x="395536" y="4345359"/>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1</a:t>
            </a:r>
            <a:endParaRPr lang="en-US" dirty="0"/>
          </a:p>
        </p:txBody>
      </p:sp>
      <p:sp>
        <p:nvSpPr>
          <p:cNvPr id="6" name="Rectangle 5"/>
          <p:cNvSpPr/>
          <p:nvPr/>
        </p:nvSpPr>
        <p:spPr>
          <a:xfrm>
            <a:off x="683568" y="4300348"/>
            <a:ext cx="8064896" cy="307777"/>
          </a:xfrm>
          <a:prstGeom prst="rect">
            <a:avLst/>
          </a:prstGeom>
        </p:spPr>
        <p:txBody>
          <a:bodyPr wrap="square">
            <a:spAutoFit/>
          </a:bodyPr>
          <a:lstStyle/>
          <a:p>
            <a:r>
              <a:rPr lang="en-US" sz="1400" dirty="0" smtClean="0"/>
              <a:t>Output (and optionally input) measurements </a:t>
            </a:r>
            <a:r>
              <a:rPr lang="en-US" sz="1400" dirty="0"/>
              <a:t>are </a:t>
            </a:r>
            <a:r>
              <a:rPr lang="en-US" sz="1400" dirty="0" smtClean="0"/>
              <a:t>provided </a:t>
            </a:r>
            <a:r>
              <a:rPr lang="en-US" sz="1400" dirty="0"/>
              <a:t>to </a:t>
            </a:r>
            <a:r>
              <a:rPr lang="en-US" sz="1400" dirty="0" err="1" smtClean="0"/>
              <a:t>RaPId</a:t>
            </a:r>
            <a:r>
              <a:rPr lang="en-US" sz="1400" dirty="0" smtClean="0"/>
              <a:t> by the user.</a:t>
            </a:r>
            <a:endParaRPr lang="en-US" sz="1400" dirty="0"/>
          </a:p>
        </p:txBody>
      </p:sp>
      <p:sp>
        <p:nvSpPr>
          <p:cNvPr id="7" name="Oval 6"/>
          <p:cNvSpPr/>
          <p:nvPr/>
        </p:nvSpPr>
        <p:spPr>
          <a:xfrm>
            <a:off x="395536" y="4705399"/>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2</a:t>
            </a:r>
            <a:endParaRPr lang="en-US" dirty="0"/>
          </a:p>
        </p:txBody>
      </p:sp>
      <p:sp>
        <p:nvSpPr>
          <p:cNvPr id="8" name="Rectangle 7"/>
          <p:cNvSpPr/>
          <p:nvPr/>
        </p:nvSpPr>
        <p:spPr>
          <a:xfrm>
            <a:off x="683568" y="4633391"/>
            <a:ext cx="7776864" cy="307777"/>
          </a:xfrm>
          <a:prstGeom prst="rect">
            <a:avLst/>
          </a:prstGeom>
        </p:spPr>
        <p:txBody>
          <a:bodyPr wrap="square">
            <a:spAutoFit/>
          </a:bodyPr>
          <a:lstStyle/>
          <a:p>
            <a:r>
              <a:rPr lang="en-US" sz="1400" dirty="0"/>
              <a:t>At </a:t>
            </a:r>
            <a:r>
              <a:rPr lang="en-US" sz="1400" dirty="0" err="1"/>
              <a:t>initialisation</a:t>
            </a:r>
            <a:r>
              <a:rPr lang="en-US" sz="1400" dirty="0"/>
              <a:t>, a set of parameter is generated randomly or preconfigured in </a:t>
            </a:r>
            <a:r>
              <a:rPr lang="en-US" sz="1400" dirty="0" err="1" smtClean="0"/>
              <a:t>RaPId</a:t>
            </a:r>
            <a:r>
              <a:rPr lang="en-US" sz="1400" dirty="0" smtClean="0"/>
              <a:t>.</a:t>
            </a:r>
            <a:endParaRPr lang="en-US" sz="1400" dirty="0"/>
          </a:p>
        </p:txBody>
      </p:sp>
      <p:sp>
        <p:nvSpPr>
          <p:cNvPr id="9" name="Oval 8"/>
          <p:cNvSpPr/>
          <p:nvPr/>
        </p:nvSpPr>
        <p:spPr>
          <a:xfrm>
            <a:off x="395536" y="5065439"/>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3</a:t>
            </a:r>
            <a:endParaRPr lang="en-US" dirty="0"/>
          </a:p>
        </p:txBody>
      </p:sp>
      <p:sp>
        <p:nvSpPr>
          <p:cNvPr id="10" name="Rectangle 9"/>
          <p:cNvSpPr/>
          <p:nvPr/>
        </p:nvSpPr>
        <p:spPr>
          <a:xfrm>
            <a:off x="683568" y="4993431"/>
            <a:ext cx="7776864" cy="307777"/>
          </a:xfrm>
          <a:prstGeom prst="rect">
            <a:avLst/>
          </a:prstGeom>
        </p:spPr>
        <p:txBody>
          <a:bodyPr wrap="square">
            <a:spAutoFit/>
          </a:bodyPr>
          <a:lstStyle/>
          <a:p>
            <a:r>
              <a:rPr lang="en-US" sz="1400" dirty="0"/>
              <a:t>The model is simulated with the parameter values given by </a:t>
            </a:r>
            <a:r>
              <a:rPr lang="en-US" sz="1400" dirty="0" err="1" smtClean="0"/>
              <a:t>RaPId</a:t>
            </a:r>
            <a:r>
              <a:rPr lang="en-US" sz="1400" dirty="0" smtClean="0"/>
              <a:t>.</a:t>
            </a:r>
            <a:endParaRPr lang="en-US" sz="1400" dirty="0"/>
          </a:p>
        </p:txBody>
      </p:sp>
      <p:sp>
        <p:nvSpPr>
          <p:cNvPr id="11" name="Oval 10"/>
          <p:cNvSpPr/>
          <p:nvPr/>
        </p:nvSpPr>
        <p:spPr>
          <a:xfrm>
            <a:off x="395536" y="5425479"/>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4</a:t>
            </a:r>
            <a:endParaRPr lang="en-US" dirty="0"/>
          </a:p>
        </p:txBody>
      </p:sp>
      <p:sp>
        <p:nvSpPr>
          <p:cNvPr id="12" name="Rectangle 11"/>
          <p:cNvSpPr/>
          <p:nvPr/>
        </p:nvSpPr>
        <p:spPr>
          <a:xfrm>
            <a:off x="683568" y="5405734"/>
            <a:ext cx="8496944" cy="307777"/>
          </a:xfrm>
          <a:prstGeom prst="rect">
            <a:avLst/>
          </a:prstGeom>
        </p:spPr>
        <p:txBody>
          <a:bodyPr wrap="square">
            <a:spAutoFit/>
          </a:bodyPr>
          <a:lstStyle/>
          <a:p>
            <a:r>
              <a:rPr lang="en-US" sz="1400" dirty="0"/>
              <a:t>The outputs of the model are recorded and compared to the user-provided measurements. </a:t>
            </a:r>
          </a:p>
        </p:txBody>
      </p:sp>
      <p:sp>
        <p:nvSpPr>
          <p:cNvPr id="13" name="Oval 12"/>
          <p:cNvSpPr/>
          <p:nvPr/>
        </p:nvSpPr>
        <p:spPr>
          <a:xfrm>
            <a:off x="395536" y="5785519"/>
            <a:ext cx="227008"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5</a:t>
            </a:r>
            <a:endParaRPr lang="en-US" dirty="0"/>
          </a:p>
        </p:txBody>
      </p:sp>
      <p:sp>
        <p:nvSpPr>
          <p:cNvPr id="14" name="Rectangle 13"/>
          <p:cNvSpPr/>
          <p:nvPr/>
        </p:nvSpPr>
        <p:spPr>
          <a:xfrm>
            <a:off x="683568" y="5785519"/>
            <a:ext cx="8928992" cy="307777"/>
          </a:xfrm>
          <a:prstGeom prst="rect">
            <a:avLst/>
          </a:prstGeom>
        </p:spPr>
        <p:txBody>
          <a:bodyPr wrap="square">
            <a:spAutoFit/>
          </a:bodyPr>
          <a:lstStyle/>
          <a:p>
            <a:r>
              <a:rPr lang="en-US" sz="1400" dirty="0"/>
              <a:t>A fitness function is computed to judge how close the measured data and simulated data are to each other </a:t>
            </a:r>
          </a:p>
        </p:txBody>
      </p:sp>
      <p:sp>
        <p:nvSpPr>
          <p:cNvPr id="17" name="Rectangle 16"/>
          <p:cNvSpPr/>
          <p:nvPr/>
        </p:nvSpPr>
        <p:spPr>
          <a:xfrm>
            <a:off x="676694" y="6145559"/>
            <a:ext cx="8496944" cy="307777"/>
          </a:xfrm>
          <a:prstGeom prst="rect">
            <a:avLst/>
          </a:prstGeom>
        </p:spPr>
        <p:txBody>
          <a:bodyPr wrap="square">
            <a:spAutoFit/>
          </a:bodyPr>
          <a:lstStyle/>
          <a:p>
            <a:r>
              <a:rPr lang="en-US" sz="1400" dirty="0"/>
              <a:t>Based on the fitness computed in (5) a new set of parameters is computed by </a:t>
            </a:r>
            <a:r>
              <a:rPr lang="en-US" sz="1400" dirty="0" err="1"/>
              <a:t>RaPId</a:t>
            </a:r>
            <a:r>
              <a:rPr lang="en-US" sz="1400" dirty="0"/>
              <a:t> </a:t>
            </a:r>
          </a:p>
        </p:txBody>
      </p:sp>
      <p:grpSp>
        <p:nvGrpSpPr>
          <p:cNvPr id="19" name="Group 18"/>
          <p:cNvGrpSpPr/>
          <p:nvPr/>
        </p:nvGrpSpPr>
        <p:grpSpPr>
          <a:xfrm>
            <a:off x="323528" y="6095037"/>
            <a:ext cx="432048" cy="338554"/>
            <a:chOff x="107504" y="6402814"/>
            <a:chExt cx="432048" cy="338554"/>
          </a:xfrm>
        </p:grpSpPr>
        <p:sp>
          <p:nvSpPr>
            <p:cNvPr id="16" name="Oval 15"/>
            <p:cNvSpPr/>
            <p:nvPr/>
          </p:nvSpPr>
          <p:spPr>
            <a:xfrm>
              <a:off x="172638" y="6466205"/>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p>
          </p:txBody>
        </p:sp>
        <p:sp>
          <p:nvSpPr>
            <p:cNvPr id="18" name="TextBox 17"/>
            <p:cNvSpPr txBox="1"/>
            <p:nvPr/>
          </p:nvSpPr>
          <p:spPr>
            <a:xfrm>
              <a:off x="107504" y="6402814"/>
              <a:ext cx="432048" cy="338554"/>
            </a:xfrm>
            <a:prstGeom prst="rect">
              <a:avLst/>
            </a:prstGeom>
            <a:noFill/>
          </p:spPr>
          <p:txBody>
            <a:bodyPr wrap="square" rtlCol="0">
              <a:spAutoFit/>
            </a:bodyPr>
            <a:lstStyle/>
            <a:p>
              <a:r>
                <a:rPr lang="sv-SE" sz="1600" dirty="0" smtClean="0">
                  <a:solidFill>
                    <a:schemeClr val="bg1"/>
                  </a:solidFill>
                </a:rPr>
                <a:t>2’</a:t>
              </a:r>
              <a:endParaRPr lang="en-US" sz="1600" dirty="0">
                <a:solidFill>
                  <a:schemeClr val="bg1"/>
                </a:solidFill>
              </a:endParaRPr>
            </a:p>
          </p:txBody>
        </p:sp>
      </p:grpSp>
      <p:cxnSp>
        <p:nvCxnSpPr>
          <p:cNvPr id="21" name="Elbow Connector 20"/>
          <p:cNvCxnSpPr>
            <a:stCxn id="18" idx="1"/>
            <a:endCxn id="9" idx="2"/>
          </p:cNvCxnSpPr>
          <p:nvPr/>
        </p:nvCxnSpPr>
        <p:spPr>
          <a:xfrm rot="10800000" flipH="1">
            <a:off x="323528" y="5173452"/>
            <a:ext cx="72008" cy="1090863"/>
          </a:xfrm>
          <a:prstGeom prst="bentConnector3">
            <a:avLst>
              <a:gd name="adj1" fmla="val -317465"/>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694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a:t>
            </a:r>
            <a:r>
              <a:rPr lang="sv-SE" i="1" dirty="0" err="1" smtClean="0"/>
              <a:t>settings</a:t>
            </a:r>
            <a:r>
              <a:rPr lang="sv-SE" i="1" dirty="0" smtClean="0"/>
              <a:t> </a:t>
            </a:r>
            <a:r>
              <a:rPr lang="sv-SE" dirty="0" err="1" smtClean="0"/>
              <a:t>struct</a:t>
            </a:r>
            <a:endParaRPr lang="sv-SE" dirty="0"/>
          </a:p>
        </p:txBody>
      </p:sp>
      <p:sp>
        <p:nvSpPr>
          <p:cNvPr id="3" name="Content Placeholder 2"/>
          <p:cNvSpPr>
            <a:spLocks noGrp="1"/>
          </p:cNvSpPr>
          <p:nvPr>
            <p:ph idx="1"/>
          </p:nvPr>
        </p:nvSpPr>
        <p:spPr/>
        <p:txBody>
          <a:bodyPr/>
          <a:lstStyle/>
          <a:p>
            <a:r>
              <a:rPr lang="sv-SE" sz="2000" dirty="0" smtClean="0"/>
              <a:t>The </a:t>
            </a:r>
            <a:r>
              <a:rPr lang="sv-SE" sz="2000" dirty="0" err="1" smtClean="0"/>
              <a:t>content</a:t>
            </a:r>
            <a:r>
              <a:rPr lang="sv-SE" sz="2000" dirty="0" smtClean="0"/>
              <a:t> </a:t>
            </a:r>
            <a:r>
              <a:rPr lang="sv-SE" sz="2000" dirty="0" err="1" smtClean="0"/>
              <a:t>of</a:t>
            </a:r>
            <a:r>
              <a:rPr lang="sv-SE" sz="2000" dirty="0" smtClean="0"/>
              <a:t> </a:t>
            </a:r>
            <a:r>
              <a:rPr lang="sv-SE" sz="2000" i="1" dirty="0" err="1" smtClean="0"/>
              <a:t>settings</a:t>
            </a:r>
            <a:r>
              <a:rPr lang="sv-SE" sz="2000" i="1" dirty="0" smtClean="0"/>
              <a:t> </a:t>
            </a:r>
            <a:r>
              <a:rPr lang="sv-SE" sz="2000" dirty="0" smtClean="0"/>
              <a:t>is </a:t>
            </a:r>
            <a:r>
              <a:rPr lang="sv-SE" sz="2000" dirty="0" err="1" smtClean="0"/>
              <a:t>either</a:t>
            </a:r>
            <a:r>
              <a:rPr lang="sv-SE" sz="2000" dirty="0" smtClean="0"/>
              <a:t> set </a:t>
            </a:r>
            <a:r>
              <a:rPr lang="sv-SE" sz="2000" dirty="0" err="1" smtClean="0"/>
              <a:t>manually</a:t>
            </a:r>
            <a:r>
              <a:rPr lang="sv-SE" sz="2000" dirty="0" smtClean="0"/>
              <a:t> or </a:t>
            </a:r>
            <a:r>
              <a:rPr lang="sv-SE" sz="2000" dirty="0" err="1" smtClean="0"/>
              <a:t>through</a:t>
            </a:r>
            <a:r>
              <a:rPr lang="sv-SE" sz="2000" dirty="0" smtClean="0"/>
              <a:t> the </a:t>
            </a:r>
            <a:r>
              <a:rPr lang="sv-SE" sz="2000" dirty="0" err="1" smtClean="0"/>
              <a:t>gui</a:t>
            </a:r>
            <a:r>
              <a:rPr lang="sv-SE" sz="2000" dirty="0" smtClean="0"/>
              <a:t>:</a:t>
            </a:r>
            <a:endParaRPr lang="sv-SE" sz="20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2132856"/>
            <a:ext cx="1611113" cy="1926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2620767020"/>
              </p:ext>
            </p:extLst>
          </p:nvPr>
        </p:nvGraphicFramePr>
        <p:xfrm>
          <a:off x="2479754" y="2348880"/>
          <a:ext cx="5988050" cy="1296987"/>
        </p:xfrm>
        <a:graphic>
          <a:graphicData uri="http://schemas.openxmlformats.org/presentationml/2006/ole">
            <mc:AlternateContent xmlns:mc="http://schemas.openxmlformats.org/markup-compatibility/2006">
              <mc:Choice xmlns:v="urn:schemas-microsoft-com:vml" Requires="v">
                <p:oleObj spid="_x0000_s23697" name="Document" r:id="rId4" imgW="5987816" imgH="1440854" progId="Word.Document.8">
                  <p:embed/>
                </p:oleObj>
              </mc:Choice>
              <mc:Fallback>
                <p:oleObj name="Document" r:id="rId4" imgW="5987816" imgH="1440854" progId="Word.Document.8">
                  <p:embed/>
                  <p:pic>
                    <p:nvPicPr>
                      <p:cNvPr id="0" name=""/>
                      <p:cNvPicPr/>
                      <p:nvPr/>
                    </p:nvPicPr>
                    <p:blipFill>
                      <a:blip r:embed="rId5"/>
                      <a:stretch>
                        <a:fillRect/>
                      </a:stretch>
                    </p:blipFill>
                    <p:spPr>
                      <a:xfrm>
                        <a:off x="2479754" y="2348880"/>
                        <a:ext cx="5988050" cy="1296987"/>
                      </a:xfrm>
                      <a:prstGeom prst="rect">
                        <a:avLst/>
                      </a:prstGeom>
                    </p:spPr>
                  </p:pic>
                </p:oleObj>
              </mc:Fallback>
            </mc:AlternateContent>
          </a:graphicData>
        </a:graphic>
      </p:graphicFrame>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32" y="4221088"/>
            <a:ext cx="1654997" cy="238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4091888528"/>
              </p:ext>
            </p:extLst>
          </p:nvPr>
        </p:nvGraphicFramePr>
        <p:xfrm>
          <a:off x="2479754" y="4331704"/>
          <a:ext cx="5988050" cy="2160587"/>
        </p:xfrm>
        <a:graphic>
          <a:graphicData uri="http://schemas.openxmlformats.org/presentationml/2006/ole">
            <mc:AlternateContent xmlns:mc="http://schemas.openxmlformats.org/markup-compatibility/2006">
              <mc:Choice xmlns:v="urn:schemas-microsoft-com:vml" Requires="v">
                <p:oleObj spid="_x0000_s23698" name="Document" r:id="rId7" imgW="5987816" imgH="2161282" progId="Word.Document.8">
                  <p:embed/>
                </p:oleObj>
              </mc:Choice>
              <mc:Fallback>
                <p:oleObj name="Document" r:id="rId7" imgW="5987816" imgH="2161282" progId="Word.Document.8">
                  <p:embed/>
                  <p:pic>
                    <p:nvPicPr>
                      <p:cNvPr id="0" name=""/>
                      <p:cNvPicPr/>
                      <p:nvPr/>
                    </p:nvPicPr>
                    <p:blipFill>
                      <a:blip r:embed="rId8"/>
                      <a:stretch>
                        <a:fillRect/>
                      </a:stretch>
                    </p:blipFill>
                    <p:spPr>
                      <a:xfrm>
                        <a:off x="2479754" y="4331704"/>
                        <a:ext cx="5988050" cy="2160587"/>
                      </a:xfrm>
                      <a:prstGeom prst="rect">
                        <a:avLst/>
                      </a:prstGeom>
                    </p:spPr>
                  </p:pic>
                </p:oleObj>
              </mc:Fallback>
            </mc:AlternateContent>
          </a:graphicData>
        </a:graphic>
      </p:graphicFrame>
    </p:spTree>
    <p:extLst>
      <p:ext uri="{BB962C8B-B14F-4D97-AF65-F5344CB8AC3E}">
        <p14:creationId xmlns:p14="http://schemas.microsoft.com/office/powerpoint/2010/main" val="482597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8229600" cy="1143000"/>
          </a:xfrm>
        </p:spPr>
        <p:txBody>
          <a:bodyPr/>
          <a:lstStyle/>
          <a:p>
            <a:r>
              <a:rPr lang="sv-SE" dirty="0" smtClean="0"/>
              <a:t>KNITRO: </a:t>
            </a:r>
            <a:r>
              <a:rPr lang="sv-SE" dirty="0" err="1" smtClean="0"/>
              <a:t>license</a:t>
            </a:r>
            <a:r>
              <a:rPr lang="sv-SE" dirty="0" smtClean="0"/>
              <a:t> installation</a:t>
            </a:r>
            <a:endParaRPr lang="sv-SE" dirty="0"/>
          </a:p>
        </p:txBody>
      </p:sp>
      <p:sp>
        <p:nvSpPr>
          <p:cNvPr id="6" name="TextBox 5"/>
          <p:cNvSpPr txBox="1"/>
          <p:nvPr/>
        </p:nvSpPr>
        <p:spPr>
          <a:xfrm>
            <a:off x="6228184" y="1268760"/>
            <a:ext cx="2088232" cy="2862322"/>
          </a:xfrm>
          <a:prstGeom prst="rect">
            <a:avLst/>
          </a:prstGeom>
          <a:noFill/>
        </p:spPr>
        <p:txBody>
          <a:bodyPr wrap="square" rtlCol="0">
            <a:spAutoFit/>
          </a:bodyPr>
          <a:lstStyle/>
          <a:p>
            <a:r>
              <a:rPr lang="sv-SE" dirty="0" smtClean="0"/>
              <a:t>In the </a:t>
            </a:r>
            <a:r>
              <a:rPr lang="sv-SE" dirty="0" err="1" smtClean="0"/>
              <a:t>knitro</a:t>
            </a:r>
            <a:r>
              <a:rPr lang="sv-SE" dirty="0" smtClean="0"/>
              <a:t> folder (</a:t>
            </a:r>
            <a:r>
              <a:rPr lang="sv-SE" dirty="0" err="1" smtClean="0"/>
              <a:t>that</a:t>
            </a:r>
            <a:r>
              <a:rPr lang="sv-SE" dirty="0" smtClean="0"/>
              <a:t> </a:t>
            </a:r>
            <a:r>
              <a:rPr lang="sv-SE" dirty="0" err="1" smtClean="0"/>
              <a:t>you</a:t>
            </a:r>
            <a:r>
              <a:rPr lang="sv-SE" dirty="0" smtClean="0"/>
              <a:t> </a:t>
            </a:r>
            <a:r>
              <a:rPr lang="sv-SE" dirty="0" err="1" smtClean="0"/>
              <a:t>either</a:t>
            </a:r>
            <a:r>
              <a:rPr lang="sv-SE" dirty="0" smtClean="0"/>
              <a:t> </a:t>
            </a:r>
            <a:r>
              <a:rPr lang="sv-SE" dirty="0" err="1" smtClean="0"/>
              <a:t>took</a:t>
            </a:r>
            <a:r>
              <a:rPr lang="sv-SE" dirty="0" smtClean="0"/>
              <a:t> from the </a:t>
            </a:r>
            <a:r>
              <a:rPr lang="sv-SE" dirty="0" err="1" smtClean="0"/>
              <a:t>toolbox</a:t>
            </a:r>
            <a:r>
              <a:rPr lang="sv-SE" dirty="0" smtClean="0"/>
              <a:t> or </a:t>
            </a:r>
            <a:r>
              <a:rPr lang="sv-SE" dirty="0" err="1" smtClean="0"/>
              <a:t>downloaded</a:t>
            </a:r>
            <a:r>
              <a:rPr lang="sv-SE" dirty="0" smtClean="0"/>
              <a:t>), </a:t>
            </a:r>
            <a:r>
              <a:rPr lang="sv-SE" dirty="0" err="1" smtClean="0"/>
              <a:t>there</a:t>
            </a:r>
            <a:r>
              <a:rPr lang="sv-SE" dirty="0" smtClean="0"/>
              <a:t> is a </a:t>
            </a:r>
            <a:r>
              <a:rPr lang="sv-SE" dirty="0" err="1" smtClean="0"/>
              <a:t>get_machine_ID</a:t>
            </a:r>
            <a:r>
              <a:rPr lang="sv-SE" dirty="0" smtClean="0"/>
              <a:t> </a:t>
            </a:r>
            <a:r>
              <a:rPr lang="sv-SE" dirty="0" err="1" smtClean="0"/>
              <a:t>batch</a:t>
            </a:r>
            <a:r>
              <a:rPr lang="sv-SE" dirty="0" smtClean="0"/>
              <a:t> </a:t>
            </a:r>
            <a:r>
              <a:rPr lang="sv-SE" dirty="0" err="1" smtClean="0"/>
              <a:t>file</a:t>
            </a:r>
            <a:r>
              <a:rPr lang="sv-SE" dirty="0" smtClean="0"/>
              <a:t>.</a:t>
            </a:r>
            <a:br>
              <a:rPr lang="sv-SE" dirty="0" smtClean="0"/>
            </a:br>
            <a:r>
              <a:rPr lang="sv-SE" dirty="0" err="1" smtClean="0"/>
              <a:t>Run</a:t>
            </a:r>
            <a:r>
              <a:rPr lang="sv-SE" dirty="0" smtClean="0"/>
              <a:t> it, </a:t>
            </a:r>
            <a:r>
              <a:rPr lang="sv-SE" dirty="0" err="1" smtClean="0"/>
              <a:t>you</a:t>
            </a:r>
            <a:r>
              <a:rPr lang="sv-SE" dirty="0" smtClean="0"/>
              <a:t> get </a:t>
            </a:r>
            <a:r>
              <a:rPr lang="sv-SE" dirty="0" err="1" smtClean="0"/>
              <a:t>this</a:t>
            </a:r>
            <a:r>
              <a:rPr lang="sv-SE" dirty="0" smtClean="0"/>
              <a:t>:</a:t>
            </a:r>
            <a:endParaRPr lang="sv-SE"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51" y="1340768"/>
            <a:ext cx="4690485" cy="2532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674" y="4209334"/>
            <a:ext cx="3494711" cy="1121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644008" y="5473005"/>
            <a:ext cx="3600400" cy="923330"/>
          </a:xfrm>
          <a:prstGeom prst="rect">
            <a:avLst/>
          </a:prstGeom>
          <a:noFill/>
        </p:spPr>
        <p:txBody>
          <a:bodyPr wrap="square" rtlCol="0">
            <a:spAutoFit/>
          </a:bodyPr>
          <a:lstStyle/>
          <a:p>
            <a:r>
              <a:rPr lang="sv-SE" dirty="0" smtClean="0"/>
              <a:t>The </a:t>
            </a:r>
            <a:r>
              <a:rPr lang="sv-SE" dirty="0" err="1" smtClean="0"/>
              <a:t>picture</a:t>
            </a:r>
            <a:r>
              <a:rPr lang="sv-SE" dirty="0" smtClean="0"/>
              <a:t> </a:t>
            </a:r>
            <a:r>
              <a:rPr lang="sv-SE" dirty="0" err="1" smtClean="0"/>
              <a:t>needs</a:t>
            </a:r>
            <a:r>
              <a:rPr lang="sv-SE" dirty="0" smtClean="0"/>
              <a:t> </a:t>
            </a:r>
            <a:r>
              <a:rPr lang="sv-SE" dirty="0" err="1" smtClean="0"/>
              <a:t>to</a:t>
            </a:r>
            <a:r>
              <a:rPr lang="sv-SE" dirty="0" smtClean="0"/>
              <a:t> be sent </a:t>
            </a:r>
            <a:r>
              <a:rPr lang="sv-SE" dirty="0" err="1" smtClean="0"/>
              <a:t>to</a:t>
            </a:r>
            <a:r>
              <a:rPr lang="sv-SE" dirty="0" smtClean="0"/>
              <a:t> :</a:t>
            </a:r>
          </a:p>
          <a:p>
            <a:r>
              <a:rPr lang="sv-SE" dirty="0" smtClean="0">
                <a:hlinkClick r:id="rId4"/>
              </a:rPr>
              <a:t>thibaut.brejon@artelys.com</a:t>
            </a:r>
            <a:endParaRPr lang="sv-SE" dirty="0" smtClean="0"/>
          </a:p>
          <a:p>
            <a:endParaRPr lang="sv-SE" dirty="0"/>
          </a:p>
        </p:txBody>
      </p:sp>
    </p:spTree>
    <p:extLst>
      <p:ext uri="{BB962C8B-B14F-4D97-AF65-F5344CB8AC3E}">
        <p14:creationId xmlns:p14="http://schemas.microsoft.com/office/powerpoint/2010/main" val="140703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KNITRO	</a:t>
            </a:r>
            <a:endParaRPr lang="sv-SE" dirty="0"/>
          </a:p>
        </p:txBody>
      </p:sp>
      <p:sp>
        <p:nvSpPr>
          <p:cNvPr id="3" name="Content Placeholder 2"/>
          <p:cNvSpPr>
            <a:spLocks noGrp="1"/>
          </p:cNvSpPr>
          <p:nvPr>
            <p:ph idx="1"/>
          </p:nvPr>
        </p:nvSpPr>
        <p:spPr/>
        <p:txBody>
          <a:bodyPr/>
          <a:lstStyle/>
          <a:p>
            <a:r>
              <a:rPr lang="sv-SE" sz="2000" dirty="0" err="1" smtClean="0"/>
              <a:t>This</a:t>
            </a:r>
            <a:r>
              <a:rPr lang="sv-SE" sz="2000" dirty="0" smtClean="0"/>
              <a:t> guy at </a:t>
            </a:r>
            <a:r>
              <a:rPr lang="sv-SE" sz="2000" dirty="0" err="1" smtClean="0"/>
              <a:t>Artleys</a:t>
            </a:r>
            <a:r>
              <a:rPr lang="sv-SE" sz="2000" dirty="0" smtClean="0"/>
              <a:t> </a:t>
            </a:r>
            <a:r>
              <a:rPr lang="sv-SE" sz="2000" dirty="0" err="1" smtClean="0"/>
              <a:t>will</a:t>
            </a:r>
            <a:r>
              <a:rPr lang="sv-SE" sz="2000" dirty="0" smtClean="0"/>
              <a:t> </a:t>
            </a:r>
            <a:r>
              <a:rPr lang="sv-SE" sz="2000" dirty="0" err="1" smtClean="0"/>
              <a:t>send</a:t>
            </a:r>
            <a:r>
              <a:rPr lang="sv-SE" sz="2000" dirty="0" smtClean="0"/>
              <a:t> </a:t>
            </a:r>
            <a:r>
              <a:rPr lang="sv-SE" sz="2000" dirty="0" err="1" smtClean="0"/>
              <a:t>you</a:t>
            </a:r>
            <a:r>
              <a:rPr lang="sv-SE" sz="2000" dirty="0" smtClean="0"/>
              <a:t> a *.</a:t>
            </a:r>
            <a:r>
              <a:rPr lang="sv-SE" sz="2000" dirty="0" err="1" smtClean="0"/>
              <a:t>txt</a:t>
            </a:r>
            <a:r>
              <a:rPr lang="sv-SE" sz="2000" dirty="0" smtClean="0"/>
              <a:t> </a:t>
            </a:r>
            <a:r>
              <a:rPr lang="sv-SE" sz="2000" dirty="0" err="1" smtClean="0"/>
              <a:t>containing</a:t>
            </a:r>
            <a:r>
              <a:rPr lang="sv-SE" sz="2000" dirty="0" smtClean="0"/>
              <a:t> </a:t>
            </a:r>
            <a:r>
              <a:rPr lang="sv-SE" sz="2000" dirty="0" err="1" smtClean="0"/>
              <a:t>something</a:t>
            </a:r>
            <a:r>
              <a:rPr lang="sv-SE" sz="2000" dirty="0" smtClean="0"/>
              <a:t> </a:t>
            </a:r>
            <a:r>
              <a:rPr lang="sv-SE" sz="2000" dirty="0" err="1" smtClean="0"/>
              <a:t>funky</a:t>
            </a:r>
            <a:endParaRPr lang="sv-SE" sz="2000" dirty="0" smtClean="0"/>
          </a:p>
          <a:p>
            <a:r>
              <a:rPr lang="sv-SE" sz="2000" dirty="0" err="1" smtClean="0"/>
              <a:t>E.g</a:t>
            </a:r>
            <a:r>
              <a:rPr lang="sv-SE" sz="2000" dirty="0" smtClean="0"/>
              <a:t>. : </a:t>
            </a:r>
            <a:r>
              <a:rPr lang="sv-SE" sz="2000" dirty="0" smtClean="0">
                <a:solidFill>
                  <a:schemeClr val="accent1">
                    <a:lumMod val="60000"/>
                    <a:lumOff val="40000"/>
                  </a:schemeClr>
                </a:solidFill>
              </a:rPr>
              <a:t>=PbIaetle19HUlZwSGZkSczyHMNRRBj-MF2yzQHVriPpnuSsGJ+=</a:t>
            </a:r>
          </a:p>
          <a:p>
            <a:r>
              <a:rPr lang="sv-SE" sz="2000" dirty="0" err="1" smtClean="0"/>
              <a:t>We</a:t>
            </a:r>
            <a:r>
              <a:rPr lang="sv-SE" sz="2000" dirty="0" smtClean="0"/>
              <a:t> </a:t>
            </a:r>
            <a:r>
              <a:rPr lang="sv-SE" sz="2000" dirty="0" err="1" smtClean="0"/>
              <a:t>need</a:t>
            </a:r>
            <a:r>
              <a:rPr lang="sv-SE" sz="2000" dirty="0" smtClean="0"/>
              <a:t> </a:t>
            </a:r>
            <a:r>
              <a:rPr lang="sv-SE" sz="2000" dirty="0" err="1" smtClean="0"/>
              <a:t>to</a:t>
            </a:r>
            <a:r>
              <a:rPr lang="sv-SE" sz="2000" dirty="0" smtClean="0"/>
              <a:t> </a:t>
            </a:r>
            <a:r>
              <a:rPr lang="sv-SE" sz="2000" dirty="0" err="1" smtClean="0"/>
              <a:t>change</a:t>
            </a:r>
            <a:r>
              <a:rPr lang="sv-SE" sz="2000" dirty="0" smtClean="0"/>
              <a:t> </a:t>
            </a:r>
            <a:r>
              <a:rPr lang="sv-SE" sz="2000" dirty="0" err="1" smtClean="0"/>
              <a:t>two</a:t>
            </a:r>
            <a:r>
              <a:rPr lang="sv-SE" sz="2000" dirty="0" smtClean="0"/>
              <a:t> </a:t>
            </a:r>
            <a:r>
              <a:rPr lang="sv-SE" sz="2000" dirty="0" err="1" smtClean="0"/>
              <a:t>environment</a:t>
            </a:r>
            <a:r>
              <a:rPr lang="sv-SE" sz="2000" dirty="0" smtClean="0"/>
              <a:t> </a:t>
            </a:r>
            <a:r>
              <a:rPr lang="sv-SE" sz="2000" dirty="0" err="1" smtClean="0"/>
              <a:t>variables</a:t>
            </a:r>
            <a:endParaRPr lang="sv-SE" sz="2000" dirty="0"/>
          </a:p>
          <a:p>
            <a:pPr lvl="1"/>
            <a:r>
              <a:rPr lang="sv-SE" sz="1600" dirty="0" err="1" smtClean="0"/>
              <a:t>rightClickOnComputer</a:t>
            </a:r>
            <a:r>
              <a:rPr lang="sv-SE" sz="1600" dirty="0" smtClean="0"/>
              <a:t>&gt;</a:t>
            </a:r>
            <a:r>
              <a:rPr lang="sv-SE" sz="1600" dirty="0" err="1" smtClean="0"/>
              <a:t>Properties</a:t>
            </a:r>
            <a:r>
              <a:rPr lang="sv-SE" sz="1600" dirty="0" smtClean="0"/>
              <a:t>&gt;</a:t>
            </a:r>
            <a:r>
              <a:rPr lang="sv-SE" sz="1600" dirty="0" err="1" smtClean="0"/>
              <a:t>AdvancedSystemSettings</a:t>
            </a:r>
            <a:r>
              <a:rPr lang="sv-SE" sz="1600" dirty="0" smtClean="0"/>
              <a:t>&gt;</a:t>
            </a:r>
            <a:r>
              <a:rPr lang="sv-SE" sz="1600" dirty="0" err="1" smtClean="0"/>
              <a:t>loginAsAdministrator</a:t>
            </a:r>
            <a:r>
              <a:rPr lang="sv-SE" sz="1600" dirty="0" smtClean="0"/>
              <a:t>&gt;</a:t>
            </a:r>
            <a:r>
              <a:rPr lang="sv-SE" sz="1600" dirty="0" err="1" smtClean="0"/>
              <a:t>Advanced</a:t>
            </a:r>
            <a:r>
              <a:rPr lang="sv-SE" sz="1600" dirty="0" smtClean="0"/>
              <a:t>&gt;</a:t>
            </a:r>
            <a:r>
              <a:rPr lang="sv-SE" sz="1600" dirty="0" err="1" smtClean="0"/>
              <a:t>EnvironmentVariables</a:t>
            </a:r>
            <a:r>
              <a:rPr lang="sv-SE" sz="1600" dirty="0" smtClean="0"/>
              <a:t>&gt;</a:t>
            </a:r>
            <a:r>
              <a:rPr lang="sv-SE" sz="1600" dirty="0" err="1" smtClean="0"/>
              <a:t>SystemVariables</a:t>
            </a:r>
            <a:endParaRPr lang="sv-SE" sz="16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19" y="3212976"/>
            <a:ext cx="7056784" cy="3533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854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KNITRO</a:t>
            </a:r>
            <a:endParaRPr lang="sv-SE" dirty="0"/>
          </a:p>
        </p:txBody>
      </p:sp>
      <p:sp>
        <p:nvSpPr>
          <p:cNvPr id="3" name="Content Placeholder 2"/>
          <p:cNvSpPr>
            <a:spLocks noGrp="1"/>
          </p:cNvSpPr>
          <p:nvPr>
            <p:ph idx="1"/>
          </p:nvPr>
        </p:nvSpPr>
        <p:spPr/>
        <p:txBody>
          <a:bodyPr/>
          <a:lstStyle/>
          <a:p>
            <a:r>
              <a:rPr lang="sv-SE" sz="2000" dirty="0" err="1" smtClean="0"/>
              <a:t>Add</a:t>
            </a:r>
            <a:r>
              <a:rPr lang="sv-SE" sz="2000" dirty="0" smtClean="0"/>
              <a:t> the </a:t>
            </a:r>
            <a:r>
              <a:rPr lang="sv-SE" sz="2000" dirty="0" err="1" smtClean="0"/>
              <a:t>content</a:t>
            </a:r>
            <a:r>
              <a:rPr lang="sv-SE" sz="2000" dirty="0" smtClean="0"/>
              <a:t> </a:t>
            </a:r>
            <a:r>
              <a:rPr lang="sv-SE" sz="2000" dirty="0" err="1" smtClean="0"/>
              <a:t>of</a:t>
            </a:r>
            <a:r>
              <a:rPr lang="sv-SE" sz="2000" dirty="0" smtClean="0"/>
              <a:t> the </a:t>
            </a:r>
            <a:r>
              <a:rPr lang="sv-SE" sz="2000" dirty="0" err="1" smtClean="0"/>
              <a:t>file</a:t>
            </a:r>
            <a:r>
              <a:rPr lang="sv-SE" sz="2000" dirty="0" smtClean="0"/>
              <a:t> </a:t>
            </a:r>
            <a:r>
              <a:rPr lang="sv-SE" sz="2000" dirty="0" err="1" smtClean="0"/>
              <a:t>you</a:t>
            </a:r>
            <a:r>
              <a:rPr lang="sv-SE" sz="2000" dirty="0" smtClean="0"/>
              <a:t> </a:t>
            </a:r>
            <a:r>
              <a:rPr lang="sv-SE" sz="2000" dirty="0" err="1" smtClean="0"/>
              <a:t>received</a:t>
            </a:r>
            <a:r>
              <a:rPr lang="sv-SE" sz="2000" dirty="0" smtClean="0"/>
              <a:t> as </a:t>
            </a:r>
            <a:r>
              <a:rPr lang="sv-SE" sz="2000" dirty="0" smtClean="0">
                <a:solidFill>
                  <a:srgbClr val="C00000"/>
                </a:solidFill>
              </a:rPr>
              <a:t>ZIENA_LICENSE</a:t>
            </a:r>
          </a:p>
          <a:p>
            <a:endParaRPr lang="sv-SE" dirty="0" smtClean="0"/>
          </a:p>
          <a:p>
            <a:r>
              <a:rPr lang="sv-SE" dirty="0" err="1" smtClean="0"/>
              <a:t>Add</a:t>
            </a:r>
            <a:r>
              <a:rPr lang="sv-SE" dirty="0" smtClean="0"/>
              <a:t> the </a:t>
            </a:r>
            <a:r>
              <a:rPr lang="sv-SE" dirty="0" err="1" smtClean="0"/>
              <a:t>path</a:t>
            </a:r>
            <a:r>
              <a:rPr lang="sv-SE" dirty="0" smtClean="0"/>
              <a:t> </a:t>
            </a:r>
            <a:r>
              <a:rPr lang="sv-SE" dirty="0" err="1" smtClean="0"/>
              <a:t>to</a:t>
            </a:r>
            <a:r>
              <a:rPr lang="sv-SE" dirty="0" smtClean="0"/>
              <a:t> the </a:t>
            </a:r>
            <a:r>
              <a:rPr lang="sv-SE" dirty="0"/>
              <a:t>folder \</a:t>
            </a:r>
            <a:r>
              <a:rPr lang="sv-SE" dirty="0" err="1" smtClean="0"/>
              <a:t>knitro</a:t>
            </a:r>
            <a:r>
              <a:rPr lang="sv-SE" dirty="0" smtClean="0"/>
              <a:t>\</a:t>
            </a:r>
            <a:r>
              <a:rPr lang="sv-SE" dirty="0" err="1" smtClean="0"/>
              <a:t>lib</a:t>
            </a:r>
            <a:r>
              <a:rPr lang="sv-SE" dirty="0" smtClean="0"/>
              <a:t> </a:t>
            </a:r>
            <a:r>
              <a:rPr lang="sv-SE" dirty="0" err="1" smtClean="0"/>
              <a:t>to</a:t>
            </a:r>
            <a:r>
              <a:rPr lang="sv-SE" dirty="0" smtClean="0"/>
              <a:t> the </a:t>
            </a:r>
            <a:r>
              <a:rPr lang="sv-SE" dirty="0" err="1" smtClean="0">
                <a:solidFill>
                  <a:srgbClr val="C00000"/>
                </a:solidFill>
              </a:rPr>
              <a:t>Path</a:t>
            </a:r>
            <a:r>
              <a:rPr lang="sv-SE" dirty="0" smtClean="0"/>
              <a:t> </a:t>
            </a:r>
            <a:r>
              <a:rPr lang="sv-SE" dirty="0" err="1" smtClean="0"/>
              <a:t>variable</a:t>
            </a:r>
            <a:endParaRPr lang="sv-SE"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419912"/>
            <a:ext cx="2000296" cy="85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789040"/>
            <a:ext cx="4176464"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909" y="4772204"/>
            <a:ext cx="2728350" cy="116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1763688" y="4365104"/>
            <a:ext cx="3816424"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724128" y="3573016"/>
            <a:ext cx="4392488" cy="1200329"/>
          </a:xfrm>
          <a:prstGeom prst="rect">
            <a:avLst/>
          </a:prstGeom>
          <a:noFill/>
        </p:spPr>
        <p:txBody>
          <a:bodyPr wrap="square" rtlCol="0">
            <a:spAutoFit/>
          </a:bodyPr>
          <a:lstStyle/>
          <a:p>
            <a:r>
              <a:rPr lang="sv-SE" dirty="0" smtClean="0"/>
              <a:t>”</a:t>
            </a:r>
            <a:r>
              <a:rPr lang="sv-SE" dirty="0" err="1" smtClean="0"/>
              <a:t>knitro</a:t>
            </a:r>
            <a:r>
              <a:rPr lang="sv-SE" dirty="0" smtClean="0"/>
              <a:t>” is the </a:t>
            </a:r>
            <a:r>
              <a:rPr lang="sv-SE" dirty="0" err="1" smtClean="0"/>
              <a:t>one</a:t>
            </a:r>
            <a:r>
              <a:rPr lang="sv-SE" dirty="0" smtClean="0"/>
              <a:t> </a:t>
            </a:r>
            <a:r>
              <a:rPr lang="sv-SE" dirty="0" err="1" smtClean="0"/>
              <a:t>of</a:t>
            </a:r>
            <a:r>
              <a:rPr lang="sv-SE" dirty="0" smtClean="0"/>
              <a:t> the 4 folders </a:t>
            </a:r>
            <a:r>
              <a:rPr lang="sv-SE" dirty="0" err="1" smtClean="0"/>
              <a:t>you</a:t>
            </a:r>
            <a:r>
              <a:rPr lang="sv-SE" dirty="0" smtClean="0"/>
              <a:t> </a:t>
            </a:r>
            <a:r>
              <a:rPr lang="sv-SE" dirty="0" err="1" smtClean="0"/>
              <a:t>should</a:t>
            </a:r>
            <a:r>
              <a:rPr lang="sv-SE" dirty="0" smtClean="0"/>
              <a:t> </a:t>
            </a:r>
            <a:r>
              <a:rPr lang="sv-SE" dirty="0" err="1" smtClean="0"/>
              <a:t>have</a:t>
            </a:r>
            <a:r>
              <a:rPr lang="sv-SE" dirty="0" smtClean="0"/>
              <a:t> </a:t>
            </a:r>
            <a:r>
              <a:rPr lang="sv-SE" dirty="0" err="1" smtClean="0"/>
              <a:t>downloaded</a:t>
            </a:r>
            <a:r>
              <a:rPr lang="sv-SE" dirty="0" smtClean="0"/>
              <a:t> and </a:t>
            </a:r>
            <a:r>
              <a:rPr lang="sv-SE" dirty="0" err="1" smtClean="0"/>
              <a:t>unpacked</a:t>
            </a:r>
            <a:r>
              <a:rPr lang="sv-SE" dirty="0" smtClean="0"/>
              <a:t> </a:t>
            </a:r>
            <a:r>
              <a:rPr lang="sv-SE" dirty="0" err="1" smtClean="0"/>
              <a:t>somewhere</a:t>
            </a:r>
            <a:endParaRPr lang="sv-SE" dirty="0" smtClean="0"/>
          </a:p>
          <a:p>
            <a:r>
              <a:rPr lang="sv-SE" dirty="0" smtClean="0"/>
              <a:t>In my </a:t>
            </a:r>
            <a:r>
              <a:rPr lang="sv-SE" dirty="0" err="1" smtClean="0"/>
              <a:t>case</a:t>
            </a:r>
            <a:r>
              <a:rPr lang="sv-SE" dirty="0" smtClean="0"/>
              <a:t>: P:\Program </a:t>
            </a:r>
            <a:r>
              <a:rPr lang="sv-SE" dirty="0" err="1" smtClean="0"/>
              <a:t>Files</a:t>
            </a:r>
            <a:r>
              <a:rPr lang="sv-SE" dirty="0" smtClean="0"/>
              <a:t>\</a:t>
            </a:r>
            <a:r>
              <a:rPr lang="sv-SE" dirty="0" err="1" smtClean="0"/>
              <a:t>Ziena</a:t>
            </a:r>
            <a:endParaRPr lang="sv-SE" dirty="0"/>
          </a:p>
        </p:txBody>
      </p:sp>
      <p:cxnSp>
        <p:nvCxnSpPr>
          <p:cNvPr id="10" name="Straight Arrow Connector 9"/>
          <p:cNvCxnSpPr/>
          <p:nvPr/>
        </p:nvCxnSpPr>
        <p:spPr>
          <a:xfrm flipV="1">
            <a:off x="1331640" y="4941168"/>
            <a:ext cx="504056"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3528" y="5941497"/>
            <a:ext cx="3672408" cy="369332"/>
          </a:xfrm>
          <a:prstGeom prst="rect">
            <a:avLst/>
          </a:prstGeom>
          <a:noFill/>
        </p:spPr>
        <p:txBody>
          <a:bodyPr wrap="square" rtlCol="0">
            <a:spAutoFit/>
          </a:bodyPr>
          <a:lstStyle/>
          <a:p>
            <a:r>
              <a:rPr lang="sv-SE" dirty="0" err="1" smtClean="0"/>
              <a:t>This</a:t>
            </a:r>
            <a:r>
              <a:rPr lang="sv-SE" dirty="0" smtClean="0"/>
              <a:t> is the </a:t>
            </a:r>
            <a:r>
              <a:rPr lang="sv-SE" dirty="0" err="1" smtClean="0"/>
              <a:t>license</a:t>
            </a:r>
            <a:r>
              <a:rPr lang="sv-SE" dirty="0" smtClean="0"/>
              <a:t> </a:t>
            </a:r>
            <a:r>
              <a:rPr lang="sv-SE" dirty="0" err="1" smtClean="0"/>
              <a:t>file</a:t>
            </a:r>
            <a:r>
              <a:rPr lang="sv-SE" dirty="0" smtClean="0"/>
              <a:t> </a:t>
            </a:r>
            <a:r>
              <a:rPr lang="sv-SE" dirty="0" err="1" smtClean="0"/>
              <a:t>they</a:t>
            </a:r>
            <a:r>
              <a:rPr lang="sv-SE" dirty="0" smtClean="0"/>
              <a:t> sent</a:t>
            </a:r>
            <a:endParaRPr lang="sv-SE" dirty="0"/>
          </a:p>
        </p:txBody>
      </p:sp>
      <p:cxnSp>
        <p:nvCxnSpPr>
          <p:cNvPr id="13" name="Straight Arrow Connector 12"/>
          <p:cNvCxnSpPr/>
          <p:nvPr/>
        </p:nvCxnSpPr>
        <p:spPr>
          <a:xfrm flipV="1">
            <a:off x="6444208" y="5517232"/>
            <a:ext cx="360040" cy="429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680160" y="5892357"/>
            <a:ext cx="4680520" cy="923330"/>
          </a:xfrm>
          <a:prstGeom prst="rect">
            <a:avLst/>
          </a:prstGeom>
          <a:noFill/>
        </p:spPr>
        <p:txBody>
          <a:bodyPr wrap="square" rtlCol="0">
            <a:spAutoFit/>
          </a:bodyPr>
          <a:lstStyle/>
          <a:p>
            <a:r>
              <a:rPr lang="sv-SE" dirty="0" err="1" smtClean="0"/>
              <a:t>Notice</a:t>
            </a:r>
            <a:r>
              <a:rPr lang="sv-SE" dirty="0" smtClean="0"/>
              <a:t> the </a:t>
            </a:r>
            <a:r>
              <a:rPr lang="sv-SE" dirty="0" err="1" smtClean="0"/>
              <a:t>semicolon</a:t>
            </a:r>
            <a:endParaRPr lang="sv-SE" dirty="0" smtClean="0"/>
          </a:p>
          <a:p>
            <a:r>
              <a:rPr lang="sv-SE" dirty="0" err="1" smtClean="0"/>
              <a:t>Don’t</a:t>
            </a:r>
            <a:r>
              <a:rPr lang="sv-SE" dirty="0" smtClean="0"/>
              <a:t> </a:t>
            </a:r>
            <a:r>
              <a:rPr lang="sv-SE" dirty="0" err="1" smtClean="0"/>
              <a:t>erase</a:t>
            </a:r>
            <a:r>
              <a:rPr lang="sv-SE" dirty="0" smtClean="0"/>
              <a:t> the </a:t>
            </a:r>
            <a:r>
              <a:rPr lang="sv-SE" dirty="0" err="1" smtClean="0"/>
              <a:t>line</a:t>
            </a:r>
            <a:r>
              <a:rPr lang="sv-SE" dirty="0" smtClean="0"/>
              <a:t>, just </a:t>
            </a:r>
            <a:r>
              <a:rPr lang="sv-SE" dirty="0" err="1" smtClean="0"/>
              <a:t>add</a:t>
            </a:r>
            <a:r>
              <a:rPr lang="sv-SE" dirty="0" smtClean="0"/>
              <a:t> </a:t>
            </a:r>
            <a:r>
              <a:rPr lang="sv-SE" dirty="0" err="1" smtClean="0"/>
              <a:t>to</a:t>
            </a:r>
            <a:r>
              <a:rPr lang="sv-SE" dirty="0" smtClean="0"/>
              <a:t> it</a:t>
            </a:r>
            <a:br>
              <a:rPr lang="sv-SE" dirty="0" smtClean="0"/>
            </a:br>
            <a:endParaRPr lang="sv-SE" dirty="0"/>
          </a:p>
        </p:txBody>
      </p:sp>
    </p:spTree>
    <p:extLst>
      <p:ext uri="{BB962C8B-B14F-4D97-AF65-F5344CB8AC3E}">
        <p14:creationId xmlns:p14="http://schemas.microsoft.com/office/powerpoint/2010/main" val="511062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KNITRO</a:t>
            </a:r>
            <a:endParaRPr lang="sv-SE" dirty="0"/>
          </a:p>
        </p:txBody>
      </p:sp>
      <p:sp>
        <p:nvSpPr>
          <p:cNvPr id="3" name="Content Placeholder 2"/>
          <p:cNvSpPr>
            <a:spLocks noGrp="1"/>
          </p:cNvSpPr>
          <p:nvPr>
            <p:ph idx="1"/>
          </p:nvPr>
        </p:nvSpPr>
        <p:spPr/>
        <p:txBody>
          <a:bodyPr/>
          <a:lstStyle/>
          <a:p>
            <a:r>
              <a:rPr lang="sv-SE" sz="2000" dirty="0" err="1" smtClean="0"/>
              <a:t>Add</a:t>
            </a:r>
            <a:r>
              <a:rPr lang="sv-SE" sz="2000" dirty="0" smtClean="0"/>
              <a:t> the </a:t>
            </a:r>
            <a:r>
              <a:rPr lang="sv-SE" sz="2000" dirty="0" err="1" smtClean="0"/>
              <a:t>content</a:t>
            </a:r>
            <a:r>
              <a:rPr lang="sv-SE" sz="2000" dirty="0" smtClean="0"/>
              <a:t> </a:t>
            </a:r>
            <a:r>
              <a:rPr lang="sv-SE" sz="2000" dirty="0" err="1" smtClean="0"/>
              <a:t>of</a:t>
            </a:r>
            <a:r>
              <a:rPr lang="sv-SE" sz="2000" dirty="0" smtClean="0"/>
              <a:t> the </a:t>
            </a:r>
            <a:r>
              <a:rPr lang="sv-SE" sz="2000" dirty="0" err="1" smtClean="0"/>
              <a:t>file</a:t>
            </a:r>
            <a:r>
              <a:rPr lang="sv-SE" sz="2000" dirty="0" smtClean="0"/>
              <a:t> </a:t>
            </a:r>
            <a:r>
              <a:rPr lang="sv-SE" sz="2000" dirty="0" err="1" smtClean="0"/>
              <a:t>you</a:t>
            </a:r>
            <a:r>
              <a:rPr lang="sv-SE" sz="2000" dirty="0" smtClean="0"/>
              <a:t> </a:t>
            </a:r>
            <a:r>
              <a:rPr lang="sv-SE" sz="2000" dirty="0" err="1" smtClean="0"/>
              <a:t>received</a:t>
            </a:r>
            <a:r>
              <a:rPr lang="sv-SE" sz="2000" dirty="0" smtClean="0"/>
              <a:t> as </a:t>
            </a:r>
            <a:r>
              <a:rPr lang="sv-SE" sz="2000" dirty="0" smtClean="0">
                <a:solidFill>
                  <a:srgbClr val="C00000"/>
                </a:solidFill>
              </a:rPr>
              <a:t>ZIENA_LICENSE</a:t>
            </a:r>
          </a:p>
          <a:p>
            <a:endParaRPr lang="sv-SE" dirty="0" smtClean="0"/>
          </a:p>
          <a:p>
            <a:r>
              <a:rPr lang="sv-SE" dirty="0" err="1" smtClean="0"/>
              <a:t>Add</a:t>
            </a:r>
            <a:r>
              <a:rPr lang="sv-SE" dirty="0" smtClean="0"/>
              <a:t> the </a:t>
            </a:r>
            <a:r>
              <a:rPr lang="sv-SE" dirty="0" err="1" smtClean="0"/>
              <a:t>path</a:t>
            </a:r>
            <a:r>
              <a:rPr lang="sv-SE" dirty="0" smtClean="0"/>
              <a:t> </a:t>
            </a:r>
            <a:r>
              <a:rPr lang="sv-SE" dirty="0" err="1" smtClean="0"/>
              <a:t>to</a:t>
            </a:r>
            <a:r>
              <a:rPr lang="sv-SE" dirty="0" smtClean="0"/>
              <a:t> the </a:t>
            </a:r>
            <a:r>
              <a:rPr lang="sv-SE" dirty="0"/>
              <a:t>folder \</a:t>
            </a:r>
            <a:r>
              <a:rPr lang="sv-SE" dirty="0" err="1" smtClean="0"/>
              <a:t>knitro</a:t>
            </a:r>
            <a:r>
              <a:rPr lang="sv-SE" dirty="0" smtClean="0"/>
              <a:t>\</a:t>
            </a:r>
            <a:r>
              <a:rPr lang="sv-SE" dirty="0" err="1" smtClean="0"/>
              <a:t>lib</a:t>
            </a:r>
            <a:r>
              <a:rPr lang="sv-SE" dirty="0" smtClean="0"/>
              <a:t> </a:t>
            </a:r>
            <a:r>
              <a:rPr lang="sv-SE" dirty="0" err="1" smtClean="0"/>
              <a:t>to</a:t>
            </a:r>
            <a:r>
              <a:rPr lang="sv-SE" dirty="0" smtClean="0"/>
              <a:t> the </a:t>
            </a:r>
            <a:r>
              <a:rPr lang="sv-SE" dirty="0" err="1" smtClean="0">
                <a:solidFill>
                  <a:srgbClr val="C00000"/>
                </a:solidFill>
              </a:rPr>
              <a:t>Path</a:t>
            </a:r>
            <a:r>
              <a:rPr lang="sv-SE" dirty="0" smtClean="0"/>
              <a:t> </a:t>
            </a:r>
            <a:r>
              <a:rPr lang="sv-SE" dirty="0" err="1" smtClean="0"/>
              <a:t>variable</a:t>
            </a:r>
            <a:endParaRPr lang="sv-SE"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419912"/>
            <a:ext cx="2000296" cy="85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789040"/>
            <a:ext cx="4176464"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909" y="4772204"/>
            <a:ext cx="2728350" cy="116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1763688" y="4365104"/>
            <a:ext cx="3816424"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724128" y="3573016"/>
            <a:ext cx="4392488" cy="1200329"/>
          </a:xfrm>
          <a:prstGeom prst="rect">
            <a:avLst/>
          </a:prstGeom>
          <a:noFill/>
        </p:spPr>
        <p:txBody>
          <a:bodyPr wrap="square" rtlCol="0">
            <a:spAutoFit/>
          </a:bodyPr>
          <a:lstStyle/>
          <a:p>
            <a:r>
              <a:rPr lang="sv-SE" dirty="0" smtClean="0"/>
              <a:t>”</a:t>
            </a:r>
            <a:r>
              <a:rPr lang="sv-SE" dirty="0" err="1" smtClean="0"/>
              <a:t>knitro</a:t>
            </a:r>
            <a:r>
              <a:rPr lang="sv-SE" dirty="0" smtClean="0"/>
              <a:t>” is the </a:t>
            </a:r>
            <a:r>
              <a:rPr lang="sv-SE" dirty="0" err="1" smtClean="0"/>
              <a:t>one</a:t>
            </a:r>
            <a:r>
              <a:rPr lang="sv-SE" dirty="0" smtClean="0"/>
              <a:t> </a:t>
            </a:r>
            <a:r>
              <a:rPr lang="sv-SE" dirty="0" err="1" smtClean="0"/>
              <a:t>of</a:t>
            </a:r>
            <a:r>
              <a:rPr lang="sv-SE" dirty="0" smtClean="0"/>
              <a:t> the 4 folders </a:t>
            </a:r>
            <a:r>
              <a:rPr lang="sv-SE" dirty="0" err="1" smtClean="0"/>
              <a:t>you</a:t>
            </a:r>
            <a:r>
              <a:rPr lang="sv-SE" dirty="0" smtClean="0"/>
              <a:t> </a:t>
            </a:r>
            <a:r>
              <a:rPr lang="sv-SE" dirty="0" err="1" smtClean="0"/>
              <a:t>should</a:t>
            </a:r>
            <a:r>
              <a:rPr lang="sv-SE" dirty="0" smtClean="0"/>
              <a:t> </a:t>
            </a:r>
            <a:r>
              <a:rPr lang="sv-SE" dirty="0" err="1" smtClean="0"/>
              <a:t>have</a:t>
            </a:r>
            <a:r>
              <a:rPr lang="sv-SE" dirty="0" smtClean="0"/>
              <a:t> </a:t>
            </a:r>
            <a:r>
              <a:rPr lang="sv-SE" dirty="0" err="1" smtClean="0"/>
              <a:t>downloaded</a:t>
            </a:r>
            <a:r>
              <a:rPr lang="sv-SE" dirty="0" smtClean="0"/>
              <a:t> and </a:t>
            </a:r>
            <a:r>
              <a:rPr lang="sv-SE" dirty="0" err="1" smtClean="0"/>
              <a:t>unpacked</a:t>
            </a:r>
            <a:r>
              <a:rPr lang="sv-SE" dirty="0" smtClean="0"/>
              <a:t> </a:t>
            </a:r>
            <a:r>
              <a:rPr lang="sv-SE" dirty="0" err="1" smtClean="0"/>
              <a:t>somewhere</a:t>
            </a:r>
            <a:endParaRPr lang="sv-SE" dirty="0" smtClean="0"/>
          </a:p>
          <a:p>
            <a:r>
              <a:rPr lang="sv-SE" dirty="0" smtClean="0"/>
              <a:t>In my </a:t>
            </a:r>
            <a:r>
              <a:rPr lang="sv-SE" dirty="0" err="1" smtClean="0"/>
              <a:t>case</a:t>
            </a:r>
            <a:r>
              <a:rPr lang="sv-SE" dirty="0" smtClean="0"/>
              <a:t>: P:\Program </a:t>
            </a:r>
            <a:r>
              <a:rPr lang="sv-SE" dirty="0" err="1" smtClean="0"/>
              <a:t>Files</a:t>
            </a:r>
            <a:r>
              <a:rPr lang="sv-SE" dirty="0" smtClean="0"/>
              <a:t>\</a:t>
            </a:r>
            <a:r>
              <a:rPr lang="sv-SE" dirty="0" err="1" smtClean="0"/>
              <a:t>Ziena</a:t>
            </a:r>
            <a:endParaRPr lang="sv-SE" dirty="0"/>
          </a:p>
        </p:txBody>
      </p:sp>
      <p:cxnSp>
        <p:nvCxnSpPr>
          <p:cNvPr id="10" name="Straight Arrow Connector 9"/>
          <p:cNvCxnSpPr/>
          <p:nvPr/>
        </p:nvCxnSpPr>
        <p:spPr>
          <a:xfrm flipV="1">
            <a:off x="1331640" y="4941168"/>
            <a:ext cx="504056"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3528" y="5941497"/>
            <a:ext cx="3672408" cy="369332"/>
          </a:xfrm>
          <a:prstGeom prst="rect">
            <a:avLst/>
          </a:prstGeom>
          <a:noFill/>
        </p:spPr>
        <p:txBody>
          <a:bodyPr wrap="square" rtlCol="0">
            <a:spAutoFit/>
          </a:bodyPr>
          <a:lstStyle/>
          <a:p>
            <a:r>
              <a:rPr lang="sv-SE" dirty="0" err="1" smtClean="0"/>
              <a:t>This</a:t>
            </a:r>
            <a:r>
              <a:rPr lang="sv-SE" dirty="0" smtClean="0"/>
              <a:t> is the </a:t>
            </a:r>
            <a:r>
              <a:rPr lang="sv-SE" dirty="0" err="1" smtClean="0"/>
              <a:t>license</a:t>
            </a:r>
            <a:r>
              <a:rPr lang="sv-SE" dirty="0" smtClean="0"/>
              <a:t> </a:t>
            </a:r>
            <a:r>
              <a:rPr lang="sv-SE" dirty="0" err="1" smtClean="0"/>
              <a:t>file</a:t>
            </a:r>
            <a:r>
              <a:rPr lang="sv-SE" dirty="0" smtClean="0"/>
              <a:t> </a:t>
            </a:r>
            <a:r>
              <a:rPr lang="sv-SE" dirty="0" err="1" smtClean="0"/>
              <a:t>they</a:t>
            </a:r>
            <a:r>
              <a:rPr lang="sv-SE" dirty="0" smtClean="0"/>
              <a:t> sent</a:t>
            </a:r>
            <a:endParaRPr lang="sv-SE" dirty="0"/>
          </a:p>
        </p:txBody>
      </p:sp>
      <p:cxnSp>
        <p:nvCxnSpPr>
          <p:cNvPr id="13" name="Straight Arrow Connector 12"/>
          <p:cNvCxnSpPr/>
          <p:nvPr/>
        </p:nvCxnSpPr>
        <p:spPr>
          <a:xfrm flipV="1">
            <a:off x="6444208" y="5517232"/>
            <a:ext cx="360040" cy="4290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680160" y="5892357"/>
            <a:ext cx="4680520" cy="923330"/>
          </a:xfrm>
          <a:prstGeom prst="rect">
            <a:avLst/>
          </a:prstGeom>
          <a:noFill/>
        </p:spPr>
        <p:txBody>
          <a:bodyPr wrap="square" rtlCol="0">
            <a:spAutoFit/>
          </a:bodyPr>
          <a:lstStyle/>
          <a:p>
            <a:r>
              <a:rPr lang="sv-SE" dirty="0" err="1" smtClean="0"/>
              <a:t>Notice</a:t>
            </a:r>
            <a:r>
              <a:rPr lang="sv-SE" dirty="0" smtClean="0"/>
              <a:t> the </a:t>
            </a:r>
            <a:r>
              <a:rPr lang="sv-SE" dirty="0" err="1" smtClean="0"/>
              <a:t>semicolon</a:t>
            </a:r>
            <a:endParaRPr lang="sv-SE" dirty="0" smtClean="0"/>
          </a:p>
          <a:p>
            <a:r>
              <a:rPr lang="sv-SE" dirty="0" err="1" smtClean="0"/>
              <a:t>Don’t</a:t>
            </a:r>
            <a:r>
              <a:rPr lang="sv-SE" dirty="0" smtClean="0"/>
              <a:t> </a:t>
            </a:r>
            <a:r>
              <a:rPr lang="sv-SE" dirty="0" err="1" smtClean="0"/>
              <a:t>erase</a:t>
            </a:r>
            <a:r>
              <a:rPr lang="sv-SE" dirty="0" smtClean="0"/>
              <a:t> the </a:t>
            </a:r>
            <a:r>
              <a:rPr lang="sv-SE" dirty="0" err="1" smtClean="0"/>
              <a:t>line</a:t>
            </a:r>
            <a:r>
              <a:rPr lang="sv-SE" dirty="0" smtClean="0"/>
              <a:t>, just </a:t>
            </a:r>
            <a:r>
              <a:rPr lang="sv-SE" dirty="0" err="1" smtClean="0"/>
              <a:t>add</a:t>
            </a:r>
            <a:r>
              <a:rPr lang="sv-SE" dirty="0" smtClean="0"/>
              <a:t> </a:t>
            </a:r>
            <a:r>
              <a:rPr lang="sv-SE" dirty="0" err="1" smtClean="0"/>
              <a:t>to</a:t>
            </a:r>
            <a:r>
              <a:rPr lang="sv-SE" dirty="0" smtClean="0"/>
              <a:t> it</a:t>
            </a:r>
            <a:br>
              <a:rPr lang="sv-SE" dirty="0" smtClean="0"/>
            </a:br>
            <a:endParaRPr lang="sv-SE" dirty="0"/>
          </a:p>
        </p:txBody>
      </p:sp>
    </p:spTree>
    <p:extLst>
      <p:ext uri="{BB962C8B-B14F-4D97-AF65-F5344CB8AC3E}">
        <p14:creationId xmlns:p14="http://schemas.microsoft.com/office/powerpoint/2010/main" val="3699036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KNITRO	</a:t>
            </a:r>
            <a:endParaRPr lang="sv-SE" dirty="0"/>
          </a:p>
        </p:txBody>
      </p:sp>
      <p:sp>
        <p:nvSpPr>
          <p:cNvPr id="3" name="Content Placeholder 2"/>
          <p:cNvSpPr>
            <a:spLocks noGrp="1"/>
          </p:cNvSpPr>
          <p:nvPr>
            <p:ph idx="1"/>
          </p:nvPr>
        </p:nvSpPr>
        <p:spPr/>
        <p:txBody>
          <a:bodyPr/>
          <a:lstStyle/>
          <a:p>
            <a:r>
              <a:rPr lang="sv-SE" dirty="0" smtClean="0"/>
              <a:t>The </a:t>
            </a:r>
            <a:r>
              <a:rPr lang="sv-SE" dirty="0" err="1" smtClean="0"/>
              <a:t>toolbox</a:t>
            </a:r>
            <a:r>
              <a:rPr lang="sv-SE" dirty="0" smtClean="0"/>
              <a:t> asks for a path2knitro in ”</a:t>
            </a:r>
            <a:r>
              <a:rPr lang="sv-SE" dirty="0" err="1" smtClean="0"/>
              <a:t>other</a:t>
            </a:r>
            <a:r>
              <a:rPr lang="sv-SE" dirty="0" smtClean="0"/>
              <a:t>”</a:t>
            </a:r>
            <a:endParaRPr lang="sv-SE"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64904"/>
            <a:ext cx="3890389" cy="319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3059832" y="2132856"/>
            <a:ext cx="2088232" cy="2376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652120" y="2564904"/>
            <a:ext cx="2952328" cy="923330"/>
          </a:xfrm>
          <a:prstGeom prst="rect">
            <a:avLst/>
          </a:prstGeom>
          <a:noFill/>
        </p:spPr>
        <p:txBody>
          <a:bodyPr wrap="square" rtlCol="0">
            <a:spAutoFit/>
          </a:bodyPr>
          <a:lstStyle/>
          <a:p>
            <a:r>
              <a:rPr lang="sv-SE" dirty="0" err="1" smtClean="0"/>
              <a:t>You</a:t>
            </a:r>
            <a:r>
              <a:rPr lang="sv-SE" dirty="0" smtClean="0"/>
              <a:t> </a:t>
            </a:r>
            <a:r>
              <a:rPr lang="sv-SE" dirty="0" err="1" smtClean="0"/>
              <a:t>should</a:t>
            </a:r>
            <a:r>
              <a:rPr lang="sv-SE" dirty="0" smtClean="0"/>
              <a:t> </a:t>
            </a:r>
            <a:r>
              <a:rPr lang="sv-SE" dirty="0" err="1" smtClean="0"/>
              <a:t>select</a:t>
            </a:r>
            <a:r>
              <a:rPr lang="sv-SE" dirty="0" smtClean="0"/>
              <a:t> the folder ”</a:t>
            </a:r>
            <a:r>
              <a:rPr lang="sv-SE" dirty="0" err="1" smtClean="0"/>
              <a:t>knitro</a:t>
            </a:r>
            <a:r>
              <a:rPr lang="sv-SE" dirty="0" smtClean="0"/>
              <a:t>” </a:t>
            </a:r>
            <a:r>
              <a:rPr lang="sv-SE" dirty="0" err="1" smtClean="0"/>
              <a:t>that</a:t>
            </a:r>
            <a:r>
              <a:rPr lang="sv-SE" dirty="0" smtClean="0"/>
              <a:t> </a:t>
            </a:r>
            <a:r>
              <a:rPr lang="sv-SE" dirty="0" err="1" smtClean="0"/>
              <a:t>you</a:t>
            </a:r>
            <a:r>
              <a:rPr lang="sv-SE" dirty="0" smtClean="0"/>
              <a:t> </a:t>
            </a:r>
            <a:r>
              <a:rPr lang="sv-SE" dirty="0" err="1" smtClean="0"/>
              <a:t>downloaded</a:t>
            </a:r>
            <a:endParaRPr lang="sv-SE" dirty="0"/>
          </a:p>
        </p:txBody>
      </p:sp>
      <p:cxnSp>
        <p:nvCxnSpPr>
          <p:cNvPr id="8" name="Straight Arrow Connector 7"/>
          <p:cNvCxnSpPr/>
          <p:nvPr/>
        </p:nvCxnSpPr>
        <p:spPr>
          <a:xfrm flipH="1">
            <a:off x="3995936" y="4653136"/>
            <a:ext cx="1368152"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64088" y="4335487"/>
            <a:ext cx="3528392" cy="923330"/>
          </a:xfrm>
          <a:prstGeom prst="rect">
            <a:avLst/>
          </a:prstGeom>
          <a:noFill/>
        </p:spPr>
        <p:txBody>
          <a:bodyPr wrap="square" rtlCol="0">
            <a:spAutoFit/>
          </a:bodyPr>
          <a:lstStyle/>
          <a:p>
            <a:r>
              <a:rPr lang="sv-SE" dirty="0" err="1" smtClean="0"/>
              <a:t>You</a:t>
            </a:r>
            <a:r>
              <a:rPr lang="sv-SE" dirty="0" smtClean="0"/>
              <a:t> </a:t>
            </a:r>
            <a:r>
              <a:rPr lang="sv-SE" dirty="0" err="1" smtClean="0"/>
              <a:t>can</a:t>
            </a:r>
            <a:r>
              <a:rPr lang="sv-SE" dirty="0" smtClean="0"/>
              <a:t> </a:t>
            </a:r>
            <a:r>
              <a:rPr lang="sv-SE" dirty="0" err="1" smtClean="0"/>
              <a:t>give</a:t>
            </a:r>
            <a:r>
              <a:rPr lang="sv-SE" dirty="0" smtClean="0"/>
              <a:t> </a:t>
            </a:r>
            <a:r>
              <a:rPr lang="sv-SE" dirty="0" err="1" smtClean="0"/>
              <a:t>something</a:t>
            </a:r>
            <a:r>
              <a:rPr lang="sv-SE" dirty="0" smtClean="0"/>
              <a:t> </a:t>
            </a:r>
            <a:r>
              <a:rPr lang="sv-SE" dirty="0" err="1" smtClean="0"/>
              <a:t>of</a:t>
            </a:r>
            <a:r>
              <a:rPr lang="sv-SE" dirty="0" smtClean="0"/>
              <a:t> the kind </a:t>
            </a:r>
            <a:r>
              <a:rPr lang="sv-SE" dirty="0" err="1" smtClean="0"/>
              <a:t>optimset</a:t>
            </a:r>
            <a:r>
              <a:rPr lang="sv-SE" dirty="0" smtClean="0"/>
              <a:t>(’parameter’,’</a:t>
            </a:r>
            <a:r>
              <a:rPr lang="sv-SE" dirty="0" err="1" smtClean="0"/>
              <a:t>value</a:t>
            </a:r>
            <a:r>
              <a:rPr lang="sv-SE" dirty="0" smtClean="0"/>
              <a:t>’)</a:t>
            </a:r>
            <a:endParaRPr lang="sv-SE" dirty="0"/>
          </a:p>
        </p:txBody>
      </p:sp>
      <p:cxnSp>
        <p:nvCxnSpPr>
          <p:cNvPr id="11" name="Straight Arrow Connector 10"/>
          <p:cNvCxnSpPr/>
          <p:nvPr/>
        </p:nvCxnSpPr>
        <p:spPr>
          <a:xfrm flipH="1" flipV="1">
            <a:off x="3635896" y="5013176"/>
            <a:ext cx="144016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31046" y="5657671"/>
            <a:ext cx="4012954" cy="1200329"/>
          </a:xfrm>
          <a:prstGeom prst="rect">
            <a:avLst/>
          </a:prstGeom>
          <a:noFill/>
        </p:spPr>
        <p:txBody>
          <a:bodyPr wrap="square" rtlCol="0">
            <a:spAutoFit/>
          </a:bodyPr>
          <a:lstStyle/>
          <a:p>
            <a:r>
              <a:rPr lang="sv-SE" dirty="0" err="1" smtClean="0"/>
              <a:t>Name</a:t>
            </a:r>
            <a:r>
              <a:rPr lang="sv-SE" dirty="0" smtClean="0"/>
              <a:t> </a:t>
            </a:r>
            <a:r>
              <a:rPr lang="sv-SE" dirty="0" err="1" smtClean="0"/>
              <a:t>of</a:t>
            </a:r>
            <a:r>
              <a:rPr lang="sv-SE" dirty="0" smtClean="0"/>
              <a:t> a </a:t>
            </a:r>
            <a:r>
              <a:rPr lang="sv-SE" dirty="0" err="1" smtClean="0"/>
              <a:t>file</a:t>
            </a:r>
            <a:r>
              <a:rPr lang="sv-SE" dirty="0" smtClean="0"/>
              <a:t>, </a:t>
            </a:r>
            <a:r>
              <a:rPr lang="sv-SE" dirty="0" err="1" smtClean="0"/>
              <a:t>that</a:t>
            </a:r>
            <a:r>
              <a:rPr lang="sv-SE" dirty="0" smtClean="0"/>
              <a:t> </a:t>
            </a:r>
            <a:r>
              <a:rPr lang="sv-SE" dirty="0" err="1" smtClean="0"/>
              <a:t>you</a:t>
            </a:r>
            <a:r>
              <a:rPr lang="sv-SE" dirty="0" smtClean="0"/>
              <a:t> </a:t>
            </a:r>
            <a:r>
              <a:rPr lang="sv-SE" dirty="0" err="1" smtClean="0"/>
              <a:t>add</a:t>
            </a:r>
            <a:r>
              <a:rPr lang="sv-SE" dirty="0" smtClean="0"/>
              <a:t> </a:t>
            </a:r>
            <a:r>
              <a:rPr lang="sv-SE" dirty="0" err="1" smtClean="0"/>
              <a:t>yourself</a:t>
            </a:r>
            <a:r>
              <a:rPr lang="sv-SE" dirty="0" smtClean="0"/>
              <a:t> </a:t>
            </a:r>
            <a:r>
              <a:rPr lang="sv-SE" dirty="0" err="1" smtClean="0"/>
              <a:t>to</a:t>
            </a:r>
            <a:r>
              <a:rPr lang="sv-SE" dirty="0" smtClean="0"/>
              <a:t> the </a:t>
            </a:r>
            <a:r>
              <a:rPr lang="sv-SE" dirty="0" err="1" smtClean="0"/>
              <a:t>path</a:t>
            </a:r>
            <a:r>
              <a:rPr lang="sv-SE" dirty="0" smtClean="0"/>
              <a:t> or, </a:t>
            </a:r>
            <a:r>
              <a:rPr lang="sv-SE" dirty="0" err="1" smtClean="0"/>
              <a:t>better</a:t>
            </a:r>
            <a:r>
              <a:rPr lang="sv-SE" dirty="0" smtClean="0"/>
              <a:t>, </a:t>
            </a:r>
            <a:r>
              <a:rPr lang="sv-SE" dirty="0" err="1" smtClean="0"/>
              <a:t>put</a:t>
            </a:r>
            <a:r>
              <a:rPr lang="sv-SE" dirty="0" smtClean="0"/>
              <a:t> in the </a:t>
            </a:r>
            <a:r>
              <a:rPr lang="sv-SE" dirty="0" err="1" smtClean="0"/>
              <a:t>Knitro</a:t>
            </a:r>
            <a:r>
              <a:rPr lang="sv-SE" dirty="0" smtClean="0"/>
              <a:t> folder, the kind </a:t>
            </a:r>
            <a:r>
              <a:rPr lang="sv-SE" dirty="0" err="1" smtClean="0"/>
              <a:t>of</a:t>
            </a:r>
            <a:r>
              <a:rPr lang="sv-SE" dirty="0" smtClean="0"/>
              <a:t> </a:t>
            </a:r>
            <a:r>
              <a:rPr lang="sv-SE" dirty="0" err="1" smtClean="0"/>
              <a:t>file</a:t>
            </a:r>
            <a:r>
              <a:rPr lang="sv-SE" dirty="0" smtClean="0"/>
              <a:t> is given in the </a:t>
            </a:r>
            <a:r>
              <a:rPr lang="sv-SE" dirty="0" err="1" smtClean="0"/>
              <a:t>documentation</a:t>
            </a:r>
            <a:r>
              <a:rPr lang="sv-SE" dirty="0" smtClean="0"/>
              <a:t> </a:t>
            </a:r>
            <a:r>
              <a:rPr lang="sv-SE" dirty="0" err="1" smtClean="0"/>
              <a:t>of</a:t>
            </a:r>
            <a:r>
              <a:rPr lang="sv-SE" dirty="0" smtClean="0"/>
              <a:t> KNITRO</a:t>
            </a:r>
            <a:endParaRPr lang="sv-SE" dirty="0"/>
          </a:p>
        </p:txBody>
      </p:sp>
    </p:spTree>
    <p:extLst>
      <p:ext uri="{BB962C8B-B14F-4D97-AF65-F5344CB8AC3E}">
        <p14:creationId xmlns:p14="http://schemas.microsoft.com/office/powerpoint/2010/main" val="3973760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Some</a:t>
            </a:r>
            <a:r>
              <a:rPr lang="sv-SE" dirty="0" smtClean="0"/>
              <a:t> </a:t>
            </a:r>
            <a:r>
              <a:rPr lang="sv-SE" dirty="0" err="1" smtClean="0"/>
              <a:t>words</a:t>
            </a:r>
            <a:r>
              <a:rPr lang="sv-SE" dirty="0" smtClean="0"/>
              <a:t> on the GUI</a:t>
            </a:r>
            <a:endParaRPr lang="sv-SE" dirty="0"/>
          </a:p>
        </p:txBody>
      </p:sp>
      <p:sp>
        <p:nvSpPr>
          <p:cNvPr id="3" name="Content Placeholder 2"/>
          <p:cNvSpPr>
            <a:spLocks noGrp="1"/>
          </p:cNvSpPr>
          <p:nvPr>
            <p:ph idx="1"/>
          </p:nvPr>
        </p:nvSpPr>
        <p:spPr/>
        <p:txBody>
          <a:bodyPr/>
          <a:lstStyle/>
          <a:p>
            <a:r>
              <a:rPr lang="sv-SE" sz="1800" dirty="0" smtClean="0"/>
              <a:t>A </a:t>
            </a:r>
            <a:r>
              <a:rPr lang="sv-SE" sz="1800" dirty="0" err="1" smtClean="0"/>
              <a:t>file</a:t>
            </a:r>
            <a:r>
              <a:rPr lang="sv-SE" sz="1800" dirty="0" smtClean="0"/>
              <a:t> </a:t>
            </a:r>
            <a:r>
              <a:rPr lang="sv-SE" sz="1800" dirty="0" err="1" smtClean="0"/>
              <a:t>named</a:t>
            </a:r>
            <a:r>
              <a:rPr lang="sv-SE" sz="1800" dirty="0" smtClean="0"/>
              <a:t> </a:t>
            </a:r>
            <a:r>
              <a:rPr lang="sv-SE" sz="1800" i="1" dirty="0" err="1" smtClean="0"/>
              <a:t>data.mat</a:t>
            </a:r>
            <a:r>
              <a:rPr lang="sv-SE" sz="1800" dirty="0"/>
              <a:t> </a:t>
            </a:r>
            <a:r>
              <a:rPr lang="sv-SE" sz="1800" dirty="0" smtClean="0"/>
              <a:t>is </a:t>
            </a:r>
            <a:r>
              <a:rPr lang="sv-SE" sz="1800" dirty="0" err="1" smtClean="0"/>
              <a:t>used</a:t>
            </a:r>
            <a:r>
              <a:rPr lang="sv-SE" sz="1800" dirty="0" smtClean="0"/>
              <a:t> </a:t>
            </a:r>
            <a:r>
              <a:rPr lang="sv-SE" sz="1800" dirty="0" err="1" smtClean="0"/>
              <a:t>to</a:t>
            </a:r>
            <a:r>
              <a:rPr lang="sv-SE" sz="1800" dirty="0" smtClean="0"/>
              <a:t> </a:t>
            </a:r>
            <a:r>
              <a:rPr lang="sv-SE" sz="1800" dirty="0" err="1" smtClean="0"/>
              <a:t>communicate</a:t>
            </a:r>
            <a:r>
              <a:rPr lang="sv-SE" sz="1800" dirty="0" smtClean="0"/>
              <a:t> data </a:t>
            </a:r>
            <a:r>
              <a:rPr lang="sv-SE" sz="1800" dirty="0" err="1" smtClean="0"/>
              <a:t>to</a:t>
            </a:r>
            <a:r>
              <a:rPr lang="sv-SE" sz="1800" dirty="0" smtClean="0"/>
              <a:t> the different elements </a:t>
            </a:r>
            <a:r>
              <a:rPr lang="sv-SE" sz="1800" dirty="0" err="1" smtClean="0"/>
              <a:t>of</a:t>
            </a:r>
            <a:r>
              <a:rPr lang="sv-SE" sz="1800" dirty="0" smtClean="0"/>
              <a:t> the </a:t>
            </a:r>
            <a:r>
              <a:rPr lang="sv-SE" sz="1800" dirty="0" err="1" smtClean="0"/>
              <a:t>gui</a:t>
            </a:r>
            <a:r>
              <a:rPr lang="sv-SE" sz="1800" dirty="0" smtClean="0"/>
              <a:t> and </a:t>
            </a:r>
            <a:r>
              <a:rPr lang="sv-SE" sz="1800" dirty="0" err="1" smtClean="0"/>
              <a:t>finally</a:t>
            </a:r>
            <a:r>
              <a:rPr lang="sv-SE" sz="1800" dirty="0" smtClean="0"/>
              <a:t> </a:t>
            </a:r>
            <a:r>
              <a:rPr lang="sv-SE" sz="1800" dirty="0" err="1" smtClean="0"/>
              <a:t>to</a:t>
            </a:r>
            <a:r>
              <a:rPr lang="sv-SE" sz="1800" dirty="0" smtClean="0"/>
              <a:t> the </a:t>
            </a:r>
            <a:r>
              <a:rPr lang="sv-SE" sz="1800" dirty="0" err="1" smtClean="0"/>
              <a:t>toolbox</a:t>
            </a:r>
            <a:endParaRPr lang="sv-SE" sz="1800" dirty="0" smtClean="0"/>
          </a:p>
          <a:p>
            <a:endParaRPr lang="sv-SE" sz="1800" dirty="0" smtClean="0"/>
          </a:p>
          <a:p>
            <a:r>
              <a:rPr lang="sv-SE" sz="1800" dirty="0" err="1" smtClean="0"/>
              <a:t>data.mat</a:t>
            </a:r>
            <a:r>
              <a:rPr lang="sv-SE" sz="1800" dirty="0" smtClean="0"/>
              <a:t> </a:t>
            </a:r>
            <a:r>
              <a:rPr lang="sv-SE" sz="1800" dirty="0" err="1" smtClean="0"/>
              <a:t>contains</a:t>
            </a:r>
            <a:r>
              <a:rPr lang="sv-SE" sz="1800" dirty="0" smtClean="0"/>
              <a:t> :</a:t>
            </a:r>
          </a:p>
          <a:p>
            <a:pPr lvl="1"/>
            <a:r>
              <a:rPr lang="sv-SE" sz="1600" dirty="0" smtClean="0"/>
              <a:t>The </a:t>
            </a:r>
            <a:r>
              <a:rPr lang="sv-SE" sz="1600" dirty="0" err="1" smtClean="0"/>
              <a:t>struct</a:t>
            </a:r>
            <a:r>
              <a:rPr lang="sv-SE" sz="1600" dirty="0" smtClean="0"/>
              <a:t> </a:t>
            </a:r>
            <a:r>
              <a:rPr lang="sv-SE" sz="1600" i="1" dirty="0" err="1" smtClean="0"/>
              <a:t>settings</a:t>
            </a:r>
            <a:endParaRPr lang="sv-SE" sz="1600" i="1" dirty="0" smtClean="0"/>
          </a:p>
          <a:p>
            <a:pPr lvl="1"/>
            <a:r>
              <a:rPr lang="sv-SE" sz="1600" i="1" dirty="0"/>
              <a:t>sol , </a:t>
            </a:r>
            <a:r>
              <a:rPr lang="sv-SE" sz="1600" dirty="0"/>
              <a:t>the output </a:t>
            </a:r>
            <a:r>
              <a:rPr lang="sv-SE" sz="1600" dirty="0" err="1"/>
              <a:t>of</a:t>
            </a:r>
            <a:r>
              <a:rPr lang="sv-SE" sz="1600" dirty="0"/>
              <a:t> the </a:t>
            </a:r>
            <a:r>
              <a:rPr lang="sv-SE" sz="1600" dirty="0" err="1"/>
              <a:t>toolbox</a:t>
            </a:r>
            <a:r>
              <a:rPr lang="sv-SE" sz="1600" dirty="0"/>
              <a:t> at the last </a:t>
            </a:r>
            <a:r>
              <a:rPr lang="sv-SE" sz="1600" dirty="0" err="1"/>
              <a:t>use</a:t>
            </a:r>
            <a:r>
              <a:rPr lang="sv-SE" sz="1600" i="1" dirty="0"/>
              <a:t> </a:t>
            </a:r>
          </a:p>
          <a:p>
            <a:endParaRPr lang="sv-SE" sz="1600" dirty="0" smtClean="0"/>
          </a:p>
          <a:p>
            <a:r>
              <a:rPr lang="sv-SE" sz="1600" b="1" dirty="0" smtClean="0"/>
              <a:t>Inside the GUI:</a:t>
            </a:r>
            <a:r>
              <a:rPr lang="sv-SE" sz="1600" dirty="0" smtClean="0"/>
              <a:t> a </a:t>
            </a:r>
            <a:r>
              <a:rPr lang="sv-SE" sz="1600" dirty="0" err="1" smtClean="0"/>
              <a:t>gui</a:t>
            </a:r>
            <a:r>
              <a:rPr lang="sv-SE" sz="1600" dirty="0" smtClean="0"/>
              <a:t> </a:t>
            </a:r>
            <a:r>
              <a:rPr lang="sv-SE" sz="1600" dirty="0"/>
              <a:t>element</a:t>
            </a:r>
            <a:r>
              <a:rPr lang="sv-SE" sz="1600" dirty="0" smtClean="0"/>
              <a:t> (a </a:t>
            </a:r>
            <a:r>
              <a:rPr lang="sv-SE" sz="1600" dirty="0" err="1" smtClean="0"/>
              <a:t>window</a:t>
            </a:r>
            <a:r>
              <a:rPr lang="sv-SE" sz="1600" dirty="0" smtClean="0"/>
              <a:t>) is</a:t>
            </a:r>
          </a:p>
          <a:p>
            <a:pPr lvl="1"/>
            <a:r>
              <a:rPr lang="sv-SE" sz="1600" dirty="0" err="1" smtClean="0"/>
              <a:t>Characterised</a:t>
            </a:r>
            <a:r>
              <a:rPr lang="sv-SE" sz="1600" dirty="0" smtClean="0"/>
              <a:t> by </a:t>
            </a:r>
            <a:r>
              <a:rPr lang="sv-SE" sz="1600" dirty="0" err="1" smtClean="0"/>
              <a:t>fields</a:t>
            </a:r>
            <a:r>
              <a:rPr lang="sv-SE" sz="1600" dirty="0" smtClean="0"/>
              <a:t> </a:t>
            </a:r>
            <a:r>
              <a:rPr lang="sv-SE" sz="1600" dirty="0" err="1" smtClean="0"/>
              <a:t>with</a:t>
            </a:r>
            <a:r>
              <a:rPr lang="sv-SE" sz="1600" dirty="0" smtClean="0"/>
              <a:t> an initial </a:t>
            </a:r>
            <a:r>
              <a:rPr lang="sv-SE" sz="1600" dirty="0" err="1" smtClean="0"/>
              <a:t>value</a:t>
            </a:r>
            <a:r>
              <a:rPr lang="sv-SE" sz="1600" dirty="0" smtClean="0"/>
              <a:t> and, </a:t>
            </a:r>
          </a:p>
          <a:p>
            <a:pPr lvl="1"/>
            <a:r>
              <a:rPr lang="sv-SE" sz="1600" dirty="0" smtClean="0"/>
              <a:t>Read the </a:t>
            </a:r>
            <a:r>
              <a:rPr lang="sv-SE" sz="1600" dirty="0" err="1" smtClean="0"/>
              <a:t>file</a:t>
            </a:r>
            <a:r>
              <a:rPr lang="sv-SE" sz="1600" dirty="0" smtClean="0"/>
              <a:t> – </a:t>
            </a:r>
            <a:r>
              <a:rPr lang="sv-SE" sz="1600" dirty="0" err="1" smtClean="0"/>
              <a:t>fill</a:t>
            </a:r>
            <a:r>
              <a:rPr lang="sv-SE" sz="1600" dirty="0" smtClean="0"/>
              <a:t> in </a:t>
            </a:r>
            <a:r>
              <a:rPr lang="sv-SE" sz="1600" dirty="0" err="1" smtClean="0"/>
              <a:t>window</a:t>
            </a:r>
            <a:r>
              <a:rPr lang="sv-SE" sz="1600" dirty="0" smtClean="0"/>
              <a:t>: </a:t>
            </a:r>
            <a:r>
              <a:rPr lang="sv-SE" sz="1600" dirty="0" err="1" smtClean="0"/>
              <a:t>Automatically</a:t>
            </a:r>
            <a:r>
              <a:rPr lang="sv-SE" sz="1600" dirty="0" smtClean="0"/>
              <a:t> initialised in the </a:t>
            </a:r>
            <a:r>
              <a:rPr lang="sv-SE" sz="1600" dirty="0" err="1" smtClean="0"/>
              <a:t>function</a:t>
            </a:r>
            <a:r>
              <a:rPr lang="sv-SE" sz="1600" dirty="0" smtClean="0"/>
              <a:t> </a:t>
            </a:r>
            <a:r>
              <a:rPr lang="sv-SE" sz="1600" i="1" dirty="0" err="1" smtClean="0"/>
              <a:t>windowName_OpeningFcn</a:t>
            </a:r>
            <a:endParaRPr lang="sv-SE" sz="1600" i="1" dirty="0" smtClean="0"/>
          </a:p>
          <a:p>
            <a:pPr lvl="2"/>
            <a:r>
              <a:rPr lang="sv-SE" sz="1200" i="1" dirty="0" err="1" smtClean="0"/>
              <a:t>This</a:t>
            </a:r>
            <a:r>
              <a:rPr lang="sv-SE" sz="1200" i="1" dirty="0" smtClean="0"/>
              <a:t> </a:t>
            </a:r>
            <a:r>
              <a:rPr lang="sv-SE" sz="1200" i="1" dirty="0" err="1" smtClean="0"/>
              <a:t>function</a:t>
            </a:r>
            <a:r>
              <a:rPr lang="sv-SE" sz="1200" i="1" dirty="0" smtClean="0"/>
              <a:t> </a:t>
            </a:r>
            <a:r>
              <a:rPr lang="sv-SE" sz="1200" i="1" dirty="0" err="1" smtClean="0"/>
              <a:t>reads</a:t>
            </a:r>
            <a:r>
              <a:rPr lang="sv-SE" sz="1200" i="1" dirty="0" smtClean="0"/>
              <a:t> the </a:t>
            </a:r>
            <a:r>
              <a:rPr lang="sv-SE" sz="1200" i="1" dirty="0" err="1" smtClean="0"/>
              <a:t>settings</a:t>
            </a:r>
            <a:r>
              <a:rPr lang="sv-SE" sz="1200" i="1" dirty="0" smtClean="0"/>
              <a:t> </a:t>
            </a:r>
            <a:r>
              <a:rPr lang="sv-SE" sz="1200" i="1" dirty="0" err="1" smtClean="0"/>
              <a:t>struct</a:t>
            </a:r>
            <a:r>
              <a:rPr lang="sv-SE" sz="1200" i="1" dirty="0" smtClean="0"/>
              <a:t> </a:t>
            </a:r>
            <a:r>
              <a:rPr lang="sv-SE" sz="1200" i="1" dirty="0" err="1" smtClean="0"/>
              <a:t>stored</a:t>
            </a:r>
            <a:r>
              <a:rPr lang="sv-SE" sz="1200" i="1" dirty="0" smtClean="0"/>
              <a:t> in </a:t>
            </a:r>
            <a:r>
              <a:rPr lang="sv-SE" sz="1200" i="1" dirty="0" err="1" smtClean="0"/>
              <a:t>core</a:t>
            </a:r>
            <a:r>
              <a:rPr lang="sv-SE" sz="1200" i="1" dirty="0" smtClean="0"/>
              <a:t>\</a:t>
            </a:r>
            <a:r>
              <a:rPr lang="sv-SE" sz="1200" i="1" dirty="0" err="1" smtClean="0"/>
              <a:t>data.mat</a:t>
            </a:r>
            <a:r>
              <a:rPr lang="sv-SE" sz="1200" i="1" dirty="0" smtClean="0"/>
              <a:t> and copy the </a:t>
            </a:r>
            <a:r>
              <a:rPr lang="sv-SE" sz="1200" i="1" dirty="0" err="1" smtClean="0"/>
              <a:t>values</a:t>
            </a:r>
            <a:r>
              <a:rPr lang="sv-SE" sz="1200" i="1" dirty="0" smtClean="0"/>
              <a:t> </a:t>
            </a:r>
            <a:r>
              <a:rPr lang="sv-SE" sz="1200" i="1" dirty="0" err="1" smtClean="0"/>
              <a:t>of</a:t>
            </a:r>
            <a:r>
              <a:rPr lang="sv-SE" sz="1200" i="1" dirty="0" smtClean="0"/>
              <a:t> parameters inside the </a:t>
            </a:r>
            <a:r>
              <a:rPr lang="sv-SE" sz="1200" i="1" dirty="0" err="1" smtClean="0"/>
              <a:t>window’s</a:t>
            </a:r>
            <a:r>
              <a:rPr lang="sv-SE" sz="1200" i="1" dirty="0" smtClean="0"/>
              <a:t> </a:t>
            </a:r>
            <a:r>
              <a:rPr lang="sv-SE" sz="1200" i="1" dirty="0" err="1" smtClean="0"/>
              <a:t>fields</a:t>
            </a:r>
            <a:endParaRPr lang="sv-SE" sz="1200" i="1" dirty="0" smtClean="0"/>
          </a:p>
          <a:p>
            <a:pPr lvl="1"/>
            <a:r>
              <a:rPr lang="sv-SE" sz="1600" dirty="0" smtClean="0"/>
              <a:t>Read the </a:t>
            </a:r>
            <a:r>
              <a:rPr lang="sv-SE" sz="1600" dirty="0" err="1" smtClean="0"/>
              <a:t>window</a:t>
            </a:r>
            <a:r>
              <a:rPr lang="sv-SE" sz="1600" dirty="0" smtClean="0"/>
              <a:t> – </a:t>
            </a:r>
            <a:r>
              <a:rPr lang="sv-SE" sz="1600" dirty="0" err="1" smtClean="0"/>
              <a:t>fill</a:t>
            </a:r>
            <a:r>
              <a:rPr lang="sv-SE" sz="1600" dirty="0" smtClean="0"/>
              <a:t> in the file: </a:t>
            </a:r>
            <a:r>
              <a:rPr lang="sv-SE" sz="1600" dirty="0" err="1" smtClean="0"/>
              <a:t>Updated</a:t>
            </a:r>
            <a:r>
              <a:rPr lang="sv-SE" sz="1600" dirty="0" smtClean="0"/>
              <a:t> and </a:t>
            </a:r>
            <a:r>
              <a:rPr lang="sv-SE" sz="1600" dirty="0" err="1" smtClean="0"/>
              <a:t>closed</a:t>
            </a:r>
            <a:r>
              <a:rPr lang="sv-SE" sz="1600" dirty="0" smtClean="0"/>
              <a:t> in the call back </a:t>
            </a:r>
            <a:r>
              <a:rPr lang="sv-SE" sz="1600" dirty="0" err="1" smtClean="0"/>
              <a:t>of</a:t>
            </a:r>
            <a:r>
              <a:rPr lang="sv-SE" sz="1600" dirty="0" smtClean="0"/>
              <a:t> a push </a:t>
            </a:r>
            <a:r>
              <a:rPr lang="sv-SE" sz="1600" dirty="0" err="1" smtClean="0"/>
              <a:t>button</a:t>
            </a:r>
            <a:r>
              <a:rPr lang="sv-SE" sz="1600" dirty="0" smtClean="0"/>
              <a:t> (</a:t>
            </a:r>
            <a:r>
              <a:rPr lang="sv-SE" sz="1600" dirty="0" err="1" smtClean="0"/>
              <a:t>send</a:t>
            </a:r>
            <a:r>
              <a:rPr lang="sv-SE" sz="1600" dirty="0" smtClean="0"/>
              <a:t> or </a:t>
            </a:r>
            <a:r>
              <a:rPr lang="sv-SE" sz="1600" dirty="0" err="1" smtClean="0"/>
              <a:t>next</a:t>
            </a:r>
            <a:r>
              <a:rPr lang="sv-SE" sz="1600" dirty="0" smtClean="0"/>
              <a:t>) </a:t>
            </a:r>
            <a:r>
              <a:rPr lang="sv-SE" sz="1600" dirty="0" err="1" smtClean="0"/>
              <a:t>pushbuttoni_Callback</a:t>
            </a:r>
            <a:endParaRPr lang="sv-SE" sz="1600" dirty="0" smtClean="0"/>
          </a:p>
          <a:p>
            <a:pPr lvl="2"/>
            <a:r>
              <a:rPr lang="sv-SE" sz="1200" dirty="0" err="1" smtClean="0"/>
              <a:t>This</a:t>
            </a:r>
            <a:r>
              <a:rPr lang="sv-SE" sz="1200" dirty="0" smtClean="0"/>
              <a:t> </a:t>
            </a:r>
            <a:r>
              <a:rPr lang="sv-SE" sz="1200" dirty="0" err="1" smtClean="0"/>
              <a:t>does</a:t>
            </a:r>
            <a:r>
              <a:rPr lang="sv-SE" sz="1200" dirty="0" smtClean="0"/>
              <a:t> the </a:t>
            </a:r>
            <a:r>
              <a:rPr lang="sv-SE" sz="1200" dirty="0" err="1" smtClean="0"/>
              <a:t>opposite</a:t>
            </a:r>
            <a:r>
              <a:rPr lang="sv-SE" sz="1200" dirty="0" smtClean="0"/>
              <a:t> </a:t>
            </a:r>
            <a:r>
              <a:rPr lang="sv-SE" sz="1200" dirty="0" err="1" smtClean="0"/>
              <a:t>of</a:t>
            </a:r>
            <a:r>
              <a:rPr lang="sv-SE" sz="1200" dirty="0" smtClean="0"/>
              <a:t> an </a:t>
            </a:r>
            <a:r>
              <a:rPr lang="sv-SE" sz="1200" i="1" dirty="0" err="1" smtClean="0"/>
              <a:t>OpeningFcn</a:t>
            </a:r>
            <a:r>
              <a:rPr lang="sv-SE" sz="1200" i="1" dirty="0" smtClean="0"/>
              <a:t>, it </a:t>
            </a:r>
            <a:r>
              <a:rPr lang="sv-SE" sz="1200" i="1" dirty="0" err="1" smtClean="0"/>
              <a:t>reads</a:t>
            </a:r>
            <a:r>
              <a:rPr lang="sv-SE" sz="1200" i="1" dirty="0" smtClean="0"/>
              <a:t> the </a:t>
            </a:r>
            <a:r>
              <a:rPr lang="sv-SE" sz="1200" i="1" dirty="0" err="1" smtClean="0"/>
              <a:t>content</a:t>
            </a:r>
            <a:r>
              <a:rPr lang="sv-SE" sz="1200" i="1" dirty="0" smtClean="0"/>
              <a:t> </a:t>
            </a:r>
            <a:r>
              <a:rPr lang="sv-SE" sz="1200" i="1" dirty="0" err="1" smtClean="0"/>
              <a:t>of</a:t>
            </a:r>
            <a:r>
              <a:rPr lang="sv-SE" sz="1200" i="1" dirty="0" smtClean="0"/>
              <a:t> the </a:t>
            </a:r>
            <a:r>
              <a:rPr lang="sv-SE" sz="1200" i="1" dirty="0" err="1" smtClean="0"/>
              <a:t>window</a:t>
            </a:r>
            <a:r>
              <a:rPr lang="sv-SE" sz="1200" i="1" dirty="0" smtClean="0"/>
              <a:t>, save it in the </a:t>
            </a:r>
            <a:r>
              <a:rPr lang="sv-SE" sz="1200" i="1" dirty="0" err="1" smtClean="0"/>
              <a:t>settings</a:t>
            </a:r>
            <a:r>
              <a:rPr lang="sv-SE" sz="1200" i="1" dirty="0" smtClean="0"/>
              <a:t> </a:t>
            </a:r>
            <a:r>
              <a:rPr lang="sv-SE" sz="1200" i="1" dirty="0" err="1" smtClean="0"/>
              <a:t>struct</a:t>
            </a:r>
            <a:r>
              <a:rPr lang="sv-SE" sz="1200" i="1" dirty="0" smtClean="0"/>
              <a:t> and saves the </a:t>
            </a:r>
            <a:r>
              <a:rPr lang="sv-SE" sz="1200" i="1" dirty="0" err="1" smtClean="0"/>
              <a:t>struct</a:t>
            </a:r>
            <a:r>
              <a:rPr lang="sv-SE" sz="1200" i="1" dirty="0" smtClean="0"/>
              <a:t> in </a:t>
            </a:r>
            <a:r>
              <a:rPr lang="sv-SE" sz="1200" i="1" dirty="0" err="1" smtClean="0"/>
              <a:t>core</a:t>
            </a:r>
            <a:r>
              <a:rPr lang="sv-SE" sz="1200" i="1" dirty="0" smtClean="0"/>
              <a:t>\</a:t>
            </a:r>
            <a:r>
              <a:rPr lang="sv-SE" sz="1200" i="1" dirty="0" err="1" smtClean="0"/>
              <a:t>data.mat</a:t>
            </a:r>
            <a:endParaRPr lang="sv-SE" sz="1200" dirty="0" smtClean="0"/>
          </a:p>
          <a:p>
            <a:pPr lvl="1"/>
            <a:endParaRPr lang="sv-SE" sz="1600" dirty="0"/>
          </a:p>
          <a:p>
            <a:pPr lvl="1"/>
            <a:endParaRPr lang="sv-SE" sz="1600" dirty="0"/>
          </a:p>
          <a:p>
            <a:pPr lvl="1"/>
            <a:endParaRPr lang="sv-SE" sz="1600" dirty="0"/>
          </a:p>
        </p:txBody>
      </p:sp>
    </p:spTree>
    <p:extLst>
      <p:ext uri="{BB962C8B-B14F-4D97-AF65-F5344CB8AC3E}">
        <p14:creationId xmlns:p14="http://schemas.microsoft.com/office/powerpoint/2010/main" val="4216039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 GUI</a:t>
            </a:r>
            <a:endParaRPr lang="sv-SE" dirty="0"/>
          </a:p>
        </p:txBody>
      </p:sp>
      <p:sp>
        <p:nvSpPr>
          <p:cNvPr id="3" name="Content Placeholder 2"/>
          <p:cNvSpPr>
            <a:spLocks noGrp="1"/>
          </p:cNvSpPr>
          <p:nvPr>
            <p:ph idx="1"/>
          </p:nvPr>
        </p:nvSpPr>
        <p:spPr>
          <a:xfrm>
            <a:off x="4499992" y="1124744"/>
            <a:ext cx="4644008" cy="4525963"/>
          </a:xfrm>
        </p:spPr>
        <p:txBody>
          <a:bodyPr/>
          <a:lstStyle/>
          <a:p>
            <a:r>
              <a:rPr lang="sv-SE" sz="1600" dirty="0" smtClean="0"/>
              <a:t>To </a:t>
            </a:r>
            <a:r>
              <a:rPr lang="sv-SE" sz="1600" dirty="0" err="1" smtClean="0"/>
              <a:t>summarize</a:t>
            </a:r>
            <a:r>
              <a:rPr lang="sv-SE" sz="1600" dirty="0"/>
              <a:t>,</a:t>
            </a:r>
            <a:r>
              <a:rPr lang="sv-SE" sz="1600" dirty="0" smtClean="0"/>
              <a:t> the </a:t>
            </a:r>
            <a:r>
              <a:rPr lang="sv-SE" sz="1600" dirty="0"/>
              <a:t>GUI </a:t>
            </a:r>
            <a:r>
              <a:rPr lang="sv-SE" sz="1600" dirty="0" err="1"/>
              <a:t>code</a:t>
            </a:r>
            <a:r>
              <a:rPr lang="sv-SE" sz="1600" dirty="0"/>
              <a:t> operates </a:t>
            </a:r>
            <a:r>
              <a:rPr lang="sv-SE" sz="1600" dirty="0" err="1"/>
              <a:t>following</a:t>
            </a:r>
            <a:r>
              <a:rPr lang="sv-SE" sz="1600" dirty="0"/>
              <a:t> the </a:t>
            </a:r>
            <a:r>
              <a:rPr lang="sv-SE" sz="1600" dirty="0" err="1"/>
              <a:t>scheme</a:t>
            </a:r>
            <a:r>
              <a:rPr lang="sv-SE" sz="1600" dirty="0"/>
              <a:t>:</a:t>
            </a:r>
          </a:p>
          <a:p>
            <a:pPr lvl="1"/>
            <a:r>
              <a:rPr lang="sv-SE" sz="1600" dirty="0"/>
              <a:t>At </a:t>
            </a:r>
            <a:r>
              <a:rPr lang="sv-SE" sz="1600" dirty="0" err="1"/>
              <a:t>initialisation</a:t>
            </a:r>
            <a:r>
              <a:rPr lang="sv-SE" sz="1600" dirty="0"/>
              <a:t>, the </a:t>
            </a:r>
            <a:r>
              <a:rPr lang="sv-SE" sz="1600" i="1" dirty="0" err="1"/>
              <a:t>data.mat</a:t>
            </a:r>
            <a:r>
              <a:rPr lang="sv-SE" sz="1600" dirty="0"/>
              <a:t> </a:t>
            </a:r>
            <a:r>
              <a:rPr lang="sv-SE" sz="1600" dirty="0" err="1"/>
              <a:t>file</a:t>
            </a:r>
            <a:r>
              <a:rPr lang="sv-SE" sz="1600" dirty="0"/>
              <a:t> is </a:t>
            </a:r>
            <a:r>
              <a:rPr lang="sv-SE" sz="1600" dirty="0" err="1"/>
              <a:t>loaded</a:t>
            </a:r>
            <a:r>
              <a:rPr lang="sv-SE" sz="1600" dirty="0"/>
              <a:t>, the </a:t>
            </a:r>
            <a:r>
              <a:rPr lang="sv-SE" sz="1600" i="1" dirty="0" err="1"/>
              <a:t>settings</a:t>
            </a:r>
            <a:r>
              <a:rPr lang="sv-SE" sz="1600" dirty="0"/>
              <a:t> </a:t>
            </a:r>
            <a:r>
              <a:rPr lang="sv-SE" sz="1600" dirty="0" err="1"/>
              <a:t>struct</a:t>
            </a:r>
            <a:r>
              <a:rPr lang="sv-SE" sz="1600" dirty="0"/>
              <a:t> is read and the different </a:t>
            </a:r>
            <a:r>
              <a:rPr lang="sv-SE" sz="1600" dirty="0" err="1"/>
              <a:t>fields</a:t>
            </a:r>
            <a:r>
              <a:rPr lang="sv-SE" sz="1600" dirty="0"/>
              <a:t> </a:t>
            </a:r>
            <a:r>
              <a:rPr lang="sv-SE" sz="1600" dirty="0" err="1"/>
              <a:t>of</a:t>
            </a:r>
            <a:r>
              <a:rPr lang="sv-SE" sz="1600" dirty="0"/>
              <a:t> the </a:t>
            </a:r>
            <a:r>
              <a:rPr lang="sv-SE" sz="1600" dirty="0" err="1"/>
              <a:t>windows</a:t>
            </a:r>
            <a:r>
              <a:rPr lang="sv-SE" sz="1600" dirty="0"/>
              <a:t> </a:t>
            </a:r>
            <a:r>
              <a:rPr lang="sv-SE" sz="1600" dirty="0" err="1"/>
              <a:t>are</a:t>
            </a:r>
            <a:r>
              <a:rPr lang="sv-SE" sz="1600" dirty="0"/>
              <a:t> </a:t>
            </a:r>
            <a:r>
              <a:rPr lang="sv-SE" sz="1600" dirty="0" err="1"/>
              <a:t>filled</a:t>
            </a:r>
            <a:r>
              <a:rPr lang="sv-SE" sz="1600" dirty="0"/>
              <a:t> </a:t>
            </a:r>
            <a:r>
              <a:rPr lang="sv-SE" sz="1600" dirty="0" err="1"/>
              <a:t>with</a:t>
            </a:r>
            <a:r>
              <a:rPr lang="sv-SE" sz="1600" dirty="0"/>
              <a:t> the </a:t>
            </a:r>
            <a:r>
              <a:rPr lang="sv-SE" sz="1600" dirty="0" err="1"/>
              <a:t>corresponding</a:t>
            </a:r>
            <a:r>
              <a:rPr lang="sv-SE" sz="1600" dirty="0"/>
              <a:t> </a:t>
            </a:r>
            <a:r>
              <a:rPr lang="sv-SE" sz="1600" dirty="0" err="1"/>
              <a:t>values</a:t>
            </a:r>
            <a:r>
              <a:rPr lang="sv-SE" sz="1600" dirty="0"/>
              <a:t> in the </a:t>
            </a:r>
            <a:r>
              <a:rPr lang="sv-SE" sz="1600" dirty="0" err="1"/>
              <a:t>struct</a:t>
            </a:r>
            <a:endParaRPr lang="sv-SE" sz="1600" dirty="0"/>
          </a:p>
          <a:p>
            <a:pPr lvl="1"/>
            <a:r>
              <a:rPr lang="sv-SE" sz="1600" dirty="0" err="1"/>
              <a:t>Upon</a:t>
            </a:r>
            <a:r>
              <a:rPr lang="sv-SE" sz="1600" dirty="0"/>
              <a:t> press event on the </a:t>
            </a:r>
            <a:r>
              <a:rPr lang="sv-SE" sz="1600" i="1" dirty="0" err="1"/>
              <a:t>send</a:t>
            </a:r>
            <a:r>
              <a:rPr lang="sv-SE" sz="1600" i="1" dirty="0"/>
              <a:t> </a:t>
            </a:r>
            <a:r>
              <a:rPr lang="sv-SE" sz="1600" dirty="0" err="1"/>
              <a:t>button</a:t>
            </a:r>
            <a:r>
              <a:rPr lang="sv-SE" sz="1600" dirty="0"/>
              <a:t>, all the </a:t>
            </a:r>
            <a:r>
              <a:rPr lang="sv-SE" sz="1600" dirty="0" err="1"/>
              <a:t>fields</a:t>
            </a:r>
            <a:r>
              <a:rPr lang="sv-SE" sz="1600" dirty="0"/>
              <a:t> </a:t>
            </a:r>
            <a:r>
              <a:rPr lang="sv-SE" sz="1600" dirty="0" err="1"/>
              <a:t>of</a:t>
            </a:r>
            <a:r>
              <a:rPr lang="sv-SE" sz="1600" dirty="0"/>
              <a:t> the GUI </a:t>
            </a:r>
            <a:r>
              <a:rPr lang="sv-SE" sz="1600" dirty="0" err="1"/>
              <a:t>are</a:t>
            </a:r>
            <a:r>
              <a:rPr lang="sv-SE" sz="1600" dirty="0"/>
              <a:t> read and the </a:t>
            </a:r>
            <a:r>
              <a:rPr lang="sv-SE" sz="1600" dirty="0" err="1"/>
              <a:t>settings</a:t>
            </a:r>
            <a:r>
              <a:rPr lang="sv-SE" sz="1600" dirty="0"/>
              <a:t> </a:t>
            </a:r>
            <a:r>
              <a:rPr lang="sv-SE" sz="1600" dirty="0" err="1"/>
              <a:t>struct</a:t>
            </a:r>
            <a:r>
              <a:rPr lang="sv-SE" sz="1600" dirty="0"/>
              <a:t> is </a:t>
            </a:r>
            <a:r>
              <a:rPr lang="sv-SE" sz="1600" dirty="0" err="1"/>
              <a:t>updated</a:t>
            </a:r>
            <a:r>
              <a:rPr lang="sv-SE" sz="1600" dirty="0"/>
              <a:t> </a:t>
            </a:r>
            <a:r>
              <a:rPr lang="sv-SE" sz="1600" dirty="0" err="1"/>
              <a:t>with</a:t>
            </a:r>
            <a:r>
              <a:rPr lang="sv-SE" sz="1600" dirty="0"/>
              <a:t> the new </a:t>
            </a:r>
            <a:r>
              <a:rPr lang="sv-SE" sz="1600" dirty="0" err="1" smtClean="0"/>
              <a:t>values</a:t>
            </a:r>
            <a:endParaRPr lang="sv-SE" sz="1600" dirty="0" smtClean="0"/>
          </a:p>
          <a:p>
            <a:pPr lvl="1"/>
            <a:endParaRPr lang="sv-SE" sz="1600" i="1" dirty="0"/>
          </a:p>
          <a:p>
            <a:r>
              <a:rPr lang="sv-SE" sz="1600" dirty="0" smtClean="0"/>
              <a:t>If </a:t>
            </a:r>
            <a:r>
              <a:rPr lang="sv-SE" sz="1600" dirty="0" err="1" smtClean="0"/>
              <a:t>you</a:t>
            </a:r>
            <a:r>
              <a:rPr lang="sv-SE" sz="1600" dirty="0" smtClean="0"/>
              <a:t> </a:t>
            </a:r>
            <a:r>
              <a:rPr lang="sv-SE" sz="1600" dirty="0" err="1" smtClean="0"/>
              <a:t>want</a:t>
            </a:r>
            <a:r>
              <a:rPr lang="sv-SE" sz="1600" dirty="0" smtClean="0"/>
              <a:t> </a:t>
            </a:r>
            <a:r>
              <a:rPr lang="sv-SE" sz="1600" dirty="0" err="1" smtClean="0"/>
              <a:t>to</a:t>
            </a:r>
            <a:r>
              <a:rPr lang="sv-SE" sz="1600" dirty="0" smtClean="0"/>
              <a:t> </a:t>
            </a:r>
            <a:r>
              <a:rPr lang="sv-SE" sz="1600" dirty="0" err="1" smtClean="0"/>
              <a:t>study</a:t>
            </a:r>
            <a:r>
              <a:rPr lang="sv-SE" sz="1600" dirty="0" smtClean="0"/>
              <a:t> </a:t>
            </a:r>
            <a:r>
              <a:rPr lang="sv-SE" sz="1600" dirty="0" err="1" smtClean="0"/>
              <a:t>what</a:t>
            </a:r>
            <a:r>
              <a:rPr lang="sv-SE" sz="1600" dirty="0" smtClean="0"/>
              <a:t> is </a:t>
            </a:r>
            <a:r>
              <a:rPr lang="sv-SE" sz="1600" dirty="0" err="1" smtClean="0"/>
              <a:t>done</a:t>
            </a:r>
            <a:r>
              <a:rPr lang="sv-SE" sz="1600" dirty="0" smtClean="0"/>
              <a:t> in a </a:t>
            </a:r>
            <a:r>
              <a:rPr lang="sv-SE" sz="1600" dirty="0" err="1" smtClean="0"/>
              <a:t>particular</a:t>
            </a:r>
            <a:r>
              <a:rPr lang="sv-SE" sz="1600" dirty="0" smtClean="0"/>
              <a:t> </a:t>
            </a:r>
            <a:r>
              <a:rPr lang="sv-SE" sz="1600" dirty="0" err="1" smtClean="0"/>
              <a:t>window</a:t>
            </a:r>
            <a:r>
              <a:rPr lang="sv-SE" sz="1600" dirty="0" smtClean="0"/>
              <a:t>, </a:t>
            </a:r>
            <a:r>
              <a:rPr lang="sv-SE" sz="1600" dirty="0" err="1" smtClean="0"/>
              <a:t>open</a:t>
            </a:r>
            <a:r>
              <a:rPr lang="sv-SE" sz="1600" dirty="0" smtClean="0"/>
              <a:t> the </a:t>
            </a:r>
            <a:r>
              <a:rPr lang="sv-SE" sz="1600" dirty="0" err="1" smtClean="0"/>
              <a:t>fig</a:t>
            </a:r>
            <a:r>
              <a:rPr lang="sv-SE" sz="1600" dirty="0" smtClean="0"/>
              <a:t> </a:t>
            </a:r>
            <a:r>
              <a:rPr lang="sv-SE" sz="1600" dirty="0" err="1" smtClean="0"/>
              <a:t>related</a:t>
            </a:r>
            <a:r>
              <a:rPr lang="sv-SE" sz="1600" dirty="0" smtClean="0"/>
              <a:t> </a:t>
            </a:r>
            <a:r>
              <a:rPr lang="sv-SE" sz="1600" dirty="0" err="1" smtClean="0"/>
              <a:t>to</a:t>
            </a:r>
            <a:r>
              <a:rPr lang="sv-SE" sz="1600" dirty="0" smtClean="0"/>
              <a:t> </a:t>
            </a:r>
            <a:r>
              <a:rPr lang="sv-SE" sz="1600" dirty="0" err="1" smtClean="0"/>
              <a:t>this</a:t>
            </a:r>
            <a:r>
              <a:rPr lang="sv-SE" sz="1600" dirty="0" smtClean="0"/>
              <a:t> </a:t>
            </a:r>
            <a:r>
              <a:rPr lang="sv-SE" sz="1600" dirty="0" err="1" smtClean="0"/>
              <a:t>window</a:t>
            </a:r>
            <a:r>
              <a:rPr lang="sv-SE" sz="1600" dirty="0" smtClean="0"/>
              <a:t> inside GUIDE (</a:t>
            </a:r>
            <a:r>
              <a:rPr lang="sv-SE" sz="1600" dirty="0" err="1" smtClean="0"/>
              <a:t>graphical</a:t>
            </a:r>
            <a:r>
              <a:rPr lang="sv-SE" sz="1600" dirty="0" smtClean="0"/>
              <a:t> GUI editor) right </a:t>
            </a:r>
            <a:r>
              <a:rPr lang="sv-SE" sz="1600" dirty="0" err="1" smtClean="0"/>
              <a:t>click</a:t>
            </a:r>
            <a:r>
              <a:rPr lang="sv-SE" sz="1600" dirty="0" smtClean="0"/>
              <a:t> on the element </a:t>
            </a:r>
            <a:r>
              <a:rPr lang="sv-SE" sz="1600" dirty="0" err="1" smtClean="0"/>
              <a:t>you</a:t>
            </a:r>
            <a:r>
              <a:rPr lang="sv-SE" sz="1600" dirty="0" smtClean="0"/>
              <a:t> </a:t>
            </a:r>
            <a:r>
              <a:rPr lang="sv-SE" sz="1600" dirty="0" err="1" smtClean="0"/>
              <a:t>would</a:t>
            </a:r>
            <a:r>
              <a:rPr lang="sv-SE" sz="1600" dirty="0" smtClean="0"/>
              <a:t> like </a:t>
            </a:r>
            <a:r>
              <a:rPr lang="sv-SE" sz="1600" dirty="0" err="1" smtClean="0"/>
              <a:t>to</a:t>
            </a:r>
            <a:r>
              <a:rPr lang="sv-SE" sz="1600" dirty="0" smtClean="0"/>
              <a:t> </a:t>
            </a:r>
            <a:r>
              <a:rPr lang="sv-SE" sz="1600" dirty="0" err="1" smtClean="0"/>
              <a:t>control</a:t>
            </a:r>
            <a:r>
              <a:rPr lang="sv-SE" sz="1600" dirty="0" smtClean="0"/>
              <a:t> and </a:t>
            </a:r>
            <a:r>
              <a:rPr lang="sv-SE" sz="1600" dirty="0" err="1" smtClean="0"/>
              <a:t>click</a:t>
            </a:r>
            <a:r>
              <a:rPr lang="sv-SE" sz="1600" dirty="0" smtClean="0"/>
              <a:t> on the callback, </a:t>
            </a:r>
            <a:r>
              <a:rPr lang="sv-SE" sz="1600" dirty="0" err="1" smtClean="0"/>
              <a:t>this</a:t>
            </a:r>
            <a:r>
              <a:rPr lang="sv-SE" sz="1600" dirty="0" smtClean="0"/>
              <a:t> </a:t>
            </a:r>
            <a:r>
              <a:rPr lang="sv-SE" sz="1600" dirty="0" err="1" smtClean="0"/>
              <a:t>will</a:t>
            </a:r>
            <a:r>
              <a:rPr lang="sv-SE" sz="1600" dirty="0" smtClean="0"/>
              <a:t> </a:t>
            </a:r>
            <a:r>
              <a:rPr lang="sv-SE" sz="1600" dirty="0" err="1" smtClean="0"/>
              <a:t>open</a:t>
            </a:r>
            <a:r>
              <a:rPr lang="sv-SE" sz="1600" dirty="0" smtClean="0"/>
              <a:t> the part </a:t>
            </a:r>
            <a:r>
              <a:rPr lang="sv-SE" sz="1600" dirty="0" err="1" smtClean="0"/>
              <a:t>of</a:t>
            </a:r>
            <a:r>
              <a:rPr lang="sv-SE" sz="1600" dirty="0" smtClean="0"/>
              <a:t> the script </a:t>
            </a:r>
            <a:r>
              <a:rPr lang="sv-SE" sz="1600" dirty="0" err="1" smtClean="0"/>
              <a:t>launched</a:t>
            </a:r>
            <a:r>
              <a:rPr lang="sv-SE" sz="1600" dirty="0" smtClean="0"/>
              <a:t> </a:t>
            </a:r>
            <a:r>
              <a:rPr lang="sv-SE" sz="1600" dirty="0" err="1" smtClean="0"/>
              <a:t>upon</a:t>
            </a:r>
            <a:r>
              <a:rPr lang="sv-SE" sz="1600" dirty="0" smtClean="0"/>
              <a:t> </a:t>
            </a:r>
            <a:r>
              <a:rPr lang="sv-SE" sz="1600" dirty="0" err="1" smtClean="0"/>
              <a:t>interraction</a:t>
            </a:r>
            <a:r>
              <a:rPr lang="sv-SE" sz="1600" dirty="0" smtClean="0"/>
              <a:t> </a:t>
            </a:r>
            <a:r>
              <a:rPr lang="sv-SE" sz="1600" dirty="0" err="1" smtClean="0"/>
              <a:t>with</a:t>
            </a:r>
            <a:r>
              <a:rPr lang="sv-SE" sz="1600" dirty="0" smtClean="0"/>
              <a:t> the </a:t>
            </a:r>
            <a:r>
              <a:rPr lang="sv-SE" sz="1600" dirty="0" err="1" smtClean="0"/>
              <a:t>investigated</a:t>
            </a:r>
            <a:r>
              <a:rPr lang="sv-SE" sz="1600" dirty="0" smtClean="0"/>
              <a:t> element (for a </a:t>
            </a:r>
            <a:r>
              <a:rPr lang="sv-SE" sz="1600" dirty="0" err="1" smtClean="0"/>
              <a:t>button</a:t>
            </a:r>
            <a:r>
              <a:rPr lang="sv-SE" sz="1600" dirty="0" smtClean="0"/>
              <a:t>, </a:t>
            </a:r>
            <a:r>
              <a:rPr lang="sv-SE" sz="1600" dirty="0" err="1" smtClean="0"/>
              <a:t>when</a:t>
            </a:r>
            <a:r>
              <a:rPr lang="sv-SE" sz="1600" dirty="0" smtClean="0"/>
              <a:t> the </a:t>
            </a:r>
            <a:r>
              <a:rPr lang="sv-SE" sz="1600" dirty="0" err="1" smtClean="0"/>
              <a:t>user</a:t>
            </a:r>
            <a:r>
              <a:rPr lang="sv-SE" sz="1600" dirty="0" smtClean="0"/>
              <a:t> </a:t>
            </a:r>
            <a:r>
              <a:rPr lang="sv-SE" sz="1600" dirty="0" err="1" smtClean="0"/>
              <a:t>presses</a:t>
            </a:r>
            <a:r>
              <a:rPr lang="sv-SE" sz="1600" dirty="0" smtClean="0"/>
              <a:t> the </a:t>
            </a:r>
            <a:r>
              <a:rPr lang="sv-SE" sz="1600" dirty="0" err="1" smtClean="0"/>
              <a:t>button</a:t>
            </a:r>
            <a:r>
              <a:rPr lang="sv-SE" sz="1600" dirty="0" smtClean="0"/>
              <a:t>…)</a:t>
            </a:r>
            <a:endParaRPr lang="sv-SE" sz="1600" dirty="0"/>
          </a:p>
          <a:p>
            <a:pPr lvl="1"/>
            <a:endParaRPr lang="sv-SE" sz="1600" dirty="0"/>
          </a:p>
          <a:p>
            <a:pPr lvl="1"/>
            <a:endParaRPr lang="sv-SE" sz="1600" dirty="0"/>
          </a:p>
          <a:p>
            <a:pPr lvl="1"/>
            <a:endParaRPr lang="sv-SE" sz="16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4320480" cy="44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851920" y="5373216"/>
            <a:ext cx="50405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a:off x="3851920" y="5373216"/>
            <a:ext cx="0" cy="144016"/>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3851920" y="5517232"/>
            <a:ext cx="50405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4355976" y="5373216"/>
            <a:ext cx="0" cy="14401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16165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Some</a:t>
            </a:r>
            <a:r>
              <a:rPr lang="sv-SE" dirty="0" smtClean="0"/>
              <a:t> </a:t>
            </a:r>
            <a:r>
              <a:rPr lang="sv-SE" dirty="0" err="1" smtClean="0"/>
              <a:t>words</a:t>
            </a:r>
            <a:r>
              <a:rPr lang="sv-SE" dirty="0" smtClean="0"/>
              <a:t> on the GUI</a:t>
            </a:r>
            <a:endParaRPr lang="sv-SE" dirty="0"/>
          </a:p>
        </p:txBody>
      </p:sp>
      <p:sp>
        <p:nvSpPr>
          <p:cNvPr id="3" name="Content Placeholder 2"/>
          <p:cNvSpPr>
            <a:spLocks noGrp="1"/>
          </p:cNvSpPr>
          <p:nvPr>
            <p:ph idx="1"/>
          </p:nvPr>
        </p:nvSpPr>
        <p:spPr>
          <a:xfrm>
            <a:off x="179512" y="1279363"/>
            <a:ext cx="2901008" cy="576063"/>
          </a:xfrm>
        </p:spPr>
        <p:txBody>
          <a:bodyPr/>
          <a:lstStyle/>
          <a:p>
            <a:pPr marL="457200" lvl="1" indent="0" algn="ctr">
              <a:buNone/>
            </a:pPr>
            <a:r>
              <a:rPr lang="sv-SE" sz="1600" dirty="0" err="1" smtClean="0"/>
              <a:t>Example</a:t>
            </a:r>
            <a:r>
              <a:rPr lang="sv-SE" sz="1600" dirty="0" smtClean="0"/>
              <a:t>:</a:t>
            </a:r>
          </a:p>
          <a:p>
            <a:pPr marL="457200" lvl="1" indent="0" algn="ctr">
              <a:buNone/>
            </a:pPr>
            <a:r>
              <a:rPr lang="sv-SE" sz="1600" dirty="0" err="1" smtClean="0"/>
              <a:t>One</a:t>
            </a:r>
            <a:r>
              <a:rPr lang="sv-SE" sz="1600" dirty="0" smtClean="0"/>
              <a:t> </a:t>
            </a:r>
            <a:r>
              <a:rPr lang="sv-SE" sz="1600" dirty="0" err="1" smtClean="0"/>
              <a:t>of</a:t>
            </a:r>
            <a:r>
              <a:rPr lang="sv-SE" sz="1600" dirty="0" smtClean="0"/>
              <a:t> the option </a:t>
            </a:r>
            <a:r>
              <a:rPr lang="sv-SE" sz="1600" dirty="0" err="1" smtClean="0"/>
              <a:t>windows</a:t>
            </a:r>
            <a:endParaRPr lang="sv-SE" sz="1600" dirty="0" smtClean="0"/>
          </a:p>
          <a:p>
            <a:pPr marL="457200" lvl="1" indent="0">
              <a:buNone/>
            </a:pPr>
            <a:endParaRPr lang="sv-SE" sz="1600" dirty="0"/>
          </a:p>
          <a:p>
            <a:pPr lvl="1"/>
            <a:endParaRPr lang="sv-SE" sz="1600" dirty="0"/>
          </a:p>
          <a:p>
            <a:pPr lvl="1"/>
            <a:endParaRPr lang="sv-SE" sz="16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1617612" cy="193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0258" y="4365104"/>
            <a:ext cx="236757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001" y="1491617"/>
            <a:ext cx="2414093" cy="2129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2915816" y="3068960"/>
            <a:ext cx="72008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915816" y="3789040"/>
            <a:ext cx="792088"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39752" y="4041938"/>
            <a:ext cx="1152128" cy="646331"/>
          </a:xfrm>
          <a:prstGeom prst="rect">
            <a:avLst/>
          </a:prstGeom>
          <a:noFill/>
        </p:spPr>
        <p:txBody>
          <a:bodyPr wrap="square" rtlCol="0">
            <a:spAutoFit/>
          </a:bodyPr>
          <a:lstStyle/>
          <a:p>
            <a:r>
              <a:rPr lang="sv-SE" sz="1200" dirty="0" smtClean="0"/>
              <a:t>In the GUIDE</a:t>
            </a:r>
          </a:p>
          <a:p>
            <a:r>
              <a:rPr lang="sv-SE" sz="1200" dirty="0" err="1" smtClean="0"/>
              <a:t>Graphical</a:t>
            </a:r>
            <a:r>
              <a:rPr lang="sv-SE" sz="1200" dirty="0" smtClean="0"/>
              <a:t> editor</a:t>
            </a:r>
            <a:endParaRPr lang="sv-SE" sz="1200" dirty="0"/>
          </a:p>
        </p:txBody>
      </p:sp>
      <p:cxnSp>
        <p:nvCxnSpPr>
          <p:cNvPr id="14" name="Straight Arrow Connector 13"/>
          <p:cNvCxnSpPr/>
          <p:nvPr/>
        </p:nvCxnSpPr>
        <p:spPr>
          <a:xfrm>
            <a:off x="4860032" y="3068960"/>
            <a:ext cx="576064"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932040" y="4149080"/>
            <a:ext cx="504056"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560918" y="3704982"/>
            <a:ext cx="1584176" cy="600164"/>
          </a:xfrm>
          <a:prstGeom prst="rect">
            <a:avLst/>
          </a:prstGeom>
          <a:noFill/>
        </p:spPr>
        <p:txBody>
          <a:bodyPr wrap="square" rtlCol="0">
            <a:spAutoFit/>
          </a:bodyPr>
          <a:lstStyle/>
          <a:p>
            <a:r>
              <a:rPr lang="sv-SE" sz="1100" dirty="0" err="1" smtClean="0"/>
              <a:t>Clicking</a:t>
            </a:r>
            <a:r>
              <a:rPr lang="sv-SE" sz="1100" dirty="0" smtClean="0"/>
              <a:t> on an element </a:t>
            </a:r>
            <a:r>
              <a:rPr lang="sv-SE" sz="1100" dirty="0" err="1" smtClean="0"/>
              <a:t>will</a:t>
            </a:r>
            <a:r>
              <a:rPr lang="sv-SE" sz="1100" dirty="0" smtClean="0"/>
              <a:t> show </a:t>
            </a:r>
            <a:r>
              <a:rPr lang="sv-SE" sz="1100" dirty="0" err="1" smtClean="0"/>
              <a:t>you</a:t>
            </a:r>
            <a:r>
              <a:rPr lang="sv-SE" sz="1100" dirty="0" smtClean="0"/>
              <a:t> </a:t>
            </a:r>
            <a:r>
              <a:rPr lang="sv-SE" sz="1100" dirty="0" err="1" smtClean="0"/>
              <a:t>its</a:t>
            </a:r>
            <a:r>
              <a:rPr lang="sv-SE" sz="1100" dirty="0" smtClean="0"/>
              <a:t> </a:t>
            </a:r>
            <a:r>
              <a:rPr lang="sv-SE" sz="1100" dirty="0" err="1" smtClean="0"/>
              <a:t>name</a:t>
            </a:r>
            <a:endParaRPr lang="sv-SE" sz="1100" dirty="0"/>
          </a:p>
        </p:txBody>
      </p:sp>
      <p:cxnSp>
        <p:nvCxnSpPr>
          <p:cNvPr id="28" name="Straight Connector 27"/>
          <p:cNvCxnSpPr/>
          <p:nvPr/>
        </p:nvCxnSpPr>
        <p:spPr>
          <a:xfrm flipV="1">
            <a:off x="4056361" y="3356992"/>
            <a:ext cx="0" cy="1287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flipV="1">
            <a:off x="4056361" y="3356992"/>
            <a:ext cx="96253" cy="12872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600" name="Straight Connector 25599"/>
          <p:cNvCxnSpPr/>
          <p:nvPr/>
        </p:nvCxnSpPr>
        <p:spPr>
          <a:xfrm flipV="1">
            <a:off x="4152614" y="6309320"/>
            <a:ext cx="131354" cy="571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5603" name="Straight Connector 25602"/>
          <p:cNvCxnSpPr/>
          <p:nvPr/>
        </p:nvCxnSpPr>
        <p:spPr>
          <a:xfrm>
            <a:off x="4152614" y="6366424"/>
            <a:ext cx="131354" cy="8691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40853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Some</a:t>
            </a:r>
            <a:r>
              <a:rPr lang="sv-SE" dirty="0" smtClean="0"/>
              <a:t> </a:t>
            </a:r>
            <a:r>
              <a:rPr lang="sv-SE" dirty="0" err="1" smtClean="0"/>
              <a:t>words</a:t>
            </a:r>
            <a:r>
              <a:rPr lang="sv-SE" dirty="0" smtClean="0"/>
              <a:t> on the GUI</a:t>
            </a:r>
            <a:endParaRPr lang="sv-SE" dirty="0"/>
          </a:p>
        </p:txBody>
      </p:sp>
      <p:graphicFrame>
        <p:nvGraphicFramePr>
          <p:cNvPr id="4" name="Object 3"/>
          <p:cNvGraphicFramePr>
            <a:graphicFrameLocks noChangeAspect="1"/>
          </p:cNvGraphicFramePr>
          <p:nvPr>
            <p:extLst>
              <p:ext uri="{D42A27DB-BD31-4B8C-83A1-F6EECF244321}">
                <p14:modId xmlns:p14="http://schemas.microsoft.com/office/powerpoint/2010/main" val="2328472366"/>
              </p:ext>
            </p:extLst>
          </p:nvPr>
        </p:nvGraphicFramePr>
        <p:xfrm>
          <a:off x="2339752" y="1772816"/>
          <a:ext cx="6099175" cy="3816350"/>
        </p:xfrm>
        <a:graphic>
          <a:graphicData uri="http://schemas.openxmlformats.org/presentationml/2006/ole">
            <mc:AlternateContent xmlns:mc="http://schemas.openxmlformats.org/markup-compatibility/2006">
              <mc:Choice xmlns:v="urn:schemas-microsoft-com:vml" Requires="v">
                <p:oleObj spid="_x0000_s27707" name="Document" r:id="rId3" imgW="5987816" imgH="3752495" progId="Word.Document.8">
                  <p:embed/>
                </p:oleObj>
              </mc:Choice>
              <mc:Fallback>
                <p:oleObj name="Document" r:id="rId3" imgW="5987816" imgH="3752495" progId="Word.Document.8">
                  <p:embed/>
                  <p:pic>
                    <p:nvPicPr>
                      <p:cNvPr id="0" name="Object 3"/>
                      <p:cNvPicPr>
                        <a:picLocks noChangeAspect="1" noChangeArrowheads="1"/>
                      </p:cNvPicPr>
                      <p:nvPr/>
                    </p:nvPicPr>
                    <p:blipFill>
                      <a:blip r:embed="rId4"/>
                      <a:srcRect/>
                      <a:stretch>
                        <a:fillRect/>
                      </a:stretch>
                    </p:blipFill>
                    <p:spPr bwMode="auto">
                      <a:xfrm>
                        <a:off x="2339752" y="1772816"/>
                        <a:ext cx="60991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755576" y="1484784"/>
            <a:ext cx="2016224" cy="369332"/>
          </a:xfrm>
          <a:prstGeom prst="rect">
            <a:avLst/>
          </a:prstGeom>
          <a:noFill/>
        </p:spPr>
        <p:txBody>
          <a:bodyPr wrap="square" rtlCol="0">
            <a:spAutoFit/>
          </a:bodyPr>
          <a:lstStyle/>
          <a:p>
            <a:r>
              <a:rPr lang="sv-SE" dirty="0" err="1" smtClean="0"/>
              <a:t>Initialisation</a:t>
            </a:r>
            <a:r>
              <a:rPr lang="sv-SE" dirty="0" smtClean="0"/>
              <a:t>:</a:t>
            </a:r>
            <a:endParaRPr lang="sv-SE" dirty="0"/>
          </a:p>
        </p:txBody>
      </p:sp>
      <p:sp>
        <p:nvSpPr>
          <p:cNvPr id="6" name="TextBox 5"/>
          <p:cNvSpPr txBox="1"/>
          <p:nvPr/>
        </p:nvSpPr>
        <p:spPr>
          <a:xfrm>
            <a:off x="2699792" y="5949280"/>
            <a:ext cx="4896544" cy="646331"/>
          </a:xfrm>
          <a:prstGeom prst="rect">
            <a:avLst/>
          </a:prstGeom>
          <a:noFill/>
        </p:spPr>
        <p:txBody>
          <a:bodyPr wrap="square" rtlCol="0">
            <a:spAutoFit/>
          </a:bodyPr>
          <a:lstStyle/>
          <a:p>
            <a:r>
              <a:rPr lang="sv-SE" dirty="0" err="1" smtClean="0"/>
              <a:t>Each</a:t>
            </a:r>
            <a:r>
              <a:rPr lang="sv-SE" dirty="0" smtClean="0"/>
              <a:t> </a:t>
            </a:r>
            <a:r>
              <a:rPr lang="sv-SE" dirty="0" err="1" smtClean="0"/>
              <a:t>of</a:t>
            </a:r>
            <a:r>
              <a:rPr lang="sv-SE" dirty="0" smtClean="0"/>
              <a:t> the text </a:t>
            </a:r>
            <a:r>
              <a:rPr lang="sv-SE" dirty="0" err="1" smtClean="0"/>
              <a:t>fields</a:t>
            </a:r>
            <a:r>
              <a:rPr lang="sv-SE" dirty="0" smtClean="0"/>
              <a:t> is given the </a:t>
            </a:r>
            <a:r>
              <a:rPr lang="sv-SE" dirty="0" err="1" smtClean="0"/>
              <a:t>value</a:t>
            </a:r>
            <a:r>
              <a:rPr lang="sv-SE" dirty="0" smtClean="0"/>
              <a:t> </a:t>
            </a:r>
            <a:r>
              <a:rPr lang="sv-SE" dirty="0" err="1" smtClean="0"/>
              <a:t>of</a:t>
            </a:r>
            <a:r>
              <a:rPr lang="sv-SE" dirty="0" smtClean="0"/>
              <a:t> the </a:t>
            </a:r>
            <a:r>
              <a:rPr lang="sv-SE" dirty="0" err="1" smtClean="0"/>
              <a:t>corresponding</a:t>
            </a:r>
            <a:r>
              <a:rPr lang="sv-SE" dirty="0" smtClean="0"/>
              <a:t> parameter in the </a:t>
            </a:r>
            <a:r>
              <a:rPr lang="sv-SE" i="1" dirty="0" err="1" smtClean="0"/>
              <a:t>settings</a:t>
            </a:r>
            <a:r>
              <a:rPr lang="sv-SE" dirty="0" smtClean="0"/>
              <a:t> </a:t>
            </a:r>
            <a:r>
              <a:rPr lang="sv-SE" dirty="0" err="1" smtClean="0"/>
              <a:t>struct</a:t>
            </a:r>
            <a:endParaRPr lang="sv-SE" dirty="0"/>
          </a:p>
        </p:txBody>
      </p:sp>
      <p:cxnSp>
        <p:nvCxnSpPr>
          <p:cNvPr id="8" name="Straight Arrow Connector 7"/>
          <p:cNvCxnSpPr/>
          <p:nvPr/>
        </p:nvCxnSpPr>
        <p:spPr>
          <a:xfrm flipH="1" flipV="1">
            <a:off x="3923928" y="5445224"/>
            <a:ext cx="72008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364088" y="5445224"/>
            <a:ext cx="1152128"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1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t>
            </a:r>
            <a:r>
              <a:rPr lang="sv-SE" dirty="0" err="1" smtClean="0"/>
              <a:t>RaPId</a:t>
            </a:r>
            <a:r>
              <a:rPr lang="sv-SE" dirty="0" smtClean="0"/>
              <a:t> </a:t>
            </a:r>
            <a:r>
              <a:rPr lang="sv-SE" dirty="0" err="1" smtClean="0"/>
              <a:t>doing</a:t>
            </a:r>
            <a:r>
              <a:rPr lang="sv-SE"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63" y="1196752"/>
            <a:ext cx="6520873" cy="2880320"/>
          </a:xfrm>
        </p:spPr>
      </p:pic>
      <p:sp>
        <p:nvSpPr>
          <p:cNvPr id="5" name="Oval 4"/>
          <p:cNvSpPr/>
          <p:nvPr/>
        </p:nvSpPr>
        <p:spPr>
          <a:xfrm>
            <a:off x="4572000" y="4453371"/>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1</a:t>
            </a:r>
            <a:endParaRPr lang="en-US" dirty="0"/>
          </a:p>
        </p:txBody>
      </p:sp>
      <p:sp>
        <p:nvSpPr>
          <p:cNvPr id="7" name="Oval 6"/>
          <p:cNvSpPr/>
          <p:nvPr/>
        </p:nvSpPr>
        <p:spPr>
          <a:xfrm>
            <a:off x="4572000" y="4813411"/>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2</a:t>
            </a:r>
            <a:endParaRPr lang="en-US" dirty="0"/>
          </a:p>
        </p:txBody>
      </p:sp>
      <p:sp>
        <p:nvSpPr>
          <p:cNvPr id="9" name="Oval 8"/>
          <p:cNvSpPr/>
          <p:nvPr/>
        </p:nvSpPr>
        <p:spPr>
          <a:xfrm>
            <a:off x="4572000" y="5173451"/>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3</a:t>
            </a:r>
            <a:endParaRPr lang="en-US" dirty="0"/>
          </a:p>
        </p:txBody>
      </p:sp>
      <p:sp>
        <p:nvSpPr>
          <p:cNvPr id="11" name="Oval 10"/>
          <p:cNvSpPr/>
          <p:nvPr/>
        </p:nvSpPr>
        <p:spPr>
          <a:xfrm>
            <a:off x="4572000" y="5533491"/>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4</a:t>
            </a:r>
            <a:endParaRPr lang="en-US" dirty="0"/>
          </a:p>
        </p:txBody>
      </p:sp>
      <p:sp>
        <p:nvSpPr>
          <p:cNvPr id="13" name="Oval 12"/>
          <p:cNvSpPr/>
          <p:nvPr/>
        </p:nvSpPr>
        <p:spPr>
          <a:xfrm>
            <a:off x="4572000" y="5893531"/>
            <a:ext cx="227008"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sv-SE" dirty="0" smtClean="0"/>
              <a:t>5</a:t>
            </a:r>
            <a:endParaRPr lang="en-US" dirty="0"/>
          </a:p>
        </p:txBody>
      </p:sp>
      <p:grpSp>
        <p:nvGrpSpPr>
          <p:cNvPr id="19" name="Group 18"/>
          <p:cNvGrpSpPr/>
          <p:nvPr/>
        </p:nvGrpSpPr>
        <p:grpSpPr>
          <a:xfrm>
            <a:off x="4499992" y="6203049"/>
            <a:ext cx="432048" cy="338554"/>
            <a:chOff x="107504" y="6402814"/>
            <a:chExt cx="432048" cy="338554"/>
          </a:xfrm>
        </p:grpSpPr>
        <p:sp>
          <p:nvSpPr>
            <p:cNvPr id="16" name="Oval 15"/>
            <p:cNvSpPr/>
            <p:nvPr/>
          </p:nvSpPr>
          <p:spPr>
            <a:xfrm>
              <a:off x="172638" y="6466205"/>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p>
          </p:txBody>
        </p:sp>
        <p:sp>
          <p:nvSpPr>
            <p:cNvPr id="18" name="TextBox 17"/>
            <p:cNvSpPr txBox="1"/>
            <p:nvPr/>
          </p:nvSpPr>
          <p:spPr>
            <a:xfrm>
              <a:off x="107504" y="6402814"/>
              <a:ext cx="432048" cy="338554"/>
            </a:xfrm>
            <a:prstGeom prst="rect">
              <a:avLst/>
            </a:prstGeom>
            <a:noFill/>
          </p:spPr>
          <p:txBody>
            <a:bodyPr wrap="square" rtlCol="0">
              <a:spAutoFit/>
            </a:bodyPr>
            <a:lstStyle/>
            <a:p>
              <a:r>
                <a:rPr lang="sv-SE" sz="1600" dirty="0" smtClean="0">
                  <a:solidFill>
                    <a:schemeClr val="bg1"/>
                  </a:solidFill>
                </a:rPr>
                <a:t>2’</a:t>
              </a:r>
              <a:endParaRPr lang="en-US" sz="1600" dirty="0">
                <a:solidFill>
                  <a:schemeClr val="bg1"/>
                </a:solidFill>
              </a:endParaRPr>
            </a:p>
          </p:txBody>
        </p:sp>
      </p:grpSp>
      <p:cxnSp>
        <p:nvCxnSpPr>
          <p:cNvPr id="21" name="Elbow Connector 20"/>
          <p:cNvCxnSpPr>
            <a:stCxn id="18" idx="1"/>
            <a:endCxn id="9" idx="2"/>
          </p:cNvCxnSpPr>
          <p:nvPr/>
        </p:nvCxnSpPr>
        <p:spPr>
          <a:xfrm rot="10800000" flipH="1">
            <a:off x="4499992" y="5281464"/>
            <a:ext cx="72008" cy="1090863"/>
          </a:xfrm>
          <a:prstGeom prst="bentConnector3">
            <a:avLst>
              <a:gd name="adj1" fmla="val -317465"/>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827584" y="5226731"/>
            <a:ext cx="3528392" cy="1200329"/>
          </a:xfrm>
          <a:prstGeom prst="rect">
            <a:avLst/>
          </a:prstGeom>
          <a:noFill/>
        </p:spPr>
        <p:txBody>
          <a:bodyPr wrap="square" rtlCol="0">
            <a:spAutoFit/>
          </a:bodyPr>
          <a:lstStyle/>
          <a:p>
            <a:r>
              <a:rPr lang="en-US" dirty="0"/>
              <a:t>The iterations </a:t>
            </a:r>
            <a:r>
              <a:rPr lang="en-US" dirty="0" smtClean="0"/>
              <a:t>go on until a minimal </a:t>
            </a:r>
            <a:r>
              <a:rPr lang="en-US" dirty="0"/>
              <a:t>fitness or a maximal number of iterations are reached. </a:t>
            </a:r>
          </a:p>
        </p:txBody>
      </p:sp>
    </p:spTree>
    <p:extLst>
      <p:ext uri="{BB962C8B-B14F-4D97-AF65-F5344CB8AC3E}">
        <p14:creationId xmlns:p14="http://schemas.microsoft.com/office/powerpoint/2010/main" val="3421317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Some</a:t>
            </a:r>
            <a:r>
              <a:rPr lang="sv-SE" dirty="0" smtClean="0"/>
              <a:t> </a:t>
            </a:r>
            <a:r>
              <a:rPr lang="sv-SE" dirty="0" err="1" smtClean="0"/>
              <a:t>words</a:t>
            </a:r>
            <a:r>
              <a:rPr lang="sv-SE" dirty="0" smtClean="0"/>
              <a:t> on the GUI</a:t>
            </a:r>
            <a:endParaRPr lang="sv-SE"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596536318"/>
              </p:ext>
            </p:extLst>
          </p:nvPr>
        </p:nvGraphicFramePr>
        <p:xfrm>
          <a:off x="1042988" y="2424113"/>
          <a:ext cx="6400800" cy="2466975"/>
        </p:xfrm>
        <a:graphic>
          <a:graphicData uri="http://schemas.openxmlformats.org/presentationml/2006/ole">
            <mc:AlternateContent xmlns:mc="http://schemas.openxmlformats.org/markup-compatibility/2006">
              <mc:Choice xmlns:v="urn:schemas-microsoft-com:vml" Requires="v">
                <p:oleObj spid="_x0000_s26684" name="Document" r:id="rId3" imgW="5987816" imgH="2308756" progId="Word.Document.8">
                  <p:embed/>
                </p:oleObj>
              </mc:Choice>
              <mc:Fallback>
                <p:oleObj name="Document" r:id="rId3" imgW="5987816" imgH="2308756" progId="Word.Document.8">
                  <p:embed/>
                  <p:pic>
                    <p:nvPicPr>
                      <p:cNvPr id="0" name=""/>
                      <p:cNvPicPr/>
                      <p:nvPr/>
                    </p:nvPicPr>
                    <p:blipFill>
                      <a:blip r:embed="rId4"/>
                      <a:stretch>
                        <a:fillRect/>
                      </a:stretch>
                    </p:blipFill>
                    <p:spPr>
                      <a:xfrm>
                        <a:off x="1042988" y="2424113"/>
                        <a:ext cx="6400800" cy="2466975"/>
                      </a:xfrm>
                      <a:prstGeom prst="rect">
                        <a:avLst/>
                      </a:prstGeom>
                    </p:spPr>
                  </p:pic>
                </p:oleObj>
              </mc:Fallback>
            </mc:AlternateContent>
          </a:graphicData>
        </a:graphic>
      </p:graphicFrame>
      <p:sp>
        <p:nvSpPr>
          <p:cNvPr id="8" name="TextBox 7"/>
          <p:cNvSpPr txBox="1"/>
          <p:nvPr/>
        </p:nvSpPr>
        <p:spPr>
          <a:xfrm>
            <a:off x="755576" y="1484784"/>
            <a:ext cx="2016224" cy="369332"/>
          </a:xfrm>
          <a:prstGeom prst="rect">
            <a:avLst/>
          </a:prstGeom>
          <a:noFill/>
        </p:spPr>
        <p:txBody>
          <a:bodyPr wrap="square" rtlCol="0">
            <a:spAutoFit/>
          </a:bodyPr>
          <a:lstStyle/>
          <a:p>
            <a:r>
              <a:rPr lang="sv-SE" dirty="0" err="1" smtClean="0"/>
              <a:t>Update</a:t>
            </a:r>
            <a:r>
              <a:rPr lang="sv-SE" dirty="0" smtClean="0"/>
              <a:t>:</a:t>
            </a:r>
            <a:endParaRPr lang="sv-SE" dirty="0"/>
          </a:p>
        </p:txBody>
      </p:sp>
      <p:cxnSp>
        <p:nvCxnSpPr>
          <p:cNvPr id="7" name="Straight Arrow Connector 6"/>
          <p:cNvCxnSpPr/>
          <p:nvPr/>
        </p:nvCxnSpPr>
        <p:spPr>
          <a:xfrm flipV="1">
            <a:off x="2555776" y="1988840"/>
            <a:ext cx="576064"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75856" y="1477652"/>
            <a:ext cx="3240360" cy="646331"/>
          </a:xfrm>
          <a:prstGeom prst="rect">
            <a:avLst/>
          </a:prstGeom>
          <a:noFill/>
        </p:spPr>
        <p:txBody>
          <a:bodyPr wrap="square" rtlCol="0">
            <a:spAutoFit/>
          </a:bodyPr>
          <a:lstStyle/>
          <a:p>
            <a:r>
              <a:rPr lang="sv-SE" dirty="0" err="1" smtClean="0"/>
              <a:t>This</a:t>
            </a:r>
            <a:r>
              <a:rPr lang="sv-SE" dirty="0" smtClean="0"/>
              <a:t> </a:t>
            </a:r>
            <a:r>
              <a:rPr lang="sv-SE" dirty="0" err="1" smtClean="0"/>
              <a:t>function</a:t>
            </a:r>
            <a:r>
              <a:rPr lang="sv-SE" dirty="0" smtClean="0"/>
              <a:t> is </a:t>
            </a:r>
            <a:r>
              <a:rPr lang="sv-SE" dirty="0" err="1" smtClean="0"/>
              <a:t>called</a:t>
            </a:r>
            <a:r>
              <a:rPr lang="sv-SE" dirty="0" smtClean="0"/>
              <a:t> </a:t>
            </a:r>
            <a:r>
              <a:rPr lang="sv-SE" dirty="0" err="1" smtClean="0"/>
              <a:t>when</a:t>
            </a:r>
            <a:r>
              <a:rPr lang="sv-SE" dirty="0" smtClean="0"/>
              <a:t> the </a:t>
            </a:r>
            <a:r>
              <a:rPr lang="sv-SE" dirty="0" err="1" smtClean="0"/>
              <a:t>button</a:t>
            </a:r>
            <a:r>
              <a:rPr lang="sv-SE" dirty="0" smtClean="0"/>
              <a:t> is </a:t>
            </a:r>
            <a:r>
              <a:rPr lang="sv-SE" dirty="0" err="1" smtClean="0"/>
              <a:t>clicked</a:t>
            </a:r>
            <a:endParaRPr lang="sv-SE" dirty="0"/>
          </a:p>
        </p:txBody>
      </p:sp>
      <p:cxnSp>
        <p:nvCxnSpPr>
          <p:cNvPr id="11" name="Straight Arrow Connector 10"/>
          <p:cNvCxnSpPr/>
          <p:nvPr/>
        </p:nvCxnSpPr>
        <p:spPr>
          <a:xfrm>
            <a:off x="5580112" y="3284984"/>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804248" y="2996952"/>
            <a:ext cx="2016224" cy="738664"/>
          </a:xfrm>
          <a:prstGeom prst="rect">
            <a:avLst/>
          </a:prstGeom>
          <a:noFill/>
        </p:spPr>
        <p:txBody>
          <a:bodyPr wrap="square" rtlCol="0">
            <a:spAutoFit/>
          </a:bodyPr>
          <a:lstStyle/>
          <a:p>
            <a:r>
              <a:rPr lang="sv-SE" sz="1400" dirty="0" smtClean="0"/>
              <a:t>The </a:t>
            </a:r>
            <a:r>
              <a:rPr lang="sv-SE" sz="1400" dirty="0" err="1" smtClean="0"/>
              <a:t>values</a:t>
            </a:r>
            <a:r>
              <a:rPr lang="sv-SE" sz="1400" dirty="0" smtClean="0"/>
              <a:t> from the GUI </a:t>
            </a:r>
            <a:r>
              <a:rPr lang="sv-SE" sz="1400" dirty="0" err="1" smtClean="0"/>
              <a:t>are</a:t>
            </a:r>
            <a:r>
              <a:rPr lang="sv-SE" sz="1400" dirty="0" smtClean="0"/>
              <a:t> </a:t>
            </a:r>
            <a:r>
              <a:rPr lang="sv-SE" sz="1400" dirty="0" err="1" smtClean="0"/>
              <a:t>copied</a:t>
            </a:r>
            <a:r>
              <a:rPr lang="sv-SE" sz="1400" dirty="0" smtClean="0"/>
              <a:t> in the </a:t>
            </a:r>
            <a:r>
              <a:rPr lang="sv-SE" sz="1400" dirty="0" err="1" smtClean="0"/>
              <a:t>settings</a:t>
            </a:r>
            <a:r>
              <a:rPr lang="sv-SE" sz="1400" dirty="0" smtClean="0"/>
              <a:t> </a:t>
            </a:r>
            <a:r>
              <a:rPr lang="sv-SE" sz="1400" dirty="0" err="1" smtClean="0"/>
              <a:t>struct</a:t>
            </a:r>
            <a:endParaRPr lang="sv-SE" sz="1400" dirty="0"/>
          </a:p>
        </p:txBody>
      </p:sp>
      <p:cxnSp>
        <p:nvCxnSpPr>
          <p:cNvPr id="14" name="Straight Arrow Connector 13"/>
          <p:cNvCxnSpPr/>
          <p:nvPr/>
        </p:nvCxnSpPr>
        <p:spPr>
          <a:xfrm>
            <a:off x="2771800" y="4365104"/>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707904" y="4207060"/>
            <a:ext cx="2016224" cy="307777"/>
          </a:xfrm>
          <a:prstGeom prst="rect">
            <a:avLst/>
          </a:prstGeom>
          <a:noFill/>
        </p:spPr>
        <p:txBody>
          <a:bodyPr wrap="square" rtlCol="0">
            <a:spAutoFit/>
          </a:bodyPr>
          <a:lstStyle/>
          <a:p>
            <a:r>
              <a:rPr lang="sv-SE" sz="1400" dirty="0" smtClean="0"/>
              <a:t>The data </a:t>
            </a:r>
            <a:r>
              <a:rPr lang="sv-SE" sz="1400" dirty="0" err="1" smtClean="0"/>
              <a:t>file</a:t>
            </a:r>
            <a:r>
              <a:rPr lang="sv-SE" sz="1400" dirty="0" smtClean="0"/>
              <a:t> is </a:t>
            </a:r>
            <a:r>
              <a:rPr lang="sv-SE" sz="1400" dirty="0" err="1" smtClean="0"/>
              <a:t>loaded</a:t>
            </a:r>
            <a:endParaRPr lang="sv-SE" sz="1400" dirty="0"/>
          </a:p>
        </p:txBody>
      </p:sp>
      <p:sp>
        <p:nvSpPr>
          <p:cNvPr id="18" name="TextBox 17"/>
          <p:cNvSpPr txBox="1"/>
          <p:nvPr/>
        </p:nvSpPr>
        <p:spPr>
          <a:xfrm>
            <a:off x="4896036" y="4732929"/>
            <a:ext cx="3996444" cy="307777"/>
          </a:xfrm>
          <a:prstGeom prst="rect">
            <a:avLst/>
          </a:prstGeom>
          <a:noFill/>
        </p:spPr>
        <p:txBody>
          <a:bodyPr wrap="square" rtlCol="0">
            <a:spAutoFit/>
          </a:bodyPr>
          <a:lstStyle/>
          <a:p>
            <a:r>
              <a:rPr lang="sv-SE" sz="1400" dirty="0" smtClean="0"/>
              <a:t>The new data is </a:t>
            </a:r>
            <a:r>
              <a:rPr lang="sv-SE" sz="1400" dirty="0" err="1" smtClean="0"/>
              <a:t>appended</a:t>
            </a:r>
            <a:r>
              <a:rPr lang="sv-SE" sz="1400" dirty="0" smtClean="0"/>
              <a:t> </a:t>
            </a:r>
            <a:r>
              <a:rPr lang="sv-SE" sz="1400" dirty="0" err="1" smtClean="0"/>
              <a:t>to</a:t>
            </a:r>
            <a:r>
              <a:rPr lang="sv-SE" sz="1400" dirty="0" smtClean="0"/>
              <a:t> the </a:t>
            </a:r>
            <a:r>
              <a:rPr lang="sv-SE" sz="1400" dirty="0" err="1" smtClean="0"/>
              <a:t>loaded</a:t>
            </a:r>
            <a:r>
              <a:rPr lang="sv-SE" sz="1400" dirty="0" smtClean="0"/>
              <a:t> </a:t>
            </a:r>
            <a:r>
              <a:rPr lang="sv-SE" sz="1400" dirty="0" err="1" smtClean="0"/>
              <a:t>struct</a:t>
            </a:r>
            <a:endParaRPr lang="sv-SE" sz="1400" dirty="0"/>
          </a:p>
        </p:txBody>
      </p:sp>
      <p:cxnSp>
        <p:nvCxnSpPr>
          <p:cNvPr id="16" name="Straight Arrow Connector 15"/>
          <p:cNvCxnSpPr/>
          <p:nvPr/>
        </p:nvCxnSpPr>
        <p:spPr>
          <a:xfrm>
            <a:off x="3563888" y="4581128"/>
            <a:ext cx="1224136" cy="305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47864" y="5445224"/>
            <a:ext cx="3996444" cy="307777"/>
          </a:xfrm>
          <a:prstGeom prst="rect">
            <a:avLst/>
          </a:prstGeom>
          <a:noFill/>
        </p:spPr>
        <p:txBody>
          <a:bodyPr wrap="square" rtlCol="0">
            <a:spAutoFit/>
          </a:bodyPr>
          <a:lstStyle/>
          <a:p>
            <a:r>
              <a:rPr lang="sv-SE" sz="1400" dirty="0" smtClean="0"/>
              <a:t>The data is </a:t>
            </a:r>
            <a:r>
              <a:rPr lang="sv-SE" sz="1400" dirty="0" err="1" smtClean="0"/>
              <a:t>saved</a:t>
            </a:r>
            <a:r>
              <a:rPr lang="sv-SE" sz="1400" dirty="0" smtClean="0"/>
              <a:t> at the same </a:t>
            </a:r>
            <a:r>
              <a:rPr lang="sv-SE" sz="1400" dirty="0" err="1" smtClean="0"/>
              <a:t>emplacement</a:t>
            </a:r>
            <a:endParaRPr lang="sv-SE" sz="1400" dirty="0"/>
          </a:p>
        </p:txBody>
      </p:sp>
      <p:cxnSp>
        <p:nvCxnSpPr>
          <p:cNvPr id="22" name="Straight Arrow Connector 21"/>
          <p:cNvCxnSpPr/>
          <p:nvPr/>
        </p:nvCxnSpPr>
        <p:spPr>
          <a:xfrm>
            <a:off x="2987824" y="4732929"/>
            <a:ext cx="360040" cy="640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764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Bug list</a:t>
            </a:r>
            <a:endParaRPr lang="sv-SE" dirty="0"/>
          </a:p>
        </p:txBody>
      </p:sp>
      <p:sp>
        <p:nvSpPr>
          <p:cNvPr id="3" name="Content Placeholder 2"/>
          <p:cNvSpPr>
            <a:spLocks noGrp="1"/>
          </p:cNvSpPr>
          <p:nvPr>
            <p:ph idx="1"/>
          </p:nvPr>
        </p:nvSpPr>
        <p:spPr/>
        <p:txBody>
          <a:bodyPr/>
          <a:lstStyle/>
          <a:p>
            <a:r>
              <a:rPr lang="sv-SE" sz="2400" dirty="0" smtClean="0"/>
              <a:t>If </a:t>
            </a:r>
            <a:r>
              <a:rPr lang="sv-SE" sz="2400" dirty="0" err="1" smtClean="0"/>
              <a:t>you</a:t>
            </a:r>
            <a:r>
              <a:rPr lang="sv-SE" sz="2400" dirty="0" smtClean="0"/>
              <a:t> </a:t>
            </a:r>
            <a:r>
              <a:rPr lang="sv-SE" sz="2400" dirty="0" err="1" smtClean="0"/>
              <a:t>give</a:t>
            </a:r>
            <a:r>
              <a:rPr lang="sv-SE" sz="2400" dirty="0" smtClean="0"/>
              <a:t> </a:t>
            </a:r>
            <a:r>
              <a:rPr lang="sv-SE" sz="2400" dirty="0" err="1" smtClean="0"/>
              <a:t>to</a:t>
            </a:r>
            <a:r>
              <a:rPr lang="sv-SE" sz="2400" dirty="0" smtClean="0"/>
              <a:t> the GUI bad </a:t>
            </a:r>
            <a:r>
              <a:rPr lang="sv-SE" sz="2400" dirty="0" err="1" smtClean="0"/>
              <a:t>names</a:t>
            </a:r>
            <a:r>
              <a:rPr lang="sv-SE" sz="2400" dirty="0" smtClean="0"/>
              <a:t> for the parameters </a:t>
            </a:r>
            <a:r>
              <a:rPr lang="sv-SE" sz="2400" dirty="0" err="1" smtClean="0"/>
              <a:t>to</a:t>
            </a:r>
            <a:r>
              <a:rPr lang="sv-SE" sz="2400" dirty="0" smtClean="0"/>
              <a:t> </a:t>
            </a:r>
            <a:r>
              <a:rPr lang="sv-SE" sz="2400" dirty="0" err="1" smtClean="0"/>
              <a:t>fetch</a:t>
            </a:r>
            <a:r>
              <a:rPr lang="sv-SE" sz="2400" dirty="0" smtClean="0"/>
              <a:t> in the </a:t>
            </a:r>
            <a:r>
              <a:rPr lang="sv-SE" sz="2400" dirty="0" err="1" smtClean="0"/>
              <a:t>simulink</a:t>
            </a:r>
            <a:r>
              <a:rPr lang="sv-SE" sz="2400" dirty="0" smtClean="0"/>
              <a:t> diagram, </a:t>
            </a:r>
            <a:r>
              <a:rPr lang="sv-SE" sz="2400" dirty="0" err="1" smtClean="0"/>
              <a:t>FMItoolbox</a:t>
            </a:r>
            <a:r>
              <a:rPr lang="sv-SE" sz="2400" dirty="0" smtClean="0"/>
              <a:t> </a:t>
            </a:r>
            <a:r>
              <a:rPr lang="sv-SE" sz="2400" dirty="0" err="1" smtClean="0"/>
              <a:t>will</a:t>
            </a:r>
            <a:r>
              <a:rPr lang="sv-SE" sz="2400" dirty="0" smtClean="0"/>
              <a:t> make </a:t>
            </a:r>
            <a:r>
              <a:rPr lang="sv-SE" sz="2400" dirty="0" err="1" smtClean="0"/>
              <a:t>simulink</a:t>
            </a:r>
            <a:r>
              <a:rPr lang="sv-SE" sz="2400" dirty="0" smtClean="0"/>
              <a:t> </a:t>
            </a:r>
            <a:r>
              <a:rPr lang="sv-SE" sz="2400" dirty="0" err="1" smtClean="0"/>
              <a:t>shut</a:t>
            </a:r>
            <a:r>
              <a:rPr lang="sv-SE" sz="2400" dirty="0" smtClean="0"/>
              <a:t> down </a:t>
            </a:r>
            <a:r>
              <a:rPr lang="sv-SE" sz="2400" dirty="0" err="1" smtClean="0"/>
              <a:t>without</a:t>
            </a:r>
            <a:r>
              <a:rPr lang="sv-SE" sz="2400" dirty="0" smtClean="0"/>
              <a:t> </a:t>
            </a:r>
            <a:r>
              <a:rPr lang="sv-SE" sz="2400" dirty="0" err="1" smtClean="0"/>
              <a:t>notice</a:t>
            </a:r>
            <a:endParaRPr lang="sv-SE" sz="2400" dirty="0" smtClean="0"/>
          </a:p>
          <a:p>
            <a:r>
              <a:rPr lang="sv-SE" sz="2400" dirty="0" err="1" smtClean="0"/>
              <a:t>Some</a:t>
            </a:r>
            <a:r>
              <a:rPr lang="sv-SE" sz="2400" dirty="0" smtClean="0"/>
              <a:t> jpeg </a:t>
            </a:r>
            <a:r>
              <a:rPr lang="sv-SE" sz="2400" dirty="0" err="1" smtClean="0"/>
              <a:t>files</a:t>
            </a:r>
            <a:r>
              <a:rPr lang="sv-SE" sz="2400" dirty="0" smtClean="0"/>
              <a:t> </a:t>
            </a:r>
            <a:r>
              <a:rPr lang="sv-SE" sz="2400" dirty="0" err="1" smtClean="0"/>
              <a:t>are</a:t>
            </a:r>
            <a:r>
              <a:rPr lang="sv-SE" sz="2400" dirty="0" smtClean="0"/>
              <a:t> </a:t>
            </a:r>
            <a:r>
              <a:rPr lang="sv-SE" sz="2400" dirty="0" err="1" smtClean="0"/>
              <a:t>included</a:t>
            </a:r>
            <a:r>
              <a:rPr lang="sv-SE" sz="2400" dirty="0" smtClean="0"/>
              <a:t> in the </a:t>
            </a:r>
            <a:r>
              <a:rPr lang="sv-SE" sz="2400" dirty="0" err="1" smtClean="0"/>
              <a:t>main</a:t>
            </a:r>
            <a:r>
              <a:rPr lang="sv-SE" sz="2400" dirty="0" smtClean="0"/>
              <a:t> </a:t>
            </a:r>
            <a:r>
              <a:rPr lang="sv-SE" sz="2400" dirty="0" err="1" smtClean="0"/>
              <a:t>window</a:t>
            </a:r>
            <a:r>
              <a:rPr lang="sv-SE" sz="2400" dirty="0" smtClean="0"/>
              <a:t>, </a:t>
            </a:r>
            <a:r>
              <a:rPr lang="sv-SE" sz="2400" dirty="0" err="1" smtClean="0"/>
              <a:t>warnings</a:t>
            </a:r>
            <a:r>
              <a:rPr lang="sv-SE" sz="2400" dirty="0" smtClean="0"/>
              <a:t> </a:t>
            </a:r>
            <a:r>
              <a:rPr lang="sv-SE" sz="2400" dirty="0" err="1" smtClean="0"/>
              <a:t>are</a:t>
            </a:r>
            <a:r>
              <a:rPr lang="sv-SE" sz="2400" dirty="0" smtClean="0"/>
              <a:t> displayed in </a:t>
            </a:r>
            <a:r>
              <a:rPr lang="sv-SE" sz="2400" dirty="0" err="1" smtClean="0"/>
              <a:t>console</a:t>
            </a:r>
            <a:r>
              <a:rPr lang="sv-SE" sz="2400" dirty="0" smtClean="0"/>
              <a:t>… </a:t>
            </a:r>
          </a:p>
          <a:p>
            <a:r>
              <a:rPr lang="sv-SE" sz="2400" dirty="0" smtClean="0"/>
              <a:t>The </a:t>
            </a:r>
            <a:r>
              <a:rPr lang="sv-SE" sz="2400" dirty="0" err="1" smtClean="0"/>
              <a:t>fmi</a:t>
            </a:r>
            <a:r>
              <a:rPr lang="sv-SE" sz="2400" dirty="0" smtClean="0"/>
              <a:t> </a:t>
            </a:r>
            <a:r>
              <a:rPr lang="sv-SE" sz="2400" dirty="0" err="1" smtClean="0"/>
              <a:t>toolbox</a:t>
            </a:r>
            <a:r>
              <a:rPr lang="sv-SE" sz="2400" dirty="0" smtClean="0"/>
              <a:t> </a:t>
            </a:r>
            <a:r>
              <a:rPr lang="sv-SE" sz="2400" dirty="0" err="1" smtClean="0"/>
              <a:t>sometimes</a:t>
            </a:r>
            <a:r>
              <a:rPr lang="sv-SE" sz="2400" dirty="0" smtClean="0"/>
              <a:t> </a:t>
            </a:r>
            <a:r>
              <a:rPr lang="sv-SE" sz="2400" dirty="0" err="1" smtClean="0"/>
              <a:t>requires</a:t>
            </a:r>
            <a:r>
              <a:rPr lang="sv-SE" sz="2400" dirty="0" smtClean="0"/>
              <a:t> the FMU block </a:t>
            </a:r>
            <a:r>
              <a:rPr lang="sv-SE" sz="2400" dirty="0" err="1" smtClean="0"/>
              <a:t>to</a:t>
            </a:r>
            <a:r>
              <a:rPr lang="sv-SE" sz="2400" dirty="0" smtClean="0"/>
              <a:t> be re-initialised. If </a:t>
            </a:r>
            <a:r>
              <a:rPr lang="sv-SE" sz="2400" dirty="0" err="1" smtClean="0"/>
              <a:t>that’s</a:t>
            </a:r>
            <a:r>
              <a:rPr lang="sv-SE" sz="2400" dirty="0" smtClean="0"/>
              <a:t> the </a:t>
            </a:r>
            <a:r>
              <a:rPr lang="sv-SE" sz="2400" dirty="0" err="1" smtClean="0"/>
              <a:t>case</a:t>
            </a:r>
            <a:r>
              <a:rPr lang="sv-SE" sz="2400" dirty="0" smtClean="0"/>
              <a:t> the </a:t>
            </a:r>
            <a:r>
              <a:rPr lang="sv-SE" sz="2400" dirty="0" err="1" smtClean="0"/>
              <a:t>model</a:t>
            </a:r>
            <a:r>
              <a:rPr lang="sv-SE" sz="2400" dirty="0" smtClean="0"/>
              <a:t> </a:t>
            </a:r>
            <a:r>
              <a:rPr lang="sv-SE" sz="2400" dirty="0" err="1" smtClean="0"/>
              <a:t>won’t</a:t>
            </a:r>
            <a:r>
              <a:rPr lang="sv-SE" sz="2400" dirty="0" smtClean="0"/>
              <a:t> </a:t>
            </a:r>
            <a:r>
              <a:rPr lang="sv-SE" sz="2400" dirty="0" err="1" smtClean="0"/>
              <a:t>simulate</a:t>
            </a:r>
            <a:r>
              <a:rPr lang="sv-SE" sz="2400" dirty="0" smtClean="0"/>
              <a:t> </a:t>
            </a:r>
            <a:r>
              <a:rPr lang="sv-SE" sz="2400" dirty="0" err="1" smtClean="0"/>
              <a:t>even</a:t>
            </a:r>
            <a:r>
              <a:rPr lang="sv-SE" sz="2400" dirty="0" smtClean="0"/>
              <a:t> </a:t>
            </a:r>
            <a:r>
              <a:rPr lang="sv-SE" sz="2400" dirty="0" err="1" smtClean="0"/>
              <a:t>out</a:t>
            </a:r>
            <a:r>
              <a:rPr lang="sv-SE" sz="2400" dirty="0" smtClean="0"/>
              <a:t> </a:t>
            </a:r>
            <a:r>
              <a:rPr lang="sv-SE" sz="2400" dirty="0" err="1" smtClean="0"/>
              <a:t>of</a:t>
            </a:r>
            <a:r>
              <a:rPr lang="sv-SE" sz="2400" dirty="0" smtClean="0"/>
              <a:t> the </a:t>
            </a:r>
            <a:r>
              <a:rPr lang="sv-SE" sz="2400" dirty="0" err="1" smtClean="0"/>
              <a:t>toolbox</a:t>
            </a:r>
            <a:r>
              <a:rPr lang="sv-SE" sz="2400" dirty="0" smtClean="0"/>
              <a:t>.</a:t>
            </a:r>
            <a:r>
              <a:rPr lang="sv-SE" sz="2400" dirty="0"/>
              <a:t> </a:t>
            </a:r>
            <a:r>
              <a:rPr lang="sv-SE" sz="2400" dirty="0" err="1"/>
              <a:t>When</a:t>
            </a:r>
            <a:r>
              <a:rPr lang="sv-SE" sz="2400" dirty="0"/>
              <a:t> </a:t>
            </a:r>
            <a:r>
              <a:rPr lang="sv-SE" sz="2400" dirty="0" err="1"/>
              <a:t>this</a:t>
            </a:r>
            <a:r>
              <a:rPr lang="sv-SE" sz="2400" dirty="0"/>
              <a:t> </a:t>
            </a:r>
            <a:r>
              <a:rPr lang="sv-SE" sz="2400" dirty="0" err="1"/>
              <a:t>happens</a:t>
            </a:r>
            <a:r>
              <a:rPr lang="sv-SE" sz="2400" dirty="0"/>
              <a:t>, </a:t>
            </a:r>
            <a:r>
              <a:rPr lang="sv-SE" sz="2400" dirty="0" err="1"/>
              <a:t>we</a:t>
            </a:r>
            <a:r>
              <a:rPr lang="sv-SE" sz="2400" dirty="0"/>
              <a:t> </a:t>
            </a:r>
            <a:r>
              <a:rPr lang="sv-SE" sz="2400" dirty="0" err="1"/>
              <a:t>usually</a:t>
            </a:r>
            <a:r>
              <a:rPr lang="sv-SE" sz="2400" dirty="0"/>
              <a:t> </a:t>
            </a:r>
            <a:r>
              <a:rPr lang="sv-SE" sz="2400" dirty="0" err="1"/>
              <a:t>need</a:t>
            </a:r>
            <a:r>
              <a:rPr lang="sv-SE" sz="2400" dirty="0"/>
              <a:t> </a:t>
            </a:r>
            <a:r>
              <a:rPr lang="sv-SE" sz="2400" dirty="0" err="1"/>
              <a:t>to</a:t>
            </a:r>
            <a:r>
              <a:rPr lang="sv-SE" sz="2400" dirty="0"/>
              <a:t> </a:t>
            </a:r>
            <a:r>
              <a:rPr lang="sv-SE" sz="2400" dirty="0" err="1"/>
              <a:t>restart</a:t>
            </a:r>
            <a:r>
              <a:rPr lang="sv-SE" sz="2400" dirty="0"/>
              <a:t> </a:t>
            </a:r>
            <a:r>
              <a:rPr lang="sv-SE" sz="2400" dirty="0" err="1"/>
              <a:t>matlab</a:t>
            </a:r>
            <a:r>
              <a:rPr lang="sv-SE" sz="2400" dirty="0"/>
              <a:t>.</a:t>
            </a:r>
            <a:endParaRPr lang="sv-SE" sz="2400" dirty="0" smtClean="0"/>
          </a:p>
          <a:p>
            <a:r>
              <a:rPr lang="sv-SE" sz="2400" dirty="0" smtClean="0"/>
              <a:t>In the </a:t>
            </a:r>
            <a:r>
              <a:rPr lang="sv-SE" sz="2400" dirty="0" err="1" smtClean="0"/>
              <a:t>simulink</a:t>
            </a:r>
            <a:r>
              <a:rPr lang="sv-SE" sz="2400" dirty="0" smtClean="0"/>
              <a:t> </a:t>
            </a:r>
            <a:r>
              <a:rPr lang="sv-SE" sz="2400" dirty="0" err="1" smtClean="0"/>
              <a:t>model</a:t>
            </a:r>
            <a:r>
              <a:rPr lang="sv-SE" sz="2400" dirty="0" smtClean="0"/>
              <a:t>, </a:t>
            </a:r>
            <a:r>
              <a:rPr lang="sv-SE" sz="2400" dirty="0" err="1" smtClean="0"/>
              <a:t>if</a:t>
            </a:r>
            <a:r>
              <a:rPr lang="sv-SE" sz="2400" dirty="0" smtClean="0"/>
              <a:t> a </a:t>
            </a:r>
            <a:r>
              <a:rPr lang="sv-SE" sz="2400" dirty="0" err="1" smtClean="0"/>
              <a:t>variable</a:t>
            </a:r>
            <a:r>
              <a:rPr lang="sv-SE" sz="2400" dirty="0" smtClean="0"/>
              <a:t> step </a:t>
            </a:r>
            <a:r>
              <a:rPr lang="sv-SE" sz="2400" dirty="0" err="1" smtClean="0"/>
              <a:t>method</a:t>
            </a:r>
            <a:r>
              <a:rPr lang="sv-SE" sz="2400" dirty="0" smtClean="0"/>
              <a:t> is </a:t>
            </a:r>
            <a:r>
              <a:rPr lang="sv-SE" sz="2400" dirty="0" err="1" smtClean="0"/>
              <a:t>used</a:t>
            </a:r>
            <a:r>
              <a:rPr lang="sv-SE" sz="2400" dirty="0" smtClean="0"/>
              <a:t>, set </a:t>
            </a:r>
            <a:r>
              <a:rPr lang="sv-SE" sz="2400" dirty="0" err="1" smtClean="0"/>
              <a:t>manually</a:t>
            </a:r>
            <a:r>
              <a:rPr lang="sv-SE" sz="2400" dirty="0" smtClean="0"/>
              <a:t> a </a:t>
            </a:r>
            <a:r>
              <a:rPr lang="sv-SE" sz="2400" dirty="0" err="1" smtClean="0"/>
              <a:t>value</a:t>
            </a:r>
            <a:r>
              <a:rPr lang="sv-SE" sz="2400" dirty="0" smtClean="0"/>
              <a:t> </a:t>
            </a:r>
            <a:r>
              <a:rPr lang="sv-SE" sz="2400" dirty="0" err="1" smtClean="0"/>
              <a:t>to</a:t>
            </a:r>
            <a:r>
              <a:rPr lang="sv-SE" sz="2400" dirty="0" smtClean="0"/>
              <a:t> simulation&gt;</a:t>
            </a:r>
            <a:r>
              <a:rPr lang="sv-SE" sz="2400" dirty="0" err="1" smtClean="0"/>
              <a:t>configuration</a:t>
            </a:r>
            <a:r>
              <a:rPr lang="sv-SE" sz="2400" dirty="0" smtClean="0"/>
              <a:t> parameters&gt;</a:t>
            </a:r>
            <a:r>
              <a:rPr lang="sv-SE" sz="2400" dirty="0" err="1" smtClean="0"/>
              <a:t>solve</a:t>
            </a:r>
            <a:r>
              <a:rPr lang="sv-SE" sz="2400" dirty="0" smtClean="0"/>
              <a:t>&gt; Max Step </a:t>
            </a:r>
            <a:r>
              <a:rPr lang="sv-SE" sz="2400" dirty="0" err="1" smtClean="0"/>
              <a:t>Size</a:t>
            </a:r>
            <a:r>
              <a:rPr lang="sv-SE" sz="2400" dirty="0" smtClean="0"/>
              <a:t>, </a:t>
            </a:r>
            <a:r>
              <a:rPr lang="sv-SE" sz="2400" dirty="0" err="1" smtClean="0"/>
              <a:t>otherwise</a:t>
            </a:r>
            <a:r>
              <a:rPr lang="sv-SE" sz="2400" dirty="0" smtClean="0"/>
              <a:t> </a:t>
            </a:r>
            <a:r>
              <a:rPr lang="sv-SE" sz="2400" dirty="0" err="1" smtClean="0"/>
              <a:t>matlab</a:t>
            </a:r>
            <a:r>
              <a:rPr lang="sv-SE" sz="2400" dirty="0" smtClean="0"/>
              <a:t> </a:t>
            </a:r>
            <a:r>
              <a:rPr lang="sv-SE" sz="2400" dirty="0" err="1" smtClean="0"/>
              <a:t>complains</a:t>
            </a:r>
            <a:r>
              <a:rPr lang="sv-SE" sz="2400" dirty="0" smtClean="0"/>
              <a:t> a </a:t>
            </a:r>
            <a:r>
              <a:rPr lang="sv-SE" sz="2400" dirty="0" err="1" smtClean="0"/>
              <a:t>lot</a:t>
            </a:r>
            <a:r>
              <a:rPr lang="sv-SE" sz="2400" dirty="0" smtClean="0"/>
              <a:t> in the </a:t>
            </a:r>
            <a:r>
              <a:rPr lang="sv-SE" sz="2400" dirty="0" err="1" smtClean="0"/>
              <a:t>console</a:t>
            </a:r>
            <a:endParaRPr lang="sv-SE" sz="2400" dirty="0" smtClean="0"/>
          </a:p>
          <a:p>
            <a:endParaRPr lang="sv-SE" dirty="0"/>
          </a:p>
        </p:txBody>
      </p:sp>
    </p:spTree>
    <p:extLst>
      <p:ext uri="{BB962C8B-B14F-4D97-AF65-F5344CB8AC3E}">
        <p14:creationId xmlns:p14="http://schemas.microsoft.com/office/powerpoint/2010/main" val="1681003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Info for developers and advanced users</a:t>
            </a:r>
            <a:endParaRPr lang="en-US" dirty="0"/>
          </a:p>
        </p:txBody>
      </p:sp>
      <p:sp>
        <p:nvSpPr>
          <p:cNvPr id="4" name="Text Placeholder 3"/>
          <p:cNvSpPr>
            <a:spLocks noGrp="1"/>
          </p:cNvSpPr>
          <p:nvPr>
            <p:ph type="body" idx="1"/>
          </p:nvPr>
        </p:nvSpPr>
        <p:spPr/>
        <p:txBody>
          <a:bodyPr/>
          <a:lstStyle/>
          <a:p>
            <a:r>
              <a:rPr lang="en-US" dirty="0" smtClean="0"/>
              <a:t>Advanced</a:t>
            </a:r>
            <a:endParaRPr lang="en-US" dirty="0"/>
          </a:p>
        </p:txBody>
      </p:sp>
    </p:spTree>
    <p:extLst>
      <p:ext uri="{BB962C8B-B14F-4D97-AF65-F5344CB8AC3E}">
        <p14:creationId xmlns:p14="http://schemas.microsoft.com/office/powerpoint/2010/main" val="153598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229600" cy="1143000"/>
          </a:xfrm>
        </p:spPr>
        <p:txBody>
          <a:bodyPr/>
          <a:lstStyle/>
          <a:p>
            <a:r>
              <a:rPr lang="sv-SE" sz="3600" dirty="0" err="1" smtClean="0"/>
              <a:t>Adding</a:t>
            </a:r>
            <a:r>
              <a:rPr lang="sv-SE" sz="3600" dirty="0" smtClean="0"/>
              <a:t> new </a:t>
            </a:r>
            <a:r>
              <a:rPr lang="sv-SE" sz="3600" dirty="0" err="1" smtClean="0"/>
              <a:t>functionalities</a:t>
            </a:r>
            <a:endParaRPr lang="sv-SE" sz="3600" dirty="0"/>
          </a:p>
        </p:txBody>
      </p:sp>
      <p:sp>
        <p:nvSpPr>
          <p:cNvPr id="3" name="Content Placeholder 2"/>
          <p:cNvSpPr>
            <a:spLocks noGrp="1"/>
          </p:cNvSpPr>
          <p:nvPr>
            <p:ph idx="1"/>
          </p:nvPr>
        </p:nvSpPr>
        <p:spPr/>
        <p:txBody>
          <a:bodyPr/>
          <a:lstStyle/>
          <a:p>
            <a:r>
              <a:rPr lang="sv-SE" sz="2000" dirty="0" smtClean="0"/>
              <a:t>If a new </a:t>
            </a:r>
            <a:r>
              <a:rPr lang="sv-SE" sz="2000" dirty="0" err="1" smtClean="0"/>
              <a:t>functionality</a:t>
            </a:r>
            <a:r>
              <a:rPr lang="sv-SE" sz="2000" dirty="0" smtClean="0"/>
              <a:t> </a:t>
            </a:r>
            <a:r>
              <a:rPr lang="sv-SE" sz="2000" dirty="0" err="1" smtClean="0"/>
              <a:t>comes</a:t>
            </a:r>
            <a:r>
              <a:rPr lang="sv-SE" sz="2000" dirty="0" smtClean="0"/>
              <a:t> </a:t>
            </a:r>
            <a:r>
              <a:rPr lang="sv-SE" sz="2000" dirty="0" err="1" smtClean="0"/>
              <a:t>with</a:t>
            </a:r>
            <a:r>
              <a:rPr lang="sv-SE" sz="2000" dirty="0" smtClean="0"/>
              <a:t> </a:t>
            </a:r>
            <a:r>
              <a:rPr lang="sv-SE" sz="2000" dirty="0" err="1" smtClean="0"/>
              <a:t>settings</a:t>
            </a:r>
            <a:r>
              <a:rPr lang="sv-SE" sz="2000" dirty="0" smtClean="0"/>
              <a:t> </a:t>
            </a:r>
            <a:r>
              <a:rPr lang="sv-SE" sz="2000" dirty="0" err="1" smtClean="0"/>
              <a:t>to</a:t>
            </a:r>
            <a:r>
              <a:rPr lang="sv-SE" sz="2000" dirty="0" smtClean="0"/>
              <a:t> be </a:t>
            </a:r>
            <a:r>
              <a:rPr lang="sv-SE" sz="2000" dirty="0" err="1" smtClean="0"/>
              <a:t>parametrised</a:t>
            </a:r>
            <a:r>
              <a:rPr lang="sv-SE" sz="2000" dirty="0" smtClean="0"/>
              <a:t> or has </a:t>
            </a:r>
            <a:r>
              <a:rPr lang="sv-SE" sz="2000" dirty="0" err="1" smtClean="0"/>
              <a:t>to</a:t>
            </a:r>
            <a:r>
              <a:rPr lang="sv-SE" sz="2000" dirty="0" smtClean="0"/>
              <a:t> be </a:t>
            </a:r>
            <a:r>
              <a:rPr lang="sv-SE" sz="2000" dirty="0" err="1" smtClean="0"/>
              <a:t>launched</a:t>
            </a:r>
            <a:r>
              <a:rPr lang="sv-SE" sz="2000" dirty="0" smtClean="0"/>
              <a:t> by the </a:t>
            </a:r>
            <a:r>
              <a:rPr lang="sv-SE" sz="2000" dirty="0" err="1" smtClean="0"/>
              <a:t>user</a:t>
            </a:r>
            <a:r>
              <a:rPr lang="sv-SE" sz="2000" dirty="0" smtClean="0"/>
              <a:t> (</a:t>
            </a:r>
            <a:r>
              <a:rPr lang="sv-SE" sz="2000" dirty="0" err="1" smtClean="0"/>
              <a:t>to</a:t>
            </a:r>
            <a:r>
              <a:rPr lang="sv-SE" sz="2000" dirty="0" smtClean="0"/>
              <a:t> display the </a:t>
            </a:r>
            <a:r>
              <a:rPr lang="sv-SE" sz="2000" dirty="0" err="1" smtClean="0"/>
              <a:t>value</a:t>
            </a:r>
            <a:r>
              <a:rPr lang="sv-SE" sz="2000" dirty="0" smtClean="0"/>
              <a:t> </a:t>
            </a:r>
            <a:r>
              <a:rPr lang="sv-SE" sz="2000" dirty="0" err="1" smtClean="0"/>
              <a:t>of</a:t>
            </a:r>
            <a:r>
              <a:rPr lang="sv-SE" sz="2000" dirty="0" smtClean="0"/>
              <a:t> a parameter for </a:t>
            </a:r>
            <a:r>
              <a:rPr lang="sv-SE" sz="2000" dirty="0" err="1" smtClean="0"/>
              <a:t>example</a:t>
            </a:r>
            <a:r>
              <a:rPr lang="sv-SE" sz="2000" dirty="0" smtClean="0"/>
              <a:t>), a new </a:t>
            </a:r>
            <a:r>
              <a:rPr lang="sv-SE" sz="2000" dirty="0" err="1" smtClean="0"/>
              <a:t>window</a:t>
            </a:r>
            <a:r>
              <a:rPr lang="sv-SE" sz="2000" dirty="0" smtClean="0"/>
              <a:t> has </a:t>
            </a:r>
            <a:r>
              <a:rPr lang="sv-SE" sz="2000" dirty="0" err="1" smtClean="0"/>
              <a:t>to</a:t>
            </a:r>
            <a:r>
              <a:rPr lang="sv-SE" sz="2000" dirty="0" smtClean="0"/>
              <a:t> be </a:t>
            </a:r>
            <a:r>
              <a:rPr lang="sv-SE" sz="2000" dirty="0" err="1" smtClean="0"/>
              <a:t>written</a:t>
            </a:r>
            <a:r>
              <a:rPr lang="sv-SE" sz="2000" dirty="0" smtClean="0"/>
              <a:t>.</a:t>
            </a:r>
          </a:p>
          <a:p>
            <a:r>
              <a:rPr lang="sv-SE" sz="2000" dirty="0" smtClean="0"/>
              <a:t>The </a:t>
            </a:r>
            <a:r>
              <a:rPr lang="sv-SE" sz="2000" dirty="0" err="1" smtClean="0"/>
              <a:t>files</a:t>
            </a:r>
            <a:r>
              <a:rPr lang="sv-SE" sz="2000" dirty="0" smtClean="0"/>
              <a:t> </a:t>
            </a:r>
            <a:r>
              <a:rPr lang="sv-SE" sz="2000" dirty="0" err="1" smtClean="0"/>
              <a:t>main.fig</a:t>
            </a:r>
            <a:r>
              <a:rPr lang="sv-SE" sz="2000" dirty="0" smtClean="0"/>
              <a:t> and </a:t>
            </a:r>
            <a:r>
              <a:rPr lang="sv-SE" sz="2000" dirty="0" err="1" smtClean="0"/>
              <a:t>main.m</a:t>
            </a:r>
            <a:r>
              <a:rPr lang="sv-SE" sz="2000" dirty="0" smtClean="0"/>
              <a:t> </a:t>
            </a:r>
            <a:r>
              <a:rPr lang="sv-SE" sz="2000" dirty="0" err="1" smtClean="0"/>
              <a:t>have</a:t>
            </a:r>
            <a:r>
              <a:rPr lang="sv-SE" sz="2000" dirty="0" smtClean="0"/>
              <a:t> </a:t>
            </a:r>
            <a:r>
              <a:rPr lang="sv-SE" sz="2000" dirty="0" err="1" smtClean="0"/>
              <a:t>to</a:t>
            </a:r>
            <a:r>
              <a:rPr lang="sv-SE" sz="2000" dirty="0" smtClean="0"/>
              <a:t> be </a:t>
            </a:r>
            <a:r>
              <a:rPr lang="sv-SE" sz="2000" dirty="0" err="1" smtClean="0"/>
              <a:t>edited</a:t>
            </a:r>
            <a:r>
              <a:rPr lang="sv-SE" sz="2000" dirty="0" smtClean="0"/>
              <a:t> </a:t>
            </a:r>
            <a:r>
              <a:rPr lang="sv-SE" sz="2000" dirty="0" err="1" smtClean="0"/>
              <a:t>to</a:t>
            </a:r>
            <a:r>
              <a:rPr lang="sv-SE" sz="2000" dirty="0" smtClean="0"/>
              <a:t> call </a:t>
            </a:r>
            <a:r>
              <a:rPr lang="sv-SE" sz="2000" dirty="0" err="1" smtClean="0"/>
              <a:t>this</a:t>
            </a:r>
            <a:r>
              <a:rPr lang="sv-SE" sz="2000" dirty="0" smtClean="0"/>
              <a:t> new </a:t>
            </a:r>
            <a:r>
              <a:rPr lang="sv-SE" sz="2000" dirty="0" err="1" smtClean="0"/>
              <a:t>window</a:t>
            </a:r>
            <a:endParaRPr lang="sv-SE" sz="2000" dirty="0" smtClean="0"/>
          </a:p>
          <a:p>
            <a:r>
              <a:rPr lang="sv-SE" sz="2000" dirty="0" smtClean="0"/>
              <a:t>If </a:t>
            </a:r>
            <a:r>
              <a:rPr lang="sv-SE" sz="2000" dirty="0" err="1" smtClean="0"/>
              <a:t>any</a:t>
            </a:r>
            <a:r>
              <a:rPr lang="sv-SE" sz="2000" dirty="0" smtClean="0"/>
              <a:t> data </a:t>
            </a:r>
            <a:r>
              <a:rPr lang="sv-SE" sz="2000" dirty="0" err="1" smtClean="0"/>
              <a:t>needs</a:t>
            </a:r>
            <a:r>
              <a:rPr lang="sv-SE" sz="2000" dirty="0" smtClean="0"/>
              <a:t> </a:t>
            </a:r>
            <a:r>
              <a:rPr lang="sv-SE" sz="2000" dirty="0" err="1" smtClean="0"/>
              <a:t>to</a:t>
            </a:r>
            <a:r>
              <a:rPr lang="sv-SE" sz="2000" dirty="0" smtClean="0"/>
              <a:t> be </a:t>
            </a:r>
            <a:r>
              <a:rPr lang="sv-SE" sz="2000" dirty="0" err="1" smtClean="0"/>
              <a:t>stored</a:t>
            </a:r>
            <a:r>
              <a:rPr lang="sv-SE" sz="2000" dirty="0" smtClean="0"/>
              <a:t>, be sure </a:t>
            </a:r>
            <a:r>
              <a:rPr lang="sv-SE" sz="2000" dirty="0" err="1" smtClean="0"/>
              <a:t>to</a:t>
            </a:r>
            <a:r>
              <a:rPr lang="sv-SE" sz="2000" dirty="0" smtClean="0"/>
              <a:t> </a:t>
            </a:r>
            <a:r>
              <a:rPr lang="sv-SE" sz="2000" dirty="0"/>
              <a:t>d</a:t>
            </a:r>
            <a:r>
              <a:rPr lang="sv-SE" sz="2000" dirty="0" smtClean="0"/>
              <a:t>o it in the </a:t>
            </a:r>
            <a:r>
              <a:rPr lang="sv-SE" sz="2000" dirty="0" err="1" smtClean="0"/>
              <a:t>struct</a:t>
            </a:r>
            <a:r>
              <a:rPr lang="sv-SE" sz="2000" dirty="0" smtClean="0"/>
              <a:t> </a:t>
            </a:r>
            <a:r>
              <a:rPr lang="sv-SE" sz="2000" dirty="0" err="1" smtClean="0"/>
              <a:t>settings</a:t>
            </a:r>
            <a:r>
              <a:rPr lang="sv-SE" sz="2000" dirty="0" smtClean="0"/>
              <a:t> in </a:t>
            </a:r>
            <a:r>
              <a:rPr lang="sv-SE" sz="2000" dirty="0" err="1" smtClean="0"/>
              <a:t>core</a:t>
            </a:r>
            <a:r>
              <a:rPr lang="sv-SE" sz="2000" dirty="0" smtClean="0"/>
              <a:t>\</a:t>
            </a:r>
            <a:r>
              <a:rPr lang="sv-SE" sz="2000" dirty="0" err="1" smtClean="0"/>
              <a:t>data.mat</a:t>
            </a:r>
            <a:endParaRPr lang="sv-SE" sz="2000" dirty="0" smtClean="0"/>
          </a:p>
          <a:p>
            <a:r>
              <a:rPr lang="sv-SE" sz="2000" dirty="0" err="1" smtClean="0"/>
              <a:t>Here</a:t>
            </a:r>
            <a:r>
              <a:rPr lang="sv-SE" sz="2000" dirty="0" smtClean="0"/>
              <a:t> </a:t>
            </a:r>
            <a:r>
              <a:rPr lang="sv-SE" sz="2000" dirty="0" err="1" smtClean="0"/>
              <a:t>every</a:t>
            </a:r>
            <a:r>
              <a:rPr lang="sv-SE" sz="2000" dirty="0" smtClean="0"/>
              <a:t> </a:t>
            </a:r>
            <a:r>
              <a:rPr lang="sv-SE" sz="2000" dirty="0" err="1" smtClean="0"/>
              <a:t>window</a:t>
            </a:r>
            <a:r>
              <a:rPr lang="sv-SE" sz="2000" dirty="0" smtClean="0"/>
              <a:t> looks </a:t>
            </a:r>
            <a:r>
              <a:rPr lang="sv-SE" sz="2000" dirty="0" err="1" smtClean="0"/>
              <a:t>into</a:t>
            </a:r>
            <a:r>
              <a:rPr lang="sv-SE" sz="2000" dirty="0" smtClean="0"/>
              <a:t> the </a:t>
            </a:r>
            <a:r>
              <a:rPr lang="sv-SE" sz="2000" dirty="0" err="1" smtClean="0"/>
              <a:t>settings</a:t>
            </a:r>
            <a:r>
              <a:rPr lang="sv-SE" sz="2000" dirty="0" smtClean="0"/>
              <a:t> </a:t>
            </a:r>
            <a:r>
              <a:rPr lang="sv-SE" sz="2000" dirty="0" err="1" smtClean="0"/>
              <a:t>struct</a:t>
            </a:r>
            <a:r>
              <a:rPr lang="sv-SE" sz="2000" dirty="0" smtClean="0"/>
              <a:t> </a:t>
            </a:r>
            <a:r>
              <a:rPr lang="sv-SE" sz="2000" dirty="0" err="1" smtClean="0"/>
              <a:t>to</a:t>
            </a:r>
            <a:r>
              <a:rPr lang="sv-SE" sz="2000" dirty="0" smtClean="0"/>
              <a:t> set </a:t>
            </a:r>
            <a:r>
              <a:rPr lang="sv-SE" sz="2000" dirty="0" err="1" smtClean="0"/>
              <a:t>it’s</a:t>
            </a:r>
            <a:r>
              <a:rPr lang="sv-SE" sz="2000" dirty="0" smtClean="0"/>
              <a:t> initial </a:t>
            </a:r>
            <a:r>
              <a:rPr lang="sv-SE" sz="2000" dirty="0" err="1" smtClean="0"/>
              <a:t>values</a:t>
            </a:r>
            <a:r>
              <a:rPr lang="sv-SE" sz="2000" dirty="0" smtClean="0"/>
              <a:t>, </a:t>
            </a:r>
            <a:r>
              <a:rPr lang="sv-SE" sz="2000" dirty="0" err="1" smtClean="0"/>
              <a:t>if</a:t>
            </a:r>
            <a:r>
              <a:rPr lang="sv-SE" sz="2000" dirty="0" smtClean="0"/>
              <a:t> </a:t>
            </a:r>
            <a:r>
              <a:rPr lang="sv-SE" sz="2000" dirty="0" err="1" smtClean="0"/>
              <a:t>you</a:t>
            </a:r>
            <a:r>
              <a:rPr lang="sv-SE" sz="2000" dirty="0" smtClean="0"/>
              <a:t> </a:t>
            </a:r>
            <a:r>
              <a:rPr lang="sv-SE" sz="2000" dirty="0" err="1" smtClean="0"/>
              <a:t>load</a:t>
            </a:r>
            <a:r>
              <a:rPr lang="sv-SE" sz="2000" dirty="0" smtClean="0"/>
              <a:t> a different </a:t>
            </a:r>
            <a:r>
              <a:rPr lang="sv-SE" sz="2000" dirty="0" err="1" smtClean="0"/>
              <a:t>object</a:t>
            </a:r>
            <a:r>
              <a:rPr lang="sv-SE" sz="2000" dirty="0" smtClean="0"/>
              <a:t> </a:t>
            </a:r>
            <a:r>
              <a:rPr lang="sv-SE" sz="2000" dirty="0" err="1" smtClean="0"/>
              <a:t>data.mat</a:t>
            </a:r>
            <a:r>
              <a:rPr lang="sv-SE" sz="2000" dirty="0" smtClean="0"/>
              <a:t>, the </a:t>
            </a:r>
            <a:r>
              <a:rPr lang="sv-SE" sz="2000" dirty="0" err="1" smtClean="0"/>
              <a:t>setting</a:t>
            </a:r>
            <a:r>
              <a:rPr lang="sv-SE" sz="2000" dirty="0" smtClean="0"/>
              <a:t> </a:t>
            </a:r>
            <a:r>
              <a:rPr lang="sv-SE" sz="2000" dirty="0" err="1" smtClean="0"/>
              <a:t>windows</a:t>
            </a:r>
            <a:r>
              <a:rPr lang="sv-SE" sz="2000" dirty="0" smtClean="0"/>
              <a:t> </a:t>
            </a:r>
            <a:r>
              <a:rPr lang="sv-SE" sz="2000" dirty="0" err="1" smtClean="0"/>
              <a:t>will</a:t>
            </a:r>
            <a:r>
              <a:rPr lang="sv-SE" sz="2000" dirty="0" smtClean="0"/>
              <a:t> be </a:t>
            </a:r>
            <a:r>
              <a:rPr lang="sv-SE" sz="2000" dirty="0" err="1" smtClean="0"/>
              <a:t>updated</a:t>
            </a:r>
            <a:r>
              <a:rPr lang="sv-SE" sz="2000" dirty="0" smtClean="0"/>
              <a:t> </a:t>
            </a:r>
            <a:r>
              <a:rPr lang="sv-SE" sz="2000" dirty="0" err="1" smtClean="0"/>
              <a:t>automatically</a:t>
            </a:r>
            <a:r>
              <a:rPr lang="sv-SE" sz="2000" dirty="0" smtClean="0"/>
              <a:t> and the </a:t>
            </a:r>
            <a:r>
              <a:rPr lang="sv-SE" sz="2000" dirty="0" err="1" smtClean="0"/>
              <a:t>next</a:t>
            </a:r>
            <a:r>
              <a:rPr lang="sv-SE" sz="2000" dirty="0" smtClean="0"/>
              <a:t> </a:t>
            </a:r>
            <a:r>
              <a:rPr lang="sv-SE" sz="2000" dirty="0" err="1" smtClean="0"/>
              <a:t>time</a:t>
            </a:r>
            <a:r>
              <a:rPr lang="sv-SE" sz="2000" dirty="0" smtClean="0"/>
              <a:t> </a:t>
            </a:r>
            <a:r>
              <a:rPr lang="sv-SE" sz="2000" dirty="0" err="1" smtClean="0"/>
              <a:t>you</a:t>
            </a:r>
            <a:r>
              <a:rPr lang="sv-SE" sz="2000" dirty="0" smtClean="0"/>
              <a:t> </a:t>
            </a:r>
            <a:r>
              <a:rPr lang="sv-SE" sz="2000" dirty="0" err="1" smtClean="0"/>
              <a:t>run</a:t>
            </a:r>
            <a:r>
              <a:rPr lang="sv-SE" sz="2000" dirty="0" smtClean="0"/>
              <a:t> the </a:t>
            </a:r>
            <a:r>
              <a:rPr lang="sv-SE" sz="2000" dirty="0" err="1" smtClean="0"/>
              <a:t>optimisation</a:t>
            </a:r>
            <a:r>
              <a:rPr lang="sv-SE" sz="2000" dirty="0" smtClean="0"/>
              <a:t> the parameters </a:t>
            </a:r>
            <a:r>
              <a:rPr lang="sv-SE" sz="2000" dirty="0" err="1" smtClean="0"/>
              <a:t>of</a:t>
            </a:r>
            <a:r>
              <a:rPr lang="sv-SE" sz="2000" dirty="0" smtClean="0"/>
              <a:t> the new </a:t>
            </a:r>
            <a:r>
              <a:rPr lang="sv-SE" sz="2000" dirty="0" err="1" smtClean="0"/>
              <a:t>file</a:t>
            </a:r>
            <a:r>
              <a:rPr lang="sv-SE" sz="2000" dirty="0" smtClean="0"/>
              <a:t> </a:t>
            </a:r>
            <a:r>
              <a:rPr lang="sv-SE" sz="2000" dirty="0" err="1" smtClean="0"/>
              <a:t>are</a:t>
            </a:r>
            <a:r>
              <a:rPr lang="sv-SE" sz="2000" dirty="0" smtClean="0"/>
              <a:t> </a:t>
            </a:r>
            <a:r>
              <a:rPr lang="sv-SE" sz="2000" dirty="0" err="1" smtClean="0"/>
              <a:t>used</a:t>
            </a:r>
            <a:r>
              <a:rPr lang="sv-SE" sz="2000" dirty="0" smtClean="0"/>
              <a:t> and not </a:t>
            </a:r>
            <a:r>
              <a:rPr lang="sv-SE" sz="2000" dirty="0" err="1" smtClean="0"/>
              <a:t>some</a:t>
            </a:r>
            <a:r>
              <a:rPr lang="sv-SE" sz="2000" dirty="0" smtClean="0"/>
              <a:t> </a:t>
            </a:r>
            <a:r>
              <a:rPr lang="sv-SE" sz="2000" dirty="0" err="1" smtClean="0"/>
              <a:t>defaults</a:t>
            </a:r>
            <a:endParaRPr lang="sv-SE" sz="2000" dirty="0" smtClean="0"/>
          </a:p>
          <a:p>
            <a:r>
              <a:rPr lang="sv-SE" sz="2000" dirty="0" smtClean="0"/>
              <a:t>If </a:t>
            </a:r>
            <a:r>
              <a:rPr lang="sv-SE" sz="2000" dirty="0" err="1" smtClean="0"/>
              <a:t>you</a:t>
            </a:r>
            <a:r>
              <a:rPr lang="sv-SE" sz="2000" dirty="0"/>
              <a:t> </a:t>
            </a:r>
            <a:r>
              <a:rPr lang="sv-SE" sz="2000" dirty="0" err="1" smtClean="0"/>
              <a:t>delete</a:t>
            </a:r>
            <a:r>
              <a:rPr lang="sv-SE" sz="2000" dirty="0" smtClean="0"/>
              <a:t> or </a:t>
            </a:r>
            <a:r>
              <a:rPr lang="sv-SE" sz="2000" dirty="0" err="1" smtClean="0"/>
              <a:t>empty</a:t>
            </a:r>
            <a:r>
              <a:rPr lang="sv-SE" sz="2000" dirty="0" smtClean="0"/>
              <a:t> </a:t>
            </a:r>
            <a:r>
              <a:rPr lang="sv-SE" sz="2000" dirty="0" err="1" smtClean="0"/>
              <a:t>data.mat</a:t>
            </a:r>
            <a:r>
              <a:rPr lang="sv-SE" sz="2000" dirty="0" smtClean="0"/>
              <a:t>, the interface </a:t>
            </a:r>
            <a:r>
              <a:rPr lang="sv-SE" sz="2000" dirty="0" err="1" smtClean="0"/>
              <a:t>will</a:t>
            </a:r>
            <a:r>
              <a:rPr lang="sv-SE" sz="2000" dirty="0" smtClean="0"/>
              <a:t> be </a:t>
            </a:r>
            <a:r>
              <a:rPr lang="sv-SE" sz="2000" dirty="0" err="1" smtClean="0"/>
              <a:t>filled</a:t>
            </a:r>
            <a:r>
              <a:rPr lang="sv-SE" sz="2000" dirty="0" smtClean="0"/>
              <a:t> </a:t>
            </a:r>
            <a:r>
              <a:rPr lang="sv-SE" sz="2000" dirty="0" err="1" smtClean="0"/>
              <a:t>with</a:t>
            </a:r>
            <a:r>
              <a:rPr lang="sv-SE" sz="2000" dirty="0" smtClean="0"/>
              <a:t> default </a:t>
            </a:r>
            <a:r>
              <a:rPr lang="sv-SE" sz="2000" dirty="0" err="1" smtClean="0"/>
              <a:t>values</a:t>
            </a:r>
            <a:r>
              <a:rPr lang="sv-SE" sz="2000" dirty="0" smtClean="0"/>
              <a:t>, be sure </a:t>
            </a:r>
            <a:r>
              <a:rPr lang="sv-SE" sz="2000" dirty="0" err="1" smtClean="0"/>
              <a:t>to</a:t>
            </a:r>
            <a:r>
              <a:rPr lang="sv-SE" sz="2000" dirty="0" smtClean="0"/>
              <a:t> go </a:t>
            </a:r>
            <a:r>
              <a:rPr lang="sv-SE" sz="2000" dirty="0" err="1" smtClean="0"/>
              <a:t>through</a:t>
            </a:r>
            <a:r>
              <a:rPr lang="sv-SE" sz="2000" dirty="0" smtClean="0"/>
              <a:t> </a:t>
            </a:r>
            <a:r>
              <a:rPr lang="sv-SE" sz="2000" dirty="0" err="1" smtClean="0"/>
              <a:t>every</a:t>
            </a:r>
            <a:r>
              <a:rPr lang="sv-SE" sz="2000" dirty="0" smtClean="0"/>
              <a:t> </a:t>
            </a:r>
            <a:r>
              <a:rPr lang="sv-SE" sz="2000" dirty="0" err="1" smtClean="0"/>
              <a:t>menus</a:t>
            </a:r>
            <a:r>
              <a:rPr lang="sv-SE" sz="2000" dirty="0" smtClean="0"/>
              <a:t> and set </a:t>
            </a:r>
            <a:r>
              <a:rPr lang="sv-SE" sz="2000" dirty="0" err="1" smtClean="0"/>
              <a:t>good</a:t>
            </a:r>
            <a:r>
              <a:rPr lang="sv-SE" sz="2000" dirty="0" smtClean="0"/>
              <a:t> parameters </a:t>
            </a:r>
            <a:r>
              <a:rPr lang="sv-SE" sz="2000" dirty="0" err="1" smtClean="0"/>
              <a:t>everywhere</a:t>
            </a:r>
            <a:endParaRPr lang="sv-SE" sz="2000" dirty="0"/>
          </a:p>
        </p:txBody>
      </p:sp>
    </p:spTree>
    <p:extLst>
      <p:ext uri="{BB962C8B-B14F-4D97-AF65-F5344CB8AC3E}">
        <p14:creationId xmlns:p14="http://schemas.microsoft.com/office/powerpoint/2010/main" val="519194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Technical</a:t>
            </a:r>
            <a:endParaRPr lang="en-US" dirty="0"/>
          </a:p>
        </p:txBody>
      </p:sp>
      <p:sp>
        <p:nvSpPr>
          <p:cNvPr id="3" name="Content Placeholder 2"/>
          <p:cNvSpPr>
            <a:spLocks noGrp="1"/>
          </p:cNvSpPr>
          <p:nvPr>
            <p:ph idx="1"/>
          </p:nvPr>
        </p:nvSpPr>
        <p:spPr/>
        <p:txBody>
          <a:bodyPr/>
          <a:lstStyle/>
          <a:p>
            <a:r>
              <a:rPr lang="en-US" sz="2800" dirty="0"/>
              <a:t>If </a:t>
            </a:r>
            <a:r>
              <a:rPr lang="en-US" sz="2800" dirty="0"/>
              <a:t>you want to get technical. </a:t>
            </a:r>
            <a:r>
              <a:rPr lang="en-US" sz="2800" dirty="0"/>
              <a:t>Use the /core/ files.</a:t>
            </a:r>
            <a:r>
              <a:rPr lang="en-US" sz="2800" dirty="0"/>
              <a:t> </a:t>
            </a:r>
            <a:r>
              <a:rPr lang="en-US" sz="2800" dirty="0"/>
              <a:t>Show the scripts:</a:t>
            </a:r>
            <a:endParaRPr lang="en-US" sz="2800" dirty="0"/>
          </a:p>
          <a:p>
            <a:r>
              <a:rPr lang="en-US" sz="2800" dirty="0"/>
              <a:t>&lt;</a:t>
            </a:r>
            <a:r>
              <a:rPr lang="en-US" sz="2800" dirty="0"/>
              <a:t>open the script </a:t>
            </a:r>
            <a:r>
              <a:rPr lang="en-US" sz="2800" dirty="0" err="1"/>
              <a:t>run_cmd.m</a:t>
            </a:r>
            <a:r>
              <a:rPr lang="en-US" sz="2800" dirty="0"/>
              <a:t>&gt;</a:t>
            </a:r>
            <a:endParaRPr lang="en-US" sz="2800" dirty="0"/>
          </a:p>
          <a:p>
            <a:pPr lvl="1"/>
            <a:r>
              <a:rPr lang="en-US" sz="2400" dirty="0"/>
              <a:t>in </a:t>
            </a:r>
            <a:r>
              <a:rPr lang="en-US" sz="2400" dirty="0" err="1"/>
              <a:t>run_cmd</a:t>
            </a:r>
            <a:r>
              <a:rPr lang="en-US" sz="2400" dirty="0"/>
              <a:t>, all parameters are declared and given a value. They are all stored in a </a:t>
            </a:r>
            <a:r>
              <a:rPr lang="en-US" sz="2400" dirty="0" err="1"/>
              <a:t>struct</a:t>
            </a:r>
            <a:r>
              <a:rPr lang="en-US" sz="2400" dirty="0"/>
              <a:t> called settings. This </a:t>
            </a:r>
            <a:r>
              <a:rPr lang="en-US" sz="2400" dirty="0" err="1"/>
              <a:t>struct</a:t>
            </a:r>
            <a:r>
              <a:rPr lang="en-US" sz="2400" dirty="0"/>
              <a:t> is provided to the main function of the toolbox rapid.</a:t>
            </a:r>
            <a:endParaRPr lang="en-US" sz="2400" dirty="0"/>
          </a:p>
          <a:p>
            <a:r>
              <a:rPr lang="en-US" sz="2800" dirty="0"/>
              <a:t>&lt;open the script core\functions\</a:t>
            </a:r>
            <a:r>
              <a:rPr lang="en-US" sz="2800" dirty="0" err="1"/>
              <a:t>rapid.m</a:t>
            </a:r>
            <a:r>
              <a:rPr lang="en-US" sz="2800" dirty="0"/>
              <a:t>&gt;</a:t>
            </a:r>
            <a:endParaRPr lang="en-US" sz="2800" dirty="0"/>
          </a:p>
          <a:p>
            <a:pPr lvl="1"/>
            <a:r>
              <a:rPr lang="en-US" sz="2400" dirty="0"/>
              <a:t>this script contains a switch which choses a </a:t>
            </a:r>
            <a:r>
              <a:rPr lang="en-US" sz="2400" dirty="0" err="1"/>
              <a:t>xxx_algo.m</a:t>
            </a:r>
            <a:r>
              <a:rPr lang="en-US" sz="2400" dirty="0"/>
              <a:t> script to run according to the value of </a:t>
            </a:r>
            <a:r>
              <a:rPr lang="en-US" sz="2400" dirty="0" err="1"/>
              <a:t>settings.methodName</a:t>
            </a:r>
            <a:endParaRPr lang="en-US" dirty="0" err="1"/>
          </a:p>
        </p:txBody>
      </p:sp>
    </p:spTree>
    <p:extLst>
      <p:ext uri="{BB962C8B-B14F-4D97-AF65-F5344CB8AC3E}">
        <p14:creationId xmlns:p14="http://schemas.microsoft.com/office/powerpoint/2010/main" val="269792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Technical</a:t>
            </a:r>
            <a:endParaRPr lang="en-US" dirty="0"/>
          </a:p>
        </p:txBody>
      </p:sp>
      <p:sp>
        <p:nvSpPr>
          <p:cNvPr id="3" name="Content Placeholder 2"/>
          <p:cNvSpPr>
            <a:spLocks noGrp="1"/>
          </p:cNvSpPr>
          <p:nvPr>
            <p:ph idx="1"/>
          </p:nvPr>
        </p:nvSpPr>
        <p:spPr/>
        <p:txBody>
          <a:bodyPr/>
          <a:lstStyle/>
          <a:p>
            <a:r>
              <a:rPr lang="en-US" sz="2800" dirty="0" smtClean="0"/>
              <a:t>&lt;</a:t>
            </a:r>
            <a:r>
              <a:rPr lang="en-US" sz="2800" dirty="0"/>
              <a:t>open </a:t>
            </a:r>
            <a:r>
              <a:rPr lang="en-US" sz="2800" dirty="0" err="1"/>
              <a:t>fmincon_algo.m</a:t>
            </a:r>
            <a:r>
              <a:rPr lang="en-US" sz="2800" dirty="0"/>
              <a:t>&gt;</a:t>
            </a:r>
          </a:p>
          <a:p>
            <a:pPr lvl="1"/>
            <a:r>
              <a:rPr lang="en-US" sz="2400" dirty="0"/>
              <a:t>in the </a:t>
            </a:r>
            <a:r>
              <a:rPr lang="en-US" sz="2400" dirty="0" err="1"/>
              <a:t>xxx_algo.m</a:t>
            </a:r>
            <a:r>
              <a:rPr lang="en-US" sz="2400" dirty="0"/>
              <a:t> script, we adapt the call to the algorithm function to the toolbox's use. To do that we use the function </a:t>
            </a:r>
            <a:r>
              <a:rPr lang="en-US" sz="2400" dirty="0" err="1"/>
              <a:t>func.m</a:t>
            </a:r>
            <a:r>
              <a:rPr lang="en-US" sz="2400" dirty="0"/>
              <a:t> which yields the fitness of the parameter vector given in input, This is the function of several variables to be </a:t>
            </a:r>
            <a:r>
              <a:rPr lang="en-US" sz="2400" dirty="0" err="1"/>
              <a:t>minimised</a:t>
            </a:r>
            <a:r>
              <a:rPr lang="en-US" sz="2400" dirty="0"/>
              <a:t> in R</a:t>
            </a:r>
          </a:p>
          <a:p>
            <a:r>
              <a:rPr lang="en-US" sz="2800" dirty="0"/>
              <a:t>&lt;open </a:t>
            </a:r>
            <a:r>
              <a:rPr lang="en-US" sz="2800" dirty="0" err="1"/>
              <a:t>func.m</a:t>
            </a:r>
            <a:r>
              <a:rPr lang="en-US" sz="2800" dirty="0"/>
              <a:t>&gt;</a:t>
            </a:r>
          </a:p>
          <a:p>
            <a:pPr lvl="1"/>
            <a:r>
              <a:rPr lang="en-US" sz="2400" dirty="0" smtClean="0"/>
              <a:t>this </a:t>
            </a:r>
            <a:r>
              <a:rPr lang="en-US" sz="2400" dirty="0"/>
              <a:t>function calls two of the rapid functions</a:t>
            </a:r>
          </a:p>
          <a:p>
            <a:r>
              <a:rPr lang="en-US" sz="2800" dirty="0"/>
              <a:t>&lt;show </a:t>
            </a:r>
            <a:r>
              <a:rPr lang="en-US" sz="2800" dirty="0" err="1"/>
              <a:t>rapid_simuSystem.m</a:t>
            </a:r>
            <a:r>
              <a:rPr lang="en-US" sz="2800" dirty="0"/>
              <a:t>&gt;</a:t>
            </a:r>
          </a:p>
          <a:p>
            <a:pPr lvl="1"/>
            <a:r>
              <a:rPr lang="en-US" sz="2400" dirty="0"/>
              <a:t>Sets the values of the parameters that are currently tested by the algorithm, inside the </a:t>
            </a:r>
            <a:r>
              <a:rPr lang="en-US" sz="2400" dirty="0" err="1"/>
              <a:t>fmu</a:t>
            </a:r>
            <a:r>
              <a:rPr lang="en-US" sz="2400" dirty="0"/>
              <a:t> and simulates the system, it takes as an output the result of the </a:t>
            </a:r>
            <a:r>
              <a:rPr lang="en-US" sz="2400" dirty="0" smtClean="0"/>
              <a:t>simulation</a:t>
            </a:r>
            <a:endParaRPr lang="en-US" sz="2400" dirty="0"/>
          </a:p>
        </p:txBody>
      </p:sp>
    </p:spTree>
    <p:extLst>
      <p:ext uri="{BB962C8B-B14F-4D97-AF65-F5344CB8AC3E}">
        <p14:creationId xmlns:p14="http://schemas.microsoft.com/office/powerpoint/2010/main" val="274383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Technical</a:t>
            </a:r>
            <a:endParaRPr lang="en-US" dirty="0"/>
          </a:p>
        </p:txBody>
      </p:sp>
      <p:sp>
        <p:nvSpPr>
          <p:cNvPr id="3" name="Content Placeholder 2"/>
          <p:cNvSpPr>
            <a:spLocks noGrp="1"/>
          </p:cNvSpPr>
          <p:nvPr>
            <p:ph idx="1"/>
          </p:nvPr>
        </p:nvSpPr>
        <p:spPr>
          <a:xfrm>
            <a:off x="457200" y="1268760"/>
            <a:ext cx="8229600" cy="4525963"/>
          </a:xfrm>
        </p:spPr>
        <p:txBody>
          <a:bodyPr/>
          <a:lstStyle/>
          <a:p>
            <a:r>
              <a:rPr lang="en-US" sz="2400" dirty="0" smtClean="0"/>
              <a:t>&lt;</a:t>
            </a:r>
            <a:r>
              <a:rPr lang="en-US" sz="2400" dirty="0"/>
              <a:t>show </a:t>
            </a:r>
            <a:r>
              <a:rPr lang="en-US" sz="2400" dirty="0" err="1"/>
              <a:t>rapid_objectiveFunction</a:t>
            </a:r>
            <a:r>
              <a:rPr lang="en-US" sz="2400" dirty="0"/>
              <a:t>&gt;</a:t>
            </a:r>
          </a:p>
          <a:p>
            <a:pPr lvl="1"/>
            <a:r>
              <a:rPr lang="en-US" sz="2000" dirty="0"/>
              <a:t>this result is used for the computation of the objective function.</a:t>
            </a:r>
          </a:p>
          <a:p>
            <a:pPr lvl="1"/>
            <a:r>
              <a:rPr lang="en-US" sz="2000" dirty="0"/>
              <a:t>Before the computation, the simulated output data is interpolated at the time instant of the measured output data using </a:t>
            </a:r>
            <a:r>
              <a:rPr lang="en-US" sz="2000" dirty="0" err="1"/>
              <a:t>rapid_interpolate.m</a:t>
            </a:r>
            <a:r>
              <a:rPr lang="en-US" sz="2000" dirty="0"/>
              <a:t> and then the fitness is computed according to the method chosen through the switch.</a:t>
            </a:r>
          </a:p>
          <a:p>
            <a:pPr lvl="1"/>
            <a:r>
              <a:rPr lang="en-US" sz="2000" dirty="0"/>
              <a:t>Then you show the diagram in the slides to see were is the </a:t>
            </a:r>
            <a:r>
              <a:rPr lang="en-US" sz="2000" dirty="0" err="1"/>
              <a:t>reccursion</a:t>
            </a:r>
            <a:r>
              <a:rPr lang="en-US" sz="2000" dirty="0"/>
              <a:t>.</a:t>
            </a:r>
          </a:p>
          <a:p>
            <a:endParaRPr lang="en-US" sz="2400" dirty="0" smtClean="0"/>
          </a:p>
          <a:p>
            <a:endParaRPr lang="en-US" sz="2400" dirty="0"/>
          </a:p>
          <a:p>
            <a:r>
              <a:rPr lang="en-US" sz="2400" b="1" dirty="0" smtClean="0"/>
              <a:t>The </a:t>
            </a:r>
            <a:r>
              <a:rPr lang="en-US" sz="2400" b="1" dirty="0"/>
              <a:t>files contain quite a bit of comments. Somebody who </a:t>
            </a:r>
            <a:r>
              <a:rPr lang="en-US" sz="2400" b="1" dirty="0" smtClean="0"/>
              <a:t>has a some </a:t>
            </a:r>
            <a:r>
              <a:rPr lang="en-US" sz="2400" b="1" dirty="0"/>
              <a:t>experience </a:t>
            </a:r>
            <a:r>
              <a:rPr lang="en-US" sz="2400" b="1" dirty="0" smtClean="0"/>
              <a:t>programming </a:t>
            </a:r>
            <a:r>
              <a:rPr lang="en-US" sz="2400" b="1" dirty="0"/>
              <a:t>should spend a bit of time thinking about it looking at the files. </a:t>
            </a:r>
          </a:p>
        </p:txBody>
      </p:sp>
    </p:spTree>
    <p:extLst>
      <p:ext uri="{BB962C8B-B14F-4D97-AF65-F5344CB8AC3E}">
        <p14:creationId xmlns:p14="http://schemas.microsoft.com/office/powerpoint/2010/main" val="125826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Generating FMUs</a:t>
            </a:r>
            <a:endParaRPr lang="en-US" dirty="0"/>
          </a:p>
        </p:txBody>
      </p:sp>
      <p:sp>
        <p:nvSpPr>
          <p:cNvPr id="4" name="Text Placeholder 3"/>
          <p:cNvSpPr>
            <a:spLocks noGrp="1"/>
          </p:cNvSpPr>
          <p:nvPr>
            <p:ph type="body" idx="1"/>
          </p:nvPr>
        </p:nvSpPr>
        <p:spPr/>
        <p:txBody>
          <a:bodyPr/>
          <a:lstStyle/>
          <a:p>
            <a:r>
              <a:rPr lang="en-US" dirty="0" smtClean="0"/>
              <a:t>Advanced</a:t>
            </a:r>
            <a:endParaRPr lang="en-US" dirty="0"/>
          </a:p>
        </p:txBody>
      </p:sp>
    </p:spTree>
    <p:extLst>
      <p:ext uri="{BB962C8B-B14F-4D97-AF65-F5344CB8AC3E}">
        <p14:creationId xmlns:p14="http://schemas.microsoft.com/office/powerpoint/2010/main" val="260234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88019"/>
            <a:ext cx="8229600" cy="1143000"/>
          </a:xfrm>
        </p:spPr>
        <p:txBody>
          <a:bodyPr/>
          <a:lstStyle/>
          <a:p>
            <a:r>
              <a:rPr lang="sv-SE" sz="3600" dirty="0" smtClean="0"/>
              <a:t>Generate the *</a:t>
            </a:r>
            <a:r>
              <a:rPr lang="sv-SE" sz="3600" dirty="0" err="1" smtClean="0"/>
              <a:t>fmu</a:t>
            </a:r>
            <a:r>
              <a:rPr lang="sv-SE" sz="3600" dirty="0" smtClean="0"/>
              <a:t> from </a:t>
            </a:r>
            <a:r>
              <a:rPr lang="sv-SE" sz="3600" dirty="0" err="1" smtClean="0"/>
              <a:t>Dymola</a:t>
            </a:r>
            <a:endParaRPr lang="sv-SE" sz="36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65780"/>
            <a:ext cx="2500098" cy="3084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279" y="1821764"/>
            <a:ext cx="3761751"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ame 5"/>
          <p:cNvSpPr/>
          <p:nvPr/>
        </p:nvSpPr>
        <p:spPr>
          <a:xfrm>
            <a:off x="2987824" y="2002067"/>
            <a:ext cx="216024" cy="216024"/>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a:solidFill>
                <a:schemeClr val="tx1"/>
              </a:solidFill>
            </a:endParaRPr>
          </a:p>
        </p:txBody>
      </p:sp>
      <p:cxnSp>
        <p:nvCxnSpPr>
          <p:cNvPr id="8" name="Straight Arrow Connector 7"/>
          <p:cNvCxnSpPr>
            <a:stCxn id="6" idx="3"/>
          </p:cNvCxnSpPr>
          <p:nvPr/>
        </p:nvCxnSpPr>
        <p:spPr>
          <a:xfrm>
            <a:off x="3203848" y="2110079"/>
            <a:ext cx="2736304" cy="3597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672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88019"/>
            <a:ext cx="8229600" cy="1143000"/>
          </a:xfrm>
        </p:spPr>
        <p:txBody>
          <a:bodyPr/>
          <a:lstStyle/>
          <a:p>
            <a:r>
              <a:rPr lang="sv-SE" sz="3600" dirty="0" smtClean="0"/>
              <a:t>Generate the *</a:t>
            </a:r>
            <a:r>
              <a:rPr lang="sv-SE" sz="3600" dirty="0" err="1" smtClean="0"/>
              <a:t>fmu</a:t>
            </a:r>
            <a:r>
              <a:rPr lang="sv-SE" sz="3600" dirty="0" smtClean="0"/>
              <a:t> from </a:t>
            </a:r>
            <a:r>
              <a:rPr lang="sv-SE" sz="3600" dirty="0" err="1" smtClean="0"/>
              <a:t>Dymola</a:t>
            </a:r>
            <a:endParaRPr lang="sv-SE"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464049"/>
            <a:ext cx="6192688" cy="4971054"/>
          </a:xfrm>
          <a:prstGeom prst="rect">
            <a:avLst/>
          </a:prstGeom>
        </p:spPr>
      </p:pic>
      <p:sp>
        <p:nvSpPr>
          <p:cNvPr id="4" name="Frame 3"/>
          <p:cNvSpPr/>
          <p:nvPr/>
        </p:nvSpPr>
        <p:spPr>
          <a:xfrm>
            <a:off x="4355976" y="2420888"/>
            <a:ext cx="576064" cy="144016"/>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1178077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8229600" cy="1143000"/>
          </a:xfrm>
        </p:spPr>
        <p:txBody>
          <a:bodyPr/>
          <a:lstStyle/>
          <a:p>
            <a:r>
              <a:rPr lang="en-US" dirty="0" smtClean="0"/>
              <a:t>Objective</a:t>
            </a:r>
            <a:endParaRPr lang="en-US" dirty="0"/>
          </a:p>
        </p:txBody>
      </p:sp>
      <p:sp>
        <p:nvSpPr>
          <p:cNvPr id="4" name="Content Placeholder 3"/>
          <p:cNvSpPr>
            <a:spLocks noGrp="1"/>
          </p:cNvSpPr>
          <p:nvPr>
            <p:ph idx="1"/>
          </p:nvPr>
        </p:nvSpPr>
        <p:spPr>
          <a:xfrm>
            <a:off x="457200" y="1600200"/>
            <a:ext cx="3178696" cy="4525963"/>
          </a:xfrm>
        </p:spPr>
        <p:txBody>
          <a:bodyPr/>
          <a:lstStyle/>
          <a:p>
            <a:r>
              <a:rPr lang="en-US" sz="2400" dirty="0" smtClean="0"/>
              <a:t>The model, written in </a:t>
            </a:r>
            <a:r>
              <a:rPr lang="en-US" sz="2400" dirty="0" err="1" smtClean="0"/>
              <a:t>Modelica</a:t>
            </a:r>
            <a:r>
              <a:rPr lang="en-US" sz="2400" dirty="0" smtClean="0"/>
              <a:t>, is </a:t>
            </a:r>
            <a:r>
              <a:rPr lang="en-US" sz="2400" dirty="0" err="1" smtClean="0"/>
              <a:t>characterised</a:t>
            </a:r>
            <a:r>
              <a:rPr lang="en-US" sz="2400" dirty="0" smtClean="0"/>
              <a:t> by a vector of parameters</a:t>
            </a:r>
          </a:p>
          <a:p>
            <a:r>
              <a:rPr lang="en-US" sz="2400" dirty="0" smtClean="0"/>
              <a:t>Find a vector allowing close matching of the Model’s output to outputs measured experimentally</a:t>
            </a:r>
          </a:p>
          <a:p>
            <a:pPr marL="457200" lvl="1" indent="0">
              <a:buNone/>
            </a:pPr>
            <a:endParaRPr lang="en-US" sz="2000" dirty="0" smtClean="0"/>
          </a:p>
          <a:p>
            <a:pPr lvl="1"/>
            <a:endParaRPr lang="en-US" sz="2400" dirty="0"/>
          </a:p>
        </p:txBody>
      </p:sp>
      <p:grpSp>
        <p:nvGrpSpPr>
          <p:cNvPr id="6" name="Group 5"/>
          <p:cNvGrpSpPr/>
          <p:nvPr/>
        </p:nvGrpSpPr>
        <p:grpSpPr>
          <a:xfrm>
            <a:off x="3325561" y="1484784"/>
            <a:ext cx="5842992" cy="5173520"/>
            <a:chOff x="5069873" y="3861048"/>
            <a:chExt cx="3610744" cy="3145834"/>
          </a:xfrm>
        </p:grpSpPr>
        <p:sp>
          <p:nvSpPr>
            <p:cNvPr id="5" name="Rectangle 4"/>
            <p:cNvSpPr/>
            <p:nvPr/>
          </p:nvSpPr>
          <p:spPr>
            <a:xfrm>
              <a:off x="5364088" y="3861048"/>
              <a:ext cx="3096344" cy="2904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873" y="3861048"/>
              <a:ext cx="3610744" cy="270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55447" y="6852485"/>
              <a:ext cx="3024336" cy="154397"/>
            </a:xfrm>
            <a:prstGeom prst="rect">
              <a:avLst/>
            </a:prstGeom>
            <a:noFill/>
          </p:spPr>
          <p:txBody>
            <a:bodyPr wrap="square" rtlCol="0">
              <a:spAutoFit/>
            </a:bodyPr>
            <a:lstStyle/>
            <a:p>
              <a:pPr algn="ctr"/>
              <a:r>
                <a:rPr lang="sv-SE" sz="1050" dirty="0" smtClean="0"/>
                <a:t>Parameter Id for a </a:t>
              </a:r>
              <a:r>
                <a:rPr lang="sv-SE" sz="1050" dirty="0" err="1" smtClean="0"/>
                <a:t>load</a:t>
              </a:r>
              <a:r>
                <a:rPr lang="sv-SE" sz="1050" dirty="0" smtClean="0"/>
                <a:t> </a:t>
              </a:r>
              <a:r>
                <a:rPr lang="sv-SE" sz="1050" dirty="0" err="1" smtClean="0"/>
                <a:t>characterised</a:t>
              </a:r>
              <a:r>
                <a:rPr lang="sv-SE" sz="1050" dirty="0" smtClean="0"/>
                <a:t> by </a:t>
              </a:r>
              <a:r>
                <a:rPr lang="sv-SE" sz="1050" dirty="0" err="1" smtClean="0"/>
                <a:t>two</a:t>
              </a:r>
              <a:r>
                <a:rPr lang="sv-SE" sz="1050" dirty="0" smtClean="0"/>
                <a:t> parameters and </a:t>
              </a:r>
              <a:r>
                <a:rPr lang="sv-SE" sz="1050" dirty="0" err="1" smtClean="0"/>
                <a:t>four</a:t>
              </a:r>
              <a:r>
                <a:rPr lang="sv-SE" sz="1050" dirty="0" smtClean="0"/>
                <a:t> outputs</a:t>
              </a:r>
              <a:endParaRPr lang="sv-SE" sz="1050" dirty="0"/>
            </a:p>
          </p:txBody>
        </p:sp>
      </p:grpSp>
    </p:spTree>
    <p:extLst>
      <p:ext uri="{BB962C8B-B14F-4D97-AF65-F5344CB8AC3E}">
        <p14:creationId xmlns:p14="http://schemas.microsoft.com/office/powerpoint/2010/main" val="696150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p:txBody>
          <a:bodyPr/>
          <a:lstStyle/>
          <a:p>
            <a:r>
              <a:rPr lang="en-US" sz="2400" dirty="0" smtClean="0"/>
              <a:t>JModelica.org is an extensible Modelica-based OSS platform, providing facilities for simulation and analysis of Modelica models.</a:t>
            </a:r>
          </a:p>
          <a:p>
            <a:r>
              <a:rPr lang="en-US" sz="2400" dirty="0" smtClean="0"/>
              <a:t>However, it has the following disadvantages for novice users:</a:t>
            </a:r>
          </a:p>
          <a:p>
            <a:pPr lvl="1"/>
            <a:r>
              <a:rPr lang="en-US" sz="2000" dirty="0" smtClean="0"/>
              <a:t>It does </a:t>
            </a:r>
            <a:r>
              <a:rPr lang="en-US" sz="2000" dirty="0"/>
              <a:t>not provide a user </a:t>
            </a:r>
            <a:r>
              <a:rPr lang="en-US" sz="2000" dirty="0" smtClean="0"/>
              <a:t>interface</a:t>
            </a:r>
          </a:p>
          <a:p>
            <a:pPr lvl="1"/>
            <a:r>
              <a:rPr lang="en-US" sz="2000" dirty="0"/>
              <a:t>I</a:t>
            </a:r>
            <a:r>
              <a:rPr lang="en-US" sz="2000" dirty="0" smtClean="0"/>
              <a:t>t requires some expertise working with Python scripting</a:t>
            </a:r>
          </a:p>
          <a:p>
            <a:pPr lvl="1"/>
            <a:r>
              <a:rPr lang="en-US" sz="2000" dirty="0" smtClean="0"/>
              <a:t>It requires a correct set up of </a:t>
            </a:r>
            <a:r>
              <a:rPr lang="en-US" sz="2000" dirty="0" err="1" smtClean="0"/>
              <a:t>JModelica</a:t>
            </a:r>
            <a:r>
              <a:rPr lang="en-US" sz="2000" dirty="0" smtClean="0"/>
              <a:t> </a:t>
            </a:r>
          </a:p>
          <a:p>
            <a:pPr lvl="1"/>
            <a:r>
              <a:rPr lang="en-US" sz="2000" b="1" i="1" dirty="0" smtClean="0">
                <a:solidFill>
                  <a:srgbClr val="FF0000"/>
                </a:solidFill>
              </a:rPr>
              <a:t>It does not support the complete Modelica standard definition ( e.g. </a:t>
            </a:r>
            <a:r>
              <a:rPr lang="en-US" sz="2000" dirty="0" err="1" smtClean="0">
                <a:solidFill>
                  <a:srgbClr val="FF0000"/>
                </a:solidFill>
                <a:latin typeface="Courier New" pitchFamily="49" charset="0"/>
                <a:cs typeface="Courier New" pitchFamily="49" charset="0"/>
              </a:rPr>
              <a:t>reinit</a:t>
            </a:r>
            <a:r>
              <a:rPr lang="en-US" sz="2000" b="1" i="1" dirty="0" smtClean="0">
                <a:solidFill>
                  <a:srgbClr val="FF0000"/>
                </a:solidFill>
              </a:rPr>
              <a:t> </a:t>
            </a:r>
            <a:r>
              <a:rPr lang="en-US" sz="2000" b="1" i="1" dirty="0" err="1" smtClean="0">
                <a:solidFill>
                  <a:srgbClr val="FF0000"/>
                </a:solidFill>
              </a:rPr>
              <a:t>commnad</a:t>
            </a:r>
            <a:r>
              <a:rPr lang="en-US" sz="2000" b="1" i="1" dirty="0" smtClean="0">
                <a:solidFill>
                  <a:srgbClr val="FF0000"/>
                </a:solidFill>
              </a:rPr>
              <a:t> used by the DFIG WT is not support -&gt; no FMU can be generated)</a:t>
            </a:r>
          </a:p>
          <a:p>
            <a:r>
              <a:rPr lang="en-US" sz="2400" dirty="0" smtClean="0"/>
              <a:t>We illustrate one example here, carried out with JModelica.org-1.8.1 </a:t>
            </a:r>
            <a:endParaRPr lang="en-US" sz="2400" dirty="0"/>
          </a:p>
        </p:txBody>
      </p:sp>
    </p:spTree>
    <p:extLst>
      <p:ext uri="{BB962C8B-B14F-4D97-AF65-F5344CB8AC3E}">
        <p14:creationId xmlns:p14="http://schemas.microsoft.com/office/powerpoint/2010/main" val="25625035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p:txBody>
          <a:bodyPr/>
          <a:lstStyle/>
          <a:p>
            <a:r>
              <a:rPr lang="en-US" sz="2400" dirty="0" smtClean="0"/>
              <a:t>Setting up an environment to compile FMUs with </a:t>
            </a:r>
            <a:r>
              <a:rPr lang="en-US" sz="2400" dirty="0" err="1" smtClean="0"/>
              <a:t>JModelica</a:t>
            </a:r>
            <a:endParaRPr lang="en-US" sz="2400" dirty="0" smtClean="0"/>
          </a:p>
          <a:p>
            <a:pPr lvl="1"/>
            <a:r>
              <a:rPr lang="en-US" sz="2000" dirty="0"/>
              <a:t>Download JModelicaorg-1.8.1: </a:t>
            </a:r>
            <a:r>
              <a:rPr lang="en-US" sz="2000" dirty="0">
                <a:hlinkClick r:id="rId2"/>
              </a:rPr>
              <a:t>http://</a:t>
            </a:r>
            <a:r>
              <a:rPr lang="en-US" sz="2000" dirty="0" smtClean="0">
                <a:hlinkClick r:id="rId2"/>
              </a:rPr>
              <a:t>www.jmodelica.org/downloads/JModelica.org-1.8.1.exe</a:t>
            </a:r>
            <a:endParaRPr lang="en-US" sz="2000" dirty="0" smtClean="0"/>
          </a:p>
          <a:p>
            <a:pPr lvl="1"/>
            <a:r>
              <a:rPr lang="en-US" sz="2000" dirty="0" smtClean="0"/>
              <a:t>Download Python(</a:t>
            </a:r>
            <a:r>
              <a:rPr lang="en-US" sz="2000" dirty="0" err="1" smtClean="0"/>
              <a:t>x,y</a:t>
            </a:r>
            <a:r>
              <a:rPr lang="en-US" sz="2000" dirty="0" smtClean="0"/>
              <a:t>) – an environment for numerical computations using Python</a:t>
            </a:r>
          </a:p>
          <a:p>
            <a:pPr lvl="2"/>
            <a:r>
              <a:rPr lang="en-US" sz="1600" dirty="0">
                <a:hlinkClick r:id="rId3"/>
              </a:rPr>
              <a:t>https://code.google.com/p/pythonxy</a:t>
            </a:r>
            <a:r>
              <a:rPr lang="en-US" sz="1600" dirty="0" smtClean="0">
                <a:hlinkClick r:id="rId3"/>
              </a:rPr>
              <a:t>/</a:t>
            </a:r>
            <a:endParaRPr lang="en-US" sz="1600" dirty="0" smtClean="0"/>
          </a:p>
          <a:p>
            <a:pPr lvl="2"/>
            <a:r>
              <a:rPr lang="en-US" sz="1600" dirty="0" smtClean="0"/>
              <a:t>Python will include </a:t>
            </a:r>
            <a:r>
              <a:rPr lang="en-US" sz="1600" b="1" dirty="0" err="1" smtClean="0"/>
              <a:t>Spyder</a:t>
            </a:r>
            <a:r>
              <a:rPr lang="en-US" sz="1600" b="1" dirty="0" smtClean="0"/>
              <a:t>,  </a:t>
            </a:r>
            <a:r>
              <a:rPr lang="en-US" sz="1600" dirty="0" smtClean="0"/>
              <a:t>a development environment for the Python language</a:t>
            </a:r>
          </a:p>
          <a:p>
            <a:pPr lvl="1"/>
            <a:r>
              <a:rPr lang="en-US" sz="2000" dirty="0" smtClean="0"/>
              <a:t>Open the file </a:t>
            </a:r>
            <a:r>
              <a:rPr lang="en-US" sz="2000" dirty="0"/>
              <a:t>C:\</a:t>
            </a:r>
            <a:r>
              <a:rPr lang="en-US" sz="2000" dirty="0" smtClean="0"/>
              <a:t>JModelica.org-1.8.1\Python.bat with Notepad++ or similar. Make sure you have the following statements:</a:t>
            </a:r>
            <a:endParaRPr lang="en-US" sz="2000" dirty="0"/>
          </a:p>
          <a:p>
            <a:pPr lvl="1"/>
            <a:endParaRPr lang="en-US" sz="2000" dirty="0" smtClean="0"/>
          </a:p>
          <a:p>
            <a:endParaRPr lang="en-US" sz="2400" dirty="0"/>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774308"/>
            <a:ext cx="7040518" cy="87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0960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p:txBody>
          <a:bodyPr/>
          <a:lstStyle/>
          <a:p>
            <a:r>
              <a:rPr lang="en-US" sz="1800" dirty="0" smtClean="0"/>
              <a:t>Shortcut and automatic loading of </a:t>
            </a:r>
            <a:r>
              <a:rPr lang="en-US" sz="1800" dirty="0" err="1" smtClean="0"/>
              <a:t>JModelica</a:t>
            </a:r>
            <a:endParaRPr lang="en-US" sz="1800" dirty="0" smtClean="0"/>
          </a:p>
          <a:p>
            <a:pPr lvl="1"/>
            <a:r>
              <a:rPr lang="en-US" sz="1600" dirty="0" smtClean="0"/>
              <a:t>Create a shortcut icon in your desktop, and point it to the “</a:t>
            </a:r>
            <a:r>
              <a:rPr lang="en-US" sz="1600" dirty="0"/>
              <a:t>C:\</a:t>
            </a:r>
            <a:r>
              <a:rPr lang="en-US" sz="1600" dirty="0" smtClean="0"/>
              <a:t>JModelica.org-1.8.1\Python.bat” file.</a:t>
            </a:r>
          </a:p>
          <a:p>
            <a:pPr lvl="1"/>
            <a:r>
              <a:rPr lang="en-US" sz="1600" dirty="0" smtClean="0"/>
              <a:t>Give a name to the shortcut and click on “Finish”</a:t>
            </a:r>
          </a:p>
          <a:p>
            <a:pPr lvl="1"/>
            <a:r>
              <a:rPr lang="en-US" sz="1600" dirty="0" smtClean="0"/>
              <a:t>You should get a shortcut to launch </a:t>
            </a:r>
            <a:r>
              <a:rPr lang="en-US" sz="1600" dirty="0" err="1" smtClean="0"/>
              <a:t>Spyder</a:t>
            </a:r>
            <a:r>
              <a:rPr lang="en-US" sz="1600" dirty="0" smtClean="0"/>
              <a:t> with the </a:t>
            </a:r>
            <a:r>
              <a:rPr lang="en-US" sz="1600" dirty="0" err="1" smtClean="0"/>
              <a:t>Jmodelica</a:t>
            </a:r>
            <a:r>
              <a:rPr lang="en-US" sz="1600" dirty="0" smtClean="0"/>
              <a:t> libraries loaded and enabled</a:t>
            </a:r>
            <a:endParaRPr lang="en-US" sz="1600" dirty="0"/>
          </a:p>
          <a:p>
            <a:pPr lvl="1"/>
            <a:endParaRPr lang="en-US" sz="1600" dirty="0" smtClean="0"/>
          </a:p>
          <a:p>
            <a:endParaRPr lang="en-US" sz="18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501008"/>
            <a:ext cx="4008859" cy="292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501008"/>
            <a:ext cx="4004527" cy="292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3105720"/>
            <a:ext cx="1082799" cy="987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53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p:txBody>
          <a:bodyPr/>
          <a:lstStyle/>
          <a:p>
            <a:r>
              <a:rPr lang="en-US" sz="1800" dirty="0" smtClean="0"/>
              <a:t>Compile FMUs from </a:t>
            </a:r>
            <a:r>
              <a:rPr lang="en-US" sz="1800" dirty="0" err="1" smtClean="0"/>
              <a:t>JModelica</a:t>
            </a:r>
            <a:endParaRPr lang="en-US" sz="1800" dirty="0" smtClean="0"/>
          </a:p>
          <a:p>
            <a:pPr lvl="1"/>
            <a:r>
              <a:rPr lang="en-US" sz="1600" dirty="0" smtClean="0"/>
              <a:t>Go to the directory where you have put the Modelica model you whish to compile through the command prompt in </a:t>
            </a:r>
            <a:r>
              <a:rPr lang="en-US" sz="1600" dirty="0" err="1" smtClean="0"/>
              <a:t>Spyder</a:t>
            </a:r>
            <a:r>
              <a:rPr lang="en-US" sz="1600" dirty="0" smtClean="0"/>
              <a:t>, and check that you are there</a:t>
            </a:r>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The following syntax can now be used to compile your FMU, we use it in the next example:</a:t>
            </a:r>
          </a:p>
          <a:p>
            <a:pPr marL="857250" lvl="2" indent="0">
              <a:buNone/>
            </a:pP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Import the compiler function</a:t>
            </a:r>
          </a:p>
          <a:p>
            <a:pPr marL="857250" lvl="2" indent="0">
              <a:buNone/>
            </a:pPr>
            <a:r>
              <a:rPr lang="en-US" sz="1200" dirty="0">
                <a:latin typeface="Courier New" pitchFamily="49" charset="0"/>
                <a:cs typeface="Courier New" pitchFamily="49" charset="0"/>
              </a:rPr>
              <a:t>from </a:t>
            </a:r>
            <a:r>
              <a:rPr lang="en-US" sz="1200" dirty="0" err="1">
                <a:latin typeface="Courier New" pitchFamily="49" charset="0"/>
                <a:cs typeface="Courier New" pitchFamily="49" charset="0"/>
              </a:rPr>
              <a:t>pymodelica</a:t>
            </a:r>
            <a:r>
              <a:rPr lang="en-US" sz="1200" dirty="0">
                <a:latin typeface="Courier New" pitchFamily="49" charset="0"/>
                <a:cs typeface="Courier New" pitchFamily="49" charset="0"/>
              </a:rPr>
              <a:t> import </a:t>
            </a:r>
            <a:r>
              <a:rPr lang="en-US" sz="1200" dirty="0" err="1" smtClean="0">
                <a:latin typeface="Courier New" pitchFamily="49" charset="0"/>
                <a:cs typeface="Courier New" pitchFamily="49" charset="0"/>
              </a:rPr>
              <a:t>compile_fmu</a:t>
            </a:r>
            <a:endParaRPr lang="en-US" sz="1200" dirty="0">
              <a:latin typeface="Courier New" pitchFamily="49" charset="0"/>
              <a:cs typeface="Courier New" pitchFamily="49" charset="0"/>
            </a:endParaRPr>
          </a:p>
          <a:p>
            <a:pPr marL="857250" lvl="2" indent="0">
              <a:buNone/>
            </a:pPr>
            <a:r>
              <a:rPr lang="en-US" sz="1200" dirty="0">
                <a:latin typeface="Courier New" pitchFamily="49" charset="0"/>
                <a:cs typeface="Courier New" pitchFamily="49" charset="0"/>
              </a:rPr>
              <a:t># Specify Modelica model and model file (.</a:t>
            </a:r>
            <a:r>
              <a:rPr lang="en-US" sz="1200" dirty="0" err="1">
                <a:latin typeface="Courier New" pitchFamily="49" charset="0"/>
                <a:cs typeface="Courier New" pitchFamily="49" charset="0"/>
              </a:rPr>
              <a:t>mo</a:t>
            </a:r>
            <a:r>
              <a:rPr lang="en-US" sz="1200" dirty="0">
                <a:latin typeface="Courier New" pitchFamily="49" charset="0"/>
                <a:cs typeface="Courier New" pitchFamily="49" charset="0"/>
              </a:rPr>
              <a:t> or .mop)</a:t>
            </a:r>
          </a:p>
          <a:p>
            <a:pPr marL="857250" lvl="2" indent="0">
              <a:buNone/>
            </a:pPr>
            <a:r>
              <a:rPr lang="en-US" sz="1200" dirty="0" err="1">
                <a:latin typeface="Courier New" pitchFamily="49" charset="0"/>
                <a:cs typeface="Courier New" pitchFamily="49" charset="0"/>
              </a:rPr>
              <a:t>model_name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myPackage.myModel</a:t>
            </a:r>
            <a:r>
              <a:rPr lang="en-US" sz="1200" dirty="0">
                <a:latin typeface="Courier New" pitchFamily="49" charset="0"/>
                <a:cs typeface="Courier New" pitchFamily="49" charset="0"/>
              </a:rPr>
              <a:t>'</a:t>
            </a:r>
          </a:p>
          <a:p>
            <a:pPr marL="857250" lvl="2" indent="0">
              <a:buNone/>
            </a:pPr>
            <a:r>
              <a:rPr lang="en-US" sz="1200" dirty="0" err="1">
                <a:latin typeface="Courier New" pitchFamily="49" charset="0"/>
                <a:cs typeface="Courier New" pitchFamily="49" charset="0"/>
              </a:rPr>
              <a:t>mo_file</a:t>
            </a:r>
            <a:r>
              <a:rPr lang="en-US" sz="1200" dirty="0">
                <a:latin typeface="Courier New" pitchFamily="49" charset="0"/>
                <a:cs typeface="Courier New" pitchFamily="49" charset="0"/>
              </a:rPr>
              <a:t> = 'myModelFile.mo</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a:p>
            <a:pPr marL="857250" lvl="2" indent="0">
              <a:buNone/>
            </a:pPr>
            <a:r>
              <a:rPr lang="en-US" sz="1200" dirty="0">
                <a:latin typeface="Courier New" pitchFamily="49" charset="0"/>
                <a:cs typeface="Courier New" pitchFamily="49" charset="0"/>
              </a:rPr>
              <a:t># Compile the model and save the return argument, which is the file name of the FMU</a:t>
            </a:r>
          </a:p>
          <a:p>
            <a:pPr marL="857250" lvl="2" indent="0">
              <a:buNone/>
            </a:pPr>
            <a:r>
              <a:rPr lang="en-US" sz="1200" dirty="0" err="1">
                <a:latin typeface="Courier New" pitchFamily="49" charset="0"/>
                <a:cs typeface="Courier New" pitchFamily="49" charset="0"/>
              </a:rPr>
              <a:t>fmu_file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compile_fmu</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model_name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mo_file</a:t>
            </a:r>
            <a:r>
              <a:rPr lang="en-US" sz="1200" dirty="0">
                <a:latin typeface="Courier New" pitchFamily="49" charset="0"/>
                <a:cs typeface="Courier New" pitchFamily="49" charset="0"/>
              </a:rPr>
              <a:t>)</a:t>
            </a:r>
          </a:p>
          <a:p>
            <a:pPr lvl="1"/>
            <a:endParaRPr lang="en-US" sz="1600" dirty="0"/>
          </a:p>
          <a:p>
            <a:pPr lvl="1"/>
            <a:endParaRPr lang="en-US" sz="1600" dirty="0" smtClean="0"/>
          </a:p>
          <a:p>
            <a:endParaRPr lang="en-US" sz="18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667000"/>
            <a:ext cx="48577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7708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p:txBody>
          <a:bodyPr/>
          <a:lstStyle/>
          <a:p>
            <a:r>
              <a:rPr lang="en-US" sz="1800" dirty="0" smtClean="0"/>
              <a:t>Compile FMUs from </a:t>
            </a:r>
            <a:r>
              <a:rPr lang="en-US" sz="1800" dirty="0" err="1" smtClean="0"/>
              <a:t>Jmodelica</a:t>
            </a:r>
            <a:r>
              <a:rPr lang="en-US" sz="1800" dirty="0" smtClean="0"/>
              <a:t>: locating the model name and the file name.</a:t>
            </a:r>
          </a:p>
          <a:p>
            <a:pPr lvl="1"/>
            <a:r>
              <a:rPr lang="en-US" sz="1600" dirty="0" smtClean="0"/>
              <a:t>We will compile a small test system including a third order generator, lines and a frequency dependent load that can be used for load parameter estimation</a:t>
            </a:r>
          </a:p>
          <a:p>
            <a:pPr lvl="1"/>
            <a:r>
              <a:rPr lang="en-US" sz="1600" dirty="0" smtClean="0"/>
              <a:t>This model is contained the  ‘</a:t>
            </a:r>
            <a:r>
              <a:rPr lang="en-US" sz="1600" dirty="0" smtClean="0">
                <a:solidFill>
                  <a:srgbClr val="FF0000"/>
                </a:solidFill>
                <a:latin typeface="Courier New" pitchFamily="49" charset="0"/>
                <a:cs typeface="Courier New" pitchFamily="49" charset="0"/>
              </a:rPr>
              <a:t>EPpack.mo</a:t>
            </a:r>
            <a:r>
              <a:rPr lang="en-US" sz="1600" dirty="0" smtClean="0"/>
              <a:t>’ package</a:t>
            </a:r>
            <a:r>
              <a:rPr lang="en-US" sz="1600" b="1" dirty="0" smtClean="0"/>
              <a:t>, this is the file name. </a:t>
            </a:r>
          </a:p>
          <a:p>
            <a:pPr lvl="1"/>
            <a:r>
              <a:rPr lang="en-US" sz="1600" dirty="0" smtClean="0"/>
              <a:t>From the hierarchy illustrated in the figure below, one can obtain the </a:t>
            </a:r>
            <a:r>
              <a:rPr lang="en-US" sz="1600" b="1" dirty="0" smtClean="0"/>
              <a:t>model name: </a:t>
            </a:r>
            <a:r>
              <a:rPr lang="en-US" sz="1600" dirty="0" err="1" smtClean="0">
                <a:solidFill>
                  <a:srgbClr val="FF0000"/>
                </a:solidFill>
                <a:latin typeface="Courier New" pitchFamily="49" charset="0"/>
                <a:cs typeface="Courier New" pitchFamily="49" charset="0"/>
              </a:rPr>
              <a:t>EPpack.JoanLibrary.Loads.Loadtest.Loadtestfreq</a:t>
            </a:r>
            <a:endParaRPr lang="en-US" sz="1600" dirty="0">
              <a:solidFill>
                <a:srgbClr val="FF0000"/>
              </a:solidFill>
              <a:latin typeface="Courier New" pitchFamily="49" charset="0"/>
              <a:cs typeface="Courier New" pitchFamily="49" charset="0"/>
            </a:endParaRPr>
          </a:p>
          <a:p>
            <a:pPr marL="914400" lvl="2" indent="0">
              <a:buNone/>
            </a:pPr>
            <a:endParaRPr lang="en-US" sz="1200" dirty="0" smtClean="0"/>
          </a:p>
          <a:p>
            <a:pPr lvl="1"/>
            <a:endParaRPr lang="en-US" sz="1600"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2" y="3699634"/>
            <a:ext cx="7703393" cy="312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0391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Advanced</a:t>
            </a:r>
            <a:br>
              <a:rPr lang="en-US" dirty="0" smtClean="0"/>
            </a:br>
            <a:r>
              <a:rPr lang="en-US" sz="2400" dirty="0" smtClean="0"/>
              <a:t>Generate the FMU from JModelica.org</a:t>
            </a:r>
            <a:endParaRPr lang="en-US" sz="2400" dirty="0"/>
          </a:p>
        </p:txBody>
      </p:sp>
      <p:sp>
        <p:nvSpPr>
          <p:cNvPr id="3" name="Content Placeholder 2"/>
          <p:cNvSpPr>
            <a:spLocks noGrp="1"/>
          </p:cNvSpPr>
          <p:nvPr>
            <p:ph idx="1"/>
          </p:nvPr>
        </p:nvSpPr>
        <p:spPr>
          <a:xfrm>
            <a:off x="457200" y="1600200"/>
            <a:ext cx="3781702" cy="4525963"/>
          </a:xfrm>
        </p:spPr>
        <p:txBody>
          <a:bodyPr/>
          <a:lstStyle/>
          <a:p>
            <a:r>
              <a:rPr lang="en-US" sz="1800" dirty="0" smtClean="0"/>
              <a:t>Compile FMUs from </a:t>
            </a:r>
            <a:r>
              <a:rPr lang="en-US" sz="1800" dirty="0" err="1" smtClean="0"/>
              <a:t>Jmodelica</a:t>
            </a:r>
            <a:r>
              <a:rPr lang="en-US" sz="1800" dirty="0" smtClean="0"/>
              <a:t>: Example, part 1 – compiling!</a:t>
            </a:r>
          </a:p>
          <a:p>
            <a:pPr lvl="1"/>
            <a:r>
              <a:rPr lang="en-US" sz="1600" dirty="0" smtClean="0"/>
              <a:t>Go to the console of </a:t>
            </a:r>
            <a:r>
              <a:rPr lang="en-US" sz="1600" dirty="0" err="1" smtClean="0"/>
              <a:t>Syper</a:t>
            </a:r>
            <a:r>
              <a:rPr lang="en-US" sz="1600" dirty="0" smtClean="0"/>
              <a:t> and type the commands as shown in the screenshot</a:t>
            </a:r>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Browse to your FMU folder, you will find the compiled FMU there</a:t>
            </a:r>
          </a:p>
          <a:p>
            <a:pPr lvl="1"/>
            <a:endParaRPr lang="en-US" sz="16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600200"/>
            <a:ext cx="48863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869160"/>
            <a:ext cx="56102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635896" y="6237312"/>
            <a:ext cx="4026049" cy="22079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32997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Requirements</a:t>
            </a:r>
            <a:endParaRPr lang="en-US" dirty="0"/>
          </a:p>
        </p:txBody>
      </p:sp>
      <p:sp>
        <p:nvSpPr>
          <p:cNvPr id="3" name="Content Placeholder 2"/>
          <p:cNvSpPr>
            <a:spLocks noGrp="1"/>
          </p:cNvSpPr>
          <p:nvPr>
            <p:ph idx="1"/>
          </p:nvPr>
        </p:nvSpPr>
        <p:spPr>
          <a:xfrm>
            <a:off x="457200" y="1412776"/>
            <a:ext cx="8229600" cy="4525963"/>
          </a:xfrm>
        </p:spPr>
        <p:txBody>
          <a:bodyPr/>
          <a:lstStyle/>
          <a:p>
            <a:r>
              <a:rPr lang="sv-SE" sz="2400" dirty="0" smtClean="0"/>
              <a:t>FMI </a:t>
            </a:r>
            <a:r>
              <a:rPr lang="sv-SE" sz="2400" dirty="0" err="1" smtClean="0"/>
              <a:t>Toolbox</a:t>
            </a:r>
            <a:r>
              <a:rPr lang="sv-SE" sz="2400" dirty="0" smtClean="0"/>
              <a:t> and </a:t>
            </a:r>
            <a:r>
              <a:rPr lang="sv-SE" sz="2400" dirty="0" err="1" smtClean="0"/>
              <a:t>Matlab</a:t>
            </a:r>
            <a:r>
              <a:rPr lang="sv-SE" sz="2400" dirty="0" smtClean="0"/>
              <a:t> must be </a:t>
            </a:r>
            <a:r>
              <a:rPr lang="sv-SE" sz="2400" dirty="0" err="1" smtClean="0"/>
              <a:t>installed</a:t>
            </a:r>
            <a:r>
              <a:rPr lang="sv-SE" sz="2400" dirty="0" smtClean="0"/>
              <a:t> in the 32bit versions.</a:t>
            </a:r>
          </a:p>
          <a:p>
            <a:r>
              <a:rPr lang="sv-SE" sz="2400" dirty="0" smtClean="0"/>
              <a:t>The *.</a:t>
            </a:r>
            <a:r>
              <a:rPr lang="sv-SE" sz="2400" dirty="0" err="1" smtClean="0"/>
              <a:t>fmu</a:t>
            </a:r>
            <a:r>
              <a:rPr lang="sv-SE" sz="2400" dirty="0" smtClean="0"/>
              <a:t> container </a:t>
            </a:r>
            <a:r>
              <a:rPr lang="sv-SE" sz="2400" dirty="0" err="1" smtClean="0"/>
              <a:t>allowing</a:t>
            </a:r>
            <a:r>
              <a:rPr lang="sv-SE" sz="2400" dirty="0" smtClean="0"/>
              <a:t> import </a:t>
            </a:r>
            <a:r>
              <a:rPr lang="sv-SE" sz="2400" dirty="0" err="1" smtClean="0"/>
              <a:t>of</a:t>
            </a:r>
            <a:r>
              <a:rPr lang="sv-SE" sz="2400" dirty="0" smtClean="0"/>
              <a:t> the </a:t>
            </a:r>
            <a:r>
              <a:rPr lang="sv-SE" sz="2400" dirty="0" err="1" smtClean="0"/>
              <a:t>Modelica</a:t>
            </a:r>
            <a:r>
              <a:rPr lang="sv-SE" sz="2400" dirty="0" smtClean="0"/>
              <a:t> </a:t>
            </a:r>
            <a:r>
              <a:rPr lang="sv-SE" sz="2400" dirty="0" err="1" smtClean="0"/>
              <a:t>model</a:t>
            </a:r>
            <a:r>
              <a:rPr lang="sv-SE" sz="2400" dirty="0" smtClean="0"/>
              <a:t> in </a:t>
            </a:r>
            <a:r>
              <a:rPr lang="sv-SE" sz="2400" dirty="0" err="1" smtClean="0"/>
              <a:t>simulink</a:t>
            </a:r>
            <a:r>
              <a:rPr lang="sv-SE" sz="2400" dirty="0" smtClean="0"/>
              <a:t> </a:t>
            </a:r>
            <a:r>
              <a:rPr lang="sv-SE" sz="2400" dirty="0" err="1" smtClean="0"/>
              <a:t>needs</a:t>
            </a:r>
            <a:r>
              <a:rPr lang="sv-SE" sz="2400" dirty="0" smtClean="0"/>
              <a:t> </a:t>
            </a:r>
            <a:r>
              <a:rPr lang="sv-SE" sz="2400" dirty="0" err="1" smtClean="0"/>
              <a:t>to</a:t>
            </a:r>
            <a:r>
              <a:rPr lang="sv-SE" sz="2400" dirty="0" smtClean="0"/>
              <a:t> be </a:t>
            </a:r>
            <a:r>
              <a:rPr lang="sv-SE" sz="2400" dirty="0" err="1" smtClean="0"/>
              <a:t>compatible</a:t>
            </a:r>
            <a:r>
              <a:rPr lang="sv-SE" sz="2400" dirty="0" smtClean="0"/>
              <a:t> </a:t>
            </a:r>
            <a:r>
              <a:rPr lang="sv-SE" sz="2400" dirty="0" err="1" smtClean="0"/>
              <a:t>with</a:t>
            </a:r>
            <a:r>
              <a:rPr lang="sv-SE" sz="2400" dirty="0" smtClean="0"/>
              <a:t> </a:t>
            </a:r>
            <a:r>
              <a:rPr lang="sv-SE" sz="2400" dirty="0" err="1" smtClean="0"/>
              <a:t>Model</a:t>
            </a:r>
            <a:r>
              <a:rPr lang="sv-SE" sz="2400" dirty="0" smtClean="0"/>
              <a:t> Exchange (ME).</a:t>
            </a:r>
          </a:p>
          <a:p>
            <a:r>
              <a:rPr lang="sv-SE" sz="2400" dirty="0" smtClean="0"/>
              <a:t>If the *.</a:t>
            </a:r>
            <a:r>
              <a:rPr lang="sv-SE" sz="2400" dirty="0" err="1" smtClean="0"/>
              <a:t>fmu</a:t>
            </a:r>
            <a:r>
              <a:rPr lang="sv-SE" sz="2400" dirty="0" smtClean="0"/>
              <a:t> </a:t>
            </a:r>
            <a:r>
              <a:rPr lang="sv-SE" sz="2400" dirty="0" err="1" smtClean="0"/>
              <a:t>file</a:t>
            </a:r>
            <a:r>
              <a:rPr lang="sv-SE" sz="2400" dirty="0" smtClean="0"/>
              <a:t> is </a:t>
            </a:r>
            <a:r>
              <a:rPr lang="sv-SE" sz="2400" dirty="0" err="1" smtClean="0"/>
              <a:t>generated</a:t>
            </a:r>
            <a:r>
              <a:rPr lang="sv-SE" sz="2400" dirty="0" smtClean="0"/>
              <a:t> </a:t>
            </a:r>
            <a:r>
              <a:rPr lang="sv-SE" sz="2400" dirty="0" err="1" smtClean="0"/>
              <a:t>with</a:t>
            </a:r>
            <a:r>
              <a:rPr lang="sv-SE" sz="2400" dirty="0" smtClean="0"/>
              <a:t> </a:t>
            </a:r>
            <a:r>
              <a:rPr lang="sv-SE" sz="2400" dirty="0" err="1" smtClean="0"/>
              <a:t>Dymola</a:t>
            </a:r>
            <a:endParaRPr lang="sv-SE" sz="2400" dirty="0" smtClean="0"/>
          </a:p>
          <a:p>
            <a:pPr lvl="1"/>
            <a:r>
              <a:rPr lang="sv-SE" sz="2000" dirty="0" err="1" smtClean="0"/>
              <a:t>With</a:t>
            </a:r>
            <a:r>
              <a:rPr lang="sv-SE" sz="2000" dirty="0" smtClean="0"/>
              <a:t> </a:t>
            </a:r>
            <a:r>
              <a:rPr lang="sv-SE" sz="2000" dirty="0" err="1" smtClean="0"/>
              <a:t>local</a:t>
            </a:r>
            <a:r>
              <a:rPr lang="sv-SE" sz="2000" dirty="0" smtClean="0"/>
              <a:t> </a:t>
            </a:r>
            <a:r>
              <a:rPr lang="sv-SE" sz="2000" dirty="0" err="1" smtClean="0"/>
              <a:t>license</a:t>
            </a:r>
            <a:r>
              <a:rPr lang="sv-SE" sz="2000" dirty="0"/>
              <a:t> </a:t>
            </a:r>
            <a:r>
              <a:rPr lang="sv-SE" sz="2000" dirty="0" smtClean="0"/>
              <a:t>or </a:t>
            </a:r>
            <a:r>
              <a:rPr lang="sv-SE" sz="2000" dirty="0" err="1" smtClean="0"/>
              <a:t>sharable</a:t>
            </a:r>
            <a:r>
              <a:rPr lang="sv-SE" sz="2000" dirty="0" smtClean="0"/>
              <a:t> </a:t>
            </a:r>
            <a:r>
              <a:rPr lang="sv-SE" sz="2000" dirty="0" err="1" smtClean="0"/>
              <a:t>license</a:t>
            </a:r>
            <a:r>
              <a:rPr lang="sv-SE" sz="2000" dirty="0" smtClean="0"/>
              <a:t> </a:t>
            </a:r>
            <a:r>
              <a:rPr lang="sv-SE" sz="2000" dirty="0" err="1" smtClean="0"/>
              <a:t>of</a:t>
            </a:r>
            <a:r>
              <a:rPr lang="sv-SE" sz="2000" dirty="0" smtClean="0"/>
              <a:t> </a:t>
            </a:r>
            <a:r>
              <a:rPr lang="sv-SE" sz="2000" dirty="0" err="1" smtClean="0"/>
              <a:t>Dymola</a:t>
            </a:r>
            <a:r>
              <a:rPr lang="sv-SE" sz="2000" dirty="0" smtClean="0"/>
              <a:t>, the </a:t>
            </a:r>
            <a:r>
              <a:rPr lang="sv-SE" sz="2000" dirty="0" err="1" smtClean="0"/>
              <a:t>license</a:t>
            </a:r>
            <a:r>
              <a:rPr lang="sv-SE" sz="2000" dirty="0" smtClean="0"/>
              <a:t> </a:t>
            </a:r>
            <a:r>
              <a:rPr lang="sv-SE" sz="2000" dirty="0" err="1" smtClean="0"/>
              <a:t>needs</a:t>
            </a:r>
            <a:r>
              <a:rPr lang="sv-SE" sz="2000" dirty="0" smtClean="0"/>
              <a:t> </a:t>
            </a:r>
            <a:r>
              <a:rPr lang="sv-SE" sz="2000" dirty="0" err="1" smtClean="0"/>
              <a:t>to</a:t>
            </a:r>
            <a:r>
              <a:rPr lang="sv-SE" sz="2000" dirty="0" smtClean="0"/>
              <a:t> be in the </a:t>
            </a:r>
            <a:r>
              <a:rPr lang="sv-SE" sz="2000" dirty="0" err="1" smtClean="0"/>
              <a:t>machine</a:t>
            </a:r>
            <a:r>
              <a:rPr lang="sv-SE" sz="2000" dirty="0" smtClean="0"/>
              <a:t> </a:t>
            </a:r>
            <a:r>
              <a:rPr lang="sv-SE" sz="2000" dirty="0" err="1" smtClean="0"/>
              <a:t>running</a:t>
            </a:r>
            <a:r>
              <a:rPr lang="sv-SE" sz="2000" dirty="0" smtClean="0"/>
              <a:t> the FMU</a:t>
            </a:r>
          </a:p>
          <a:p>
            <a:pPr lvl="1"/>
            <a:r>
              <a:rPr lang="sv-SE" sz="2000" dirty="0" smtClean="0"/>
              <a:t>A </a:t>
            </a:r>
            <a:r>
              <a:rPr lang="sv-SE" sz="2000" dirty="0" err="1" smtClean="0"/>
              <a:t>runtime</a:t>
            </a:r>
            <a:r>
              <a:rPr lang="sv-SE" sz="2000" dirty="0" smtClean="0"/>
              <a:t> </a:t>
            </a:r>
            <a:r>
              <a:rPr lang="sv-SE" sz="2000" dirty="0" err="1" smtClean="0"/>
              <a:t>license</a:t>
            </a:r>
            <a:r>
              <a:rPr lang="sv-SE" sz="2000" dirty="0" smtClean="0"/>
              <a:t> </a:t>
            </a:r>
            <a:r>
              <a:rPr lang="sv-SE" sz="2000" dirty="0" err="1" smtClean="0"/>
              <a:t>of</a:t>
            </a:r>
            <a:r>
              <a:rPr lang="sv-SE" sz="2000" dirty="0" smtClean="0"/>
              <a:t> </a:t>
            </a:r>
            <a:r>
              <a:rPr lang="sv-SE" sz="2000" dirty="0" err="1" smtClean="0"/>
              <a:t>Dymola</a:t>
            </a:r>
            <a:r>
              <a:rPr lang="sv-SE" sz="2000" dirty="0" smtClean="0"/>
              <a:t> </a:t>
            </a:r>
            <a:r>
              <a:rPr lang="sv-SE" sz="2000" dirty="0" err="1" smtClean="0"/>
              <a:t>may</a:t>
            </a:r>
            <a:r>
              <a:rPr lang="sv-SE" sz="2000" dirty="0" smtClean="0"/>
              <a:t> be </a:t>
            </a:r>
            <a:r>
              <a:rPr lang="sv-SE" sz="2000" dirty="0" err="1" smtClean="0"/>
              <a:t>needed</a:t>
            </a:r>
            <a:r>
              <a:rPr lang="sv-SE" sz="2000" dirty="0" smtClean="0"/>
              <a:t> for FMI </a:t>
            </a:r>
            <a:r>
              <a:rPr lang="sv-SE" sz="2000" dirty="0" err="1" smtClean="0"/>
              <a:t>to</a:t>
            </a:r>
            <a:r>
              <a:rPr lang="sv-SE" sz="2000" dirty="0" smtClean="0"/>
              <a:t> be </a:t>
            </a:r>
            <a:r>
              <a:rPr lang="sv-SE" sz="2000" dirty="0" err="1" smtClean="0"/>
              <a:t>able</a:t>
            </a:r>
            <a:r>
              <a:rPr lang="sv-SE" sz="2000" dirty="0" smtClean="0"/>
              <a:t> </a:t>
            </a:r>
            <a:r>
              <a:rPr lang="sv-SE" sz="2000" dirty="0" err="1" smtClean="0"/>
              <a:t>to</a:t>
            </a:r>
            <a:r>
              <a:rPr lang="sv-SE" sz="2000" dirty="0" smtClean="0"/>
              <a:t> </a:t>
            </a:r>
            <a:r>
              <a:rPr lang="sv-SE" sz="2000" dirty="0" err="1" smtClean="0"/>
              <a:t>run</a:t>
            </a:r>
            <a:r>
              <a:rPr lang="sv-SE" sz="2000" dirty="0" smtClean="0"/>
              <a:t> the simulations in the </a:t>
            </a:r>
            <a:r>
              <a:rPr lang="sv-SE" sz="2000" dirty="0" err="1" smtClean="0"/>
              <a:t>machine</a:t>
            </a:r>
            <a:r>
              <a:rPr lang="sv-SE" sz="2000" dirty="0" smtClean="0"/>
              <a:t> </a:t>
            </a:r>
            <a:r>
              <a:rPr lang="sv-SE" sz="2000" dirty="0" err="1" smtClean="0"/>
              <a:t>excec</a:t>
            </a:r>
            <a:r>
              <a:rPr lang="sv-SE" sz="2000" dirty="0" smtClean="0"/>
              <a:t> the FMU</a:t>
            </a:r>
          </a:p>
          <a:p>
            <a:pPr lvl="1"/>
            <a:r>
              <a:rPr lang="sv-SE" sz="2000" dirty="0" smtClean="0"/>
              <a:t>If FMU </a:t>
            </a:r>
            <a:r>
              <a:rPr lang="sv-SE" sz="2000" dirty="0" err="1" smtClean="0"/>
              <a:t>generated</a:t>
            </a:r>
            <a:r>
              <a:rPr lang="sv-SE" sz="2000" dirty="0" smtClean="0"/>
              <a:t> by a ”</a:t>
            </a:r>
            <a:r>
              <a:rPr lang="sv-SE" sz="2000" dirty="0" err="1" smtClean="0"/>
              <a:t>Binary</a:t>
            </a:r>
            <a:r>
              <a:rPr lang="sv-SE" sz="2000" dirty="0" smtClean="0"/>
              <a:t> </a:t>
            </a:r>
            <a:r>
              <a:rPr lang="sv-SE" sz="2000" dirty="0" err="1" smtClean="0"/>
              <a:t>model</a:t>
            </a:r>
            <a:r>
              <a:rPr lang="sv-SE" sz="2000" dirty="0" smtClean="0"/>
              <a:t> export </a:t>
            </a:r>
            <a:r>
              <a:rPr lang="sv-SE" sz="2000" dirty="0" err="1" smtClean="0"/>
              <a:t>license</a:t>
            </a:r>
            <a:r>
              <a:rPr lang="sv-SE" sz="2000" dirty="0" smtClean="0"/>
              <a:t>” </a:t>
            </a:r>
            <a:r>
              <a:rPr lang="sv-SE" sz="2000" dirty="0" err="1" smtClean="0"/>
              <a:t>of</a:t>
            </a:r>
            <a:r>
              <a:rPr lang="sv-SE" sz="2000" dirty="0" smtClean="0"/>
              <a:t> </a:t>
            </a:r>
            <a:r>
              <a:rPr lang="sv-SE" sz="2000" dirty="0" err="1" smtClean="0"/>
              <a:t>Dymola</a:t>
            </a:r>
            <a:r>
              <a:rPr lang="sv-SE" sz="2000" dirty="0" smtClean="0"/>
              <a:t>, the FMU </a:t>
            </a:r>
            <a:r>
              <a:rPr lang="sv-SE" sz="2000" dirty="0" err="1" smtClean="0"/>
              <a:t>will</a:t>
            </a:r>
            <a:r>
              <a:rPr lang="sv-SE" sz="2000" dirty="0" smtClean="0"/>
              <a:t> </a:t>
            </a:r>
            <a:r>
              <a:rPr lang="sv-SE" sz="2000" dirty="0" err="1" smtClean="0"/>
              <a:t>run</a:t>
            </a:r>
            <a:r>
              <a:rPr lang="sv-SE" sz="2000" dirty="0" smtClean="0"/>
              <a:t> </a:t>
            </a:r>
            <a:r>
              <a:rPr lang="sv-SE" sz="2000" dirty="0" err="1" smtClean="0"/>
              <a:t>anywhere</a:t>
            </a:r>
            <a:endParaRPr lang="sv-SE" sz="2000" dirty="0" smtClean="0"/>
          </a:p>
          <a:p>
            <a:r>
              <a:rPr lang="sv-SE" sz="2400" dirty="0" smtClean="0"/>
              <a:t>The output (resp. input) </a:t>
            </a:r>
            <a:r>
              <a:rPr lang="sv-SE" sz="2400" dirty="0" err="1" smtClean="0"/>
              <a:t>user</a:t>
            </a:r>
            <a:r>
              <a:rPr lang="sv-SE" sz="2400" dirty="0" smtClean="0"/>
              <a:t>-provided data </a:t>
            </a:r>
            <a:r>
              <a:rPr lang="sv-SE" sz="2400" dirty="0" err="1" smtClean="0"/>
              <a:t>needs</a:t>
            </a:r>
            <a:r>
              <a:rPr lang="sv-SE" sz="2400" dirty="0" smtClean="0"/>
              <a:t> </a:t>
            </a:r>
            <a:r>
              <a:rPr lang="sv-SE" sz="2400" dirty="0" err="1" smtClean="0"/>
              <a:t>to</a:t>
            </a:r>
            <a:r>
              <a:rPr lang="sv-SE" sz="2400" dirty="0" smtClean="0"/>
              <a:t> be given in a *.mat </a:t>
            </a:r>
            <a:r>
              <a:rPr lang="sv-SE" sz="2400" dirty="0" err="1" smtClean="0"/>
              <a:t>file</a:t>
            </a:r>
            <a:r>
              <a:rPr lang="sv-SE" sz="2400" dirty="0" smtClean="0"/>
              <a:t>. </a:t>
            </a:r>
            <a:r>
              <a:rPr lang="sv-SE" sz="2400" dirty="0" err="1" smtClean="0"/>
              <a:t>Both</a:t>
            </a:r>
            <a:r>
              <a:rPr lang="sv-SE" sz="2400" dirty="0" smtClean="0"/>
              <a:t> </a:t>
            </a:r>
            <a:r>
              <a:rPr lang="sv-SE" sz="2400" dirty="0" err="1" smtClean="0"/>
              <a:t>time</a:t>
            </a:r>
            <a:r>
              <a:rPr lang="sv-SE" sz="2400" dirty="0" smtClean="0"/>
              <a:t> and </a:t>
            </a:r>
            <a:r>
              <a:rPr lang="sv-SE" sz="2400" dirty="0" err="1" smtClean="0"/>
              <a:t>value</a:t>
            </a:r>
            <a:r>
              <a:rPr lang="sv-SE" sz="2400" dirty="0" smtClean="0"/>
              <a:t> for </a:t>
            </a:r>
            <a:r>
              <a:rPr lang="sv-SE" sz="2400" dirty="0" err="1" smtClean="0"/>
              <a:t>every</a:t>
            </a:r>
            <a:r>
              <a:rPr lang="sv-SE" sz="2400" dirty="0" smtClean="0"/>
              <a:t> </a:t>
            </a:r>
            <a:r>
              <a:rPr lang="sv-SE" sz="2400" dirty="0" err="1" smtClean="0"/>
              <a:t>measured</a:t>
            </a:r>
            <a:r>
              <a:rPr lang="sv-SE" sz="2400" dirty="0" smtClean="0"/>
              <a:t> </a:t>
            </a:r>
            <a:r>
              <a:rPr lang="sv-SE" sz="2400" dirty="0" err="1" smtClean="0"/>
              <a:t>quantity</a:t>
            </a:r>
            <a:r>
              <a:rPr lang="sv-SE" sz="2400" dirty="0" smtClean="0"/>
              <a:t> </a:t>
            </a:r>
            <a:r>
              <a:rPr lang="sv-SE" sz="2400" dirty="0" err="1" smtClean="0"/>
              <a:t>needs</a:t>
            </a:r>
            <a:r>
              <a:rPr lang="sv-SE" sz="2400" dirty="0" smtClean="0"/>
              <a:t> </a:t>
            </a:r>
            <a:r>
              <a:rPr lang="sv-SE" sz="2400" dirty="0" err="1" smtClean="0"/>
              <a:t>to</a:t>
            </a:r>
            <a:r>
              <a:rPr lang="sv-SE" sz="2400" dirty="0" smtClean="0"/>
              <a:t> be provided.</a:t>
            </a:r>
            <a:r>
              <a:rPr lang="sv-SE" sz="2800" dirty="0" smtClean="0"/>
              <a:t/>
            </a:r>
            <a:br>
              <a:rPr lang="sv-SE" sz="2800" dirty="0" smtClean="0"/>
            </a:br>
            <a:endParaRPr lang="sv-SE" sz="2800" dirty="0" smtClean="0"/>
          </a:p>
          <a:p>
            <a:endParaRPr lang="en-US" sz="2800" dirty="0"/>
          </a:p>
        </p:txBody>
      </p:sp>
    </p:spTree>
    <p:extLst>
      <p:ext uri="{BB962C8B-B14F-4D97-AF65-F5344CB8AC3E}">
        <p14:creationId xmlns:p14="http://schemas.microsoft.com/office/powerpoint/2010/main" val="251696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9893"/>
            <a:ext cx="8229600" cy="1143000"/>
          </a:xfrm>
        </p:spPr>
        <p:txBody>
          <a:bodyPr/>
          <a:lstStyle/>
          <a:p>
            <a:r>
              <a:rPr lang="sv-SE" sz="4000" dirty="0" smtClean="0"/>
              <a:t>Preparation </a:t>
            </a:r>
            <a:r>
              <a:rPr lang="sv-SE" sz="4000" dirty="0" err="1" smtClean="0"/>
              <a:t>of</a:t>
            </a:r>
            <a:r>
              <a:rPr lang="sv-SE" sz="4000" dirty="0" smtClean="0"/>
              <a:t> the </a:t>
            </a:r>
            <a:r>
              <a:rPr lang="sv-SE" sz="4000" dirty="0" err="1" smtClean="0"/>
              <a:t>Simulink</a:t>
            </a:r>
            <a:r>
              <a:rPr lang="sv-SE" sz="4000" dirty="0" smtClean="0"/>
              <a:t> </a:t>
            </a:r>
            <a:r>
              <a:rPr lang="sv-SE" sz="4000" dirty="0" err="1" smtClean="0"/>
              <a:t>Model</a:t>
            </a:r>
            <a:endParaRPr lang="sv-SE" sz="4000" dirty="0"/>
          </a:p>
        </p:txBody>
      </p:sp>
      <p:sp>
        <p:nvSpPr>
          <p:cNvPr id="3" name="Content Placeholder 2"/>
          <p:cNvSpPr>
            <a:spLocks noGrp="1"/>
          </p:cNvSpPr>
          <p:nvPr>
            <p:ph idx="1"/>
          </p:nvPr>
        </p:nvSpPr>
        <p:spPr/>
        <p:txBody>
          <a:bodyPr/>
          <a:lstStyle/>
          <a:p>
            <a:r>
              <a:rPr lang="sv-SE" sz="2800" dirty="0" err="1" smtClean="0"/>
              <a:t>Warning</a:t>
            </a:r>
            <a:r>
              <a:rPr lang="sv-SE" sz="2800" dirty="0" smtClean="0"/>
              <a:t>:</a:t>
            </a:r>
            <a:br>
              <a:rPr lang="sv-SE" sz="2800" dirty="0" smtClean="0"/>
            </a:br>
            <a:r>
              <a:rPr lang="sv-SE" sz="2800" dirty="0" err="1" smtClean="0"/>
              <a:t>We</a:t>
            </a:r>
            <a:r>
              <a:rPr lang="sv-SE" sz="2800" dirty="0" smtClean="0"/>
              <a:t> </a:t>
            </a:r>
            <a:r>
              <a:rPr lang="sv-SE" sz="2800" dirty="0" err="1" smtClean="0"/>
              <a:t>have</a:t>
            </a:r>
            <a:r>
              <a:rPr lang="sv-SE" sz="2800" dirty="0" smtClean="0"/>
              <a:t> </a:t>
            </a:r>
            <a:r>
              <a:rPr lang="sv-SE" sz="2800" dirty="0" err="1" smtClean="0"/>
              <a:t>experienced</a:t>
            </a:r>
            <a:r>
              <a:rPr lang="sv-SE" sz="2800" dirty="0" smtClean="0"/>
              <a:t> </a:t>
            </a:r>
            <a:r>
              <a:rPr lang="sv-SE" sz="2800" dirty="0" err="1" smtClean="0"/>
              <a:t>some</a:t>
            </a:r>
            <a:r>
              <a:rPr lang="sv-SE" sz="2800" dirty="0" smtClean="0"/>
              <a:t> problems </a:t>
            </a:r>
            <a:r>
              <a:rPr lang="sv-SE" sz="2800" dirty="0" err="1" smtClean="0"/>
              <a:t>when</a:t>
            </a:r>
            <a:r>
              <a:rPr lang="sv-SE" sz="2800" dirty="0" smtClean="0"/>
              <a:t> </a:t>
            </a:r>
            <a:r>
              <a:rPr lang="sv-SE" sz="2800" dirty="0" err="1" smtClean="0"/>
              <a:t>using</a:t>
            </a:r>
            <a:r>
              <a:rPr lang="sv-SE" sz="2800" dirty="0" smtClean="0"/>
              <a:t> the </a:t>
            </a:r>
            <a:r>
              <a:rPr lang="sv-SE" sz="2800" dirty="0" err="1"/>
              <a:t>S</a:t>
            </a:r>
            <a:r>
              <a:rPr lang="sv-SE" sz="2800" dirty="0" err="1" smtClean="0"/>
              <a:t>imulink</a:t>
            </a:r>
            <a:r>
              <a:rPr lang="sv-SE" sz="2800" dirty="0" smtClean="0"/>
              <a:t> </a:t>
            </a:r>
            <a:r>
              <a:rPr lang="sv-SE" sz="2800" dirty="0" err="1" smtClean="0"/>
              <a:t>models</a:t>
            </a:r>
            <a:r>
              <a:rPr lang="sv-SE" sz="2800" dirty="0" smtClean="0"/>
              <a:t> given as </a:t>
            </a:r>
            <a:r>
              <a:rPr lang="sv-SE" sz="2800" dirty="0" err="1" smtClean="0"/>
              <a:t>example</a:t>
            </a:r>
            <a:r>
              <a:rPr lang="sv-SE" sz="2800" dirty="0" smtClean="0"/>
              <a:t> in the </a:t>
            </a:r>
            <a:r>
              <a:rPr lang="sv-SE" sz="2800" dirty="0" err="1" smtClean="0"/>
              <a:t>RaPId</a:t>
            </a:r>
            <a:r>
              <a:rPr lang="sv-SE" sz="2800" dirty="0" smtClean="0"/>
              <a:t> </a:t>
            </a:r>
            <a:r>
              <a:rPr lang="sv-SE" sz="2800" dirty="0" err="1" smtClean="0"/>
              <a:t>toolbox</a:t>
            </a:r>
            <a:r>
              <a:rPr lang="sv-SE" sz="2800" dirty="0" smtClean="0"/>
              <a:t> on different </a:t>
            </a:r>
            <a:r>
              <a:rPr lang="sv-SE" sz="2800" dirty="0" err="1" smtClean="0"/>
              <a:t>computers</a:t>
            </a:r>
            <a:r>
              <a:rPr lang="sv-SE" sz="2800" dirty="0" smtClean="0"/>
              <a:t> </a:t>
            </a:r>
            <a:r>
              <a:rPr lang="sv-SE" sz="2800" dirty="0" err="1" smtClean="0"/>
              <a:t>with</a:t>
            </a:r>
            <a:r>
              <a:rPr lang="sv-SE" sz="2800" dirty="0" smtClean="0"/>
              <a:t> different versions </a:t>
            </a:r>
            <a:r>
              <a:rPr lang="sv-SE" sz="2800" dirty="0" err="1" smtClean="0"/>
              <a:t>of</a:t>
            </a:r>
            <a:r>
              <a:rPr lang="sv-SE" sz="2800" dirty="0" smtClean="0"/>
              <a:t> the FMI </a:t>
            </a:r>
            <a:r>
              <a:rPr lang="sv-SE" sz="2800" dirty="0" err="1" smtClean="0"/>
              <a:t>toolbox</a:t>
            </a:r>
            <a:r>
              <a:rPr lang="sv-SE" sz="2800" dirty="0" smtClean="0"/>
              <a:t>.</a:t>
            </a:r>
            <a:br>
              <a:rPr lang="sv-SE" sz="2800" dirty="0" smtClean="0"/>
            </a:br>
            <a:r>
              <a:rPr lang="sv-SE" sz="2800" dirty="0" smtClean="0"/>
              <a:t>The </a:t>
            </a:r>
            <a:r>
              <a:rPr lang="sv-SE" sz="2800" dirty="0" err="1" smtClean="0"/>
              <a:t>content</a:t>
            </a:r>
            <a:r>
              <a:rPr lang="sv-SE" sz="2800" dirty="0" smtClean="0"/>
              <a:t> </a:t>
            </a:r>
            <a:r>
              <a:rPr lang="sv-SE" sz="2800" dirty="0" err="1" smtClean="0"/>
              <a:t>describe</a:t>
            </a:r>
            <a:r>
              <a:rPr lang="sv-SE" sz="2800" dirty="0" smtClean="0"/>
              <a:t> </a:t>
            </a:r>
            <a:r>
              <a:rPr lang="sv-SE" sz="2800" dirty="0" err="1" smtClean="0"/>
              <a:t>here</a:t>
            </a:r>
            <a:r>
              <a:rPr lang="sv-SE" sz="2800" dirty="0" smtClean="0"/>
              <a:t> </a:t>
            </a:r>
            <a:r>
              <a:rPr lang="sv-SE" sz="2800" dirty="0" err="1" smtClean="0"/>
              <a:t>was</a:t>
            </a:r>
            <a:r>
              <a:rPr lang="sv-SE" sz="2800" dirty="0" smtClean="0"/>
              <a:t> </a:t>
            </a:r>
            <a:r>
              <a:rPr lang="sv-SE" sz="2800" dirty="0" err="1" smtClean="0"/>
              <a:t>tested</a:t>
            </a:r>
            <a:r>
              <a:rPr lang="sv-SE" sz="2800" dirty="0" smtClean="0"/>
              <a:t> </a:t>
            </a:r>
            <a:r>
              <a:rPr lang="sv-SE" sz="2800" dirty="0" err="1" smtClean="0"/>
              <a:t>with</a:t>
            </a:r>
            <a:r>
              <a:rPr lang="sv-SE" sz="2800" dirty="0" smtClean="0"/>
              <a:t> FMI </a:t>
            </a:r>
            <a:r>
              <a:rPr lang="sv-SE" sz="2800" dirty="0" err="1" smtClean="0"/>
              <a:t>Toolbox</a:t>
            </a:r>
            <a:r>
              <a:rPr lang="sv-SE" sz="2800" dirty="0" smtClean="0"/>
              <a:t> 1.5</a:t>
            </a:r>
          </a:p>
          <a:p>
            <a:r>
              <a:rPr lang="sv-SE" sz="2800" dirty="0" err="1" smtClean="0"/>
              <a:t>You</a:t>
            </a:r>
            <a:r>
              <a:rPr lang="sv-SE" sz="2800" dirty="0" smtClean="0"/>
              <a:t> </a:t>
            </a:r>
            <a:r>
              <a:rPr lang="sv-SE" sz="2800" dirty="0" err="1" smtClean="0"/>
              <a:t>might</a:t>
            </a:r>
            <a:r>
              <a:rPr lang="sv-SE" sz="2800" dirty="0" smtClean="0"/>
              <a:t> </a:t>
            </a:r>
            <a:r>
              <a:rPr lang="sv-SE" sz="2800" dirty="0" err="1" smtClean="0"/>
              <a:t>have</a:t>
            </a:r>
            <a:r>
              <a:rPr lang="sv-SE" sz="2800" dirty="0" smtClean="0"/>
              <a:t> </a:t>
            </a:r>
            <a:r>
              <a:rPr lang="sv-SE" sz="2800" dirty="0" err="1" smtClean="0"/>
              <a:t>to</a:t>
            </a:r>
            <a:r>
              <a:rPr lang="sv-SE" sz="2800" dirty="0" smtClean="0"/>
              <a:t> </a:t>
            </a:r>
            <a:r>
              <a:rPr lang="sv-SE" sz="2800" dirty="0" err="1" smtClean="0"/>
              <a:t>build</a:t>
            </a:r>
            <a:r>
              <a:rPr lang="sv-SE" sz="2800" dirty="0" smtClean="0"/>
              <a:t> the </a:t>
            </a:r>
            <a:r>
              <a:rPr lang="sv-SE" sz="2800" dirty="0" err="1" smtClean="0"/>
              <a:t>model</a:t>
            </a:r>
            <a:r>
              <a:rPr lang="sv-SE" sz="2800" dirty="0" smtClean="0"/>
              <a:t> </a:t>
            </a:r>
            <a:r>
              <a:rPr lang="sv-SE" sz="2800" dirty="0" err="1" smtClean="0"/>
              <a:t>yourself</a:t>
            </a:r>
            <a:r>
              <a:rPr lang="sv-SE" sz="2800" dirty="0" smtClean="0"/>
              <a:t> </a:t>
            </a:r>
            <a:r>
              <a:rPr lang="sv-SE" sz="2800" dirty="0" err="1" smtClean="0"/>
              <a:t>if</a:t>
            </a:r>
            <a:r>
              <a:rPr lang="sv-SE" sz="2800" dirty="0" smtClean="0"/>
              <a:t> a problem is </a:t>
            </a:r>
            <a:r>
              <a:rPr lang="sv-SE" sz="2800" dirty="0" err="1" smtClean="0"/>
              <a:t>encountered</a:t>
            </a:r>
            <a:r>
              <a:rPr lang="sv-SE" sz="2800" dirty="0" smtClean="0"/>
              <a:t> </a:t>
            </a:r>
            <a:r>
              <a:rPr lang="sv-SE" sz="2800" dirty="0" err="1" smtClean="0"/>
              <a:t>when</a:t>
            </a:r>
            <a:r>
              <a:rPr lang="sv-SE" sz="2800" dirty="0" smtClean="0"/>
              <a:t> </a:t>
            </a:r>
            <a:r>
              <a:rPr lang="sv-SE" sz="2800" dirty="0" err="1" smtClean="0"/>
              <a:t>simulating</a:t>
            </a:r>
            <a:r>
              <a:rPr lang="sv-SE" sz="2800" dirty="0" smtClean="0"/>
              <a:t> the </a:t>
            </a:r>
            <a:r>
              <a:rPr lang="sv-SE" sz="2800" dirty="0" err="1"/>
              <a:t>S</a:t>
            </a:r>
            <a:r>
              <a:rPr lang="sv-SE" sz="2800" dirty="0" err="1" smtClean="0"/>
              <a:t>imulink</a:t>
            </a:r>
            <a:r>
              <a:rPr lang="sv-SE" sz="2800" dirty="0" smtClean="0"/>
              <a:t> </a:t>
            </a:r>
            <a:r>
              <a:rPr lang="sv-SE" sz="2800" dirty="0" err="1" smtClean="0"/>
              <a:t>model</a:t>
            </a:r>
            <a:endParaRPr lang="sv-SE" sz="2800" dirty="0"/>
          </a:p>
        </p:txBody>
      </p:sp>
    </p:spTree>
    <p:extLst>
      <p:ext uri="{BB962C8B-B14F-4D97-AF65-F5344CB8AC3E}">
        <p14:creationId xmlns:p14="http://schemas.microsoft.com/office/powerpoint/2010/main" val="200677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9893"/>
            <a:ext cx="8229600" cy="1143000"/>
          </a:xfrm>
        </p:spPr>
        <p:txBody>
          <a:bodyPr/>
          <a:lstStyle/>
          <a:p>
            <a:r>
              <a:rPr lang="sv-SE" sz="4000" dirty="0" smtClean="0"/>
              <a:t>Preparation </a:t>
            </a:r>
            <a:r>
              <a:rPr lang="sv-SE" sz="4000" dirty="0" err="1" smtClean="0"/>
              <a:t>of</a:t>
            </a:r>
            <a:r>
              <a:rPr lang="sv-SE" sz="4000" dirty="0" smtClean="0"/>
              <a:t> the </a:t>
            </a:r>
            <a:r>
              <a:rPr lang="sv-SE" sz="4000" dirty="0" err="1" smtClean="0"/>
              <a:t>Simulink</a:t>
            </a:r>
            <a:r>
              <a:rPr lang="sv-SE" sz="4000" dirty="0" smtClean="0"/>
              <a:t> </a:t>
            </a:r>
            <a:r>
              <a:rPr lang="sv-SE" sz="4000" dirty="0" err="1" smtClean="0"/>
              <a:t>Model</a:t>
            </a:r>
            <a:endParaRPr lang="sv-SE" sz="4000" dirty="0"/>
          </a:p>
        </p:txBody>
      </p:sp>
      <p:sp>
        <p:nvSpPr>
          <p:cNvPr id="4" name="Content Placeholder 3"/>
          <p:cNvSpPr>
            <a:spLocks noGrp="1"/>
          </p:cNvSpPr>
          <p:nvPr>
            <p:ph idx="1"/>
          </p:nvPr>
        </p:nvSpPr>
        <p:spPr>
          <a:xfrm>
            <a:off x="457200" y="1268760"/>
            <a:ext cx="4546848" cy="4525963"/>
          </a:xfrm>
        </p:spPr>
        <p:txBody>
          <a:bodyPr/>
          <a:lstStyle/>
          <a:p>
            <a:r>
              <a:rPr lang="sv-SE" sz="1800" dirty="0" smtClean="0"/>
              <a:t>The </a:t>
            </a:r>
            <a:r>
              <a:rPr lang="sv-SE" sz="1800" dirty="0" err="1" smtClean="0"/>
              <a:t>simulink</a:t>
            </a:r>
            <a:r>
              <a:rPr lang="sv-SE" sz="1800" dirty="0" smtClean="0"/>
              <a:t> </a:t>
            </a:r>
            <a:r>
              <a:rPr lang="sv-SE" sz="1800" dirty="0" err="1" smtClean="0"/>
              <a:t>model</a:t>
            </a:r>
            <a:r>
              <a:rPr lang="sv-SE" sz="1800" dirty="0" smtClean="0"/>
              <a:t> given in </a:t>
            </a:r>
            <a:r>
              <a:rPr lang="sv-SE" sz="1800" dirty="0" err="1" smtClean="0"/>
              <a:t>example</a:t>
            </a:r>
            <a:r>
              <a:rPr lang="sv-SE" sz="1800" dirty="0" smtClean="0"/>
              <a:t> </a:t>
            </a:r>
            <a:r>
              <a:rPr lang="sv-SE" sz="1800" dirty="0" err="1" smtClean="0"/>
              <a:t>contains</a:t>
            </a:r>
            <a:r>
              <a:rPr lang="sv-SE" sz="1800" dirty="0" smtClean="0"/>
              <a:t>:</a:t>
            </a:r>
          </a:p>
          <a:p>
            <a:pPr lvl="1"/>
            <a:r>
              <a:rPr lang="sv-SE" sz="2000" dirty="0" smtClean="0"/>
              <a:t>The FMU </a:t>
            </a:r>
            <a:r>
              <a:rPr lang="sv-SE" sz="2000" dirty="0" err="1" smtClean="0"/>
              <a:t>me</a:t>
            </a:r>
            <a:r>
              <a:rPr lang="sv-SE" sz="2000" dirty="0" smtClean="0"/>
              <a:t> block </a:t>
            </a:r>
            <a:r>
              <a:rPr lang="sv-SE" sz="2000" dirty="0" err="1" smtClean="0"/>
              <a:t>where</a:t>
            </a:r>
            <a:r>
              <a:rPr lang="sv-SE" sz="2000" dirty="0" smtClean="0"/>
              <a:t> the </a:t>
            </a:r>
            <a:r>
              <a:rPr lang="sv-SE" sz="2000" dirty="0" err="1" smtClean="0"/>
              <a:t>modelica</a:t>
            </a:r>
            <a:r>
              <a:rPr lang="sv-SE" sz="2000" dirty="0" smtClean="0"/>
              <a:t> </a:t>
            </a:r>
            <a:r>
              <a:rPr lang="sv-SE" sz="2000" dirty="0" err="1" smtClean="0"/>
              <a:t>model</a:t>
            </a:r>
            <a:r>
              <a:rPr lang="sv-SE" sz="2000" dirty="0" smtClean="0"/>
              <a:t> is </a:t>
            </a:r>
            <a:r>
              <a:rPr lang="sv-SE" sz="2000" dirty="0" err="1" smtClean="0"/>
              <a:t>loaded</a:t>
            </a:r>
            <a:endParaRPr lang="sv-SE" sz="2000" dirty="0" smtClean="0"/>
          </a:p>
          <a:p>
            <a:pPr lvl="1"/>
            <a:r>
              <a:rPr lang="sv-SE" sz="2000" dirty="0" smtClean="0"/>
              <a:t>A ”To </a:t>
            </a:r>
            <a:r>
              <a:rPr lang="sv-SE" sz="2000" dirty="0" err="1" smtClean="0"/>
              <a:t>Workspace</a:t>
            </a:r>
            <a:r>
              <a:rPr lang="sv-SE" sz="2000" dirty="0" smtClean="0"/>
              <a:t>” </a:t>
            </a:r>
            <a:r>
              <a:rPr lang="sv-SE" sz="2000" dirty="0" err="1" smtClean="0"/>
              <a:t>component</a:t>
            </a:r>
            <a:r>
              <a:rPr lang="sv-SE" sz="2000" dirty="0" smtClean="0"/>
              <a:t> </a:t>
            </a:r>
            <a:r>
              <a:rPr lang="sv-SE" sz="2000" dirty="0" err="1" smtClean="0"/>
              <a:t>saving</a:t>
            </a:r>
            <a:r>
              <a:rPr lang="sv-SE" sz="2000" dirty="0" smtClean="0"/>
              <a:t> the </a:t>
            </a:r>
            <a:r>
              <a:rPr lang="sv-SE" sz="2000" dirty="0" err="1" smtClean="0"/>
              <a:t>simulated</a:t>
            </a:r>
            <a:r>
              <a:rPr lang="sv-SE" sz="2000" dirty="0" smtClean="0"/>
              <a:t> output. </a:t>
            </a:r>
            <a:r>
              <a:rPr lang="sv-SE" sz="2000" dirty="0" err="1" smtClean="0"/>
              <a:t>RaPId</a:t>
            </a:r>
            <a:r>
              <a:rPr lang="sv-SE" sz="2000" dirty="0" smtClean="0"/>
              <a:t> </a:t>
            </a:r>
            <a:r>
              <a:rPr lang="sv-SE" sz="2000" dirty="0" err="1" smtClean="0"/>
              <a:t>will</a:t>
            </a:r>
            <a:r>
              <a:rPr lang="sv-SE" sz="2000" dirty="0" smtClean="0"/>
              <a:t> </a:t>
            </a:r>
            <a:r>
              <a:rPr lang="sv-SE" sz="2000" dirty="0" err="1" smtClean="0"/>
              <a:t>fetch</a:t>
            </a:r>
            <a:r>
              <a:rPr lang="sv-SE" sz="2000" dirty="0" smtClean="0"/>
              <a:t> the data </a:t>
            </a:r>
            <a:r>
              <a:rPr lang="sv-SE" sz="2000" dirty="0" err="1" smtClean="0"/>
              <a:t>saved</a:t>
            </a:r>
            <a:r>
              <a:rPr lang="sv-SE" sz="2000" dirty="0" smtClean="0"/>
              <a:t> by </a:t>
            </a:r>
            <a:r>
              <a:rPr lang="sv-SE" sz="2000" dirty="0" err="1" smtClean="0"/>
              <a:t>this</a:t>
            </a:r>
            <a:r>
              <a:rPr lang="sv-SE" sz="2000" dirty="0" smtClean="0"/>
              <a:t> </a:t>
            </a:r>
            <a:r>
              <a:rPr lang="sv-SE" sz="2000" dirty="0" err="1" smtClean="0"/>
              <a:t>component</a:t>
            </a:r>
            <a:r>
              <a:rPr lang="sv-SE" sz="2000" dirty="0" smtClean="0"/>
              <a:t> </a:t>
            </a:r>
            <a:r>
              <a:rPr lang="sv-SE" sz="2000" dirty="0" err="1" smtClean="0"/>
              <a:t>into</a:t>
            </a:r>
            <a:r>
              <a:rPr lang="sv-SE" sz="2000" dirty="0" smtClean="0"/>
              <a:t> </a:t>
            </a:r>
            <a:r>
              <a:rPr lang="sv-SE" sz="2000" dirty="0" err="1" smtClean="0"/>
              <a:t>workspace</a:t>
            </a:r>
            <a:endParaRPr lang="sv-SE" sz="2000" dirty="0" smtClean="0"/>
          </a:p>
          <a:p>
            <a:pPr lvl="1">
              <a:buFontTx/>
              <a:buChar char="-"/>
            </a:pPr>
            <a:r>
              <a:rPr lang="sv-SE" sz="2000" dirty="0" smtClean="0"/>
              <a:t>A ”From </a:t>
            </a:r>
            <a:r>
              <a:rPr lang="sv-SE" sz="2000" dirty="0" err="1" smtClean="0"/>
              <a:t>Workspace</a:t>
            </a:r>
            <a:r>
              <a:rPr lang="sv-SE" sz="2000" dirty="0" smtClean="0"/>
              <a:t>” block </a:t>
            </a:r>
            <a:r>
              <a:rPr lang="sv-SE" sz="2000" dirty="0" err="1" smtClean="0"/>
              <a:t>allowing</a:t>
            </a:r>
            <a:r>
              <a:rPr lang="sv-SE" sz="2000" dirty="0" smtClean="0"/>
              <a:t> </a:t>
            </a:r>
            <a:r>
              <a:rPr lang="sv-SE" sz="2000" dirty="0" err="1" smtClean="0"/>
              <a:t>to</a:t>
            </a:r>
            <a:r>
              <a:rPr lang="sv-SE" sz="2000" dirty="0"/>
              <a:t> </a:t>
            </a:r>
            <a:r>
              <a:rPr lang="sv-SE" sz="2000" dirty="0" err="1" smtClean="0"/>
              <a:t>include</a:t>
            </a:r>
            <a:r>
              <a:rPr lang="sv-SE" sz="2000" dirty="0" smtClean="0"/>
              <a:t> the </a:t>
            </a:r>
            <a:r>
              <a:rPr lang="sv-SE" sz="2000" dirty="0" err="1" smtClean="0"/>
              <a:t>measured</a:t>
            </a:r>
            <a:r>
              <a:rPr lang="sv-SE" sz="2000" dirty="0" smtClean="0"/>
              <a:t> outputs in the </a:t>
            </a:r>
            <a:r>
              <a:rPr lang="sv-SE" sz="2000" dirty="0" err="1" smtClean="0"/>
              <a:t>model</a:t>
            </a:r>
            <a:endParaRPr lang="sv-SE" sz="2000" dirty="0" smtClean="0"/>
          </a:p>
          <a:p>
            <a:pPr lvl="1">
              <a:buFontTx/>
              <a:buChar char="-"/>
            </a:pPr>
            <a:r>
              <a:rPr lang="sv-SE" sz="2000" dirty="0" err="1" smtClean="0"/>
              <a:t>Scopes</a:t>
            </a:r>
            <a:r>
              <a:rPr lang="sv-SE" sz="2000" dirty="0" smtClean="0"/>
              <a:t> </a:t>
            </a:r>
            <a:r>
              <a:rPr lang="sv-SE" sz="2000" dirty="0" err="1" smtClean="0"/>
              <a:t>ploting</a:t>
            </a:r>
            <a:r>
              <a:rPr lang="sv-SE" sz="2000" dirty="0" smtClean="0"/>
              <a:t> </a:t>
            </a:r>
            <a:r>
              <a:rPr lang="sv-SE" sz="2000" dirty="0" err="1" smtClean="0"/>
              <a:t>both</a:t>
            </a:r>
            <a:r>
              <a:rPr lang="sv-SE" sz="2000" dirty="0" smtClean="0"/>
              <a:t> the </a:t>
            </a:r>
            <a:r>
              <a:rPr lang="sv-SE" sz="2000" dirty="0" err="1" smtClean="0"/>
              <a:t>measured</a:t>
            </a:r>
            <a:r>
              <a:rPr lang="sv-SE" sz="2000" dirty="0" smtClean="0"/>
              <a:t> and </a:t>
            </a:r>
            <a:r>
              <a:rPr lang="sv-SE" sz="2000" dirty="0" err="1" smtClean="0"/>
              <a:t>simulated</a:t>
            </a:r>
            <a:r>
              <a:rPr lang="sv-SE" sz="2000" dirty="0" smtClean="0"/>
              <a:t> output </a:t>
            </a:r>
            <a:r>
              <a:rPr lang="sv-SE" sz="2000" dirty="0" err="1" smtClean="0"/>
              <a:t>while</a:t>
            </a:r>
            <a:r>
              <a:rPr lang="sv-SE" sz="2000" dirty="0" smtClean="0"/>
              <a:t> the </a:t>
            </a:r>
            <a:r>
              <a:rPr lang="sv-SE" sz="2000" dirty="0" err="1" smtClean="0"/>
              <a:t>computation</a:t>
            </a:r>
            <a:r>
              <a:rPr lang="sv-SE" sz="2000" dirty="0" smtClean="0"/>
              <a:t> </a:t>
            </a:r>
            <a:r>
              <a:rPr lang="sv-SE" sz="2000" dirty="0" err="1" smtClean="0"/>
              <a:t>are</a:t>
            </a:r>
            <a:r>
              <a:rPr lang="sv-SE" sz="2000" dirty="0" smtClean="0"/>
              <a:t> </a:t>
            </a:r>
            <a:r>
              <a:rPr lang="sv-SE" sz="2000" dirty="0" err="1" smtClean="0"/>
              <a:t>running</a:t>
            </a:r>
            <a:r>
              <a:rPr lang="sv-SE" sz="2000" dirty="0" smtClean="0"/>
              <a:t>. If the </a:t>
            </a:r>
            <a:r>
              <a:rPr lang="sv-SE" sz="2000" dirty="0" err="1" smtClean="0"/>
              <a:t>scopes</a:t>
            </a:r>
            <a:r>
              <a:rPr lang="sv-SE" sz="2000" dirty="0" smtClean="0"/>
              <a:t> </a:t>
            </a:r>
            <a:r>
              <a:rPr lang="sv-SE" sz="2000" dirty="0" err="1" smtClean="0"/>
              <a:t>are</a:t>
            </a:r>
            <a:r>
              <a:rPr lang="sv-SE" sz="2000" dirty="0" smtClean="0"/>
              <a:t> </a:t>
            </a:r>
            <a:r>
              <a:rPr lang="sv-SE" sz="2000" dirty="0" err="1" smtClean="0"/>
              <a:t>open</a:t>
            </a:r>
            <a:r>
              <a:rPr lang="sv-SE" sz="2000" dirty="0" smtClean="0"/>
              <a:t> </a:t>
            </a:r>
            <a:r>
              <a:rPr lang="sv-SE" sz="2000" dirty="0" err="1" smtClean="0"/>
              <a:t>before</a:t>
            </a:r>
            <a:r>
              <a:rPr lang="sv-SE" sz="2000" dirty="0" smtClean="0"/>
              <a:t> starting the </a:t>
            </a:r>
            <a:r>
              <a:rPr lang="sv-SE" sz="2000" dirty="0" err="1" smtClean="0"/>
              <a:t>toolbox</a:t>
            </a:r>
            <a:r>
              <a:rPr lang="sv-SE" sz="2000" dirty="0" smtClean="0"/>
              <a:t> </a:t>
            </a:r>
            <a:r>
              <a:rPr lang="sv-SE" sz="2000" dirty="0" err="1" smtClean="0"/>
              <a:t>every</a:t>
            </a:r>
            <a:r>
              <a:rPr lang="sv-SE" sz="2000" dirty="0" smtClean="0"/>
              <a:t> iteration </a:t>
            </a:r>
            <a:r>
              <a:rPr lang="sv-SE" sz="2000" dirty="0" err="1" smtClean="0"/>
              <a:t>of</a:t>
            </a:r>
            <a:r>
              <a:rPr lang="sv-SE" sz="2000" dirty="0" smtClean="0"/>
              <a:t> the </a:t>
            </a:r>
            <a:r>
              <a:rPr lang="sv-SE" sz="2000" dirty="0" err="1" smtClean="0"/>
              <a:t>optimisation</a:t>
            </a:r>
            <a:r>
              <a:rPr lang="sv-SE" sz="2000" dirty="0" smtClean="0"/>
              <a:t> </a:t>
            </a:r>
            <a:r>
              <a:rPr lang="sv-SE" sz="2000" dirty="0" err="1" smtClean="0"/>
              <a:t>will</a:t>
            </a:r>
            <a:r>
              <a:rPr lang="sv-SE" sz="2000" dirty="0" smtClean="0"/>
              <a:t> be displayed</a:t>
            </a:r>
            <a:endParaRPr lang="sv-SE" sz="2000" dirty="0"/>
          </a:p>
        </p:txBody>
      </p:sp>
      <p:pic>
        <p:nvPicPr>
          <p:cNvPr id="286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1" t="18888" r="11542" b="14072"/>
          <a:stretch/>
        </p:blipFill>
        <p:spPr bwMode="auto">
          <a:xfrm>
            <a:off x="5099564" y="1916832"/>
            <a:ext cx="3293215" cy="370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83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9893"/>
            <a:ext cx="8229600" cy="1143000"/>
          </a:xfrm>
        </p:spPr>
        <p:txBody>
          <a:bodyPr/>
          <a:lstStyle/>
          <a:p>
            <a:r>
              <a:rPr lang="sv-SE" sz="4000" dirty="0" smtClean="0"/>
              <a:t>Preparation </a:t>
            </a:r>
            <a:r>
              <a:rPr lang="sv-SE" sz="4000" dirty="0" err="1" smtClean="0"/>
              <a:t>of</a:t>
            </a:r>
            <a:r>
              <a:rPr lang="sv-SE" sz="4000" dirty="0" smtClean="0"/>
              <a:t> the </a:t>
            </a:r>
            <a:r>
              <a:rPr lang="sv-SE" sz="4000" dirty="0" err="1" smtClean="0"/>
              <a:t>Simulink</a:t>
            </a:r>
            <a:r>
              <a:rPr lang="sv-SE" sz="4000" dirty="0" smtClean="0"/>
              <a:t> </a:t>
            </a:r>
            <a:r>
              <a:rPr lang="sv-SE" sz="4000" dirty="0" err="1" smtClean="0"/>
              <a:t>Model</a:t>
            </a:r>
            <a:endParaRPr lang="sv-SE" sz="4000" dirty="0"/>
          </a:p>
        </p:txBody>
      </p:sp>
      <p:sp>
        <p:nvSpPr>
          <p:cNvPr id="4" name="Content Placeholder 3"/>
          <p:cNvSpPr>
            <a:spLocks noGrp="1"/>
          </p:cNvSpPr>
          <p:nvPr>
            <p:ph idx="1"/>
          </p:nvPr>
        </p:nvSpPr>
        <p:spPr>
          <a:xfrm>
            <a:off x="457200" y="1365993"/>
            <a:ext cx="4546848" cy="4525963"/>
          </a:xfrm>
        </p:spPr>
        <p:txBody>
          <a:bodyPr/>
          <a:lstStyle/>
          <a:p>
            <a:r>
              <a:rPr lang="sv-SE" sz="2000" dirty="0" smtClean="0"/>
              <a:t>The </a:t>
            </a:r>
            <a:r>
              <a:rPr lang="sv-SE" sz="2000" dirty="0" err="1" smtClean="0"/>
              <a:t>toolbox</a:t>
            </a:r>
            <a:r>
              <a:rPr lang="sv-SE" sz="2000" dirty="0" smtClean="0"/>
              <a:t> </a:t>
            </a:r>
            <a:r>
              <a:rPr lang="sv-SE" sz="2000" dirty="0" err="1" smtClean="0"/>
              <a:t>always</a:t>
            </a:r>
            <a:r>
              <a:rPr lang="sv-SE" sz="2000" dirty="0" smtClean="0"/>
              <a:t> </a:t>
            </a:r>
            <a:r>
              <a:rPr lang="sv-SE" sz="2000" dirty="0" err="1" smtClean="0"/>
              <a:t>loads</a:t>
            </a:r>
            <a:r>
              <a:rPr lang="sv-SE" sz="2000" dirty="0" smtClean="0"/>
              <a:t> in </a:t>
            </a:r>
            <a:r>
              <a:rPr lang="sv-SE" sz="2000" dirty="0" err="1" smtClean="0"/>
              <a:t>workspace</a:t>
            </a:r>
            <a:r>
              <a:rPr lang="sv-SE" sz="2000" dirty="0" smtClean="0"/>
              <a:t> a </a:t>
            </a:r>
            <a:r>
              <a:rPr lang="sv-SE" sz="2000" dirty="0" err="1" smtClean="0"/>
              <a:t>struct</a:t>
            </a:r>
            <a:r>
              <a:rPr lang="sv-SE" sz="2000" dirty="0" smtClean="0"/>
              <a:t> </a:t>
            </a:r>
            <a:r>
              <a:rPr lang="sv-SE" sz="2000" dirty="0" err="1" smtClean="0"/>
              <a:t>with</a:t>
            </a:r>
            <a:r>
              <a:rPr lang="sv-SE" sz="2000" dirty="0" smtClean="0"/>
              <a:t> </a:t>
            </a:r>
            <a:r>
              <a:rPr lang="sv-SE" sz="2000" dirty="0" err="1" smtClean="0"/>
              <a:t>time</a:t>
            </a:r>
            <a:r>
              <a:rPr lang="sv-SE" sz="2000" dirty="0" smtClean="0"/>
              <a:t> </a:t>
            </a:r>
            <a:r>
              <a:rPr lang="sv-SE" sz="2000" dirty="0" err="1" smtClean="0"/>
              <a:t>dataMeasuredS</a:t>
            </a:r>
            <a:r>
              <a:rPr lang="sv-SE" sz="2000" dirty="0" smtClean="0"/>
              <a:t> </a:t>
            </a:r>
            <a:r>
              <a:rPr lang="sv-SE" sz="2000" dirty="0" err="1" smtClean="0"/>
              <a:t>based</a:t>
            </a:r>
            <a:r>
              <a:rPr lang="sv-SE" sz="2000" dirty="0" smtClean="0"/>
              <a:t> on the data </a:t>
            </a:r>
            <a:r>
              <a:rPr lang="sv-SE" sz="2000" dirty="0" err="1" smtClean="0"/>
              <a:t>user</a:t>
            </a:r>
            <a:r>
              <a:rPr lang="sv-SE" sz="2000" dirty="0" smtClean="0"/>
              <a:t>-provided. </a:t>
            </a:r>
            <a:r>
              <a:rPr lang="sv-SE" sz="2000" dirty="0" err="1" smtClean="0"/>
              <a:t>This</a:t>
            </a:r>
            <a:r>
              <a:rPr lang="sv-SE" sz="2000" dirty="0" smtClean="0"/>
              <a:t> </a:t>
            </a:r>
            <a:r>
              <a:rPr lang="sv-SE" sz="2000" dirty="0" err="1" smtClean="0"/>
              <a:t>name</a:t>
            </a:r>
            <a:r>
              <a:rPr lang="sv-SE" sz="2000" dirty="0" smtClean="0"/>
              <a:t> </a:t>
            </a:r>
            <a:r>
              <a:rPr lang="sv-SE" sz="2000" dirty="0" err="1" smtClean="0"/>
              <a:t>should</a:t>
            </a:r>
            <a:r>
              <a:rPr lang="sv-SE" sz="2000" dirty="0" smtClean="0"/>
              <a:t> </a:t>
            </a:r>
            <a:r>
              <a:rPr lang="sv-SE" sz="2000" dirty="0" err="1" smtClean="0"/>
              <a:t>normally</a:t>
            </a:r>
            <a:r>
              <a:rPr lang="sv-SE" sz="2000" dirty="0" smtClean="0"/>
              <a:t> not be </a:t>
            </a:r>
            <a:r>
              <a:rPr lang="sv-SE" sz="2000" dirty="0" err="1" smtClean="0"/>
              <a:t>changed</a:t>
            </a:r>
            <a:r>
              <a:rPr lang="sv-SE" sz="2000" dirty="0" smtClean="0"/>
              <a:t> from the ”From </a:t>
            </a:r>
            <a:r>
              <a:rPr lang="sv-SE" sz="2000" dirty="0" err="1" smtClean="0"/>
              <a:t>Workspace</a:t>
            </a:r>
            <a:r>
              <a:rPr lang="sv-SE" sz="2000" dirty="0" smtClean="0"/>
              <a:t>” </a:t>
            </a:r>
            <a:r>
              <a:rPr lang="sv-SE" sz="2000" dirty="0" err="1" smtClean="0"/>
              <a:t>component</a:t>
            </a:r>
            <a:r>
              <a:rPr lang="sv-SE" sz="2000" dirty="0" smtClean="0"/>
              <a:t>.</a:t>
            </a:r>
          </a:p>
          <a:p>
            <a:r>
              <a:rPr lang="sv-SE" sz="2000" dirty="0" smtClean="0"/>
              <a:t>The </a:t>
            </a:r>
            <a:r>
              <a:rPr lang="sv-SE" sz="2000" dirty="0" err="1" smtClean="0"/>
              <a:t>name</a:t>
            </a:r>
            <a:r>
              <a:rPr lang="sv-SE" sz="2000" dirty="0" smtClean="0"/>
              <a:t> </a:t>
            </a:r>
            <a:r>
              <a:rPr lang="sv-SE" sz="2000" dirty="0" err="1" smtClean="0"/>
              <a:t>of</a:t>
            </a:r>
            <a:r>
              <a:rPr lang="sv-SE" sz="2000" dirty="0" smtClean="0"/>
              <a:t> the </a:t>
            </a:r>
            <a:r>
              <a:rPr lang="sv-SE" sz="2000" dirty="0" err="1" smtClean="0"/>
              <a:t>variable</a:t>
            </a:r>
            <a:r>
              <a:rPr lang="sv-SE" sz="2000" dirty="0" smtClean="0"/>
              <a:t> </a:t>
            </a:r>
            <a:r>
              <a:rPr lang="sv-SE" sz="2000" dirty="0" err="1" smtClean="0"/>
              <a:t>created</a:t>
            </a:r>
            <a:r>
              <a:rPr lang="sv-SE" sz="2000" dirty="0" smtClean="0"/>
              <a:t> by the ”To </a:t>
            </a:r>
            <a:r>
              <a:rPr lang="sv-SE" sz="2000" dirty="0" err="1" smtClean="0"/>
              <a:t>Workspace</a:t>
            </a:r>
            <a:r>
              <a:rPr lang="sv-SE" sz="2000" dirty="0" smtClean="0"/>
              <a:t>” </a:t>
            </a:r>
            <a:r>
              <a:rPr lang="sv-SE" sz="2000" dirty="0" err="1" smtClean="0"/>
              <a:t>component</a:t>
            </a:r>
            <a:r>
              <a:rPr lang="sv-SE" sz="2000" dirty="0" smtClean="0"/>
              <a:t> </a:t>
            </a:r>
            <a:r>
              <a:rPr lang="sv-SE" sz="2000" dirty="0" err="1" smtClean="0"/>
              <a:t>can</a:t>
            </a:r>
            <a:r>
              <a:rPr lang="sv-SE" sz="2000" dirty="0" smtClean="0"/>
              <a:t> be </a:t>
            </a:r>
            <a:r>
              <a:rPr lang="sv-SE" sz="2000" dirty="0" err="1" smtClean="0"/>
              <a:t>parametrised</a:t>
            </a:r>
            <a:r>
              <a:rPr lang="sv-SE" sz="2000" dirty="0" smtClean="0"/>
              <a:t> in the </a:t>
            </a:r>
            <a:r>
              <a:rPr lang="sv-SE" sz="2000" dirty="0" err="1" smtClean="0"/>
              <a:t>toolbox</a:t>
            </a:r>
            <a:r>
              <a:rPr lang="sv-SE" sz="2000" dirty="0"/>
              <a:t> </a:t>
            </a:r>
          </a:p>
          <a:p>
            <a:pPr lvl="1"/>
            <a:r>
              <a:rPr lang="sv-SE" sz="1600" dirty="0" smtClean="0"/>
              <a:t>i.e. the </a:t>
            </a:r>
            <a:r>
              <a:rPr lang="sv-SE" sz="1600" dirty="0" err="1" smtClean="0"/>
              <a:t>name</a:t>
            </a:r>
            <a:r>
              <a:rPr lang="sv-SE" sz="1600" dirty="0" smtClean="0"/>
              <a:t> </a:t>
            </a:r>
            <a:r>
              <a:rPr lang="sv-SE" sz="1600" dirty="0" err="1" smtClean="0"/>
              <a:t>of</a:t>
            </a:r>
            <a:r>
              <a:rPr lang="sv-SE" sz="1600" dirty="0" smtClean="0"/>
              <a:t> </a:t>
            </a:r>
            <a:r>
              <a:rPr lang="sv-SE" sz="1600" dirty="0" err="1" smtClean="0"/>
              <a:t>simout</a:t>
            </a:r>
            <a:r>
              <a:rPr lang="sv-SE" sz="1600" dirty="0" smtClean="0"/>
              <a:t> </a:t>
            </a:r>
            <a:r>
              <a:rPr lang="sv-SE" sz="1600" dirty="0" err="1" smtClean="0"/>
              <a:t>can</a:t>
            </a:r>
            <a:r>
              <a:rPr lang="sv-SE" sz="1600" dirty="0" smtClean="0"/>
              <a:t> be </a:t>
            </a:r>
            <a:r>
              <a:rPr lang="sv-SE" sz="1600" dirty="0" err="1" smtClean="0"/>
              <a:t>changed</a:t>
            </a:r>
            <a:r>
              <a:rPr lang="sv-SE" sz="1600" dirty="0" smtClean="0"/>
              <a:t>, </a:t>
            </a:r>
            <a:r>
              <a:rPr lang="sv-SE" sz="1600" dirty="0" err="1" smtClean="0"/>
              <a:t>but</a:t>
            </a:r>
            <a:r>
              <a:rPr lang="sv-SE" sz="1600" dirty="0" smtClean="0"/>
              <a:t> it must be </a:t>
            </a:r>
            <a:r>
              <a:rPr lang="sv-SE" sz="1600" dirty="0" err="1" smtClean="0"/>
              <a:t>modified</a:t>
            </a:r>
            <a:r>
              <a:rPr lang="sv-SE" sz="1600" dirty="0" smtClean="0"/>
              <a:t> </a:t>
            </a:r>
            <a:r>
              <a:rPr lang="sv-SE" sz="1600" dirty="0" err="1" smtClean="0"/>
              <a:t>through</a:t>
            </a:r>
            <a:r>
              <a:rPr lang="sv-SE" sz="1600" dirty="0" smtClean="0"/>
              <a:t> the GUI in the ”</a:t>
            </a:r>
            <a:r>
              <a:rPr lang="sv-SE" sz="1600" dirty="0" err="1" smtClean="0"/>
              <a:t>path</a:t>
            </a:r>
            <a:r>
              <a:rPr lang="sv-SE" sz="1600" dirty="0" smtClean="0"/>
              <a:t>” </a:t>
            </a:r>
            <a:r>
              <a:rPr lang="sv-SE" sz="1600" dirty="0" err="1" smtClean="0"/>
              <a:t>sub</a:t>
            </a:r>
            <a:r>
              <a:rPr lang="sv-SE" sz="1600" dirty="0" smtClean="0"/>
              <a:t>-GUI.</a:t>
            </a:r>
          </a:p>
          <a:p>
            <a:r>
              <a:rPr lang="sv-SE" sz="2000" dirty="0" smtClean="0"/>
              <a:t>The </a:t>
            </a:r>
            <a:r>
              <a:rPr lang="sv-SE" sz="2000" dirty="0" err="1" smtClean="0"/>
              <a:t>number</a:t>
            </a:r>
            <a:r>
              <a:rPr lang="sv-SE" sz="2000" dirty="0" smtClean="0"/>
              <a:t> </a:t>
            </a:r>
            <a:r>
              <a:rPr lang="sv-SE" sz="2000" dirty="0" err="1" smtClean="0"/>
              <a:t>of</a:t>
            </a:r>
            <a:r>
              <a:rPr lang="sv-SE" sz="2000" dirty="0" smtClean="0"/>
              <a:t> outputs (4 in </a:t>
            </a:r>
            <a:r>
              <a:rPr lang="sv-SE" sz="2000" dirty="0" err="1" smtClean="0"/>
              <a:t>this</a:t>
            </a:r>
            <a:r>
              <a:rPr lang="sv-SE" sz="2000" dirty="0" smtClean="0"/>
              <a:t> </a:t>
            </a:r>
            <a:r>
              <a:rPr lang="sv-SE" sz="2000" dirty="0" err="1" smtClean="0"/>
              <a:t>example</a:t>
            </a:r>
            <a:r>
              <a:rPr lang="sv-SE" sz="2000" dirty="0" smtClean="0"/>
              <a:t>) </a:t>
            </a:r>
            <a:r>
              <a:rPr lang="sv-SE" sz="2000" dirty="0" err="1" smtClean="0"/>
              <a:t>may</a:t>
            </a:r>
            <a:r>
              <a:rPr lang="sv-SE" sz="2000" dirty="0" smtClean="0"/>
              <a:t> </a:t>
            </a:r>
            <a:r>
              <a:rPr lang="sv-SE" sz="2000" dirty="0" err="1" smtClean="0"/>
              <a:t>vary</a:t>
            </a:r>
            <a:r>
              <a:rPr lang="sv-SE" sz="2000" dirty="0" smtClean="0"/>
              <a:t>. </a:t>
            </a:r>
            <a:r>
              <a:rPr lang="sv-SE" sz="2000" dirty="0" err="1" smtClean="0"/>
              <a:t>It’s</a:t>
            </a:r>
            <a:r>
              <a:rPr lang="sv-SE" sz="2000" dirty="0" smtClean="0"/>
              <a:t> for the </a:t>
            </a:r>
            <a:r>
              <a:rPr lang="sv-SE" sz="2000" dirty="0" err="1" smtClean="0"/>
              <a:t>user</a:t>
            </a:r>
            <a:r>
              <a:rPr lang="sv-SE" sz="2000" dirty="0" smtClean="0"/>
              <a:t> </a:t>
            </a:r>
            <a:r>
              <a:rPr lang="sv-SE" sz="2000" dirty="0" err="1" smtClean="0"/>
              <a:t>to</a:t>
            </a:r>
            <a:r>
              <a:rPr lang="sv-SE" sz="2000" dirty="0" smtClean="0"/>
              <a:t> </a:t>
            </a:r>
            <a:r>
              <a:rPr lang="sv-SE" sz="2000" dirty="0" err="1" smtClean="0"/>
              <a:t>change</a:t>
            </a:r>
            <a:r>
              <a:rPr lang="sv-SE" sz="2000" dirty="0" smtClean="0"/>
              <a:t> the </a:t>
            </a:r>
            <a:r>
              <a:rPr lang="sv-SE" sz="2000" dirty="0" err="1" smtClean="0"/>
              <a:t>settings</a:t>
            </a:r>
            <a:r>
              <a:rPr lang="sv-SE" sz="2000" dirty="0" smtClean="0"/>
              <a:t> </a:t>
            </a:r>
            <a:r>
              <a:rPr lang="sv-SE" sz="2000" dirty="0" err="1" smtClean="0"/>
              <a:t>of</a:t>
            </a:r>
            <a:r>
              <a:rPr lang="sv-SE" sz="2000" dirty="0" smtClean="0"/>
              <a:t> the </a:t>
            </a:r>
            <a:r>
              <a:rPr lang="sv-SE" sz="2000" dirty="0" err="1" smtClean="0"/>
              <a:t>scopes</a:t>
            </a:r>
            <a:r>
              <a:rPr lang="sv-SE" sz="2000" dirty="0" smtClean="0"/>
              <a:t>, </a:t>
            </a:r>
            <a:r>
              <a:rPr lang="sv-SE" sz="2000" dirty="0" err="1" smtClean="0"/>
              <a:t>mux</a:t>
            </a:r>
            <a:r>
              <a:rPr lang="sv-SE" sz="2000" dirty="0" smtClean="0"/>
              <a:t> and </a:t>
            </a:r>
            <a:r>
              <a:rPr lang="sv-SE" sz="2000" dirty="0" err="1" smtClean="0"/>
              <a:t>demux</a:t>
            </a:r>
            <a:r>
              <a:rPr lang="sv-SE" sz="2000" dirty="0" smtClean="0"/>
              <a:t> </a:t>
            </a:r>
            <a:r>
              <a:rPr lang="sv-SE" sz="2000" dirty="0" err="1" smtClean="0"/>
              <a:t>components</a:t>
            </a:r>
            <a:r>
              <a:rPr lang="sv-SE" sz="2000" dirty="0" smtClean="0"/>
              <a:t> </a:t>
            </a:r>
            <a:r>
              <a:rPr lang="sv-SE" sz="2000" dirty="0" err="1" smtClean="0"/>
              <a:t>accordingly</a:t>
            </a:r>
            <a:r>
              <a:rPr lang="sv-SE" sz="2000" dirty="0" smtClean="0"/>
              <a:t>.</a:t>
            </a:r>
          </a:p>
          <a:p>
            <a:endParaRPr lang="sv-SE" sz="2000" dirty="0"/>
          </a:p>
          <a:p>
            <a:endParaRPr lang="sv-SE" sz="2000" dirty="0"/>
          </a:p>
        </p:txBody>
      </p:sp>
      <p:pic>
        <p:nvPicPr>
          <p:cNvPr id="286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1" t="18888" r="11542" b="14072"/>
          <a:stretch/>
        </p:blipFill>
        <p:spPr bwMode="auto">
          <a:xfrm>
            <a:off x="5099564" y="1916832"/>
            <a:ext cx="3293215" cy="370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3097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22597</TotalTime>
  <Words>3936</Words>
  <Application>Microsoft Office PowerPoint</Application>
  <PresentationFormat>On-screen Show (4:3)</PresentationFormat>
  <Paragraphs>375</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Thème Office</vt:lpstr>
      <vt:lpstr>Document</vt:lpstr>
      <vt:lpstr>RaPId : a Parameter Identification Toolbox iTesla Model Validation SW Mock-Up Prototype for WP3.3 and WP3.4 used for  Component Parameter Estimation and Aggregate Model Validation   RaPId Toolbox User Manual A Quick start GUIde for the RaPId toolbox </vt:lpstr>
      <vt:lpstr>What is RaPId?</vt:lpstr>
      <vt:lpstr>What is RaPId doing?</vt:lpstr>
      <vt:lpstr>What is RaPId doing?</vt:lpstr>
      <vt:lpstr>Objective</vt:lpstr>
      <vt:lpstr>Requirements</vt:lpstr>
      <vt:lpstr>Preparation of the Simulink Model</vt:lpstr>
      <vt:lpstr>Preparation of the Simulink Model</vt:lpstr>
      <vt:lpstr>Preparation of the Simulink Model</vt:lpstr>
      <vt:lpstr>Generate the FMU</vt:lpstr>
      <vt:lpstr>Generate the FMU</vt:lpstr>
      <vt:lpstr>Import the *.fmu in Matlab</vt:lpstr>
      <vt:lpstr>Setting up the *.fmu</vt:lpstr>
      <vt:lpstr>Setting up the *.fmu</vt:lpstr>
      <vt:lpstr>Input data</vt:lpstr>
      <vt:lpstr>User-provided data</vt:lpstr>
      <vt:lpstr>Simulink settings</vt:lpstr>
      <vt:lpstr>Simulink settings</vt:lpstr>
      <vt:lpstr>Configure the methods</vt:lpstr>
      <vt:lpstr>Settings the algo</vt:lpstr>
      <vt:lpstr>File Structure</vt:lpstr>
      <vt:lpstr>Details of implementation</vt:lpstr>
      <vt:lpstr>Running the toolbox</vt:lpstr>
      <vt:lpstr>Investigating the code</vt:lpstr>
      <vt:lpstr>Running the gui</vt:lpstr>
      <vt:lpstr>Adding an objective function</vt:lpstr>
      <vt:lpstr>Adding an optimization method</vt:lpstr>
      <vt:lpstr>Adding an optimization method</vt:lpstr>
      <vt:lpstr>The settings struct</vt:lpstr>
      <vt:lpstr>The settings struct</vt:lpstr>
      <vt:lpstr>KNITRO: license installation</vt:lpstr>
      <vt:lpstr>KNITRO </vt:lpstr>
      <vt:lpstr>KNITRO</vt:lpstr>
      <vt:lpstr>KNITRO</vt:lpstr>
      <vt:lpstr>KNITRO </vt:lpstr>
      <vt:lpstr>Some words on the GUI</vt:lpstr>
      <vt:lpstr> GUI</vt:lpstr>
      <vt:lpstr>Some words on the GUI</vt:lpstr>
      <vt:lpstr>Some words on the GUI</vt:lpstr>
      <vt:lpstr>Some words on the GUI</vt:lpstr>
      <vt:lpstr>Bug list</vt:lpstr>
      <vt:lpstr>Extra Info for developers and advanced users</vt:lpstr>
      <vt:lpstr>Adding new functionalities</vt:lpstr>
      <vt:lpstr>Getting Technical</vt:lpstr>
      <vt:lpstr>Getting Technical</vt:lpstr>
      <vt:lpstr>Getting Technical</vt:lpstr>
      <vt:lpstr>Options for Generating FMUs</vt:lpstr>
      <vt:lpstr>Generate the *fmu from Dymola</vt:lpstr>
      <vt:lpstr>Generate the *fmu from Dymola</vt:lpstr>
      <vt:lpstr>Optional – Advanced Generate the FMU from JModelica.org</vt:lpstr>
      <vt:lpstr>Optional – Advanced Generate the FMU from JModelica.org</vt:lpstr>
      <vt:lpstr>Optional – Advanced Generate the FMU from JModelica.org</vt:lpstr>
      <vt:lpstr>Optional – Advanced Generate the FMU from JModelica.org</vt:lpstr>
      <vt:lpstr>Optional – Advanced Generate the FMU from JModelica.org</vt:lpstr>
      <vt:lpstr>Optional – Advanced Generate the FMU from JModelica.org</vt:lpstr>
    </vt:vector>
  </TitlesOfParts>
  <Company>Avantage Graphique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Cédric Darricau</dc:creator>
  <cp:lastModifiedBy>Maxime Baudette</cp:lastModifiedBy>
  <cp:revision>316</cp:revision>
  <cp:lastPrinted>2013-07-02T18:11:32Z</cp:lastPrinted>
  <dcterms:created xsi:type="dcterms:W3CDTF">2012-03-22T08:25:26Z</dcterms:created>
  <dcterms:modified xsi:type="dcterms:W3CDTF">2013-10-15T08:24:35Z</dcterms:modified>
</cp:coreProperties>
</file>