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350" r:id="rId2"/>
    <p:sldId id="374" r:id="rId3"/>
    <p:sldId id="375" r:id="rId4"/>
    <p:sldId id="377" r:id="rId5"/>
    <p:sldId id="378" r:id="rId6"/>
    <p:sldId id="379" r:id="rId7"/>
    <p:sldId id="380" r:id="rId8"/>
    <p:sldId id="381" r:id="rId9"/>
    <p:sldId id="382" r:id="rId10"/>
    <p:sldId id="383" r:id="rId11"/>
  </p:sldIdLst>
  <p:sldSz cx="9144000" cy="6858000" type="screen4x3"/>
  <p:notesSz cx="6797675" cy="9928225"/>
  <p:defaultTextStyle>
    <a:defPPr>
      <a:defRPr lang="fr-FR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P3" id="{D48511D6-2FE0-4FF8-8D65-73BC3B41CA7D}">
          <p14:sldIdLst>
            <p14:sldId id="350"/>
            <p14:sldId id="374"/>
            <p14:sldId id="375"/>
            <p14:sldId id="377"/>
            <p14:sldId id="378"/>
            <p14:sldId id="379"/>
            <p14:sldId id="380"/>
            <p14:sldId id="381"/>
            <p14:sldId id="382"/>
            <p14:sldId id="38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FF66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36" autoAdjust="0"/>
    <p:restoredTop sz="82337" autoAdjust="0"/>
  </p:normalViewPr>
  <p:slideViewPr>
    <p:cSldViewPr snapToObjects="1">
      <p:cViewPr>
        <p:scale>
          <a:sx n="70" d="100"/>
          <a:sy n="70" d="100"/>
        </p:scale>
        <p:origin x="-1926" y="-2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504" tIns="45752" rIns="91504" bIns="45752" rtlCol="0"/>
          <a:lstStyle>
            <a:lvl1pPr algn="l">
              <a:defRPr sz="1200">
                <a:latin typeface="Arial" pitchFamily="34" charset="0"/>
                <a:ea typeface="Geneva"/>
                <a:cs typeface="Genev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504" tIns="45752" rIns="91504" bIns="45752" rtlCol="0"/>
          <a:lstStyle>
            <a:lvl1pPr algn="r">
              <a:defRPr sz="1200">
                <a:latin typeface="Arial" pitchFamily="34" charset="0"/>
                <a:ea typeface="Geneva"/>
                <a:cs typeface="Geneva"/>
              </a:defRPr>
            </a:lvl1pPr>
          </a:lstStyle>
          <a:p>
            <a:pPr>
              <a:defRPr/>
            </a:pPr>
            <a:fld id="{46E9A5A3-5762-4317-9D45-201DC8AB4485}" type="datetimeFigureOut">
              <a:rPr lang="en-US"/>
              <a:pPr>
                <a:defRPr/>
              </a:pPr>
              <a:t>5/31/2013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04" tIns="45752" rIns="91504" bIns="45752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504" tIns="45752" rIns="91504" bIns="45752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338"/>
            <a:ext cx="2946400" cy="495300"/>
          </a:xfrm>
          <a:prstGeom prst="rect">
            <a:avLst/>
          </a:prstGeom>
        </p:spPr>
        <p:txBody>
          <a:bodyPr vert="horz" lIns="91504" tIns="45752" rIns="91504" bIns="45752" rtlCol="0" anchor="b"/>
          <a:lstStyle>
            <a:lvl1pPr algn="l">
              <a:defRPr sz="1200">
                <a:latin typeface="Arial" pitchFamily="34" charset="0"/>
                <a:ea typeface="Geneva"/>
                <a:cs typeface="Genev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31338"/>
            <a:ext cx="2946400" cy="495300"/>
          </a:xfrm>
          <a:prstGeom prst="rect">
            <a:avLst/>
          </a:prstGeom>
        </p:spPr>
        <p:txBody>
          <a:bodyPr vert="horz" lIns="91504" tIns="45752" rIns="91504" bIns="45752" rtlCol="0" anchor="b"/>
          <a:lstStyle>
            <a:lvl1pPr algn="r">
              <a:defRPr sz="1200">
                <a:latin typeface="Arial" pitchFamily="34" charset="0"/>
                <a:ea typeface="Geneva"/>
                <a:cs typeface="Geneva"/>
              </a:defRPr>
            </a:lvl1pPr>
          </a:lstStyle>
          <a:p>
            <a:pPr>
              <a:defRPr/>
            </a:pPr>
            <a:fld id="{300F873E-6396-4975-8EBE-F9925F1413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839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53264A-973F-4FA6-81F9-3C2CDBB735A2}" type="datetime1">
              <a:rPr lang="fr-FR"/>
              <a:pPr>
                <a:defRPr/>
              </a:pPr>
              <a:t>31/05/2013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D3ECD-2854-4A92-9B1E-71E57FA008AF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8452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83D86-7DDB-46B6-8A96-0E6339EF992F}" type="datetime1">
              <a:rPr lang="fr-FR"/>
              <a:pPr>
                <a:defRPr/>
              </a:pPr>
              <a:t>31/05/2013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3AABB-455A-40E6-A95C-0714518CBED0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2080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CAF69E-C8F4-4BC1-8752-EE3608508AE9}" type="datetime1">
              <a:rPr lang="fr-FR"/>
              <a:pPr>
                <a:defRPr/>
              </a:pPr>
              <a:t>31/05/2013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B6096C-5472-4CC2-814D-D5AA593F8902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7389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3DFB4-AACD-454A-A1B9-13E10FC99826}" type="datetime1">
              <a:rPr lang="fr-FR"/>
              <a:pPr>
                <a:defRPr/>
              </a:pPr>
              <a:t>31/05/2013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ABC870-8596-4088-BDFB-9E27B6869158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6695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DFB35-7E2D-4D05-8763-572F30BBA973}" type="datetime1">
              <a:rPr lang="fr-FR"/>
              <a:pPr>
                <a:defRPr/>
              </a:pPr>
              <a:t>31/05/2013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6316BD-A9B6-45C2-907F-28C326EC8908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9972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3C735A-A587-4332-A6FF-56AEB2D93608}" type="datetime1">
              <a:rPr lang="fr-FR"/>
              <a:pPr>
                <a:defRPr/>
              </a:pPr>
              <a:t>31/05/2013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8E7DF-A3C8-4A16-A65A-4DDAE9803A12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0025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1EFFE-470F-43E9-87F7-95E3CEAB2D26}" type="datetime1">
              <a:rPr lang="fr-FR"/>
              <a:pPr>
                <a:defRPr/>
              </a:pPr>
              <a:t>31/05/2013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566389-8EA2-4D16-BF72-EE00A6D41C08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5172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BCCCB-7FDA-4856-9F24-378F537E9410}" type="datetime1">
              <a:rPr lang="fr-FR"/>
              <a:pPr>
                <a:defRPr/>
              </a:pPr>
              <a:t>31/05/2013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FCC53-8C13-4E60-A6DE-08E29D3415A7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4283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6D60FD-81FC-40CA-9132-1C2539640E3A}" type="datetime1">
              <a:rPr lang="fr-FR"/>
              <a:pPr>
                <a:defRPr/>
              </a:pPr>
              <a:t>31/05/2013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1BA5F6-DFD7-4714-BD72-C0357FF02A56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557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884DC-4F1C-461E-96FA-490CEAB04AD5}" type="datetime1">
              <a:rPr lang="fr-FR"/>
              <a:pPr>
                <a:defRPr/>
              </a:pPr>
              <a:t>31/05/2013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006D92-6F72-4430-B888-1EDFF75A488B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2498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DDF24-FFF1-4DBF-9521-509789AA158A}" type="datetime1">
              <a:rPr lang="fr-FR"/>
              <a:pPr>
                <a:defRPr/>
              </a:pPr>
              <a:t>31/05/2013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60E5D6-5D03-40B6-8D41-17BF902EF4B0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7899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  <a:ea typeface="Geneva" charset="-128"/>
                <a:cs typeface="+mn-cs"/>
              </a:defRPr>
            </a:lvl1pPr>
          </a:lstStyle>
          <a:p>
            <a:pPr>
              <a:defRPr/>
            </a:pPr>
            <a:fld id="{69C6C9B0-1760-4A0E-8386-CA4C815591E0}" type="datetime1">
              <a:rPr lang="fr-FR"/>
              <a:pPr>
                <a:defRPr/>
              </a:pPr>
              <a:t>31/05/2013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  <a:ea typeface="Geneva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  <a:ea typeface="Geneva" charset="-128"/>
                <a:cs typeface="+mn-cs"/>
              </a:defRPr>
            </a:lvl1pPr>
          </a:lstStyle>
          <a:p>
            <a:pPr>
              <a:defRPr/>
            </a:pPr>
            <a:fld id="{6D2C3C0F-FD4D-49F0-83F4-E41781298D09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  <p:pic>
        <p:nvPicPr>
          <p:cNvPr id="1029" name="Image 3" descr="12-header-ppt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9" t="21478" b="14420"/>
          <a:stretch>
            <a:fillRect/>
          </a:stretch>
        </p:blipFill>
        <p:spPr bwMode="auto">
          <a:xfrm>
            <a:off x="3175" y="0"/>
            <a:ext cx="914400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Geneva" charset="-128"/>
          <a:cs typeface="Geneva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-128"/>
          <a:cs typeface="Geneva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-128"/>
          <a:cs typeface="Geneva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-128"/>
          <a:cs typeface="Geneva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-128"/>
          <a:cs typeface="Geneva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-128"/>
          <a:cs typeface="Geneva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-128"/>
          <a:cs typeface="Geneva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-128"/>
          <a:cs typeface="Geneva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-128"/>
          <a:cs typeface="Geneva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Geneva" charset="-128"/>
          <a:cs typeface="Geneva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Geneva" charset="-128"/>
          <a:cs typeface="Genev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Geneva" charset="-128"/>
          <a:cs typeface="Genev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Geneva" charset="-128"/>
          <a:cs typeface="Genev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Geneva" charset="-128"/>
          <a:cs typeface="Genev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vanfretti.com/" TargetMode="External"/><Relationship Id="rId5" Type="http://schemas.openxmlformats.org/officeDocument/2006/relationships/hyperlink" Target="mailto:luigiv@kth.se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pythonxy/" TargetMode="External"/><Relationship Id="rId2" Type="http://schemas.openxmlformats.org/officeDocument/2006/relationships/hyperlink" Target="http://www.jmodelica.org/downloads/JModelica.org-1.8.1.ex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 bwMode="auto">
          <a:xfrm>
            <a:off x="695511" y="1166887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CA" sz="3200" dirty="0" smtClean="0">
                <a:ea typeface="Geneva"/>
                <a:cs typeface="Geneva"/>
              </a:rPr>
              <a:t/>
            </a:r>
            <a:br>
              <a:rPr lang="en-CA" sz="3200" dirty="0" smtClean="0">
                <a:ea typeface="Geneva"/>
                <a:cs typeface="Geneva"/>
              </a:rPr>
            </a:br>
            <a:r>
              <a:rPr lang="en-CA" sz="2800" b="1" dirty="0" err="1" smtClean="0">
                <a:ea typeface="Geneva"/>
                <a:cs typeface="Geneva"/>
              </a:rPr>
              <a:t>JModelica</a:t>
            </a:r>
            <a:r>
              <a:rPr lang="en-CA" sz="2800" b="1" dirty="0" smtClean="0">
                <a:ea typeface="Geneva"/>
                <a:cs typeface="Geneva"/>
              </a:rPr>
              <a:t> FMU Compilation</a:t>
            </a:r>
            <a:br>
              <a:rPr lang="en-CA" sz="2800" b="1" dirty="0" smtClean="0">
                <a:ea typeface="Geneva"/>
                <a:cs typeface="Geneva"/>
              </a:rPr>
            </a:br>
            <a:r>
              <a:rPr lang="en-CA" sz="2000" dirty="0" smtClean="0">
                <a:ea typeface="Geneva"/>
                <a:cs typeface="Geneva"/>
              </a:rPr>
              <a:t>A cost free alternative to </a:t>
            </a:r>
            <a:r>
              <a:rPr lang="en-CA" sz="2000" dirty="0" err="1" smtClean="0">
                <a:ea typeface="Geneva"/>
                <a:cs typeface="Geneva"/>
              </a:rPr>
              <a:t>Dymola</a:t>
            </a:r>
            <a:r>
              <a:rPr lang="en-CA" sz="2000" dirty="0" smtClean="0">
                <a:ea typeface="Geneva"/>
                <a:cs typeface="Geneva"/>
              </a:rPr>
              <a:t> </a:t>
            </a:r>
            <a:r>
              <a:rPr lang="en-CA" sz="2000" b="1" i="1" u="sng" dirty="0" smtClean="0">
                <a:ea typeface="Geneva"/>
                <a:cs typeface="Geneva"/>
              </a:rPr>
              <a:t>without</a:t>
            </a:r>
            <a:r>
              <a:rPr lang="en-CA" sz="2000" dirty="0" smtClean="0">
                <a:ea typeface="Geneva"/>
                <a:cs typeface="Geneva"/>
              </a:rPr>
              <a:t> full Modelica Standard Support</a:t>
            </a:r>
            <a:r>
              <a:rPr lang="en-CA" sz="2800" b="1" dirty="0" smtClean="0">
                <a:ea typeface="Geneva"/>
                <a:cs typeface="Geneva"/>
              </a:rPr>
              <a:t/>
            </a:r>
            <a:br>
              <a:rPr lang="en-CA" sz="2800" b="1" dirty="0" smtClean="0">
                <a:ea typeface="Geneva"/>
                <a:cs typeface="Geneva"/>
              </a:rPr>
            </a:br>
            <a:endParaRPr lang="en-CA" sz="2400" dirty="0" smtClean="0"/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 bwMode="auto">
          <a:xfrm>
            <a:off x="9711" y="3140968"/>
            <a:ext cx="9144000" cy="1006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400" dirty="0" smtClean="0">
                <a:solidFill>
                  <a:srgbClr val="898989"/>
                </a:solidFill>
              </a:rPr>
              <a:t>Dr.-</a:t>
            </a:r>
            <a:r>
              <a:rPr lang="en-US" sz="2400" dirty="0" err="1" smtClean="0">
                <a:solidFill>
                  <a:srgbClr val="898989"/>
                </a:solidFill>
              </a:rPr>
              <a:t>Ing</a:t>
            </a:r>
            <a:r>
              <a:rPr lang="en-US" sz="2400" dirty="0" smtClean="0">
                <a:solidFill>
                  <a:srgbClr val="898989"/>
                </a:solidFill>
              </a:rPr>
              <a:t>. Luigi Vanfretti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619672" y="4371961"/>
            <a:ext cx="5927922" cy="1793343"/>
            <a:chOff x="1220593" y="3433479"/>
            <a:chExt cx="6807791" cy="2104474"/>
          </a:xfrm>
        </p:grpSpPr>
        <p:grpSp>
          <p:nvGrpSpPr>
            <p:cNvPr id="3" name="Group 2"/>
            <p:cNvGrpSpPr/>
            <p:nvPr/>
          </p:nvGrpSpPr>
          <p:grpSpPr>
            <a:xfrm>
              <a:off x="1220593" y="3433479"/>
              <a:ext cx="3591740" cy="2104474"/>
              <a:chOff x="1656461" y="3433479"/>
              <a:chExt cx="3591740" cy="2104474"/>
            </a:xfrm>
          </p:grpSpPr>
          <p:sp>
            <p:nvSpPr>
              <p:cNvPr id="6" name="Rubrik 1"/>
              <p:cNvSpPr txBox="1">
                <a:spLocks/>
              </p:cNvSpPr>
              <p:nvPr/>
            </p:nvSpPr>
            <p:spPr>
              <a:xfrm>
                <a:off x="1656461" y="4495513"/>
                <a:ext cx="3591740" cy="1042440"/>
              </a:xfrm>
              <a:prstGeom prst="rect">
                <a:avLst/>
              </a:prstGeom>
            </p:spPr>
            <p:txBody>
              <a:bodyPr lIns="80165" tIns="40083" rIns="80165" bIns="40083"/>
              <a:lstStyle>
                <a:lvl1pPr algn="ctr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 kern="1200">
                    <a:solidFill>
                      <a:schemeClr val="tx1"/>
                    </a:solidFill>
                    <a:latin typeface="+mj-lt"/>
                    <a:ea typeface="Geneva" charset="-128"/>
                    <a:cs typeface="Geneva" charset="-128"/>
                  </a:defRPr>
                </a:lvl1pPr>
                <a:lvl2pPr algn="ctr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charset="0"/>
                    <a:ea typeface="Geneva" charset="-128"/>
                    <a:cs typeface="Geneva" charset="-128"/>
                  </a:defRPr>
                </a:lvl2pPr>
                <a:lvl3pPr algn="ctr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charset="0"/>
                    <a:ea typeface="Geneva" charset="-128"/>
                    <a:cs typeface="Geneva" charset="-128"/>
                  </a:defRPr>
                </a:lvl3pPr>
                <a:lvl4pPr algn="ctr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charset="0"/>
                    <a:ea typeface="Geneva" charset="-128"/>
                    <a:cs typeface="Geneva" charset="-128"/>
                  </a:defRPr>
                </a:lvl4pPr>
                <a:lvl5pPr algn="ctr" defTabSz="457200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charset="0"/>
                    <a:ea typeface="Geneva" charset="-128"/>
                    <a:cs typeface="Geneva" charset="-128"/>
                  </a:defRPr>
                </a:lvl5pPr>
                <a:lvl6pPr marL="457200" algn="ctr" defTabSz="457200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charset="0"/>
                    <a:ea typeface="Geneva" charset="-128"/>
                    <a:cs typeface="Geneva" charset="-128"/>
                  </a:defRPr>
                </a:lvl6pPr>
                <a:lvl7pPr marL="914400" algn="ctr" defTabSz="457200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charset="0"/>
                    <a:ea typeface="Geneva" charset="-128"/>
                    <a:cs typeface="Geneva" charset="-128"/>
                  </a:defRPr>
                </a:lvl7pPr>
                <a:lvl8pPr marL="1371600" algn="ctr" defTabSz="457200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charset="0"/>
                    <a:ea typeface="Geneva" charset="-128"/>
                    <a:cs typeface="Geneva" charset="-128"/>
                  </a:defRPr>
                </a:lvl8pPr>
                <a:lvl9pPr marL="1828800" algn="ctr" defTabSz="457200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charset="0"/>
                    <a:ea typeface="Geneva" charset="-128"/>
                    <a:cs typeface="Geneva" charset="-128"/>
                  </a:defRPr>
                </a:lvl9pPr>
              </a:lstStyle>
              <a:p>
                <a:r>
                  <a:rPr lang="en-US" sz="1600" i="1" dirty="0" smtClean="0">
                    <a:cs typeface="Gill Sans Light"/>
                  </a:rPr>
                  <a:t>Associate Professor, Docent</a:t>
                </a:r>
              </a:p>
              <a:p>
                <a:r>
                  <a:rPr lang="en-US" sz="1600" dirty="0" smtClean="0">
                    <a:cs typeface="Gill Sans Light"/>
                  </a:rPr>
                  <a:t>Electric Power Systems Dept.</a:t>
                </a:r>
              </a:p>
              <a:p>
                <a:r>
                  <a:rPr lang="en-US" sz="1600" dirty="0" smtClean="0">
                    <a:cs typeface="Gill Sans Light"/>
                  </a:rPr>
                  <a:t>KTH Royal Institute of Technology</a:t>
                </a:r>
                <a:br>
                  <a:rPr lang="en-US" sz="1600" dirty="0" smtClean="0">
                    <a:cs typeface="Gill Sans Light"/>
                  </a:rPr>
                </a:br>
                <a:r>
                  <a:rPr lang="en-US" sz="1600" dirty="0" smtClean="0">
                    <a:cs typeface="Gill Sans Light"/>
                  </a:rPr>
                  <a:t>Stockholm, Sweden</a:t>
                </a:r>
                <a:endParaRPr lang="sv-SE" sz="2400" dirty="0">
                  <a:cs typeface="Gill Sans Light"/>
                </a:endParaRPr>
              </a:p>
            </p:txBody>
          </p:sp>
          <p:pic>
            <p:nvPicPr>
              <p:cNvPr id="7" name="Picture 6" descr="SmarTS Lab.jpg"/>
              <p:cNvPicPr>
                <a:picLocks noChangeAspect="1"/>
              </p:cNvPicPr>
              <p:nvPr/>
            </p:nvPicPr>
            <p:blipFill rotWithShape="1"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380" t="13226" b="23594"/>
              <a:stretch/>
            </p:blipFill>
            <p:spPr>
              <a:xfrm>
                <a:off x="1931484" y="3433479"/>
                <a:ext cx="3041694" cy="1044399"/>
              </a:xfrm>
              <a:prstGeom prst="rect">
                <a:avLst/>
              </a:prstGeom>
            </p:spPr>
          </p:pic>
        </p:grpSp>
        <p:grpSp>
          <p:nvGrpSpPr>
            <p:cNvPr id="2" name="Group 1"/>
            <p:cNvGrpSpPr/>
            <p:nvPr/>
          </p:nvGrpSpPr>
          <p:grpSpPr>
            <a:xfrm>
              <a:off x="4579698" y="3716584"/>
              <a:ext cx="3448686" cy="1751829"/>
              <a:chOff x="5258445" y="3720722"/>
              <a:chExt cx="3448686" cy="1751829"/>
            </a:xfrm>
          </p:grpSpPr>
          <p:pic>
            <p:nvPicPr>
              <p:cNvPr id="8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03862" y="3720722"/>
                <a:ext cx="2157851" cy="4699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9" name="Rubrik 1"/>
              <p:cNvSpPr txBox="1">
                <a:spLocks/>
              </p:cNvSpPr>
              <p:nvPr/>
            </p:nvSpPr>
            <p:spPr bwMode="auto">
              <a:xfrm>
                <a:off x="5258445" y="4464439"/>
                <a:ext cx="3448686" cy="1008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0" tIns="45715" rIns="91428" bIns="45715" numCol="1" anchor="t" anchorCtr="0" compatLnSpc="1">
                <a:prstTxWarp prst="textNoShape">
                  <a:avLst/>
                </a:prstTxWarp>
              </a:bodyPr>
              <a:lstStyle>
                <a:lvl1pPr algn="l" defTabSz="1042988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000" b="0">
                    <a:solidFill>
                      <a:schemeClr val="accent2"/>
                    </a:solidFill>
                    <a:latin typeface="+mj-lt"/>
                    <a:ea typeface="ＭＳ Ｐゴシック" charset="0"/>
                    <a:cs typeface="+mj-cs"/>
                  </a:defRPr>
                </a:lvl1pPr>
                <a:lvl2pPr algn="l" defTabSz="1042988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alibri" charset="0"/>
                    <a:ea typeface="ＭＳ Ｐゴシック" charset="0"/>
                  </a:defRPr>
                </a:lvl2pPr>
                <a:lvl3pPr algn="l" defTabSz="1042988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alibri" charset="0"/>
                    <a:ea typeface="ＭＳ Ｐゴシック" charset="0"/>
                  </a:defRPr>
                </a:lvl3pPr>
                <a:lvl4pPr algn="l" defTabSz="1042988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alibri" charset="0"/>
                    <a:ea typeface="ＭＳ Ｐゴシック" charset="0"/>
                  </a:defRPr>
                </a:lvl4pPr>
                <a:lvl5pPr algn="l" defTabSz="1042988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alibri" charset="0"/>
                    <a:ea typeface="ＭＳ Ｐゴシック" charset="0"/>
                  </a:defRPr>
                </a:lvl5pPr>
                <a:lvl6pPr marL="457200" algn="l" defTabSz="1042988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B81100"/>
                    </a:solidFill>
                    <a:latin typeface="Verdana" charset="0"/>
                  </a:defRPr>
                </a:lvl6pPr>
                <a:lvl7pPr marL="914400" algn="l" defTabSz="1042988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B81100"/>
                    </a:solidFill>
                    <a:latin typeface="Verdana" charset="0"/>
                  </a:defRPr>
                </a:lvl7pPr>
                <a:lvl8pPr marL="1371600" algn="l" defTabSz="1042988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B81100"/>
                    </a:solidFill>
                    <a:latin typeface="Verdana" charset="0"/>
                  </a:defRPr>
                </a:lvl8pPr>
                <a:lvl9pPr marL="1828800" algn="l" defTabSz="1042988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rgbClr val="B81100"/>
                    </a:solidFill>
                    <a:latin typeface="Verdana" charset="0"/>
                  </a:defRPr>
                </a:lvl9pPr>
              </a:lstStyle>
              <a:p>
                <a:pPr algn="ctr"/>
                <a:r>
                  <a:rPr lang="en-US" sz="1600" i="1" dirty="0" smtClean="0">
                    <a:solidFill>
                      <a:schemeClr val="tx1"/>
                    </a:solidFill>
                    <a:cs typeface="Gill Sans Light"/>
                  </a:rPr>
                  <a:t>Special Advisor in SPA</a:t>
                </a:r>
              </a:p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cs typeface="Gill Sans Light"/>
                  </a:rPr>
                  <a:t>R&amp;D Division (</a:t>
                </a:r>
                <a:r>
                  <a:rPr lang="en-US" sz="1600" dirty="0" err="1" smtClean="0">
                    <a:solidFill>
                      <a:schemeClr val="tx1"/>
                    </a:solidFill>
                    <a:cs typeface="Gill Sans Light"/>
                  </a:rPr>
                  <a:t>FoU</a:t>
                </a:r>
                <a:r>
                  <a:rPr lang="en-US" sz="1600" dirty="0" smtClean="0">
                    <a:solidFill>
                      <a:schemeClr val="tx1"/>
                    </a:solidFill>
                    <a:cs typeface="Gill Sans Light"/>
                  </a:rPr>
                  <a:t>)</a:t>
                </a:r>
                <a:r>
                  <a:rPr lang="en-US" sz="1600" dirty="0">
                    <a:solidFill>
                      <a:schemeClr val="tx1"/>
                    </a:solidFill>
                    <a:cs typeface="Gill Sans Light"/>
                  </a:rPr>
                  <a:t/>
                </a:r>
                <a:br>
                  <a:rPr lang="en-US" sz="1600" dirty="0">
                    <a:solidFill>
                      <a:schemeClr val="tx1"/>
                    </a:solidFill>
                    <a:cs typeface="Gill Sans Light"/>
                  </a:rPr>
                </a:br>
                <a:r>
                  <a:rPr lang="en-US" sz="1600" dirty="0" err="1">
                    <a:solidFill>
                      <a:schemeClr val="tx1"/>
                    </a:solidFill>
                    <a:cs typeface="Gill Sans Light"/>
                  </a:rPr>
                  <a:t>Statnett</a:t>
                </a:r>
                <a:r>
                  <a:rPr lang="en-US" sz="1600" dirty="0">
                    <a:solidFill>
                      <a:schemeClr val="tx1"/>
                    </a:solidFill>
                    <a:cs typeface="Gill Sans Light"/>
                  </a:rPr>
                  <a:t> </a:t>
                </a:r>
                <a:r>
                  <a:rPr lang="en-US" sz="1600" dirty="0" smtClean="0">
                    <a:solidFill>
                      <a:schemeClr val="tx1"/>
                    </a:solidFill>
                    <a:cs typeface="Gill Sans Light"/>
                  </a:rPr>
                  <a:t>SF</a:t>
                </a:r>
              </a:p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cs typeface="Gill Sans Light"/>
                  </a:rPr>
                  <a:t>Oslo </a:t>
                </a:r>
                <a:r>
                  <a:rPr lang="en-US" sz="1600" dirty="0">
                    <a:solidFill>
                      <a:schemeClr val="tx1"/>
                    </a:solidFill>
                    <a:cs typeface="Gill Sans Light"/>
                  </a:rPr>
                  <a:t>Norway</a:t>
                </a:r>
                <a:endParaRPr lang="sv-SE" sz="2400" dirty="0">
                  <a:solidFill>
                    <a:schemeClr val="tx1"/>
                  </a:solidFill>
                  <a:cs typeface="Gill Sans Light"/>
                </a:endParaRPr>
              </a:p>
            </p:txBody>
          </p:sp>
        </p:grpSp>
      </p:grp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146" y="44624"/>
            <a:ext cx="860350" cy="859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ubrik 1"/>
          <p:cNvSpPr txBox="1">
            <a:spLocks/>
          </p:cNvSpPr>
          <p:nvPr/>
        </p:nvSpPr>
        <p:spPr>
          <a:xfrm>
            <a:off x="9711" y="3573017"/>
            <a:ext cx="9144000" cy="574576"/>
          </a:xfrm>
          <a:prstGeom prst="rect">
            <a:avLst/>
          </a:prstGeom>
        </p:spPr>
        <p:txBody>
          <a:bodyPr lIns="80165" tIns="40083" rIns="80165" bIns="40083"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Geneva" charset="-128"/>
                <a:cs typeface="Geneva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Geneva" charset="-128"/>
                <a:cs typeface="Geneva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Geneva" charset="-128"/>
                <a:cs typeface="Geneva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Geneva" charset="-128"/>
                <a:cs typeface="Geneva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Geneva" charset="-128"/>
                <a:cs typeface="Geneva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Geneva" charset="-128"/>
                <a:cs typeface="Geneva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Geneva" charset="-128"/>
                <a:cs typeface="Geneva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Geneva" charset="-128"/>
                <a:cs typeface="Geneva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Geneva" charset="-128"/>
                <a:cs typeface="Geneva" charset="-128"/>
              </a:defRPr>
            </a:lvl9pPr>
          </a:lstStyle>
          <a:p>
            <a:r>
              <a:rPr lang="en-US" sz="1600" dirty="0" smtClean="0">
                <a:cs typeface="Gill Sans Light"/>
              </a:rPr>
              <a:t>E-mail: </a:t>
            </a:r>
            <a:r>
              <a:rPr lang="en-US" sz="1600" dirty="0" smtClean="0">
                <a:cs typeface="Gill Sans Light"/>
                <a:hlinkClick r:id="rId5"/>
              </a:rPr>
              <a:t>luigiv@kth.se</a:t>
            </a:r>
            <a:r>
              <a:rPr lang="en-US" sz="1600" dirty="0" smtClean="0">
                <a:cs typeface="Gill Sans Light"/>
              </a:rPr>
              <a:t/>
            </a:r>
            <a:br>
              <a:rPr lang="en-US" sz="1600" dirty="0" smtClean="0">
                <a:cs typeface="Gill Sans Light"/>
              </a:rPr>
            </a:br>
            <a:r>
              <a:rPr lang="en-US" sz="1600" dirty="0" smtClean="0">
                <a:cs typeface="Gill Sans Light"/>
              </a:rPr>
              <a:t>Web: </a:t>
            </a:r>
            <a:r>
              <a:rPr lang="en-US" sz="1600" dirty="0" smtClean="0">
                <a:cs typeface="Gill Sans Light"/>
                <a:hlinkClick r:id="rId6"/>
              </a:rPr>
              <a:t>http://www.vanfretti.com</a:t>
            </a:r>
            <a:endParaRPr lang="sv-SE" sz="2400" dirty="0">
              <a:cs typeface="Gill Sans Light"/>
            </a:endParaRPr>
          </a:p>
        </p:txBody>
      </p:sp>
      <p:sp>
        <p:nvSpPr>
          <p:cNvPr id="15" name="Rubrik 1"/>
          <p:cNvSpPr txBox="1">
            <a:spLocks/>
          </p:cNvSpPr>
          <p:nvPr/>
        </p:nvSpPr>
        <p:spPr>
          <a:xfrm>
            <a:off x="0" y="6336704"/>
            <a:ext cx="9163422" cy="692696"/>
          </a:xfrm>
          <a:prstGeom prst="rect">
            <a:avLst/>
          </a:prstGeom>
        </p:spPr>
        <p:txBody>
          <a:bodyPr lIns="80165" tIns="40083" rIns="80165" bIns="40083"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Geneva" charset="-128"/>
                <a:cs typeface="Geneva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Geneva" charset="-128"/>
                <a:cs typeface="Geneva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Geneva" charset="-128"/>
                <a:cs typeface="Geneva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Geneva" charset="-128"/>
                <a:cs typeface="Geneva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Geneva" charset="-128"/>
                <a:cs typeface="Geneva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Geneva" charset="-128"/>
                <a:cs typeface="Geneva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Geneva" charset="-128"/>
                <a:cs typeface="Geneva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Geneva" charset="-128"/>
                <a:cs typeface="Geneva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Geneva" charset="-128"/>
                <a:cs typeface="Geneva" charset="-128"/>
              </a:defRPr>
            </a:lvl9pPr>
          </a:lstStyle>
          <a:p>
            <a:r>
              <a:rPr lang="en-US" sz="1600" b="1" dirty="0" smtClean="0">
                <a:cs typeface="Gill Sans Light"/>
              </a:rPr>
              <a:t>May 2013</a:t>
            </a:r>
          </a:p>
        </p:txBody>
      </p:sp>
    </p:spTree>
    <p:extLst>
      <p:ext uri="{BB962C8B-B14F-4D97-AF65-F5344CB8AC3E}">
        <p14:creationId xmlns:p14="http://schemas.microsoft.com/office/powerpoint/2010/main" val="153019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Simulations with </a:t>
            </a:r>
            <a:br>
              <a:rPr lang="en-US" dirty="0" smtClean="0"/>
            </a:br>
            <a:r>
              <a:rPr lang="en-US" dirty="0" err="1" smtClean="0"/>
              <a:t>JModelica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are my results: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09" y="2564904"/>
            <a:ext cx="4594975" cy="3429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070" y="2564904"/>
            <a:ext cx="45949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970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– Advanced</a:t>
            </a:r>
            <a:br>
              <a:rPr lang="en-US" dirty="0" smtClean="0"/>
            </a:br>
            <a:r>
              <a:rPr lang="en-US" sz="2400" dirty="0" smtClean="0"/>
              <a:t>Generate the FMU from JModelica.org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JModelica.org is an extensible Modelica-based OSS platform, providing facilities for simulation and analysis of Modelica models.</a:t>
            </a:r>
          </a:p>
          <a:p>
            <a:r>
              <a:rPr lang="en-US" sz="2400" dirty="0" smtClean="0"/>
              <a:t>However, it has the following disadvantages for novice users:</a:t>
            </a:r>
          </a:p>
          <a:p>
            <a:pPr lvl="1"/>
            <a:r>
              <a:rPr lang="en-US" sz="2000" dirty="0" smtClean="0"/>
              <a:t>It does </a:t>
            </a:r>
            <a:r>
              <a:rPr lang="en-US" sz="2000" dirty="0"/>
              <a:t>not provide a user </a:t>
            </a:r>
            <a:r>
              <a:rPr lang="en-US" sz="2000" dirty="0" smtClean="0"/>
              <a:t>interface</a:t>
            </a:r>
          </a:p>
          <a:p>
            <a:pPr lvl="1"/>
            <a:r>
              <a:rPr lang="en-US" sz="2000" dirty="0"/>
              <a:t>I</a:t>
            </a:r>
            <a:r>
              <a:rPr lang="en-US" sz="2000" dirty="0" smtClean="0"/>
              <a:t>t requires some expertise working with Python scripting</a:t>
            </a:r>
          </a:p>
          <a:p>
            <a:pPr lvl="1"/>
            <a:r>
              <a:rPr lang="en-US" sz="2000" dirty="0" smtClean="0"/>
              <a:t>It requires a correct set up of </a:t>
            </a:r>
            <a:r>
              <a:rPr lang="en-US" sz="2000" dirty="0" err="1" smtClean="0"/>
              <a:t>JModelica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b="1" i="1" dirty="0" smtClean="0">
                <a:solidFill>
                  <a:srgbClr val="FF0000"/>
                </a:solidFill>
              </a:rPr>
              <a:t>It does not support the complete Modelica standard definition ( e.g.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reinit</a:t>
            </a:r>
            <a:r>
              <a:rPr lang="en-US" sz="2000" b="1" i="1" dirty="0" smtClean="0">
                <a:solidFill>
                  <a:srgbClr val="FF0000"/>
                </a:solidFill>
              </a:rPr>
              <a:t>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commnad</a:t>
            </a:r>
            <a:r>
              <a:rPr lang="en-US" sz="2000" b="1" i="1" dirty="0" smtClean="0">
                <a:solidFill>
                  <a:srgbClr val="FF0000"/>
                </a:solidFill>
              </a:rPr>
              <a:t> used by the DFIG WT is not support -&gt; no FMU can be generated)</a:t>
            </a:r>
          </a:p>
          <a:p>
            <a:r>
              <a:rPr lang="en-US" sz="2400" dirty="0" smtClean="0"/>
              <a:t>We illustrate one example here, carried out with JModelica.org-1.8.1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250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– Advanced</a:t>
            </a:r>
            <a:br>
              <a:rPr lang="en-US" dirty="0" smtClean="0"/>
            </a:br>
            <a:r>
              <a:rPr lang="en-US" sz="2400" dirty="0" smtClean="0"/>
              <a:t>Generate the FMU from JModelica.org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Setting up an environment to compile FMUs with </a:t>
            </a:r>
            <a:r>
              <a:rPr lang="en-US" sz="2400" dirty="0" err="1" smtClean="0"/>
              <a:t>JModelica</a:t>
            </a:r>
            <a:endParaRPr lang="en-US" sz="2400" dirty="0" smtClean="0"/>
          </a:p>
          <a:p>
            <a:pPr lvl="1"/>
            <a:r>
              <a:rPr lang="en-US" sz="2000" dirty="0"/>
              <a:t>Download JModelicaorg-1.8.1: 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www.jmodelica.org/downloads/JModelica.org-1.8.1.exe</a:t>
            </a:r>
            <a:endParaRPr lang="en-US" sz="2000" dirty="0" smtClean="0"/>
          </a:p>
          <a:p>
            <a:pPr lvl="1"/>
            <a:r>
              <a:rPr lang="en-US" sz="2000" dirty="0" smtClean="0"/>
              <a:t>Download Python(</a:t>
            </a:r>
            <a:r>
              <a:rPr lang="en-US" sz="2000" dirty="0" err="1" smtClean="0"/>
              <a:t>x,y</a:t>
            </a:r>
            <a:r>
              <a:rPr lang="en-US" sz="2000" dirty="0" smtClean="0"/>
              <a:t>) – an environment for numerical computations using Python</a:t>
            </a:r>
          </a:p>
          <a:p>
            <a:pPr lvl="2"/>
            <a:r>
              <a:rPr lang="en-US" sz="1600" dirty="0">
                <a:hlinkClick r:id="rId3"/>
              </a:rPr>
              <a:t>https://code.google.com/p/pythonxy</a:t>
            </a:r>
            <a:r>
              <a:rPr lang="en-US" sz="1600" dirty="0" smtClean="0">
                <a:hlinkClick r:id="rId3"/>
              </a:rPr>
              <a:t>/</a:t>
            </a:r>
            <a:endParaRPr lang="en-US" sz="1600" dirty="0" smtClean="0"/>
          </a:p>
          <a:p>
            <a:pPr lvl="2"/>
            <a:r>
              <a:rPr lang="en-US" sz="1600" dirty="0" smtClean="0"/>
              <a:t>Python will include </a:t>
            </a:r>
            <a:r>
              <a:rPr lang="en-US" sz="1600" b="1" dirty="0" err="1" smtClean="0"/>
              <a:t>Spyder</a:t>
            </a:r>
            <a:r>
              <a:rPr lang="en-US" sz="1600" b="1" dirty="0" smtClean="0"/>
              <a:t>,  </a:t>
            </a:r>
            <a:r>
              <a:rPr lang="en-US" sz="1600" dirty="0" smtClean="0"/>
              <a:t>a development environment for the Python language</a:t>
            </a:r>
          </a:p>
          <a:p>
            <a:pPr lvl="1"/>
            <a:r>
              <a:rPr lang="en-US" sz="2000" dirty="0" smtClean="0"/>
              <a:t>Open the file </a:t>
            </a:r>
            <a:r>
              <a:rPr lang="en-US" sz="2000" dirty="0"/>
              <a:t>C:\</a:t>
            </a:r>
            <a:r>
              <a:rPr lang="en-US" sz="2000" dirty="0" smtClean="0"/>
              <a:t>JModelica.org-1.8.1\Python.bat with Notepad++ or similar. Make sure you have the following statements:</a:t>
            </a:r>
            <a:endParaRPr lang="en-US" sz="2000" dirty="0"/>
          </a:p>
          <a:p>
            <a:pPr lvl="1"/>
            <a:endParaRPr lang="en-US" sz="2000" dirty="0" smtClean="0"/>
          </a:p>
          <a:p>
            <a:endParaRPr lang="en-US" sz="2400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774308"/>
            <a:ext cx="7040518" cy="874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509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– Advanced</a:t>
            </a:r>
            <a:br>
              <a:rPr lang="en-US" dirty="0" smtClean="0"/>
            </a:br>
            <a:r>
              <a:rPr lang="en-US" sz="2400" dirty="0" smtClean="0"/>
              <a:t>Generate the FMU from JModelica.org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Shortcut and automatic loading of </a:t>
            </a:r>
            <a:r>
              <a:rPr lang="en-US" sz="1800" dirty="0" err="1" smtClean="0"/>
              <a:t>JModelica</a:t>
            </a:r>
            <a:endParaRPr lang="en-US" sz="1800" dirty="0" smtClean="0"/>
          </a:p>
          <a:p>
            <a:pPr lvl="1"/>
            <a:r>
              <a:rPr lang="en-US" sz="1600" dirty="0" smtClean="0"/>
              <a:t>Create a shortcut icon in your desktop, and point it to the “</a:t>
            </a:r>
            <a:r>
              <a:rPr lang="en-US" sz="1600" dirty="0"/>
              <a:t>C:\</a:t>
            </a:r>
            <a:r>
              <a:rPr lang="en-US" sz="1600" dirty="0" smtClean="0"/>
              <a:t>JModelica.org-1.8.1\Python.bat” file.</a:t>
            </a:r>
          </a:p>
          <a:p>
            <a:pPr lvl="1"/>
            <a:r>
              <a:rPr lang="en-US" sz="1600" dirty="0" smtClean="0"/>
              <a:t>Give a name to the shortcut and click on “Finish”</a:t>
            </a:r>
          </a:p>
          <a:p>
            <a:pPr lvl="1"/>
            <a:r>
              <a:rPr lang="en-US" sz="1600" dirty="0" smtClean="0"/>
              <a:t>You should get a shortcut to launch </a:t>
            </a:r>
            <a:r>
              <a:rPr lang="en-US" sz="1600" dirty="0" err="1" smtClean="0"/>
              <a:t>Spyder</a:t>
            </a:r>
            <a:r>
              <a:rPr lang="en-US" sz="1600" dirty="0" smtClean="0"/>
              <a:t> with the </a:t>
            </a:r>
            <a:r>
              <a:rPr lang="en-US" sz="1600" dirty="0" err="1" smtClean="0"/>
              <a:t>Jmodelica</a:t>
            </a:r>
            <a:r>
              <a:rPr lang="en-US" sz="1600" dirty="0" smtClean="0"/>
              <a:t> libraries loaded and enabled</a:t>
            </a:r>
            <a:endParaRPr lang="en-US" sz="1600" dirty="0"/>
          </a:p>
          <a:p>
            <a:pPr lvl="1"/>
            <a:endParaRPr lang="en-US" sz="1600" dirty="0" smtClean="0"/>
          </a:p>
          <a:p>
            <a:endParaRPr lang="en-US" sz="1800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501008"/>
            <a:ext cx="4008859" cy="292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501008"/>
            <a:ext cx="4004527" cy="292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3105720"/>
            <a:ext cx="1082799" cy="987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885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– Advanced</a:t>
            </a:r>
            <a:br>
              <a:rPr lang="en-US" dirty="0" smtClean="0"/>
            </a:br>
            <a:r>
              <a:rPr lang="en-US" sz="2400" dirty="0" smtClean="0"/>
              <a:t>Generate the FMU from JModelica.org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Compile FMUs from </a:t>
            </a:r>
            <a:r>
              <a:rPr lang="en-US" sz="1800" dirty="0" err="1" smtClean="0"/>
              <a:t>JModelica</a:t>
            </a:r>
            <a:endParaRPr lang="en-US" sz="1800" dirty="0" smtClean="0"/>
          </a:p>
          <a:p>
            <a:pPr lvl="1"/>
            <a:r>
              <a:rPr lang="en-US" sz="1600" dirty="0" smtClean="0"/>
              <a:t>Go to the directory where you have put the Modelica model you whish to compile through the command prompt in </a:t>
            </a:r>
            <a:r>
              <a:rPr lang="en-US" sz="1600" dirty="0" err="1" smtClean="0"/>
              <a:t>Spyder</a:t>
            </a:r>
            <a:r>
              <a:rPr lang="en-US" sz="1600" dirty="0" smtClean="0"/>
              <a:t>, and check that you are there</a:t>
            </a:r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The following syntax can now be used to compile your FMU, we use it in the next example:</a:t>
            </a:r>
          </a:p>
          <a:p>
            <a:pPr marL="857250" lvl="2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Import the compiler function</a:t>
            </a:r>
          </a:p>
          <a:p>
            <a:pPr marL="857250" lvl="2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pymodelica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compile_fmu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857250" lvl="2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# Specify Modelica model and model file (.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mo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or .mop)</a:t>
            </a:r>
          </a:p>
          <a:p>
            <a:pPr marL="857250" lvl="2" indent="0">
              <a:buNone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model_name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'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myPackage.myModel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marL="857250" lvl="2" indent="0">
              <a:buNone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mo_file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'myModelFile.mo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857250" lvl="2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# Compile the model and save the return argument, which is the file name of the FMU</a:t>
            </a:r>
          </a:p>
          <a:p>
            <a:pPr marL="857250" lvl="2" indent="0">
              <a:buNone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fmu_file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compile_fmu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model_name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mo_file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endParaRPr lang="en-US" sz="1800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2667000"/>
            <a:ext cx="48577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977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– Advanced</a:t>
            </a:r>
            <a:br>
              <a:rPr lang="en-US" dirty="0" smtClean="0"/>
            </a:br>
            <a:r>
              <a:rPr lang="en-US" sz="2400" dirty="0" smtClean="0"/>
              <a:t>Generate the FMU from JModelica.org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Compile FMUs from </a:t>
            </a:r>
            <a:r>
              <a:rPr lang="en-US" sz="1800" dirty="0" err="1" smtClean="0"/>
              <a:t>Jmodelica</a:t>
            </a:r>
            <a:r>
              <a:rPr lang="en-US" sz="1800" dirty="0" smtClean="0"/>
              <a:t>: locating the model name and the file name.</a:t>
            </a:r>
          </a:p>
          <a:p>
            <a:pPr lvl="1"/>
            <a:r>
              <a:rPr lang="en-US" sz="1600" dirty="0" smtClean="0"/>
              <a:t>We will compile a small test system including a third order generator, lines and a frequency dependent load that can be used for load parameter estimation</a:t>
            </a:r>
          </a:p>
          <a:p>
            <a:pPr lvl="1"/>
            <a:r>
              <a:rPr lang="en-US" sz="1600" dirty="0" smtClean="0"/>
              <a:t>This model is contained the  ‘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EPpack.mo</a:t>
            </a:r>
            <a:r>
              <a:rPr lang="en-US" sz="1600" dirty="0" smtClean="0"/>
              <a:t>’ package</a:t>
            </a:r>
            <a:r>
              <a:rPr lang="en-US" sz="1600" b="1" dirty="0" smtClean="0"/>
              <a:t>, this is the file name. </a:t>
            </a:r>
          </a:p>
          <a:p>
            <a:pPr lvl="1"/>
            <a:r>
              <a:rPr lang="en-US" sz="1600" dirty="0" smtClean="0"/>
              <a:t>From the hierarchy illustrated in the figure below, one can obtain the </a:t>
            </a:r>
            <a:r>
              <a:rPr lang="en-US" sz="1600" b="1" dirty="0" smtClean="0"/>
              <a:t>model name: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EPpack.JoanLibrary.Loads.Loadtest.Loadtestfreq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914400" lvl="2" indent="0">
              <a:buNone/>
            </a:pPr>
            <a:endParaRPr lang="en-US" sz="1200" dirty="0" smtClean="0"/>
          </a:p>
          <a:p>
            <a:pPr lvl="1"/>
            <a:endParaRPr lang="en-US" sz="1600" dirty="0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2" y="3699634"/>
            <a:ext cx="7703393" cy="3122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403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– Advanced</a:t>
            </a:r>
            <a:br>
              <a:rPr lang="en-US" dirty="0" smtClean="0"/>
            </a:br>
            <a:r>
              <a:rPr lang="en-US" sz="2400" dirty="0" smtClean="0"/>
              <a:t>Generate the FMU from JModelica.org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81702" cy="4525963"/>
          </a:xfrm>
        </p:spPr>
        <p:txBody>
          <a:bodyPr/>
          <a:lstStyle/>
          <a:p>
            <a:r>
              <a:rPr lang="en-US" sz="1800" dirty="0" smtClean="0"/>
              <a:t>Compile FMUs from </a:t>
            </a:r>
            <a:r>
              <a:rPr lang="en-US" sz="1800" dirty="0" err="1" smtClean="0"/>
              <a:t>Jmodelica</a:t>
            </a:r>
            <a:r>
              <a:rPr lang="en-US" sz="1800" dirty="0" smtClean="0"/>
              <a:t>: Example, part 1 – compiling!</a:t>
            </a:r>
          </a:p>
          <a:p>
            <a:pPr lvl="1"/>
            <a:r>
              <a:rPr lang="en-US" sz="1600" dirty="0" smtClean="0"/>
              <a:t>Go to the console of </a:t>
            </a:r>
            <a:r>
              <a:rPr lang="en-US" sz="1600" dirty="0" err="1" smtClean="0"/>
              <a:t>Syper</a:t>
            </a:r>
            <a:r>
              <a:rPr lang="en-US" sz="1600" dirty="0" smtClean="0"/>
              <a:t> and type the commands as shown in the screenshot</a:t>
            </a:r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Browse to your FMU folder, you will find the compiled FMU there</a:t>
            </a:r>
          </a:p>
          <a:p>
            <a:pPr lvl="1"/>
            <a:endParaRPr lang="en-US" sz="1600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600200"/>
            <a:ext cx="4886325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869160"/>
            <a:ext cx="561022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635896" y="6237312"/>
            <a:ext cx="4026049" cy="22079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9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– Advanced</a:t>
            </a:r>
            <a:br>
              <a:rPr lang="en-US" dirty="0" smtClean="0"/>
            </a:br>
            <a:r>
              <a:rPr lang="en-US" sz="2400" dirty="0" smtClean="0"/>
              <a:t>Test the FMU with FMI Toolbox 1.5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075240" cy="4525963"/>
          </a:xfrm>
        </p:spPr>
        <p:txBody>
          <a:bodyPr/>
          <a:lstStyle/>
          <a:p>
            <a:r>
              <a:rPr lang="en-US" sz="1800" dirty="0" smtClean="0"/>
              <a:t>Create a new Simulink file and load the FMU block for Model Exchange</a:t>
            </a:r>
          </a:p>
          <a:p>
            <a:r>
              <a:rPr lang="en-US" sz="1800" dirty="0" smtClean="0"/>
              <a:t>Load the FMU and select the outputs to display during simulation</a:t>
            </a:r>
          </a:p>
          <a:p>
            <a:r>
              <a:rPr lang="en-US" sz="1800" dirty="0" smtClean="0"/>
              <a:t>Put a scope to display the results</a:t>
            </a:r>
          </a:p>
          <a:p>
            <a:r>
              <a:rPr lang="en-US" sz="1800" dirty="0" smtClean="0"/>
              <a:t>Click on play to see if the FMU is working properly</a:t>
            </a:r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You might have the situation that the simulation results make no sense. This is not an issue of </a:t>
            </a:r>
            <a:r>
              <a:rPr lang="en-US" sz="1800" dirty="0" err="1" smtClean="0"/>
              <a:t>Matlab</a:t>
            </a:r>
            <a:r>
              <a:rPr lang="en-US" sz="1800" dirty="0" smtClean="0"/>
              <a:t>/Simulink nor the FMI Toolbox</a:t>
            </a:r>
          </a:p>
          <a:p>
            <a:r>
              <a:rPr lang="en-US" sz="1800" dirty="0" smtClean="0"/>
              <a:t>It is simply due to the fact that </a:t>
            </a:r>
            <a:r>
              <a:rPr lang="en-US" sz="1800" dirty="0" err="1" smtClean="0"/>
              <a:t>JModelica</a:t>
            </a:r>
            <a:r>
              <a:rPr lang="en-US" sz="1800" dirty="0" smtClean="0"/>
              <a:t> does not support the full definition of the Modelica standard, and thus, its compiler may not be able to give a “correct” FMU (or even it may create an error creating the FMU).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852936"/>
            <a:ext cx="6552728" cy="2497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719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Simulations with </a:t>
            </a:r>
            <a:br>
              <a:rPr lang="en-US" dirty="0" smtClean="0"/>
            </a:br>
            <a:r>
              <a:rPr lang="en-US" dirty="0" err="1" smtClean="0"/>
              <a:t>JModelica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is some Python script to run your FMU: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06771"/>
            <a:ext cx="5184576" cy="4618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916377"/>
            <a:ext cx="2865436" cy="3212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48010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20445</TotalTime>
  <Words>614</Words>
  <Application>Microsoft Office PowerPoint</Application>
  <PresentationFormat>On-screen Show (4:3)</PresentationFormat>
  <Paragraphs>81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Thème Office</vt:lpstr>
      <vt:lpstr> JModelica FMU Compilation A cost free alternative to Dymola without full Modelica Standard Support </vt:lpstr>
      <vt:lpstr>Optional – Advanced Generate the FMU from JModelica.org</vt:lpstr>
      <vt:lpstr>Optional – Advanced Generate the FMU from JModelica.org</vt:lpstr>
      <vt:lpstr>Optional – Advanced Generate the FMU from JModelica.org</vt:lpstr>
      <vt:lpstr>Optional – Advanced Generate the FMU from JModelica.org</vt:lpstr>
      <vt:lpstr>Optional – Advanced Generate the FMU from JModelica.org</vt:lpstr>
      <vt:lpstr>Optional – Advanced Generate the FMU from JModelica.org</vt:lpstr>
      <vt:lpstr>Optional – Advanced Test the FMU with FMI Toolbox 1.5</vt:lpstr>
      <vt:lpstr>Simulations with  JModelica</vt:lpstr>
      <vt:lpstr>Simulations with  JModelica</vt:lpstr>
    </vt:vector>
  </TitlesOfParts>
  <Company>Avantage Graphique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Cédric Darricau</dc:creator>
  <cp:lastModifiedBy>Luigi Vanfretti</cp:lastModifiedBy>
  <cp:revision>309</cp:revision>
  <cp:lastPrinted>2012-03-29T08:56:50Z</cp:lastPrinted>
  <dcterms:created xsi:type="dcterms:W3CDTF">2012-03-22T08:25:26Z</dcterms:created>
  <dcterms:modified xsi:type="dcterms:W3CDTF">2013-05-31T10:04:38Z</dcterms:modified>
</cp:coreProperties>
</file>