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F685"/>
    <a:srgbClr val="0A1930"/>
    <a:srgbClr val="0D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8BF7-B1C1-4B69-A861-7D79A66C5B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930A2-43B1-4072-BBBE-DF30BC247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2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930A2-43B1-4072-BBBE-DF30BC247A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41BC-C4AE-F27D-739E-22DDA0AF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73389-CE17-180D-9209-E12408C5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3EE63-3D53-39DD-556F-DEDFDC17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74A4-71F6-D84C-8B55-82747843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EA464-DA11-5BCC-ED6E-A4FA8300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8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BFBFF-9F26-1489-3844-57EF6513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C4429-87F6-7ADF-23EC-F27FE372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94AD9-2117-5C7B-952A-7614EFF0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DB2DD-38ED-72DA-84E8-AAB6CA7A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A5925-6860-3566-4FD2-5674BEFC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8F042-4F0D-94CB-1612-3A307D566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AE807-C71B-599E-1CD1-BB171211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CEA0D-403D-3789-0666-FE3DBDA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B624A-62F0-5F55-635A-690D7A7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BBB-FDA7-07F6-D9BD-7AEE338C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59ED-98A6-BF83-F608-DDCFE51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DDDB7-A75F-7334-E734-C793452A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7193-716F-352F-9990-A96CE7B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7D323-FE10-E986-7938-B9A7AF4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E6019-EA79-05A7-A00D-5F634FCA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7777-A4E9-E06B-D15D-230DC36D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50DFB-69DD-4D21-1D9E-851C262E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7CC4-4D75-F5A3-1FED-0FFD0D48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E992A-14C3-83FC-DDDC-194D5A0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0040-9443-DE46-0F76-B5C4852D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0E359-D403-0151-5FAA-840CBD11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9266C-DCB2-2983-38E6-A17CECC68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44D2F-AD69-9C33-5551-64113D57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6C624-3138-ED01-23BE-07F2314E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5C668-C4D1-6990-D67A-19E7E73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A65A0-75B9-723E-1D12-D1058090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2A2FF-0779-3BD7-42B3-9D61F228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65586-F5C3-7659-1C2C-82C48596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4BF687-DEEB-A2D4-C801-CF86B34B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34BF2C-BF77-D1EB-B66F-1E6DE21A6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F8CD6-8924-1877-0936-969ECDEF5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824CEC-B1AD-2F72-82E8-2FE7C5E6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99BC65-2A39-875B-C576-F6708921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BECA7-3D0B-32EF-8476-0D561A73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9947-81CE-2B31-BE5C-D0D84C7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BBD53-F16C-2338-900A-3792CF53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F046A-2ED7-44BB-480B-F99898F0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CBB621-9324-BAAF-3B8B-6DE3C3B3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1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70572-B6C4-CE8F-7369-7012846E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8D39B-E7C3-95B3-4A81-8F557A86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0C3EA9-6279-F71C-06DF-700C3ED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D6B63-92A2-9634-0ED7-94E621FF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D9BEB-F813-AC48-861A-4780A70C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6C026-E7CD-84F4-B35C-68C5F4304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B3030-C41A-98F8-D69C-95ECDB64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2EB3E-4B76-8DB7-76C1-BE710A9A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98CDD-8F25-D98F-9F0A-531B702D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A220-62D3-F6DF-2B91-FB6764C3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BB0BF7-9086-E34B-5049-3DFA7770A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F4383-5860-7A08-744E-03BCECF59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581B2-3E40-5FD3-988A-CFFDFE75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66933-CF1B-D7A5-DC6C-7AAB371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874E9-6498-9300-E04E-54108F9E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C4173B-AF5A-A74D-DE25-3645C3F9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F2729-C4EB-7886-8F47-78397274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6E1F6-2DBA-2B76-6535-51DE465B7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2E6EE-4B75-4C90-8B4D-FF2474042A99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37CF7-CD2D-D821-E846-3AEC6046B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3CB75-7D6E-F4A1-A232-BC01FBC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A3956-409C-4221-8FE1-46FD3FE67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9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A655D47-53E7-9CDE-5F40-FAD80A28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033"/>
            <a:ext cx="12202168" cy="35195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01A39E-1C06-F390-0063-14751903574B}"/>
              </a:ext>
            </a:extLst>
          </p:cNvPr>
          <p:cNvSpPr/>
          <p:nvPr/>
        </p:nvSpPr>
        <p:spPr>
          <a:xfrm>
            <a:off x="0" y="1731032"/>
            <a:ext cx="12202168" cy="3395932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5B927D-10A5-485C-5F13-CAE2620B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620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Basic</a:t>
            </a:r>
            <a:r>
              <a:rPr lang="ko-KR" altLang="en-US" b="1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Datastructure</a:t>
            </a:r>
            <a:endParaRPr lang="ko-KR" altLang="en-US" b="1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2FBA0-BD55-81EC-6F5F-1D2792469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804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ALP </a:t>
            </a:r>
            <a:r>
              <a:rPr lang="en-US" altLang="ko-KR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Jungwook</a:t>
            </a:r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Yang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143A5-E381-A79A-97A6-26660841E802}"/>
              </a:ext>
            </a:extLst>
          </p:cNvPr>
          <p:cNvSpPr/>
          <p:nvPr/>
        </p:nvSpPr>
        <p:spPr>
          <a:xfrm>
            <a:off x="0" y="1"/>
            <a:ext cx="12192000" cy="17310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BE72C-6BFE-CCF7-AA9E-CE4648EA89E3}"/>
              </a:ext>
            </a:extLst>
          </p:cNvPr>
          <p:cNvSpPr/>
          <p:nvPr/>
        </p:nvSpPr>
        <p:spPr>
          <a:xfrm>
            <a:off x="4417" y="5145657"/>
            <a:ext cx="12192000" cy="17310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III. Program Pointer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0ED0A-AD9E-1F19-DAC2-07A2B3EED35B}"/>
              </a:ext>
            </a:extLst>
          </p:cNvPr>
          <p:cNvSpPr txBox="1"/>
          <p:nvPr/>
        </p:nvSpPr>
        <p:spPr>
          <a:xfrm>
            <a:off x="63258" y="735269"/>
            <a:ext cx="490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If statement, For loops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AAAE8F1-143D-7F9A-6DC5-938D864E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4" y="1816899"/>
            <a:ext cx="4725059" cy="2191056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9BAD9B-2D30-CBAA-BB5E-25BDF62349C9}"/>
              </a:ext>
            </a:extLst>
          </p:cNvPr>
          <p:cNvSpPr/>
          <p:nvPr/>
        </p:nvSpPr>
        <p:spPr>
          <a:xfrm>
            <a:off x="645214" y="2532865"/>
            <a:ext cx="4725058" cy="342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93864E-2025-D875-47E8-3FB7FB709997}"/>
              </a:ext>
            </a:extLst>
          </p:cNvPr>
          <p:cNvSpPr/>
          <p:nvPr/>
        </p:nvSpPr>
        <p:spPr>
          <a:xfrm>
            <a:off x="645214" y="4242961"/>
            <a:ext cx="1201947" cy="12019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BB1B8-42BE-13F7-B7DA-246E327E0610}"/>
              </a:ext>
            </a:extLst>
          </p:cNvPr>
          <p:cNvSpPr txBox="1"/>
          <p:nvPr/>
        </p:nvSpPr>
        <p:spPr>
          <a:xfrm>
            <a:off x="914204" y="4244579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endParaRPr lang="ko-KR" altLang="en-US" sz="72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4E7DEE-8470-61A6-0070-4659F8CBDFA8}"/>
              </a:ext>
            </a:extLst>
          </p:cNvPr>
          <p:cNvSpPr txBox="1"/>
          <p:nvPr/>
        </p:nvSpPr>
        <p:spPr>
          <a:xfrm>
            <a:off x="661732" y="547640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CAA359-2E5D-5610-9FC2-945340BAF766}"/>
              </a:ext>
            </a:extLst>
          </p:cNvPr>
          <p:cNvCxnSpPr/>
          <p:nvPr/>
        </p:nvCxnSpPr>
        <p:spPr>
          <a:xfrm>
            <a:off x="5704114" y="646333"/>
            <a:ext cx="11643" cy="62116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B1A7EF7-90C3-84E3-23C8-83579ACF2155}"/>
              </a:ext>
            </a:extLst>
          </p:cNvPr>
          <p:cNvSpPr txBox="1"/>
          <p:nvPr/>
        </p:nvSpPr>
        <p:spPr>
          <a:xfrm>
            <a:off x="5943474" y="1748246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If 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meets if statement,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CA7FB-04AF-8E1E-ED66-E1E049A297A2}"/>
              </a:ext>
            </a:extLst>
          </p:cNvPr>
          <p:cNvSpPr txBox="1"/>
          <p:nvPr/>
        </p:nvSpPr>
        <p:spPr>
          <a:xfrm>
            <a:off x="5943474" y="2149164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In this case, </a:t>
            </a:r>
            <a:r>
              <a:rPr lang="en-US" altLang="ko-KR" sz="2000" dirty="0">
                <a:solidFill>
                  <a:schemeClr val="accent5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if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&gt; 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ko-KR" altLang="en-US" sz="20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1994E-53BC-7531-2436-CCD06BFE049B}"/>
              </a:ext>
            </a:extLst>
          </p:cNvPr>
          <p:cNvSpPr txBox="1"/>
          <p:nvPr/>
        </p:nvSpPr>
        <p:spPr>
          <a:xfrm>
            <a:off x="5951957" y="2560458"/>
            <a:ext cx="6099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If the statement is </a:t>
            </a:r>
            <a:r>
              <a:rPr lang="en-US" altLang="ko-KR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False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, 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jumps into end of if statement.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AFBCD9-EFE4-AAB3-EAE9-D944E75C5329}"/>
              </a:ext>
            </a:extLst>
          </p:cNvPr>
          <p:cNvSpPr txBox="1"/>
          <p:nvPr/>
        </p:nvSpPr>
        <p:spPr>
          <a:xfrm>
            <a:off x="5856740" y="785339"/>
            <a:ext cx="259398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Then,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How “if” works?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30633-FABA-2E84-3633-481EC6A44367}"/>
              </a:ext>
            </a:extLst>
          </p:cNvPr>
          <p:cNvSpPr txBox="1"/>
          <p:nvPr/>
        </p:nvSpPr>
        <p:spPr>
          <a:xfrm>
            <a:off x="893366" y="4244579"/>
            <a:ext cx="7056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  <a:endParaRPr lang="ko-KR" altLang="en-US" sz="72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8A743D-0D5D-41A6-6D75-3A7481BD93D3}"/>
              </a:ext>
            </a:extLst>
          </p:cNvPr>
          <p:cNvSpPr/>
          <p:nvPr/>
        </p:nvSpPr>
        <p:spPr>
          <a:xfrm>
            <a:off x="645214" y="3268344"/>
            <a:ext cx="4725058" cy="342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7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1" grpId="0" animBg="1"/>
      <p:bldP spid="32" grpId="0"/>
      <p:bldP spid="32" grpId="1"/>
      <p:bldP spid="33" grpId="0"/>
      <p:bldP spid="39" grpId="0"/>
      <p:bldP spid="40" grpId="0"/>
      <p:bldP spid="41" grpId="0"/>
      <p:bldP spid="42" grpId="0"/>
      <p:bldP spid="43" grpId="0"/>
      <p:bldP spid="43" grpId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III. Program Pointer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0ED0A-AD9E-1F19-DAC2-07A2B3EED35B}"/>
              </a:ext>
            </a:extLst>
          </p:cNvPr>
          <p:cNvSpPr txBox="1"/>
          <p:nvPr/>
        </p:nvSpPr>
        <p:spPr>
          <a:xfrm>
            <a:off x="63258" y="735269"/>
            <a:ext cx="490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If statement, For loops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55F68-0F53-FCC0-CE13-66FF44FA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9" y="2549274"/>
            <a:ext cx="3648584" cy="2486372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0D9AF0-D986-6AD8-FF71-0B529ADA2D98}"/>
              </a:ext>
            </a:extLst>
          </p:cNvPr>
          <p:cNvSpPr/>
          <p:nvPr/>
        </p:nvSpPr>
        <p:spPr>
          <a:xfrm>
            <a:off x="323297" y="3241591"/>
            <a:ext cx="3648585" cy="342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82FC66-5206-CE65-5063-1047883745D3}"/>
              </a:ext>
            </a:extLst>
          </p:cNvPr>
          <p:cNvSpPr/>
          <p:nvPr/>
        </p:nvSpPr>
        <p:spPr>
          <a:xfrm>
            <a:off x="323296" y="3621153"/>
            <a:ext cx="3648586" cy="34261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F48377-EA53-BFDC-80D4-FCDCC41C7D1D}"/>
              </a:ext>
            </a:extLst>
          </p:cNvPr>
          <p:cNvCxnSpPr/>
          <p:nvPr/>
        </p:nvCxnSpPr>
        <p:spPr>
          <a:xfrm>
            <a:off x="5704114" y="646333"/>
            <a:ext cx="11643" cy="62116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0C1199-8420-934B-24A0-C7108ED69BD8}"/>
              </a:ext>
            </a:extLst>
          </p:cNvPr>
          <p:cNvSpPr txBox="1"/>
          <p:nvPr/>
        </p:nvSpPr>
        <p:spPr>
          <a:xfrm>
            <a:off x="5943474" y="1748246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If 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meets for loop,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D71C1-9A3B-74B8-0C04-543A951CFEA8}"/>
              </a:ext>
            </a:extLst>
          </p:cNvPr>
          <p:cNvSpPr txBox="1"/>
          <p:nvPr/>
        </p:nvSpPr>
        <p:spPr>
          <a:xfrm>
            <a:off x="5943474" y="2149164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In this case, </a:t>
            </a:r>
            <a:r>
              <a:rPr lang="en-US" altLang="ko-KR" sz="2000" dirty="0">
                <a:solidFill>
                  <a:schemeClr val="accent5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for </a:t>
            </a:r>
            <a:r>
              <a:rPr lang="en-US" altLang="ko-K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2000" dirty="0">
                <a:solidFill>
                  <a:schemeClr val="accent5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in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2000" dirty="0">
                <a:solidFill>
                  <a:srgbClr val="00CC99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range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10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ko-KR" altLang="en-US" sz="20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67842-AD3B-7AAA-7AF2-D5F2B4DE2F24}"/>
              </a:ext>
            </a:extLst>
          </p:cNvPr>
          <p:cNvSpPr txBox="1"/>
          <p:nvPr/>
        </p:nvSpPr>
        <p:spPr>
          <a:xfrm>
            <a:off x="5856740" y="785339"/>
            <a:ext cx="28039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Then,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How “for” works?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C9A1C-8AF3-4F3B-C560-C07CB5984147}"/>
              </a:ext>
            </a:extLst>
          </p:cNvPr>
          <p:cNvSpPr txBox="1"/>
          <p:nvPr/>
        </p:nvSpPr>
        <p:spPr>
          <a:xfrm>
            <a:off x="5943474" y="2549274"/>
            <a:ext cx="44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It stores next line in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Frame Pointer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1422E-0282-BA5B-871B-5EECAF6D6DE1}"/>
              </a:ext>
            </a:extLst>
          </p:cNvPr>
          <p:cNvSpPr txBox="1"/>
          <p:nvPr/>
        </p:nvSpPr>
        <p:spPr>
          <a:xfrm>
            <a:off x="5943474" y="3075057"/>
            <a:ext cx="566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When indented line ended, 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jumps into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frame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position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403B79-BCC4-D11A-4DD6-62471DD8CD55}"/>
              </a:ext>
            </a:extLst>
          </p:cNvPr>
          <p:cNvSpPr/>
          <p:nvPr/>
        </p:nvSpPr>
        <p:spPr>
          <a:xfrm>
            <a:off x="4158263" y="2043205"/>
            <a:ext cx="1201947" cy="12019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A638A-B696-F27F-19D7-284FC07C8382}"/>
              </a:ext>
            </a:extLst>
          </p:cNvPr>
          <p:cNvSpPr txBox="1"/>
          <p:nvPr/>
        </p:nvSpPr>
        <p:spPr>
          <a:xfrm>
            <a:off x="4427253" y="2044013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endParaRPr lang="ko-KR" altLang="en-US" sz="72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C82B1-2B9C-C22A-1C78-E163AF21AA16}"/>
              </a:ext>
            </a:extLst>
          </p:cNvPr>
          <p:cNvSpPr txBox="1"/>
          <p:nvPr/>
        </p:nvSpPr>
        <p:spPr>
          <a:xfrm>
            <a:off x="4174781" y="3276644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99595E-65DA-C852-4016-3CD4E6CD59A6}"/>
              </a:ext>
            </a:extLst>
          </p:cNvPr>
          <p:cNvSpPr/>
          <p:nvPr/>
        </p:nvSpPr>
        <p:spPr>
          <a:xfrm>
            <a:off x="4178866" y="4118480"/>
            <a:ext cx="1201947" cy="1201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32BA5-99B7-178E-D5EF-AEAF70697D68}"/>
              </a:ext>
            </a:extLst>
          </p:cNvPr>
          <p:cNvSpPr txBox="1"/>
          <p:nvPr/>
        </p:nvSpPr>
        <p:spPr>
          <a:xfrm>
            <a:off x="4401036" y="4118480"/>
            <a:ext cx="7633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endParaRPr lang="ko-KR" altLang="en-US" sz="7200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DE9FF-DE98-1CC3-9CA2-26AE06BF84C5}"/>
              </a:ext>
            </a:extLst>
          </p:cNvPr>
          <p:cNvSpPr txBox="1"/>
          <p:nvPr/>
        </p:nvSpPr>
        <p:spPr>
          <a:xfrm>
            <a:off x="4300381" y="535191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Frame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6" grpId="0"/>
      <p:bldP spid="7" grpId="0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A655D47-53E7-9CDE-5F40-FAD80A28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033"/>
            <a:ext cx="12202168" cy="35195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01A39E-1C06-F390-0063-14751903574B}"/>
              </a:ext>
            </a:extLst>
          </p:cNvPr>
          <p:cNvSpPr/>
          <p:nvPr/>
        </p:nvSpPr>
        <p:spPr>
          <a:xfrm>
            <a:off x="0" y="1731032"/>
            <a:ext cx="12202168" cy="3395932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5B927D-10A5-485C-5F13-CAE2620B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620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 For Listening</a:t>
            </a:r>
            <a:endParaRPr lang="ko-KR" altLang="en-US" b="1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2FBA0-BD55-81EC-6F5F-1D2792469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804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ALP </a:t>
            </a:r>
            <a:r>
              <a:rPr lang="en-US" altLang="ko-KR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Jungwook</a:t>
            </a:r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Yang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143A5-E381-A79A-97A6-26660841E802}"/>
              </a:ext>
            </a:extLst>
          </p:cNvPr>
          <p:cNvSpPr/>
          <p:nvPr/>
        </p:nvSpPr>
        <p:spPr>
          <a:xfrm>
            <a:off x="0" y="1"/>
            <a:ext cx="12192000" cy="17310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BE72C-6BFE-CCF7-AA9E-CE4648EA89E3}"/>
              </a:ext>
            </a:extLst>
          </p:cNvPr>
          <p:cNvSpPr/>
          <p:nvPr/>
        </p:nvSpPr>
        <p:spPr>
          <a:xfrm>
            <a:off x="4417" y="5145657"/>
            <a:ext cx="12192000" cy="17310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0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938BC-9FE8-3799-AE83-46CA214F2266}"/>
              </a:ext>
            </a:extLst>
          </p:cNvPr>
          <p:cNvSpPr txBox="1"/>
          <p:nvPr/>
        </p:nvSpPr>
        <p:spPr>
          <a:xfrm>
            <a:off x="63259" y="721243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I. Introduction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F3133-DA1D-700E-772A-88C33712D658}"/>
              </a:ext>
            </a:extLst>
          </p:cNvPr>
          <p:cNvSpPr txBox="1"/>
          <p:nvPr/>
        </p:nvSpPr>
        <p:spPr>
          <a:xfrm>
            <a:off x="63259" y="233939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II. Variables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20A04-837F-95A8-2AAD-1B16F2FF6FA2}"/>
              </a:ext>
            </a:extLst>
          </p:cNvPr>
          <p:cNvSpPr txBox="1"/>
          <p:nvPr/>
        </p:nvSpPr>
        <p:spPr>
          <a:xfrm>
            <a:off x="230036" y="1231255"/>
            <a:ext cx="338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Memory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FD32A-1689-790F-9DE7-BE8DB569B2F6}"/>
              </a:ext>
            </a:extLst>
          </p:cNvPr>
          <p:cNvSpPr txBox="1"/>
          <p:nvPr/>
        </p:nvSpPr>
        <p:spPr>
          <a:xfrm>
            <a:off x="230036" y="1668648"/>
            <a:ext cx="78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Binary Numbers: Computer’s Language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A9049-A4B7-1E98-EB81-0023039E1AB8}"/>
              </a:ext>
            </a:extLst>
          </p:cNvPr>
          <p:cNvSpPr txBox="1"/>
          <p:nvPr/>
        </p:nvSpPr>
        <p:spPr>
          <a:xfrm>
            <a:off x="230035" y="2919194"/>
            <a:ext cx="78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Pointers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150C2-876A-5EE0-81B5-90CD9F059F39}"/>
              </a:ext>
            </a:extLst>
          </p:cNvPr>
          <p:cNvSpPr txBox="1"/>
          <p:nvPr/>
        </p:nvSpPr>
        <p:spPr>
          <a:xfrm>
            <a:off x="230035" y="3346197"/>
            <a:ext cx="4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Variables 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21B4D-D991-D068-AF2A-8455223488AA}"/>
              </a:ext>
            </a:extLst>
          </p:cNvPr>
          <p:cNvSpPr txBox="1"/>
          <p:nvPr/>
        </p:nvSpPr>
        <p:spPr>
          <a:xfrm>
            <a:off x="242105" y="3763242"/>
            <a:ext cx="4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Arrays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0E62F-EA6F-82A3-BBB0-8BDBFE79048C}"/>
              </a:ext>
            </a:extLst>
          </p:cNvPr>
          <p:cNvSpPr txBox="1"/>
          <p:nvPr/>
        </p:nvSpPr>
        <p:spPr>
          <a:xfrm>
            <a:off x="230034" y="4198495"/>
            <a:ext cx="4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Shallow Copy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17166-D39F-112C-682B-F6BE84EA31E7}"/>
              </a:ext>
            </a:extLst>
          </p:cNvPr>
          <p:cNvSpPr txBox="1"/>
          <p:nvPr/>
        </p:nvSpPr>
        <p:spPr>
          <a:xfrm>
            <a:off x="63259" y="4893021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III. Program</a:t>
            </a:r>
            <a:r>
              <a:rPr lang="ko-KR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8A27-B51C-8D2A-8DD5-76164D38796B}"/>
              </a:ext>
            </a:extLst>
          </p:cNvPr>
          <p:cNvSpPr txBox="1"/>
          <p:nvPr/>
        </p:nvSpPr>
        <p:spPr>
          <a:xfrm>
            <a:off x="242105" y="5483709"/>
            <a:ext cx="338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Program Pointer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260EE-62CB-184C-A145-35F2E63A6B34}"/>
              </a:ext>
            </a:extLst>
          </p:cNvPr>
          <p:cNvSpPr txBox="1"/>
          <p:nvPr/>
        </p:nvSpPr>
        <p:spPr>
          <a:xfrm>
            <a:off x="242105" y="5910712"/>
            <a:ext cx="490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If statement, For loops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I. Introduction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55805-5788-B855-463C-B035A9792B51}"/>
              </a:ext>
            </a:extLst>
          </p:cNvPr>
          <p:cNvSpPr txBox="1"/>
          <p:nvPr/>
        </p:nvSpPr>
        <p:spPr>
          <a:xfrm>
            <a:off x="63259" y="735269"/>
            <a:ext cx="338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Memory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7DD30-06D8-4879-BEF1-3C26A9C8B5D1}"/>
              </a:ext>
            </a:extLst>
          </p:cNvPr>
          <p:cNvSpPr txBox="1"/>
          <p:nvPr/>
        </p:nvSpPr>
        <p:spPr>
          <a:xfrm>
            <a:off x="103516" y="1258489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-&gt; Storage of Data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D31F5-2346-F6DD-B955-2C4CFD7D2BEF}"/>
              </a:ext>
            </a:extLst>
          </p:cNvPr>
          <p:cNvSpPr/>
          <p:nvPr/>
        </p:nvSpPr>
        <p:spPr>
          <a:xfrm>
            <a:off x="6698360" y="2323382"/>
            <a:ext cx="1472242" cy="147224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2237B-E127-170F-141E-44BDE4016474}"/>
              </a:ext>
            </a:extLst>
          </p:cNvPr>
          <p:cNvSpPr txBox="1"/>
          <p:nvPr/>
        </p:nvSpPr>
        <p:spPr>
          <a:xfrm>
            <a:off x="6967846" y="2274673"/>
            <a:ext cx="947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7C2FC-F259-6890-1A51-D9222DECE7EE}"/>
              </a:ext>
            </a:extLst>
          </p:cNvPr>
          <p:cNvSpPr/>
          <p:nvPr/>
        </p:nvSpPr>
        <p:spPr>
          <a:xfrm>
            <a:off x="8539475" y="2323382"/>
            <a:ext cx="1472242" cy="14722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D1BA5-4BB0-D86C-1C1B-8F5BEB8D5008}"/>
              </a:ext>
            </a:extLst>
          </p:cNvPr>
          <p:cNvSpPr txBox="1"/>
          <p:nvPr/>
        </p:nvSpPr>
        <p:spPr>
          <a:xfrm>
            <a:off x="8908348" y="2274673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ko-KR" altLang="en-US" sz="96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9BFD5-6F94-A53D-2015-F2E1CC729410}"/>
              </a:ext>
            </a:extLst>
          </p:cNvPr>
          <p:cNvSpPr/>
          <p:nvPr/>
        </p:nvSpPr>
        <p:spPr>
          <a:xfrm>
            <a:off x="2180282" y="2323382"/>
            <a:ext cx="1472242" cy="147224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88C8A64-1482-1C97-3D48-BD109DF3DEEC}"/>
              </a:ext>
            </a:extLst>
          </p:cNvPr>
          <p:cNvSpPr/>
          <p:nvPr/>
        </p:nvSpPr>
        <p:spPr>
          <a:xfrm>
            <a:off x="3936114" y="2802867"/>
            <a:ext cx="2478656" cy="51327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2E0B7-7939-8337-533D-66677747F986}"/>
              </a:ext>
            </a:extLst>
          </p:cNvPr>
          <p:cNvSpPr txBox="1"/>
          <p:nvPr/>
        </p:nvSpPr>
        <p:spPr>
          <a:xfrm>
            <a:off x="2274240" y="3882265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Blank Bit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C122D-E555-EB96-5A52-547ABB85D3A9}"/>
              </a:ext>
            </a:extLst>
          </p:cNvPr>
          <p:cNvSpPr txBox="1"/>
          <p:nvPr/>
        </p:nvSpPr>
        <p:spPr>
          <a:xfrm>
            <a:off x="6878880" y="38822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Value 0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8AEF5-2338-3523-C91C-6A9E0B6113EE}"/>
              </a:ext>
            </a:extLst>
          </p:cNvPr>
          <p:cNvSpPr txBox="1"/>
          <p:nvPr/>
        </p:nvSpPr>
        <p:spPr>
          <a:xfrm>
            <a:off x="8725746" y="3882265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Value 1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325F7-05D7-75F9-97F5-1E60693D9448}"/>
              </a:ext>
            </a:extLst>
          </p:cNvPr>
          <p:cNvSpPr txBox="1"/>
          <p:nvPr/>
        </p:nvSpPr>
        <p:spPr>
          <a:xfrm>
            <a:off x="3069210" y="4620205"/>
            <a:ext cx="401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Unit of the size of memory :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bit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2DA47F-753C-E4DF-0275-1890EEE38B16}"/>
              </a:ext>
            </a:extLst>
          </p:cNvPr>
          <p:cNvSpPr/>
          <p:nvPr/>
        </p:nvSpPr>
        <p:spPr>
          <a:xfrm>
            <a:off x="7080244" y="4675048"/>
            <a:ext cx="290423" cy="29042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D8F5-6665-B889-2C30-09E7C614EB30}"/>
              </a:ext>
            </a:extLst>
          </p:cNvPr>
          <p:cNvSpPr txBox="1"/>
          <p:nvPr/>
        </p:nvSpPr>
        <p:spPr>
          <a:xfrm>
            <a:off x="3069210" y="5227875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 bit = 1</a:t>
            </a:r>
            <a:r>
              <a:rPr lang="en-US" altLang="ko-KR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byte </a:t>
            </a:r>
            <a:r>
              <a:rPr lang="en-US" altLang="ko-KR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r>
              <a:rPr lang="en-US" altLang="ko-KR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ko-KR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CD955E-454C-7CF7-473A-DBAEF04F98AF}"/>
              </a:ext>
            </a:extLst>
          </p:cNvPr>
          <p:cNvGrpSpPr/>
          <p:nvPr/>
        </p:nvGrpSpPr>
        <p:grpSpPr>
          <a:xfrm>
            <a:off x="5000764" y="5282718"/>
            <a:ext cx="2724970" cy="290423"/>
            <a:chOff x="2035070" y="5336274"/>
            <a:chExt cx="2724970" cy="29042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06A989-2A74-C07A-B627-1BB3E51A2966}"/>
                </a:ext>
              </a:extLst>
            </p:cNvPr>
            <p:cNvSpPr/>
            <p:nvPr/>
          </p:nvSpPr>
          <p:spPr>
            <a:xfrm>
              <a:off x="2035070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DBACDA1-1C56-D198-CE90-5781B8DC8B14}"/>
                </a:ext>
              </a:extLst>
            </p:cNvPr>
            <p:cNvSpPr/>
            <p:nvPr/>
          </p:nvSpPr>
          <p:spPr>
            <a:xfrm>
              <a:off x="2383002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CE02A1-03DF-0019-E3EF-A2B574F70299}"/>
                </a:ext>
              </a:extLst>
            </p:cNvPr>
            <p:cNvSpPr/>
            <p:nvPr/>
          </p:nvSpPr>
          <p:spPr>
            <a:xfrm>
              <a:off x="2727029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8CFBFF-0B98-F74D-581F-7DE93BAABF0E}"/>
                </a:ext>
              </a:extLst>
            </p:cNvPr>
            <p:cNvSpPr/>
            <p:nvPr/>
          </p:nvSpPr>
          <p:spPr>
            <a:xfrm>
              <a:off x="3074961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71696A-0AB8-1FA6-2A31-2331EBAF58E4}"/>
                </a:ext>
              </a:extLst>
            </p:cNvPr>
            <p:cNvSpPr/>
            <p:nvPr/>
          </p:nvSpPr>
          <p:spPr>
            <a:xfrm>
              <a:off x="3429726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3F0EE8-1C65-DB53-68DD-C8ED0557BA34}"/>
                </a:ext>
              </a:extLst>
            </p:cNvPr>
            <p:cNvSpPr/>
            <p:nvPr/>
          </p:nvSpPr>
          <p:spPr>
            <a:xfrm>
              <a:off x="3777658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4683DA9-55AC-2031-968A-578219894F64}"/>
                </a:ext>
              </a:extLst>
            </p:cNvPr>
            <p:cNvSpPr/>
            <p:nvPr/>
          </p:nvSpPr>
          <p:spPr>
            <a:xfrm>
              <a:off x="4121685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4A543-770E-B8A4-C9F4-7DF3B6A82D5D}"/>
                </a:ext>
              </a:extLst>
            </p:cNvPr>
            <p:cNvSpPr/>
            <p:nvPr/>
          </p:nvSpPr>
          <p:spPr>
            <a:xfrm>
              <a:off x="4469617" y="5336274"/>
              <a:ext cx="290423" cy="2904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3CEDA31-1592-986C-8726-AD78520EB36D}"/>
              </a:ext>
            </a:extLst>
          </p:cNvPr>
          <p:cNvSpPr txBox="1"/>
          <p:nvPr/>
        </p:nvSpPr>
        <p:spPr>
          <a:xfrm>
            <a:off x="3071071" y="5793138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256 GB means : Your computer has 8 * 10^9 bits!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3" grpId="0" animBg="1"/>
      <p:bldP spid="15" grpId="0" animBg="1"/>
      <p:bldP spid="17" grpId="0"/>
      <p:bldP spid="18" grpId="0"/>
      <p:bldP spid="19" grpId="0"/>
      <p:bldP spid="20" grpId="0"/>
      <p:bldP spid="21" grpId="0" animBg="1"/>
      <p:bldP spid="22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I. Introduction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55805-5788-B855-463C-B035A9792B51}"/>
              </a:ext>
            </a:extLst>
          </p:cNvPr>
          <p:cNvSpPr txBox="1"/>
          <p:nvPr/>
        </p:nvSpPr>
        <p:spPr>
          <a:xfrm>
            <a:off x="63258" y="735269"/>
            <a:ext cx="78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Binary Numbers: Computer’s Language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CE715-80A4-84F1-FCFD-A11C015D6196}"/>
              </a:ext>
            </a:extLst>
          </p:cNvPr>
          <p:cNvSpPr txBox="1"/>
          <p:nvPr/>
        </p:nvSpPr>
        <p:spPr>
          <a:xfrm>
            <a:off x="103516" y="1289830"/>
            <a:ext cx="642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decimal number: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10 is the base of number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C76C2-6106-D0E1-763B-2B9AB692F6B2}"/>
              </a:ext>
            </a:extLst>
          </p:cNvPr>
          <p:cNvSpPr txBox="1"/>
          <p:nvPr/>
        </p:nvSpPr>
        <p:spPr>
          <a:xfrm>
            <a:off x="63258" y="1721281"/>
            <a:ext cx="7085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For Example)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1024 = 1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*10^3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+ 0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*10^2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+ 2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*10^1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+4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*10^0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39964-6586-D039-5795-1C3F86040337}"/>
              </a:ext>
            </a:extLst>
          </p:cNvPr>
          <p:cNvSpPr txBox="1"/>
          <p:nvPr/>
        </p:nvSpPr>
        <p:spPr>
          <a:xfrm>
            <a:off x="103516" y="2437142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binary number: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 is the base of number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D6DAE-0064-C5AB-4190-4E6A3D5253AF}"/>
              </a:ext>
            </a:extLst>
          </p:cNvPr>
          <p:cNvSpPr txBox="1"/>
          <p:nvPr/>
        </p:nvSpPr>
        <p:spPr>
          <a:xfrm>
            <a:off x="63258" y="2868593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For Example)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12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3B139-4466-E4F2-E08E-D0FD983D06E3}"/>
              </a:ext>
            </a:extLst>
          </p:cNvPr>
          <p:cNvSpPr txBox="1"/>
          <p:nvPr/>
        </p:nvSpPr>
        <p:spPr>
          <a:xfrm>
            <a:off x="2048628" y="2868593"/>
            <a:ext cx="5396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= 1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*2^3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+ 1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*2^2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+ 0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*2^1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+ 0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*2^1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= 1100</a:t>
            </a:r>
            <a:r>
              <a:rPr lang="en-US" altLang="ko-KR" sz="12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(2)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ED20CB-FBD0-20F0-6DCA-074F1C6BF81D}"/>
              </a:ext>
            </a:extLst>
          </p:cNvPr>
          <p:cNvSpPr/>
          <p:nvPr/>
        </p:nvSpPr>
        <p:spPr>
          <a:xfrm>
            <a:off x="7578061" y="2661658"/>
            <a:ext cx="1395011" cy="40011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1B3D3-9D77-822E-A7BD-EC0D37655F4F}"/>
              </a:ext>
            </a:extLst>
          </p:cNvPr>
          <p:cNvSpPr txBox="1"/>
          <p:nvPr/>
        </p:nvSpPr>
        <p:spPr>
          <a:xfrm>
            <a:off x="9106476" y="2360761"/>
            <a:ext cx="2515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Method to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Write Numbers on </a:t>
            </a:r>
          </a:p>
          <a:p>
            <a:pPr algn="ctr"/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Memory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EFBFA-28B7-6913-7CB5-37119988E99E}"/>
              </a:ext>
            </a:extLst>
          </p:cNvPr>
          <p:cNvSpPr/>
          <p:nvPr/>
        </p:nvSpPr>
        <p:spPr>
          <a:xfrm>
            <a:off x="2186651" y="4366223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750A6-A471-B9AA-A27F-EDE31A9681F5}"/>
              </a:ext>
            </a:extLst>
          </p:cNvPr>
          <p:cNvSpPr txBox="1"/>
          <p:nvPr/>
        </p:nvSpPr>
        <p:spPr>
          <a:xfrm>
            <a:off x="2218397" y="4366223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</a:t>
            </a:r>
            <a:endParaRPr lang="ko-KR" altLang="en-US" sz="72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2C08F6D-2BB4-06C3-781A-E666000D7DBB}"/>
              </a:ext>
            </a:extLst>
          </p:cNvPr>
          <p:cNvSpPr/>
          <p:nvPr/>
        </p:nvSpPr>
        <p:spPr>
          <a:xfrm>
            <a:off x="3595534" y="4766332"/>
            <a:ext cx="884452" cy="40011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69E031-D36B-3983-ADB9-0DFAC343BCF8}"/>
              </a:ext>
            </a:extLst>
          </p:cNvPr>
          <p:cNvSpPr/>
          <p:nvPr/>
        </p:nvSpPr>
        <p:spPr>
          <a:xfrm>
            <a:off x="4686922" y="4364605"/>
            <a:ext cx="1201947" cy="12019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67EE8-B5AE-54E3-4E93-A773897E0843}"/>
              </a:ext>
            </a:extLst>
          </p:cNvPr>
          <p:cNvSpPr txBox="1"/>
          <p:nvPr/>
        </p:nvSpPr>
        <p:spPr>
          <a:xfrm>
            <a:off x="4985209" y="4360530"/>
            <a:ext cx="596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ko-KR" altLang="en-US" sz="72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DCD83D-FD22-D1A1-6E4B-B80B58709F42}"/>
              </a:ext>
            </a:extLst>
          </p:cNvPr>
          <p:cNvSpPr/>
          <p:nvPr/>
        </p:nvSpPr>
        <p:spPr>
          <a:xfrm>
            <a:off x="6062516" y="4360530"/>
            <a:ext cx="1201947" cy="12019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61822-771B-6A6C-31FF-C7694DDEC0B9}"/>
              </a:ext>
            </a:extLst>
          </p:cNvPr>
          <p:cNvSpPr txBox="1"/>
          <p:nvPr/>
        </p:nvSpPr>
        <p:spPr>
          <a:xfrm>
            <a:off x="6360803" y="4356455"/>
            <a:ext cx="596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ko-KR" altLang="en-US" sz="72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BD7264-44EB-1BCA-6272-0E99A4DDB74B}"/>
              </a:ext>
            </a:extLst>
          </p:cNvPr>
          <p:cNvSpPr/>
          <p:nvPr/>
        </p:nvSpPr>
        <p:spPr>
          <a:xfrm>
            <a:off x="7429375" y="4354837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B4C3FF-D205-5250-15E4-5AAD6AAF5854}"/>
              </a:ext>
            </a:extLst>
          </p:cNvPr>
          <p:cNvSpPr txBox="1"/>
          <p:nvPr/>
        </p:nvSpPr>
        <p:spPr>
          <a:xfrm>
            <a:off x="7664950" y="4350762"/>
            <a:ext cx="756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</a:t>
            </a:r>
            <a:endParaRPr lang="ko-KR" altLang="en-US" sz="7200" dirty="0">
              <a:solidFill>
                <a:schemeClr val="accent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2BB522-374F-01E1-3E4A-1D720C33628F}"/>
              </a:ext>
            </a:extLst>
          </p:cNvPr>
          <p:cNvSpPr/>
          <p:nvPr/>
        </p:nvSpPr>
        <p:spPr>
          <a:xfrm>
            <a:off x="8787499" y="4349144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32E30-1033-EBC9-5B81-B0150EFBBC07}"/>
              </a:ext>
            </a:extLst>
          </p:cNvPr>
          <p:cNvSpPr txBox="1"/>
          <p:nvPr/>
        </p:nvSpPr>
        <p:spPr>
          <a:xfrm>
            <a:off x="9010003" y="4343120"/>
            <a:ext cx="756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</a:t>
            </a:r>
            <a:endParaRPr lang="ko-KR" altLang="en-US" sz="7200" dirty="0">
              <a:solidFill>
                <a:schemeClr val="accent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II. Variables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45500-102A-4647-C990-CA9F987F2657}"/>
              </a:ext>
            </a:extLst>
          </p:cNvPr>
          <p:cNvSpPr txBox="1"/>
          <p:nvPr/>
        </p:nvSpPr>
        <p:spPr>
          <a:xfrm>
            <a:off x="63258" y="735269"/>
            <a:ext cx="78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Pointers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08326B-9C05-F627-5840-03C4DF685803}"/>
              </a:ext>
            </a:extLst>
          </p:cNvPr>
          <p:cNvGrpSpPr/>
          <p:nvPr/>
        </p:nvGrpSpPr>
        <p:grpSpPr>
          <a:xfrm>
            <a:off x="792047" y="1825137"/>
            <a:ext cx="1201947" cy="1603863"/>
            <a:chOff x="5404304" y="1825137"/>
            <a:chExt cx="1201947" cy="160386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A58B0A-29FB-E08C-9C1D-2C976DC9D203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EF0A02-3B9A-B88E-76EE-E544BDC93BE3}"/>
                </a:ext>
              </a:extLst>
            </p:cNvPr>
            <p:cNvSpPr txBox="1"/>
            <p:nvPr/>
          </p:nvSpPr>
          <p:spPr>
            <a:xfrm>
              <a:off x="5446959" y="2164500"/>
              <a:ext cx="1159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Value</a:t>
              </a:r>
              <a:endParaRPr lang="ko-KR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6CEE10-E565-55E0-FA0F-43BD37D16136}"/>
                </a:ext>
              </a:extLst>
            </p:cNvPr>
            <p:cNvSpPr txBox="1"/>
            <p:nvPr/>
          </p:nvSpPr>
          <p:spPr>
            <a:xfrm>
              <a:off x="5544253" y="3059668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Adress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7671B1-4F76-C707-6F1F-351B72CEDCA3}"/>
              </a:ext>
            </a:extLst>
          </p:cNvPr>
          <p:cNvSpPr txBox="1"/>
          <p:nvPr/>
        </p:nvSpPr>
        <p:spPr>
          <a:xfrm>
            <a:off x="2277373" y="1625082"/>
            <a:ext cx="554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Memory of the computer has this structure.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99AA-522A-5E88-14FE-2F33964B937F}"/>
              </a:ext>
            </a:extLst>
          </p:cNvPr>
          <p:cNvSpPr txBox="1"/>
          <p:nvPr/>
        </p:nvSpPr>
        <p:spPr>
          <a:xfrm>
            <a:off x="2277373" y="2247793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Value: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Stored value of memory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6B1F1-030E-8040-3C5F-19A2A73F7551}"/>
              </a:ext>
            </a:extLst>
          </p:cNvPr>
          <p:cNvSpPr txBox="1"/>
          <p:nvPr/>
        </p:nvSpPr>
        <p:spPr>
          <a:xfrm>
            <a:off x="2277373" y="2827028"/>
            <a:ext cx="572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Adress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The position of memory(also a value)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DA8BC4-2703-C562-0B26-2F7319DCE3A7}"/>
              </a:ext>
            </a:extLst>
          </p:cNvPr>
          <p:cNvGrpSpPr/>
          <p:nvPr/>
        </p:nvGrpSpPr>
        <p:grpSpPr>
          <a:xfrm>
            <a:off x="3702316" y="3863260"/>
            <a:ext cx="4787367" cy="1603863"/>
            <a:chOff x="3892335" y="3903517"/>
            <a:chExt cx="4787367" cy="16038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8CB1528-0520-6306-D2A6-CDEC078C5891}"/>
                </a:ext>
              </a:extLst>
            </p:cNvPr>
            <p:cNvGrpSpPr/>
            <p:nvPr/>
          </p:nvGrpSpPr>
          <p:grpSpPr>
            <a:xfrm>
              <a:off x="7477755" y="3903517"/>
              <a:ext cx="1201947" cy="1603863"/>
              <a:chOff x="5404304" y="1825137"/>
              <a:chExt cx="1201947" cy="160386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EA19414-7CCC-99B0-DE36-7EF9DEEDFB8E}"/>
                  </a:ext>
                </a:extLst>
              </p:cNvPr>
              <p:cNvSpPr/>
              <p:nvPr/>
            </p:nvSpPr>
            <p:spPr>
              <a:xfrm>
                <a:off x="5404304" y="1825137"/>
                <a:ext cx="1201947" cy="1201947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0F0E7E-A1ED-7CB8-C3A8-80BB04828C9D}"/>
                  </a:ext>
                </a:extLst>
              </p:cNvPr>
              <p:cNvSpPr txBox="1"/>
              <p:nvPr/>
            </p:nvSpPr>
            <p:spPr>
              <a:xfrm>
                <a:off x="5502574" y="1918278"/>
                <a:ext cx="100540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10</a:t>
                </a:r>
                <a:endParaRPr lang="ko-KR" altLang="en-US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4E0DD3-D253-09EF-AEBC-7FE2904022D5}"/>
                  </a:ext>
                </a:extLst>
              </p:cNvPr>
              <p:cNvSpPr txBox="1"/>
              <p:nvPr/>
            </p:nvSpPr>
            <p:spPr>
              <a:xfrm>
                <a:off x="5544253" y="3059668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0x0001</a:t>
                </a:r>
                <a:endParaRPr lang="ko-KR" altLang="en-US" dirty="0">
                  <a:solidFill>
                    <a:schemeClr val="bg1"/>
                  </a:solidFill>
                  <a:latin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11A8D37-F680-331A-AE2B-730EA1494009}"/>
                </a:ext>
              </a:extLst>
            </p:cNvPr>
            <p:cNvGrpSpPr/>
            <p:nvPr/>
          </p:nvGrpSpPr>
          <p:grpSpPr>
            <a:xfrm>
              <a:off x="3892335" y="3903517"/>
              <a:ext cx="1201947" cy="1603863"/>
              <a:chOff x="5404304" y="1825137"/>
              <a:chExt cx="1201947" cy="1603863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FD5853-15E7-2A91-EF40-CFA1F81F7E5A}"/>
                  </a:ext>
                </a:extLst>
              </p:cNvPr>
              <p:cNvSpPr/>
              <p:nvPr/>
            </p:nvSpPr>
            <p:spPr>
              <a:xfrm>
                <a:off x="5404304" y="1825137"/>
                <a:ext cx="1201947" cy="120194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3CE2CB-35C6-CFB1-2683-BE5341AFE118}"/>
                  </a:ext>
                </a:extLst>
              </p:cNvPr>
              <p:cNvSpPr txBox="1"/>
              <p:nvPr/>
            </p:nvSpPr>
            <p:spPr>
              <a:xfrm>
                <a:off x="5468110" y="2226054"/>
                <a:ext cx="10743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0x0001</a:t>
                </a:r>
                <a:endParaRPr lang="ko-KR" altLang="en-US" sz="2000" dirty="0">
                  <a:solidFill>
                    <a:schemeClr val="bg1"/>
                  </a:solidFill>
                  <a:latin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662532-147B-B360-E47C-0BFA25E93D77}"/>
                  </a:ext>
                </a:extLst>
              </p:cNvPr>
              <p:cNvSpPr txBox="1"/>
              <p:nvPr/>
            </p:nvSpPr>
            <p:spPr>
              <a:xfrm>
                <a:off x="5516200" y="3059668"/>
                <a:ext cx="1026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0x0000</a:t>
                </a:r>
                <a:endParaRPr lang="ko-KR" altLang="en-US" dirty="0">
                  <a:solidFill>
                    <a:schemeClr val="bg1"/>
                  </a:solidFill>
                  <a:latin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B053D05F-74DD-1A53-971A-388DCABD98F2}"/>
                </a:ext>
              </a:extLst>
            </p:cNvPr>
            <p:cNvSpPr/>
            <p:nvPr/>
          </p:nvSpPr>
          <p:spPr>
            <a:xfrm>
              <a:off x="5304572" y="4304434"/>
              <a:ext cx="1953119" cy="40011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03AF47-FF01-7337-B5A5-91945601DD92}"/>
              </a:ext>
            </a:extLst>
          </p:cNvPr>
          <p:cNvSpPr txBox="1"/>
          <p:nvPr/>
        </p:nvSpPr>
        <p:spPr>
          <a:xfrm>
            <a:off x="1993994" y="5701326"/>
            <a:ext cx="788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Pointer: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A memory that has other memory’s address as a value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II. Variables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45500-102A-4647-C990-CA9F987F2657}"/>
              </a:ext>
            </a:extLst>
          </p:cNvPr>
          <p:cNvSpPr txBox="1"/>
          <p:nvPr/>
        </p:nvSpPr>
        <p:spPr>
          <a:xfrm>
            <a:off x="63258" y="735269"/>
            <a:ext cx="4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Variables 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DA513-0130-A36C-9C1C-93712F4938D3}"/>
              </a:ext>
            </a:extLst>
          </p:cNvPr>
          <p:cNvGrpSpPr/>
          <p:nvPr/>
        </p:nvGrpSpPr>
        <p:grpSpPr>
          <a:xfrm>
            <a:off x="9873448" y="2211896"/>
            <a:ext cx="1201947" cy="1603863"/>
            <a:chOff x="5404304" y="1825137"/>
            <a:chExt cx="1201947" cy="160386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BCB3529-990F-EE91-C887-29DAED1413E7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E77709-6C59-9014-E02B-EE7D2022547B}"/>
                </a:ext>
              </a:extLst>
            </p:cNvPr>
            <p:cNvSpPr txBox="1"/>
            <p:nvPr/>
          </p:nvSpPr>
          <p:spPr>
            <a:xfrm>
              <a:off x="5502574" y="1918278"/>
              <a:ext cx="10054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10</a:t>
              </a:r>
              <a:endParaRPr lang="ko-KR" alt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781495-5761-8CE6-86EB-8E1B4844A509}"/>
                </a:ext>
              </a:extLst>
            </p:cNvPr>
            <p:cNvSpPr txBox="1"/>
            <p:nvPr/>
          </p:nvSpPr>
          <p:spPr>
            <a:xfrm>
              <a:off x="5544253" y="3059668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B044DB-F9D1-AC5B-22EF-D5709FA4B436}"/>
              </a:ext>
            </a:extLst>
          </p:cNvPr>
          <p:cNvGrpSpPr/>
          <p:nvPr/>
        </p:nvGrpSpPr>
        <p:grpSpPr>
          <a:xfrm>
            <a:off x="6288028" y="2211896"/>
            <a:ext cx="1201947" cy="1603863"/>
            <a:chOff x="5404304" y="1825137"/>
            <a:chExt cx="1201947" cy="160386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C45176-4E2E-D4F8-C08C-AEDFC32A01A2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A10BA4-68E5-D267-49F1-345AAB37264C}"/>
                </a:ext>
              </a:extLst>
            </p:cNvPr>
            <p:cNvSpPr txBox="1"/>
            <p:nvPr/>
          </p:nvSpPr>
          <p:spPr>
            <a:xfrm>
              <a:off x="5468110" y="222605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AD469-8CE4-4121-28C4-176A02FDFA95}"/>
                </a:ext>
              </a:extLst>
            </p:cNvPr>
            <p:cNvSpPr txBox="1"/>
            <p:nvPr/>
          </p:nvSpPr>
          <p:spPr>
            <a:xfrm>
              <a:off x="5516200" y="3059668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0x0000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9176A4F-55AB-EB7B-73DF-EB5AB4DDB674}"/>
              </a:ext>
            </a:extLst>
          </p:cNvPr>
          <p:cNvSpPr/>
          <p:nvPr/>
        </p:nvSpPr>
        <p:spPr>
          <a:xfrm>
            <a:off x="7700265" y="2612813"/>
            <a:ext cx="1953119" cy="4001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D4625-9DF9-ECB2-DE02-5AD4E8447159}"/>
              </a:ext>
            </a:extLst>
          </p:cNvPr>
          <p:cNvSpPr txBox="1"/>
          <p:nvPr/>
        </p:nvSpPr>
        <p:spPr>
          <a:xfrm>
            <a:off x="76972" y="1258489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base of variables are pointers. 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F30686-0DC7-A124-8209-7628017800F0}"/>
              </a:ext>
            </a:extLst>
          </p:cNvPr>
          <p:cNvSpPr/>
          <p:nvPr/>
        </p:nvSpPr>
        <p:spPr>
          <a:xfrm>
            <a:off x="5944909" y="2211894"/>
            <a:ext cx="343117" cy="1201947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03ED2-F6EA-DFF7-6472-1235E71486A4}"/>
              </a:ext>
            </a:extLst>
          </p:cNvPr>
          <p:cNvSpPr txBox="1"/>
          <p:nvPr/>
        </p:nvSpPr>
        <p:spPr>
          <a:xfrm>
            <a:off x="5944909" y="255125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AB3A20-C39F-FF0E-95AA-26AEB900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53" y="2639784"/>
            <a:ext cx="2183861" cy="347978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B00022-4F07-388D-5D1C-5346B6462A03}"/>
              </a:ext>
            </a:extLst>
          </p:cNvPr>
          <p:cNvSpPr txBox="1"/>
          <p:nvPr/>
        </p:nvSpPr>
        <p:spPr>
          <a:xfrm>
            <a:off x="3460425" y="2613718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Actually means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A2D2B0-FDAD-D9E3-5A0D-EA77A3A29CE3}"/>
              </a:ext>
            </a:extLst>
          </p:cNvPr>
          <p:cNvSpPr txBox="1"/>
          <p:nvPr/>
        </p:nvSpPr>
        <p:spPr>
          <a:xfrm>
            <a:off x="63258" y="1637923"/>
            <a:ext cx="795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Assignment operator “=“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makes variable point value. It means: 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2F8E7-97D5-A453-33D0-F6429C666400}"/>
              </a:ext>
            </a:extLst>
          </p:cNvPr>
          <p:cNvSpPr txBox="1"/>
          <p:nvPr/>
        </p:nvSpPr>
        <p:spPr>
          <a:xfrm>
            <a:off x="32258" y="3845934"/>
            <a:ext cx="928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 not a value,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“=“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makes left variable copy right variable’s value. It means: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F43A766-D94B-899E-2366-6490F9827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39" y="5389443"/>
            <a:ext cx="1695687" cy="371527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E2C1EC-B589-2C01-12D9-2ECF779C06D3}"/>
              </a:ext>
            </a:extLst>
          </p:cNvPr>
          <p:cNvSpPr txBox="1"/>
          <p:nvPr/>
        </p:nvSpPr>
        <p:spPr>
          <a:xfrm>
            <a:off x="4049373" y="536086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means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DE6B0D5-2D85-9403-B11B-002FBFD2D44C}"/>
              </a:ext>
            </a:extLst>
          </p:cNvPr>
          <p:cNvGrpSpPr/>
          <p:nvPr/>
        </p:nvGrpSpPr>
        <p:grpSpPr>
          <a:xfrm>
            <a:off x="6302699" y="4272015"/>
            <a:ext cx="1201947" cy="1201947"/>
            <a:chOff x="5404304" y="1825137"/>
            <a:chExt cx="1201947" cy="120194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56FF179-CDC4-F473-D970-72BCFEB7D515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DE547B-3CA7-3305-52C3-F9F79B09B754}"/>
                </a:ext>
              </a:extLst>
            </p:cNvPr>
            <p:cNvSpPr txBox="1"/>
            <p:nvPr/>
          </p:nvSpPr>
          <p:spPr>
            <a:xfrm>
              <a:off x="5468110" y="222605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CC74A4-4488-373A-BAF9-2D42B340727A}"/>
              </a:ext>
            </a:extLst>
          </p:cNvPr>
          <p:cNvSpPr/>
          <p:nvPr/>
        </p:nvSpPr>
        <p:spPr>
          <a:xfrm>
            <a:off x="5959580" y="4272013"/>
            <a:ext cx="343117" cy="1201947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D66B03-5B0B-5797-9788-9FA9469E2DCA}"/>
              </a:ext>
            </a:extLst>
          </p:cNvPr>
          <p:cNvSpPr txBox="1"/>
          <p:nvPr/>
        </p:nvSpPr>
        <p:spPr>
          <a:xfrm>
            <a:off x="5959580" y="46113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12ADD93-0C2E-5849-3262-75592C099ADF}"/>
              </a:ext>
            </a:extLst>
          </p:cNvPr>
          <p:cNvGrpSpPr/>
          <p:nvPr/>
        </p:nvGrpSpPr>
        <p:grpSpPr>
          <a:xfrm>
            <a:off x="6302699" y="5530198"/>
            <a:ext cx="1201947" cy="1201947"/>
            <a:chOff x="5404304" y="1825137"/>
            <a:chExt cx="1201947" cy="12019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CCEE7AD-86FD-88A3-4A0C-1A29C79CE0C7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0146C2-6003-CFB4-863C-C28ABB5BBDA0}"/>
                </a:ext>
              </a:extLst>
            </p:cNvPr>
            <p:cNvSpPr txBox="1"/>
            <p:nvPr/>
          </p:nvSpPr>
          <p:spPr>
            <a:xfrm>
              <a:off x="5468110" y="222605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D518D1-C07B-00FE-7DCF-67A61D148D9D}"/>
              </a:ext>
            </a:extLst>
          </p:cNvPr>
          <p:cNvSpPr/>
          <p:nvPr/>
        </p:nvSpPr>
        <p:spPr>
          <a:xfrm>
            <a:off x="5959580" y="5530196"/>
            <a:ext cx="343117" cy="1201947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889BD9-F1D1-AB11-024E-1E199158E8DA}"/>
              </a:ext>
            </a:extLst>
          </p:cNvPr>
          <p:cNvSpPr txBox="1"/>
          <p:nvPr/>
        </p:nvSpPr>
        <p:spPr>
          <a:xfrm>
            <a:off x="5959580" y="586956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61BB24-C196-FFDB-109D-F3BC8875ABAA}"/>
              </a:ext>
            </a:extLst>
          </p:cNvPr>
          <p:cNvGrpSpPr/>
          <p:nvPr/>
        </p:nvGrpSpPr>
        <p:grpSpPr>
          <a:xfrm>
            <a:off x="9901743" y="4901670"/>
            <a:ext cx="1201947" cy="1603863"/>
            <a:chOff x="5404304" y="1825137"/>
            <a:chExt cx="1201947" cy="160386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D7717B-DCE5-2B3C-2569-D09056C3DF66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F67EF8-4391-561A-B12C-7512B8FAF18E}"/>
                </a:ext>
              </a:extLst>
            </p:cNvPr>
            <p:cNvSpPr txBox="1"/>
            <p:nvPr/>
          </p:nvSpPr>
          <p:spPr>
            <a:xfrm>
              <a:off x="5502574" y="1918278"/>
              <a:ext cx="10054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10</a:t>
              </a:r>
              <a:endParaRPr lang="ko-KR" alt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4FA7A-2145-B62F-52A3-44FBC798EFA8}"/>
                </a:ext>
              </a:extLst>
            </p:cNvPr>
            <p:cNvSpPr txBox="1"/>
            <p:nvPr/>
          </p:nvSpPr>
          <p:spPr>
            <a:xfrm>
              <a:off x="5544253" y="3059668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1374D9C-FF99-7CCA-794D-ECE0DE871294}"/>
              </a:ext>
            </a:extLst>
          </p:cNvPr>
          <p:cNvSpPr/>
          <p:nvPr/>
        </p:nvSpPr>
        <p:spPr>
          <a:xfrm rot="947410">
            <a:off x="7737907" y="4815663"/>
            <a:ext cx="1953119" cy="4001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920DA1C-2753-D189-B442-E9CCEDF3F223}"/>
              </a:ext>
            </a:extLst>
          </p:cNvPr>
          <p:cNvSpPr/>
          <p:nvPr/>
        </p:nvSpPr>
        <p:spPr>
          <a:xfrm rot="20626701">
            <a:off x="7738487" y="5871228"/>
            <a:ext cx="1953119" cy="4001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0" grpId="0"/>
      <p:bldP spid="24" grpId="0"/>
      <p:bldP spid="26" grpId="0"/>
      <p:bldP spid="29" grpId="0"/>
      <p:bldP spid="40" grpId="0" animBg="1"/>
      <p:bldP spid="41" grpId="0"/>
      <p:bldP spid="45" grpId="0" animBg="1"/>
      <p:bldP spid="46" grpId="0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II. Variables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45500-102A-4647-C990-CA9F987F2657}"/>
              </a:ext>
            </a:extLst>
          </p:cNvPr>
          <p:cNvSpPr txBox="1"/>
          <p:nvPr/>
        </p:nvSpPr>
        <p:spPr>
          <a:xfrm>
            <a:off x="63258" y="735269"/>
            <a:ext cx="4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Arrays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6282AC-9CEC-5C3F-F58F-311F6B4FE376}"/>
              </a:ext>
            </a:extLst>
          </p:cNvPr>
          <p:cNvGrpSpPr/>
          <p:nvPr/>
        </p:nvGrpSpPr>
        <p:grpSpPr>
          <a:xfrm>
            <a:off x="5709305" y="3427992"/>
            <a:ext cx="1201947" cy="1621116"/>
            <a:chOff x="5404304" y="1825137"/>
            <a:chExt cx="1201947" cy="16211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51A90-0BB3-D329-D111-AC67575F51C2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A1D218-164D-4296-C760-EA33ABC17FB0}"/>
                </a:ext>
              </a:extLst>
            </p:cNvPr>
            <p:cNvSpPr txBox="1"/>
            <p:nvPr/>
          </p:nvSpPr>
          <p:spPr>
            <a:xfrm>
              <a:off x="5726192" y="1908674"/>
              <a:ext cx="5277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</a:t>
              </a:r>
              <a:endParaRPr lang="ko-KR" alt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9F81D-A7DC-C324-3128-C682AEB4964B}"/>
                </a:ext>
              </a:extLst>
            </p:cNvPr>
            <p:cNvSpPr txBox="1"/>
            <p:nvPr/>
          </p:nvSpPr>
          <p:spPr>
            <a:xfrm>
              <a:off x="5756649" y="3076921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[0]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54C2-E6F6-3313-EEEF-A1563DFB6BC5}"/>
              </a:ext>
            </a:extLst>
          </p:cNvPr>
          <p:cNvGrpSpPr/>
          <p:nvPr/>
        </p:nvGrpSpPr>
        <p:grpSpPr>
          <a:xfrm>
            <a:off x="6938113" y="3424106"/>
            <a:ext cx="1201947" cy="1621116"/>
            <a:chOff x="5404304" y="1825137"/>
            <a:chExt cx="1201947" cy="16211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AD16D8-117E-0CAB-AFDC-3047D06140D7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B21B8-64AF-4629-E684-6AD33B9B7395}"/>
                </a:ext>
              </a:extLst>
            </p:cNvPr>
            <p:cNvSpPr txBox="1"/>
            <p:nvPr/>
          </p:nvSpPr>
          <p:spPr>
            <a:xfrm>
              <a:off x="5699331" y="1912559"/>
              <a:ext cx="6367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  <a:endParaRPr lang="ko-KR" alt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BB193-E947-0DE9-2844-E184FBBA4DAC}"/>
                </a:ext>
              </a:extLst>
            </p:cNvPr>
            <p:cNvSpPr txBox="1"/>
            <p:nvPr/>
          </p:nvSpPr>
          <p:spPr>
            <a:xfrm>
              <a:off x="5756649" y="3076921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[1]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675C92-3538-CC7C-06A8-7304F767A2D8}"/>
              </a:ext>
            </a:extLst>
          </p:cNvPr>
          <p:cNvGrpSpPr/>
          <p:nvPr/>
        </p:nvGrpSpPr>
        <p:grpSpPr>
          <a:xfrm>
            <a:off x="8172368" y="3424106"/>
            <a:ext cx="1201947" cy="1621116"/>
            <a:chOff x="5404304" y="1825137"/>
            <a:chExt cx="1201947" cy="162111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CA8F56-223B-D920-B3FB-B8D39CA4B421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84330-6674-6D33-4BFD-B836DEDCF89F}"/>
                </a:ext>
              </a:extLst>
            </p:cNvPr>
            <p:cNvSpPr txBox="1"/>
            <p:nvPr/>
          </p:nvSpPr>
          <p:spPr>
            <a:xfrm>
              <a:off x="5711711" y="1921086"/>
              <a:ext cx="6110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3</a:t>
              </a:r>
              <a:endParaRPr lang="ko-KR" alt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470AEA-494A-E02A-8CD8-D212202C74B3}"/>
                </a:ext>
              </a:extLst>
            </p:cNvPr>
            <p:cNvSpPr txBox="1"/>
            <p:nvPr/>
          </p:nvSpPr>
          <p:spPr>
            <a:xfrm>
              <a:off x="5756649" y="307692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[2]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21F90E-F35A-1D06-25CB-9646337A16B0}"/>
              </a:ext>
            </a:extLst>
          </p:cNvPr>
          <p:cNvGrpSpPr/>
          <p:nvPr/>
        </p:nvGrpSpPr>
        <p:grpSpPr>
          <a:xfrm>
            <a:off x="9412070" y="3424106"/>
            <a:ext cx="1201947" cy="1621116"/>
            <a:chOff x="5404304" y="1825137"/>
            <a:chExt cx="1201947" cy="16211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39D175-A981-CB3B-7053-DDFA01D35F0F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9C2D07-9CB8-B7E8-C033-6BCB727567DD}"/>
                </a:ext>
              </a:extLst>
            </p:cNvPr>
            <p:cNvSpPr txBox="1"/>
            <p:nvPr/>
          </p:nvSpPr>
          <p:spPr>
            <a:xfrm>
              <a:off x="5673956" y="1921086"/>
              <a:ext cx="667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</a:t>
              </a:r>
              <a:endParaRPr lang="ko-KR" alt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7442F8-37CA-DE50-86AE-589BFCA3FB8A}"/>
                </a:ext>
              </a:extLst>
            </p:cNvPr>
            <p:cNvSpPr txBox="1"/>
            <p:nvPr/>
          </p:nvSpPr>
          <p:spPr>
            <a:xfrm>
              <a:off x="5756649" y="307692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[3]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112BD-53F7-5C84-497C-4D15A4DA9F75}"/>
              </a:ext>
            </a:extLst>
          </p:cNvPr>
          <p:cNvSpPr/>
          <p:nvPr/>
        </p:nvSpPr>
        <p:spPr>
          <a:xfrm>
            <a:off x="5423139" y="3138578"/>
            <a:ext cx="5480649" cy="2099094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98EE5-01FC-D117-B72D-C2561EA941C7}"/>
              </a:ext>
            </a:extLst>
          </p:cNvPr>
          <p:cNvSpPr txBox="1"/>
          <p:nvPr/>
        </p:nvSpPr>
        <p:spPr>
          <a:xfrm>
            <a:off x="7646976" y="52875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0x0001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E5AAE-A2AD-3592-8862-E547FA25C8C9}"/>
              </a:ext>
            </a:extLst>
          </p:cNvPr>
          <p:cNvGrpSpPr/>
          <p:nvPr/>
        </p:nvGrpSpPr>
        <p:grpSpPr>
          <a:xfrm>
            <a:off x="1716764" y="3443467"/>
            <a:ext cx="1201947" cy="1603863"/>
            <a:chOff x="5404304" y="1825137"/>
            <a:chExt cx="1201947" cy="160386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A06DF4-5889-896D-2CB0-1E3A615E3198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C3A140-2CBE-2C57-E4F8-CD2621ED95B3}"/>
                </a:ext>
              </a:extLst>
            </p:cNvPr>
            <p:cNvSpPr txBox="1"/>
            <p:nvPr/>
          </p:nvSpPr>
          <p:spPr>
            <a:xfrm>
              <a:off x="5468110" y="222605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E2ED36-324F-DFAC-731F-7F894DBAB7CE}"/>
                </a:ext>
              </a:extLst>
            </p:cNvPr>
            <p:cNvSpPr txBox="1"/>
            <p:nvPr/>
          </p:nvSpPr>
          <p:spPr>
            <a:xfrm>
              <a:off x="5516200" y="3059668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0x0000</a:t>
              </a:r>
              <a:endParaRPr lang="ko-KR" altLang="en-US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6BE989-7419-3240-4CE5-07D516830A61}"/>
              </a:ext>
            </a:extLst>
          </p:cNvPr>
          <p:cNvSpPr/>
          <p:nvPr/>
        </p:nvSpPr>
        <p:spPr>
          <a:xfrm>
            <a:off x="1358972" y="3443467"/>
            <a:ext cx="343117" cy="1201947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9C39C-B11A-A054-F1A9-4509BB8A1EC4}"/>
              </a:ext>
            </a:extLst>
          </p:cNvPr>
          <p:cNvSpPr txBox="1"/>
          <p:nvPr/>
        </p:nvSpPr>
        <p:spPr>
          <a:xfrm>
            <a:off x="1362805" y="382664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EE8215A-889D-64B9-979B-A0BF005A3642}"/>
              </a:ext>
            </a:extLst>
          </p:cNvPr>
          <p:cNvSpPr/>
          <p:nvPr/>
        </p:nvSpPr>
        <p:spPr>
          <a:xfrm>
            <a:off x="3185463" y="3857418"/>
            <a:ext cx="1953119" cy="4001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CE8E8-F6F3-35BD-70B4-C99494F16D21}"/>
              </a:ext>
            </a:extLst>
          </p:cNvPr>
          <p:cNvSpPr txBox="1"/>
          <p:nvPr/>
        </p:nvSpPr>
        <p:spPr>
          <a:xfrm>
            <a:off x="137045" y="1259296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The array type variables are stored like this.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C93A950-DC48-6B3C-F56A-8C1198FE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187" y="2374412"/>
            <a:ext cx="2848373" cy="400106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4126A6-8DCE-BC30-EA24-EBD97D76ADF0}"/>
              </a:ext>
            </a:extLst>
          </p:cNvPr>
          <p:cNvSpPr txBox="1"/>
          <p:nvPr/>
        </p:nvSpPr>
        <p:spPr>
          <a:xfrm>
            <a:off x="7034895" y="237441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means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7" grpId="0" animBg="1"/>
      <p:bldP spid="28" grpId="0"/>
      <p:bldP spid="31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II. Variables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45500-102A-4647-C990-CA9F987F2657}"/>
              </a:ext>
            </a:extLst>
          </p:cNvPr>
          <p:cNvSpPr txBox="1"/>
          <p:nvPr/>
        </p:nvSpPr>
        <p:spPr>
          <a:xfrm>
            <a:off x="63258" y="735269"/>
            <a:ext cx="4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Shallow Copy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79F145B-4615-3198-953A-AC6DB1CB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1" y="1476096"/>
            <a:ext cx="3124636" cy="1409897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737AC2C-94D5-D86A-38D2-9E20E4FE582A}"/>
              </a:ext>
            </a:extLst>
          </p:cNvPr>
          <p:cNvSpPr txBox="1"/>
          <p:nvPr/>
        </p:nvSpPr>
        <p:spPr>
          <a:xfrm>
            <a:off x="3727917" y="1703686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Quiz)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What is the output?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6E9D333-6C38-A3FF-FDFA-7500478D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5" y="3066999"/>
            <a:ext cx="3667637" cy="362001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1FB57D-7EEB-19EA-8BBB-7237FE2D1467}"/>
              </a:ext>
            </a:extLst>
          </p:cNvPr>
          <p:cNvSpPr txBox="1"/>
          <p:nvPr/>
        </p:nvSpPr>
        <p:spPr>
          <a:xfrm>
            <a:off x="3727917" y="2195839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a)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[7,2,3,4] [7,2,3,4]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13741B-A20C-085D-C7F5-6E0C245DB75A}"/>
              </a:ext>
            </a:extLst>
          </p:cNvPr>
          <p:cNvSpPr txBox="1"/>
          <p:nvPr/>
        </p:nvSpPr>
        <p:spPr>
          <a:xfrm>
            <a:off x="6347545" y="2195839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b)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[1,2,3,4] [7,2,3,4]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54CD12-2636-BFEA-F783-975B782791FC}"/>
              </a:ext>
            </a:extLst>
          </p:cNvPr>
          <p:cNvSpPr txBox="1"/>
          <p:nvPr/>
        </p:nvSpPr>
        <p:spPr>
          <a:xfrm>
            <a:off x="8880611" y="2195839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c)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[7,2,3,4] [1,2,3,4]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A60DD8-6BA1-7FD9-B89E-9F7061C47CDA}"/>
              </a:ext>
            </a:extLst>
          </p:cNvPr>
          <p:cNvSpPr txBox="1"/>
          <p:nvPr/>
        </p:nvSpPr>
        <p:spPr>
          <a:xfrm>
            <a:off x="4111192" y="3028890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(a)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Is correct!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E63041-3562-B415-22CD-E5882F164353}"/>
              </a:ext>
            </a:extLst>
          </p:cNvPr>
          <p:cNvSpPr/>
          <p:nvPr/>
        </p:nvSpPr>
        <p:spPr>
          <a:xfrm>
            <a:off x="5835279" y="4287890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7CB832-7FBA-DA15-CF57-9FBC70808F01}"/>
              </a:ext>
            </a:extLst>
          </p:cNvPr>
          <p:cNvSpPr txBox="1"/>
          <p:nvPr/>
        </p:nvSpPr>
        <p:spPr>
          <a:xfrm>
            <a:off x="6157167" y="4371427"/>
            <a:ext cx="527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ko-KR" alt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750AA5-B3CA-C527-E5C0-989395FB1624}"/>
              </a:ext>
            </a:extLst>
          </p:cNvPr>
          <p:cNvSpPr txBox="1"/>
          <p:nvPr/>
        </p:nvSpPr>
        <p:spPr>
          <a:xfrm>
            <a:off x="6187624" y="553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[0]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4EA569-0312-586C-EB52-69C9D58AC13B}"/>
              </a:ext>
            </a:extLst>
          </p:cNvPr>
          <p:cNvSpPr/>
          <p:nvPr/>
        </p:nvSpPr>
        <p:spPr>
          <a:xfrm>
            <a:off x="7064087" y="4284004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876E7B-2A03-A3B5-297A-C0E21122EB32}"/>
              </a:ext>
            </a:extLst>
          </p:cNvPr>
          <p:cNvSpPr txBox="1"/>
          <p:nvPr/>
        </p:nvSpPr>
        <p:spPr>
          <a:xfrm>
            <a:off x="7359114" y="4371426"/>
            <a:ext cx="636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endParaRPr lang="ko-KR" alt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32FE16-0887-49C9-0DA3-083BF3787FE1}"/>
              </a:ext>
            </a:extLst>
          </p:cNvPr>
          <p:cNvSpPr txBox="1"/>
          <p:nvPr/>
        </p:nvSpPr>
        <p:spPr>
          <a:xfrm>
            <a:off x="7416432" y="55357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[1]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47DA70-A74A-8A89-2B6A-11CB135595DF}"/>
              </a:ext>
            </a:extLst>
          </p:cNvPr>
          <p:cNvSpPr/>
          <p:nvPr/>
        </p:nvSpPr>
        <p:spPr>
          <a:xfrm>
            <a:off x="8298342" y="4284004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21DE07-5115-ACB1-37E4-5BB16E3477CF}"/>
              </a:ext>
            </a:extLst>
          </p:cNvPr>
          <p:cNvSpPr txBox="1"/>
          <p:nvPr/>
        </p:nvSpPr>
        <p:spPr>
          <a:xfrm>
            <a:off x="8605749" y="4379953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endParaRPr lang="ko-KR" alt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C3C451-863B-5FB7-5D9E-A5EEC7AA50E4}"/>
              </a:ext>
            </a:extLst>
          </p:cNvPr>
          <p:cNvSpPr txBox="1"/>
          <p:nvPr/>
        </p:nvSpPr>
        <p:spPr>
          <a:xfrm>
            <a:off x="8650687" y="55357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[2]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733316-D073-71A1-2B9A-4E445E242EED}"/>
              </a:ext>
            </a:extLst>
          </p:cNvPr>
          <p:cNvSpPr/>
          <p:nvPr/>
        </p:nvSpPr>
        <p:spPr>
          <a:xfrm>
            <a:off x="9538044" y="4284004"/>
            <a:ext cx="1201947" cy="12019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423539-84EC-A200-3C9F-C990F7AF9E07}"/>
              </a:ext>
            </a:extLst>
          </p:cNvPr>
          <p:cNvSpPr txBox="1"/>
          <p:nvPr/>
        </p:nvSpPr>
        <p:spPr>
          <a:xfrm>
            <a:off x="9807696" y="4379953"/>
            <a:ext cx="667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endParaRPr lang="ko-KR" alt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5AE6A5-A4CE-B6FE-C60B-28B8FF2D1DDA}"/>
              </a:ext>
            </a:extLst>
          </p:cNvPr>
          <p:cNvSpPr txBox="1"/>
          <p:nvPr/>
        </p:nvSpPr>
        <p:spPr>
          <a:xfrm>
            <a:off x="9890389" y="553578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[3]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A50A89-5EF8-739E-8B82-675506931B84}"/>
              </a:ext>
            </a:extLst>
          </p:cNvPr>
          <p:cNvSpPr/>
          <p:nvPr/>
        </p:nvSpPr>
        <p:spPr>
          <a:xfrm>
            <a:off x="5549113" y="3998476"/>
            <a:ext cx="5480649" cy="2099094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598EFC-8DB0-BEC3-FDCA-4F2B313A4F59}"/>
              </a:ext>
            </a:extLst>
          </p:cNvPr>
          <p:cNvSpPr txBox="1"/>
          <p:nvPr/>
        </p:nvSpPr>
        <p:spPr>
          <a:xfrm>
            <a:off x="7772950" y="614740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0x0001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899B6EC-6A69-6F24-7CA5-83D8DC79B153}"/>
              </a:ext>
            </a:extLst>
          </p:cNvPr>
          <p:cNvGrpSpPr/>
          <p:nvPr/>
        </p:nvGrpSpPr>
        <p:grpSpPr>
          <a:xfrm>
            <a:off x="1860543" y="3802579"/>
            <a:ext cx="1201947" cy="1201947"/>
            <a:chOff x="5404304" y="1825137"/>
            <a:chExt cx="1201947" cy="120194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E193FD-6ECC-8666-900A-9AFFF5974618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910B49-0C90-4D2A-2B84-5A686D4F4D6C}"/>
                </a:ext>
              </a:extLst>
            </p:cNvPr>
            <p:cNvSpPr txBox="1"/>
            <p:nvPr/>
          </p:nvSpPr>
          <p:spPr>
            <a:xfrm>
              <a:off x="5468110" y="222605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D9ADD3-6D31-92B4-C884-DB4B2AF93FC5}"/>
              </a:ext>
            </a:extLst>
          </p:cNvPr>
          <p:cNvSpPr/>
          <p:nvPr/>
        </p:nvSpPr>
        <p:spPr>
          <a:xfrm>
            <a:off x="1371059" y="3802579"/>
            <a:ext cx="474809" cy="1201947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4CB162-4CC5-B0B0-FFAE-5651E03FD80D}"/>
              </a:ext>
            </a:extLst>
          </p:cNvPr>
          <p:cNvSpPr txBox="1"/>
          <p:nvPr/>
        </p:nvSpPr>
        <p:spPr>
          <a:xfrm>
            <a:off x="1437583" y="418575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B29B960A-09AE-187F-4C42-584C9289F7D1}"/>
              </a:ext>
            </a:extLst>
          </p:cNvPr>
          <p:cNvSpPr/>
          <p:nvPr/>
        </p:nvSpPr>
        <p:spPr>
          <a:xfrm>
            <a:off x="3329242" y="4216530"/>
            <a:ext cx="1953119" cy="4001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DD248-71D8-F66D-3708-AC545C87B872}"/>
              </a:ext>
            </a:extLst>
          </p:cNvPr>
          <p:cNvGrpSpPr/>
          <p:nvPr/>
        </p:nvGrpSpPr>
        <p:grpSpPr>
          <a:xfrm>
            <a:off x="1860543" y="5166544"/>
            <a:ext cx="1201947" cy="1201947"/>
            <a:chOff x="5404304" y="1825137"/>
            <a:chExt cx="1201947" cy="120194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5E593E-93C4-C1FA-A47B-1AF38631F26B}"/>
                </a:ext>
              </a:extLst>
            </p:cNvPr>
            <p:cNvSpPr/>
            <p:nvPr/>
          </p:nvSpPr>
          <p:spPr>
            <a:xfrm>
              <a:off x="5404304" y="1825137"/>
              <a:ext cx="1201947" cy="1201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B85DA9-9E71-B77D-881C-EC6AB61527ED}"/>
                </a:ext>
              </a:extLst>
            </p:cNvPr>
            <p:cNvSpPr txBox="1"/>
            <p:nvPr/>
          </p:nvSpPr>
          <p:spPr>
            <a:xfrm>
              <a:off x="5468110" y="222605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0x0001</a:t>
              </a:r>
              <a:endPara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99087D-BD40-833A-4C00-E03ACEB887A2}"/>
              </a:ext>
            </a:extLst>
          </p:cNvPr>
          <p:cNvSpPr/>
          <p:nvPr/>
        </p:nvSpPr>
        <p:spPr>
          <a:xfrm>
            <a:off x="1371059" y="5166544"/>
            <a:ext cx="474809" cy="1201947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AC400B-1F46-4E80-8CF5-586F1E34CAD8}"/>
              </a:ext>
            </a:extLst>
          </p:cNvPr>
          <p:cNvSpPr txBox="1"/>
          <p:nvPr/>
        </p:nvSpPr>
        <p:spPr>
          <a:xfrm>
            <a:off x="1378396" y="5549717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94B61C7A-A4AE-3E60-F40F-9CAEC9E43B17}"/>
              </a:ext>
            </a:extLst>
          </p:cNvPr>
          <p:cNvSpPr/>
          <p:nvPr/>
        </p:nvSpPr>
        <p:spPr>
          <a:xfrm>
            <a:off x="3329242" y="5580495"/>
            <a:ext cx="1953119" cy="4001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C50134-EC40-CD3C-08F2-8F4DA2F24361}"/>
              </a:ext>
            </a:extLst>
          </p:cNvPr>
          <p:cNvSpPr txBox="1"/>
          <p:nvPr/>
        </p:nvSpPr>
        <p:spPr>
          <a:xfrm>
            <a:off x="6154670" y="4371425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  <a:endParaRPr lang="ko-KR" altLang="en-US" sz="6000" dirty="0">
              <a:solidFill>
                <a:srgbClr val="FF0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3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  <p:bldP spid="41" grpId="0"/>
      <p:bldP spid="41" grpId="1"/>
      <p:bldP spid="42" grpId="0"/>
      <p:bldP spid="44" grpId="0" animBg="1"/>
      <p:bldP spid="45" grpId="0"/>
      <p:bldP spid="46" grpId="0"/>
      <p:bldP spid="48" grpId="0" animBg="1"/>
      <p:bldP spid="49" grpId="0"/>
      <p:bldP spid="50" grpId="0"/>
      <p:bldP spid="52" grpId="0" animBg="1"/>
      <p:bldP spid="53" grpId="0"/>
      <p:bldP spid="54" grpId="0"/>
      <p:bldP spid="55" grpId="0" animBg="1"/>
      <p:bldP spid="56" grpId="0"/>
      <p:bldP spid="61" grpId="0" animBg="1"/>
      <p:bldP spid="62" grpId="0"/>
      <p:bldP spid="63" grpId="0" animBg="1"/>
      <p:bldP spid="68" grpId="0" animBg="1"/>
      <p:bldP spid="69" grpId="0"/>
      <p:bldP spid="70" grpId="0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CC2B72-C080-61E7-EA3D-247F7C24BBE3}"/>
              </a:ext>
            </a:extLst>
          </p:cNvPr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2595-127C-CC1B-DCEF-860B068491D9}"/>
              </a:ext>
            </a:extLst>
          </p:cNvPr>
          <p:cNvSpPr txBox="1"/>
          <p:nvPr/>
        </p:nvSpPr>
        <p:spPr>
          <a:xfrm>
            <a:off x="63259" y="30778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III. Program</a:t>
            </a:r>
            <a:r>
              <a:rPr lang="ko-KR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0ED0A-AD9E-1F19-DAC2-07A2B3EED35B}"/>
              </a:ext>
            </a:extLst>
          </p:cNvPr>
          <p:cNvSpPr txBox="1"/>
          <p:nvPr/>
        </p:nvSpPr>
        <p:spPr>
          <a:xfrm>
            <a:off x="63259" y="735269"/>
            <a:ext cx="338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Program Pointer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3295C-1EBD-5120-9294-C6044D133CD2}"/>
              </a:ext>
            </a:extLst>
          </p:cNvPr>
          <p:cNvSpPr txBox="1"/>
          <p:nvPr/>
        </p:nvSpPr>
        <p:spPr>
          <a:xfrm>
            <a:off x="76972" y="1258489"/>
            <a:ext cx="595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-&gt; The memory that saves the flow of the code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C7911-14B6-10EC-3501-7A2CE0D8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8" y="2092988"/>
            <a:ext cx="3696216" cy="3953427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9FB02E-4E47-2A6D-4A39-823404066B41}"/>
              </a:ext>
            </a:extLst>
          </p:cNvPr>
          <p:cNvSpPr/>
          <p:nvPr/>
        </p:nvSpPr>
        <p:spPr>
          <a:xfrm>
            <a:off x="4546838" y="2091370"/>
            <a:ext cx="1201947" cy="12019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08419-F9C7-1845-4865-2172B13DC1F7}"/>
              </a:ext>
            </a:extLst>
          </p:cNvPr>
          <p:cNvSpPr txBox="1"/>
          <p:nvPr/>
        </p:nvSpPr>
        <p:spPr>
          <a:xfrm>
            <a:off x="4563356" y="2092988"/>
            <a:ext cx="116891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10</a:t>
            </a:r>
            <a:endParaRPr lang="ko-KR" altLang="en-US" sz="72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DBD21-7470-AEE0-51C9-C3E7C2A592CB}"/>
              </a:ext>
            </a:extLst>
          </p:cNvPr>
          <p:cNvSpPr txBox="1"/>
          <p:nvPr/>
        </p:nvSpPr>
        <p:spPr>
          <a:xfrm>
            <a:off x="4563356" y="3324809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FD181-B867-2116-B0EA-6DAADC59A9F8}"/>
              </a:ext>
            </a:extLst>
          </p:cNvPr>
          <p:cNvSpPr/>
          <p:nvPr/>
        </p:nvSpPr>
        <p:spPr>
          <a:xfrm>
            <a:off x="540529" y="5330890"/>
            <a:ext cx="3696216" cy="342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AAC58B-547D-CB30-03EE-8739209488A9}"/>
              </a:ext>
            </a:extLst>
          </p:cNvPr>
          <p:cNvCxnSpPr>
            <a:stCxn id="4" idx="2"/>
          </p:cNvCxnSpPr>
          <p:nvPr/>
        </p:nvCxnSpPr>
        <p:spPr>
          <a:xfrm>
            <a:off x="6096000" y="646332"/>
            <a:ext cx="11643" cy="62116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28ED77-B5D8-06D2-F4D7-012F2DB92600}"/>
              </a:ext>
            </a:extLst>
          </p:cNvPr>
          <p:cNvSpPr txBox="1"/>
          <p:nvPr/>
        </p:nvSpPr>
        <p:spPr>
          <a:xfrm>
            <a:off x="6242053" y="766047"/>
            <a:ext cx="32960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Then,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How function works?</a:t>
            </a:r>
            <a:endParaRPr lang="ko-KR" altLang="en-US" sz="24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561790-46C8-2F48-9593-31A7660F8569}"/>
              </a:ext>
            </a:extLst>
          </p:cNvPr>
          <p:cNvSpPr/>
          <p:nvPr/>
        </p:nvSpPr>
        <p:spPr>
          <a:xfrm>
            <a:off x="4567441" y="4166645"/>
            <a:ext cx="1201947" cy="1201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32393-24C4-AC94-9FA1-EF821290401F}"/>
              </a:ext>
            </a:extLst>
          </p:cNvPr>
          <p:cNvSpPr txBox="1"/>
          <p:nvPr/>
        </p:nvSpPr>
        <p:spPr>
          <a:xfrm>
            <a:off x="4662067" y="4168263"/>
            <a:ext cx="100860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11</a:t>
            </a:r>
            <a:endParaRPr lang="ko-KR" altLang="en-US" sz="7200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D84DB-58BC-40A8-3668-9594B8DE1139}"/>
              </a:ext>
            </a:extLst>
          </p:cNvPr>
          <p:cNvSpPr txBox="1"/>
          <p:nvPr/>
        </p:nvSpPr>
        <p:spPr>
          <a:xfrm>
            <a:off x="4688956" y="54000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Frame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Pointer</a:t>
            </a:r>
            <a:endParaRPr lang="ko-KR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BADE8-648E-3DB9-40B4-2E24CD6080A1}"/>
              </a:ext>
            </a:extLst>
          </p:cNvPr>
          <p:cNvSpPr/>
          <p:nvPr/>
        </p:nvSpPr>
        <p:spPr>
          <a:xfrm>
            <a:off x="540527" y="5707312"/>
            <a:ext cx="3696216" cy="34261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7B772-F1D1-AE0E-5D6B-C93062533A0A}"/>
              </a:ext>
            </a:extLst>
          </p:cNvPr>
          <p:cNvSpPr txBox="1"/>
          <p:nvPr/>
        </p:nvSpPr>
        <p:spPr>
          <a:xfrm>
            <a:off x="6242053" y="1891315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If 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meets function,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7CFCF-03C2-D00D-81A8-053674C717DB}"/>
              </a:ext>
            </a:extLst>
          </p:cNvPr>
          <p:cNvSpPr txBox="1"/>
          <p:nvPr/>
        </p:nvSpPr>
        <p:spPr>
          <a:xfrm>
            <a:off x="6242053" y="2292233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In this case, </a:t>
            </a:r>
            <a:r>
              <a:rPr lang="en-US" altLang="ko-KR" sz="2000" dirty="0" err="1">
                <a:solidFill>
                  <a:srgbClr val="FFF685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func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altLang="ko-KR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lang="en-US" altLang="ko-KR" sz="2000" dirty="0" err="1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,</a:t>
            </a:r>
            <a:r>
              <a:rPr lang="en-US" altLang="ko-KR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b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ko-KR" altLang="en-US" sz="20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52859-43E0-8DA9-8477-395AD1CCE184}"/>
              </a:ext>
            </a:extLst>
          </p:cNvPr>
          <p:cNvSpPr txBox="1"/>
          <p:nvPr/>
        </p:nvSpPr>
        <p:spPr>
          <a:xfrm>
            <a:off x="6250536" y="2703527"/>
            <a:ext cx="44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It stores next line in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Frame Pointer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56098-497A-6250-9924-9E2DB3F8CD7A}"/>
              </a:ext>
            </a:extLst>
          </p:cNvPr>
          <p:cNvSpPr txBox="1"/>
          <p:nvPr/>
        </p:nvSpPr>
        <p:spPr>
          <a:xfrm>
            <a:off x="6250536" y="3354254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Next, 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jumps into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define statement.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BB0E48-976F-7A27-F8F9-557FFC51F339}"/>
              </a:ext>
            </a:extLst>
          </p:cNvPr>
          <p:cNvSpPr/>
          <p:nvPr/>
        </p:nvSpPr>
        <p:spPr>
          <a:xfrm>
            <a:off x="530874" y="3152130"/>
            <a:ext cx="3696216" cy="342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62F67-7336-9D22-6D4A-5B316C2111A6}"/>
              </a:ext>
            </a:extLst>
          </p:cNvPr>
          <p:cNvSpPr txBox="1"/>
          <p:nvPr/>
        </p:nvSpPr>
        <p:spPr>
          <a:xfrm>
            <a:off x="4803569" y="2091370"/>
            <a:ext cx="7633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endParaRPr lang="ko-KR" altLang="en-US" sz="7200" dirty="0">
              <a:solidFill>
                <a:srgbClr val="FFC000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5F73B-3C59-FD11-003C-02E779EF92A9}"/>
              </a:ext>
            </a:extLst>
          </p:cNvPr>
          <p:cNvSpPr txBox="1"/>
          <p:nvPr/>
        </p:nvSpPr>
        <p:spPr>
          <a:xfrm>
            <a:off x="6242053" y="4069701"/>
            <a:ext cx="566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When indented line ended, </a:t>
            </a:r>
            <a:r>
              <a:rPr lang="en-US" altLang="ko-KR" sz="2000" dirty="0">
                <a:solidFill>
                  <a:srgbClr val="FFC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program pointer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jumps into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frame pointer </a:t>
            </a:r>
            <a:r>
              <a:rPr lang="en-US" altLang="ko-KR" sz="2000" dirty="0">
                <a:solidFill>
                  <a:schemeClr val="bg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position</a:t>
            </a:r>
            <a:endParaRPr lang="ko-KR" altLang="en-US" sz="20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/>
      <p:bldP spid="12" grpId="0" animBg="1"/>
      <p:bldP spid="12" grpId="1" animBg="1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6" grpId="0" animBg="1"/>
      <p:bldP spid="27" grpId="0" animBg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569</Words>
  <Application>Microsoft Office PowerPoint</Application>
  <PresentationFormat>와이드스크린</PresentationFormat>
  <Paragraphs>156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ADLaM Display</vt:lpstr>
      <vt:lpstr>Arial</vt:lpstr>
      <vt:lpstr>Office 테마</vt:lpstr>
      <vt:lpstr>Basic Datastructure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Recardinate ALTAIR</dc:creator>
  <cp:lastModifiedBy>Recardinate ALTAIR</cp:lastModifiedBy>
  <cp:revision>4</cp:revision>
  <dcterms:created xsi:type="dcterms:W3CDTF">2024-07-04T17:36:28Z</dcterms:created>
  <dcterms:modified xsi:type="dcterms:W3CDTF">2024-07-05T15:41:05Z</dcterms:modified>
</cp:coreProperties>
</file>