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6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2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1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1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7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0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6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9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A7C-27B7-42C1-8429-5FB9650291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F02-0DBC-4DAE-8B36-67C72B5C9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14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7A1C9-CBF1-4DBC-A71C-A6F028A0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41863"/>
            <a:ext cx="9001462" cy="1468099"/>
          </a:xfrm>
        </p:spPr>
        <p:txBody>
          <a:bodyPr>
            <a:noAutofit/>
          </a:bodyPr>
          <a:lstStyle/>
          <a:p>
            <a:r>
              <a:rPr lang="ru-RU" sz="2000" dirty="0"/>
              <a:t>ОТЧЕТ</a:t>
            </a:r>
            <a:br>
              <a:rPr lang="ru-RU" sz="2000" dirty="0"/>
            </a:br>
            <a:r>
              <a:rPr lang="ru-RU" sz="2000" dirty="0"/>
              <a:t> по учебной  практике</a:t>
            </a:r>
            <a:br>
              <a:rPr lang="ru-RU" sz="2000" dirty="0"/>
            </a:br>
            <a:r>
              <a:rPr lang="ru-RU" sz="2000" dirty="0"/>
              <a:t>ПМ 02. Разработка и администрирование баз данных</a:t>
            </a:r>
            <a:br>
              <a:rPr lang="ru-RU" sz="2000" dirty="0"/>
            </a:br>
            <a:r>
              <a:rPr lang="ru-RU" sz="2000" dirty="0"/>
              <a:t>Тема: «Разработка базы данных «</a:t>
            </a:r>
            <a:r>
              <a:rPr lang="ru-RU" sz="2000" dirty="0" err="1"/>
              <a:t>ХранительПРО</a:t>
            </a:r>
            <a:r>
              <a:rPr lang="ru-RU" sz="2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272DF0-7F75-4D94-B90B-15B31AE9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0" y="3914791"/>
            <a:ext cx="3139488" cy="28131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effectLst/>
              </a:rPr>
              <a:t>Студента</a:t>
            </a:r>
          </a:p>
          <a:p>
            <a:pPr algn="l"/>
            <a:r>
              <a:rPr lang="ru-RU" dirty="0" err="1">
                <a:effectLst/>
              </a:rPr>
              <a:t>Платунов</a:t>
            </a:r>
            <a:r>
              <a:rPr lang="ru-RU" dirty="0">
                <a:effectLst/>
              </a:rPr>
              <a:t> Павел Андреевич </a:t>
            </a:r>
          </a:p>
          <a:p>
            <a:pPr algn="l"/>
            <a:r>
              <a:rPr lang="ru-RU" dirty="0">
                <a:effectLst/>
              </a:rPr>
              <a:t>Группа 21П-1</a:t>
            </a:r>
          </a:p>
          <a:p>
            <a:pPr algn="l"/>
            <a:r>
              <a:rPr lang="ru-RU" dirty="0">
                <a:effectLst/>
              </a:rPr>
              <a:t>Специальность  09.02.07Информационные системы и программирование</a:t>
            </a:r>
          </a:p>
          <a:p>
            <a:pPr algn="l"/>
            <a:r>
              <a:rPr lang="ru-RU" dirty="0">
                <a:effectLst/>
              </a:rPr>
              <a:t>Руководитель практики от колледжа</a:t>
            </a:r>
            <a:r>
              <a:rPr lang="en-US" dirty="0">
                <a:effectLst/>
              </a:rPr>
              <a:t>:</a:t>
            </a:r>
          </a:p>
          <a:p>
            <a:pPr algn="l"/>
            <a:r>
              <a:rPr lang="ru-RU" dirty="0">
                <a:effectLst/>
              </a:rPr>
              <a:t>Калинин Арсений Олегович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DB26-CC8E-45E8-86AA-FCE2098C5C3A}"/>
              </a:ext>
            </a:extLst>
          </p:cNvPr>
          <p:cNvSpPr txBox="1"/>
          <p:nvPr/>
        </p:nvSpPr>
        <p:spPr>
          <a:xfrm>
            <a:off x="1595269" y="106700"/>
            <a:ext cx="9001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КИРОВСКОЙ ОБЛАСТИ</a:t>
            </a:r>
          </a:p>
          <a:p>
            <a:pPr algn="ctr"/>
            <a:r>
              <a:rPr lang="ru-RU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/>
              <a:t> бюджетное учреждение  </a:t>
            </a:r>
          </a:p>
          <a:p>
            <a:pPr algn="ctr"/>
            <a:r>
              <a:rPr lang="ru-RU" dirty="0"/>
              <a:t>«Слободской  колледж педагогики и социальных отношений»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64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53266"/>
            <a:ext cx="10353761" cy="1326321"/>
          </a:xfrm>
        </p:spPr>
        <p:txBody>
          <a:bodyPr/>
          <a:lstStyle/>
          <a:p>
            <a:r>
              <a:rPr lang="ru-RU" dirty="0"/>
              <a:t>Приложение посетителя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746AEE-9FBE-4D2C-B0E3-B07E5958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0" y="1855434"/>
            <a:ext cx="5563147" cy="3345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6F7278-E0A7-4651-9738-AF855B7E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35"/>
            <a:ext cx="5563147" cy="33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53266"/>
            <a:ext cx="10353761" cy="1326321"/>
          </a:xfrm>
        </p:spPr>
        <p:txBody>
          <a:bodyPr/>
          <a:lstStyle/>
          <a:p>
            <a:r>
              <a:rPr lang="ru-RU" dirty="0"/>
              <a:t>Приложение посетителя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746AEE-9FBE-4D2C-B0E3-B07E5958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0" y="1855434"/>
            <a:ext cx="5563147" cy="3345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6F7278-E0A7-4651-9738-AF855B7E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35"/>
            <a:ext cx="5563147" cy="33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Приложение Сотрудника общего отдела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6B8B5A-46F7-49A5-9DD0-EE9470F8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4" y="2041864"/>
            <a:ext cx="5585842" cy="33594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50CEF-B7C5-4F22-8235-FFF599BA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1864"/>
            <a:ext cx="5585842" cy="33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1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Приложение Сотрудника охраны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F5315-D687-40B4-AFBA-A40DD358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1" y="1877629"/>
            <a:ext cx="5542819" cy="33335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CC971-34DC-4E4E-8E9E-47752000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77629"/>
            <a:ext cx="5542819" cy="33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Приложение Сотрудника Подразделения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ED56B8-1BFF-451A-94D6-B0FF0834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0" y="2002681"/>
            <a:ext cx="5489549" cy="3301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71FAC-8078-496D-A471-B42B986E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2" y="2002681"/>
            <a:ext cx="5489549" cy="33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093C-FD38-4B24-975B-299F6CB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Приложение Сотрудника Подразделения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F97DEC-366E-4C1E-B9D4-CA45E09B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57" y="1440842"/>
            <a:ext cx="8096485" cy="48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6DD93-44C7-4735-AB8F-B2F6B339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640EB-8569-4272-83B9-4022FAE7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6321"/>
            <a:ext cx="10353762" cy="49945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практики по модулю ПМ.11. Разработка, администрирование и защита баз данных была создана база данных «</a:t>
            </a:r>
            <a:r>
              <a:rPr lang="ru-RU" dirty="0" err="1"/>
              <a:t>ХранительПРО</a:t>
            </a:r>
            <a:r>
              <a:rPr lang="ru-RU" dirty="0"/>
              <a:t>», которая хранит информацию о посетителях, сотрудниках и заявках. При проектировании базы данных учитывалась 3НФ.</a:t>
            </a:r>
          </a:p>
          <a:p>
            <a:pPr marL="0" indent="0">
              <a:buNone/>
            </a:pPr>
            <a:r>
              <a:rPr lang="ru-RU" dirty="0"/>
              <a:t>В базе данных были созданные триггеры, хранимые процедуры и представления для удобной работы. </a:t>
            </a:r>
          </a:p>
          <a:p>
            <a:pPr marL="0" indent="0">
              <a:buNone/>
            </a:pPr>
            <a:r>
              <a:rPr lang="ru-RU" dirty="0"/>
              <a:t>Были написаны 4 приложения: для посетителя, сотрудника общего отдела, сотрудника охраны, сотрудника подразделения.</a:t>
            </a:r>
          </a:p>
          <a:p>
            <a:pPr marL="0" indent="0">
              <a:buNone/>
            </a:pPr>
            <a:r>
              <a:rPr lang="ru-RU" dirty="0"/>
              <a:t>Для достижения поставленных задач были использованы знания полученные при 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3051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CE211-AA45-4B41-B03F-89C471E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319596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Выполнение анализа и предварительной обработки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CC1CA-6653-45D0-A26D-E2FBFCC2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выполнение учебной практики необходимо разработать базу данных и модули системы защиты объекта критической информационной инфраструктуры (КИИ).</a:t>
            </a:r>
          </a:p>
          <a:p>
            <a:pPr marL="0" indent="0">
              <a:buNone/>
            </a:pPr>
            <a:r>
              <a:rPr lang="ru-RU" dirty="0"/>
              <a:t>На всех объектах критической информационной инфраструктуры (КИИ) действует обязательная система пропускного режима, применяемая как внутри периметра контролируемых зон, так и в опасных зонах. Модуль ПО "</a:t>
            </a:r>
            <a:r>
              <a:rPr lang="ru-RU" dirty="0" err="1"/>
              <a:t>ХранительПРО</a:t>
            </a:r>
            <a:r>
              <a:rPr lang="ru-RU" dirty="0"/>
              <a:t>" предназначен для организации пропускного режима и включает в себя следующие компоненты:</a:t>
            </a:r>
          </a:p>
          <a:p>
            <a:r>
              <a:rPr lang="ru-RU" dirty="0"/>
              <a:t>веб-сервис для заказа пропуска на предприятие для гостей и экскурсионных групп;</a:t>
            </a:r>
          </a:p>
          <a:p>
            <a:r>
              <a:rPr lang="ru-RU" dirty="0"/>
              <a:t>терминал сотрудника общего отдела для формальной проверки поданной заявки;</a:t>
            </a:r>
          </a:p>
          <a:p>
            <a:r>
              <a:rPr lang="ru-RU" dirty="0"/>
              <a:t>терминал сотрудника охраны для реализации пропускного режима;</a:t>
            </a:r>
          </a:p>
          <a:p>
            <a:r>
              <a:rPr lang="ru-RU" dirty="0"/>
              <a:t>терминал сотрудника подразделения для учета посещений.</a:t>
            </a:r>
          </a:p>
        </p:txBody>
      </p:sp>
    </p:spTree>
    <p:extLst>
      <p:ext uri="{BB962C8B-B14F-4D97-AF65-F5344CB8AC3E}">
        <p14:creationId xmlns:p14="http://schemas.microsoft.com/office/powerpoint/2010/main" val="33573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C145-7BF2-4F80-80E0-AC702ACC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UML</a:t>
            </a:r>
            <a:r>
              <a:rPr lang="ru-RU" dirty="0"/>
              <a:t> 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E3F03-CCA4-4328-B36D-462468DD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52" y="1195827"/>
            <a:ext cx="5700496" cy="5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06CCB-5C1E-4976-94A0-5D971054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ERD </a:t>
            </a:r>
            <a:r>
              <a:rPr lang="ru-RU" dirty="0"/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A5370-BD84-4F41-8174-04C5E856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67" y="1158380"/>
            <a:ext cx="7103734" cy="51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0EF6-83A9-449B-86C9-43CA137C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BF571-0A48-4B82-AC90-EC44B6EE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3" y="1002568"/>
            <a:ext cx="10469732" cy="56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30DFA-3986-495F-B2E7-986E89D4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/>
              <a:t>Хранимая процедура для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0BFF7-A7EB-4D11-8BD6-2636D7CD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644" y="2301536"/>
            <a:ext cx="6356411" cy="31582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CREATE PROCEDURE </a:t>
            </a:r>
            <a:r>
              <a:rPr lang="en-US" sz="1600" dirty="0" err="1"/>
              <a:t>Autorisation</a:t>
            </a:r>
            <a:r>
              <a:rPr lang="en-US" sz="1600" dirty="0"/>
              <a:t> (@Login VARCHAR(250), @Password NVARCHAR(250)) </a:t>
            </a:r>
          </a:p>
          <a:p>
            <a:pPr marL="0" indent="0">
              <a:buNone/>
            </a:pPr>
            <a:r>
              <a:rPr lang="en-US" sz="1600" dirty="0"/>
              <a:t>AS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--</a:t>
            </a:r>
            <a:r>
              <a:rPr lang="en-US" sz="1600" dirty="0" err="1"/>
              <a:t>Выбор</a:t>
            </a:r>
            <a:r>
              <a:rPr lang="en-US" sz="1600" dirty="0"/>
              <a:t> </a:t>
            </a:r>
            <a:r>
              <a:rPr lang="en-US" sz="1600" dirty="0" err="1"/>
              <a:t>подходящих</a:t>
            </a:r>
            <a:r>
              <a:rPr lang="en-US" sz="1600" dirty="0"/>
              <a:t> </a:t>
            </a:r>
            <a:r>
              <a:rPr lang="en-US" sz="1600" dirty="0" err="1"/>
              <a:t>посетителей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SELECT * FROM </a:t>
            </a:r>
            <a:r>
              <a:rPr lang="en-US" sz="1600" dirty="0" err="1"/>
              <a:t>Авторизация</a:t>
            </a:r>
            <a:r>
              <a:rPr lang="en-US" sz="1600" dirty="0"/>
              <a:t> WHERE </a:t>
            </a:r>
            <a:r>
              <a:rPr lang="en-US" sz="1600" dirty="0" err="1"/>
              <a:t>Логин</a:t>
            </a:r>
            <a:r>
              <a:rPr lang="en-US" sz="1600" dirty="0"/>
              <a:t> = @Login AND </a:t>
            </a:r>
            <a:r>
              <a:rPr lang="en-US" sz="1600" dirty="0" err="1"/>
              <a:t>Пароль</a:t>
            </a:r>
            <a:r>
              <a:rPr lang="en-US" sz="1600" dirty="0"/>
              <a:t> = @Password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9F1A8-D5AF-4347-BA6B-BA22FA30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85" y="1462073"/>
            <a:ext cx="4240993" cy="49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30DFA-3986-495F-B2E7-986E89D4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/>
              <a:t>Хранимая процедура для Регистрации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0BFF7-A7EB-4D11-8BD6-2636D7CD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500" y="1573567"/>
            <a:ext cx="6356411" cy="4989404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--Регистрация посетителей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PROCEDURE Registration (@Family VARCHAR(250), @Name NVARCHAR(250), @</a:t>
            </a:r>
            <a:r>
              <a:rPr lang="en-US" dirty="0" err="1"/>
              <a:t>Otchestvo</a:t>
            </a:r>
            <a:r>
              <a:rPr lang="en-US" dirty="0"/>
              <a:t> NVARCHAR(250), @Phone NVARCHAR(18), @Email NVARCHAR(250), @</a:t>
            </a:r>
            <a:r>
              <a:rPr lang="en-US" dirty="0" err="1"/>
              <a:t>Organisation</a:t>
            </a:r>
            <a:r>
              <a:rPr lang="en-US" dirty="0"/>
              <a:t> NVARCHAR(250), @Birthday NVARCHAR(250), @Series INT, @Number INT, @Login NVARCHAR(250), @Password NVARCHAR(250))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 err="1"/>
              <a:t>Переменая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DECLARE @</a:t>
            </a:r>
            <a:r>
              <a:rPr lang="en-US" dirty="0" err="1"/>
              <a:t>Kode</a:t>
            </a:r>
            <a:r>
              <a:rPr lang="en-US" dirty="0"/>
              <a:t> INT;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Проверка существует ли организация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IF EXISTS (SELECT * FROM </a:t>
            </a:r>
            <a:r>
              <a:rPr lang="ru-RU" dirty="0"/>
              <a:t>Организация </a:t>
            </a:r>
            <a:r>
              <a:rPr lang="en-US" dirty="0"/>
              <a:t>WHERE </a:t>
            </a:r>
            <a:r>
              <a:rPr lang="ru-RU" dirty="0"/>
              <a:t>Название = @</a:t>
            </a:r>
            <a:r>
              <a:rPr lang="en-US" dirty="0" err="1"/>
              <a:t>Organisation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Если существует выборка кода организации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en-US" dirty="0"/>
              <a:t>SELECT @</a:t>
            </a:r>
            <a:r>
              <a:rPr lang="en-US" dirty="0" err="1"/>
              <a:t>Kode</a:t>
            </a:r>
            <a:r>
              <a:rPr lang="en-US" dirty="0"/>
              <a:t> = [</a:t>
            </a:r>
            <a:r>
              <a:rPr lang="ru-RU" dirty="0"/>
              <a:t>Код организации] </a:t>
            </a:r>
            <a:r>
              <a:rPr lang="en-US" dirty="0"/>
              <a:t>FROM </a:t>
            </a:r>
            <a:r>
              <a:rPr lang="ru-RU" dirty="0"/>
              <a:t>Организация </a:t>
            </a:r>
            <a:r>
              <a:rPr lang="en-US" dirty="0"/>
              <a:t>WHERE </a:t>
            </a:r>
            <a:r>
              <a:rPr lang="ru-RU" dirty="0"/>
              <a:t>Название = @</a:t>
            </a:r>
            <a:r>
              <a:rPr lang="en-US" dirty="0" err="1"/>
              <a:t>Organisation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Если не существует создание и выборка кода организации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INSERT INTO </a:t>
            </a:r>
            <a:r>
              <a:rPr lang="ru-RU" dirty="0"/>
              <a:t>Организация </a:t>
            </a:r>
            <a:r>
              <a:rPr lang="en-US" dirty="0"/>
              <a:t>VALUES (@</a:t>
            </a:r>
            <a:r>
              <a:rPr lang="en-US" dirty="0" err="1"/>
              <a:t>Organisation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SELECT TOP 1 @</a:t>
            </a:r>
            <a:r>
              <a:rPr lang="en-US" dirty="0" err="1"/>
              <a:t>Kode</a:t>
            </a:r>
            <a:r>
              <a:rPr lang="en-US" dirty="0"/>
              <a:t> = [</a:t>
            </a:r>
            <a:r>
              <a:rPr lang="ru-RU" dirty="0"/>
              <a:t>Код организации] </a:t>
            </a:r>
            <a:r>
              <a:rPr lang="en-US" dirty="0"/>
              <a:t>FROM </a:t>
            </a:r>
            <a:r>
              <a:rPr lang="ru-RU" dirty="0"/>
              <a:t>Организация </a:t>
            </a:r>
            <a:r>
              <a:rPr lang="en-US" dirty="0"/>
              <a:t>ORDER BY [</a:t>
            </a:r>
            <a:r>
              <a:rPr lang="ru-RU" dirty="0"/>
              <a:t>Код организации] </a:t>
            </a:r>
            <a:r>
              <a:rPr lang="en-US" dirty="0"/>
              <a:t>DESC;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Добавление посетителя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en-US" dirty="0"/>
              <a:t>INSERT INTO </a:t>
            </a:r>
            <a:r>
              <a:rPr lang="ru-RU" dirty="0"/>
              <a:t>Посетитель (Фамилия, Имя, Отчество, [Номер телефона], </a:t>
            </a:r>
            <a:r>
              <a:rPr lang="en-US" dirty="0"/>
              <a:t>Email, [</a:t>
            </a:r>
            <a:r>
              <a:rPr lang="ru-RU" dirty="0"/>
              <a:t>Дата рождения], [Код организации], [Серия паспорта], [Номер паспорта]) </a:t>
            </a:r>
            <a:r>
              <a:rPr lang="en-US" dirty="0"/>
              <a:t>VALUES (@Family, @Name, @</a:t>
            </a:r>
            <a:r>
              <a:rPr lang="en-US" dirty="0" err="1"/>
              <a:t>Otchestvo</a:t>
            </a:r>
            <a:r>
              <a:rPr lang="en-US" dirty="0"/>
              <a:t>, @Phone, @Email, @Birthday, @</a:t>
            </a:r>
            <a:r>
              <a:rPr lang="en-US" dirty="0" err="1"/>
              <a:t>Kode</a:t>
            </a:r>
            <a:r>
              <a:rPr lang="en-US" dirty="0"/>
              <a:t>, @Series, @Number)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Выборка кода добавленного посетителя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SELECT TOP 1 @</a:t>
            </a:r>
            <a:r>
              <a:rPr lang="en-US" dirty="0" err="1"/>
              <a:t>Kode</a:t>
            </a:r>
            <a:r>
              <a:rPr lang="en-US" dirty="0"/>
              <a:t> = [</a:t>
            </a:r>
            <a:r>
              <a:rPr lang="ru-RU" dirty="0"/>
              <a:t>Код посетителя] </a:t>
            </a:r>
            <a:r>
              <a:rPr lang="en-US" dirty="0"/>
              <a:t>FROM </a:t>
            </a:r>
            <a:r>
              <a:rPr lang="ru-RU" dirty="0"/>
              <a:t>Посетитель </a:t>
            </a:r>
            <a:r>
              <a:rPr lang="en-US" dirty="0"/>
              <a:t>ORDER BY [</a:t>
            </a:r>
            <a:r>
              <a:rPr lang="ru-RU" dirty="0"/>
              <a:t>Код организации] </a:t>
            </a:r>
            <a:r>
              <a:rPr lang="en-US" dirty="0"/>
              <a:t>DESC;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--</a:t>
            </a:r>
            <a:r>
              <a:rPr lang="ru-RU" dirty="0"/>
              <a:t>Добавление посетителя в авторизацию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INSERT INTO </a:t>
            </a:r>
            <a:r>
              <a:rPr lang="ru-RU" dirty="0"/>
              <a:t>Авторизация </a:t>
            </a:r>
            <a:r>
              <a:rPr lang="en-US" dirty="0"/>
              <a:t>VALUES (@</a:t>
            </a:r>
            <a:r>
              <a:rPr lang="en-US" dirty="0" err="1"/>
              <a:t>Kode</a:t>
            </a:r>
            <a:r>
              <a:rPr lang="en-US" dirty="0"/>
              <a:t>, @Login, @Password)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9F1A8-D5AF-4347-BA6B-BA22FA30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85" y="1462073"/>
            <a:ext cx="4240993" cy="49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DE82C-0267-47B4-92DF-832320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/>
              <a:t>Регистрация и Авторизация Посетителя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022C71-3638-4918-8674-AAB8B9B9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4" y="2125311"/>
            <a:ext cx="4344006" cy="2981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A0B3CA-C770-40AF-87D1-BBAC99C6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33" y="1321424"/>
            <a:ext cx="510611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3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8825C-921F-4155-A493-A471DC16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Выполнение резервного копирования и восстановления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3F661F-F0EF-4B9F-93A5-3C7F60ED0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119" y="1814601"/>
            <a:ext cx="5042934" cy="36984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E6EB9-787F-46D8-9B40-A9F0A5F8FF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7600" y="1812092"/>
            <a:ext cx="5111680" cy="3700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52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46</TotalTime>
  <Words>622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ОТЧЕТ  по учебной  практике ПМ 02. Разработка и администрирование баз данных Тема: «Разработка базы данных «ХранительПРО»</vt:lpstr>
      <vt:lpstr>Выполнение анализа и предварительной обработки информации</vt:lpstr>
      <vt:lpstr>UML Диаграмма вариантов использования</vt:lpstr>
      <vt:lpstr>ERD диаграмма</vt:lpstr>
      <vt:lpstr>Схема базы данных</vt:lpstr>
      <vt:lpstr>Хранимая процедура для авторизации</vt:lpstr>
      <vt:lpstr>Хранимая процедура для Регистрации</vt:lpstr>
      <vt:lpstr>Регистрация и Авторизация Посетителя</vt:lpstr>
      <vt:lpstr>Выполнение резервного копирования и восстановления</vt:lpstr>
      <vt:lpstr>Приложение посетителя</vt:lpstr>
      <vt:lpstr>Приложение посетителя</vt:lpstr>
      <vt:lpstr>Приложение Сотрудника общего отдела</vt:lpstr>
      <vt:lpstr>Приложение Сотрудника охраны</vt:lpstr>
      <vt:lpstr>Приложение Сотрудника Подразделения</vt:lpstr>
      <vt:lpstr>Приложение Сотрудника Подразделения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учебной  практике ПМ 02. Разработка и администрирование баз данных Тема: «Разработка базы данных «ХранительПРО»</dc:title>
  <dc:creator>King Night</dc:creator>
  <cp:lastModifiedBy>King Night</cp:lastModifiedBy>
  <cp:revision>7</cp:revision>
  <dcterms:created xsi:type="dcterms:W3CDTF">2024-04-19T14:09:25Z</dcterms:created>
  <dcterms:modified xsi:type="dcterms:W3CDTF">2024-04-19T14:56:20Z</dcterms:modified>
</cp:coreProperties>
</file>