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4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1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14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8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7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4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4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7A1C9-CBF1-4DBC-A71C-A6F028A0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777" y="2041863"/>
            <a:ext cx="9900445" cy="1020119"/>
          </a:xfrm>
        </p:spPr>
        <p:txBody>
          <a:bodyPr>
            <a:noAutofit/>
          </a:bodyPr>
          <a:lstStyle/>
          <a:p>
            <a:r>
              <a:rPr lang="ru-RU" sz="2000" dirty="0"/>
              <a:t>ОТЧЕТ</a:t>
            </a:r>
            <a:br>
              <a:rPr lang="ru-RU" sz="2000" dirty="0"/>
            </a:br>
            <a:r>
              <a:rPr lang="ru-RU" sz="2000" dirty="0"/>
              <a:t> по учебной  практике</a:t>
            </a:r>
            <a:br>
              <a:rPr lang="ru-RU" sz="2000" dirty="0"/>
            </a:br>
            <a:r>
              <a:rPr lang="ru-RU" sz="2000" dirty="0"/>
              <a:t>ПМ.02. Осуществление интеграции программных модулей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272DF0-7F75-4D94-B90B-15B31AE9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0" y="3914791"/>
            <a:ext cx="3139488" cy="28131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effectLst/>
              </a:rPr>
              <a:t>Студента</a:t>
            </a:r>
          </a:p>
          <a:p>
            <a:pPr algn="l"/>
            <a:r>
              <a:rPr lang="ru-RU" dirty="0" err="1">
                <a:effectLst/>
              </a:rPr>
              <a:t>Платунов</a:t>
            </a:r>
            <a:r>
              <a:rPr lang="ru-RU" dirty="0">
                <a:effectLst/>
              </a:rPr>
              <a:t> Павел Андреевич </a:t>
            </a:r>
          </a:p>
          <a:p>
            <a:pPr algn="l"/>
            <a:r>
              <a:rPr lang="ru-RU" dirty="0">
                <a:effectLst/>
              </a:rPr>
              <a:t>Группа 21П-1</a:t>
            </a:r>
          </a:p>
          <a:p>
            <a:pPr algn="l"/>
            <a:r>
              <a:rPr lang="ru-RU" dirty="0">
                <a:effectLst/>
              </a:rPr>
              <a:t>Специальность  09.02.07Информационные системы и программирование</a:t>
            </a:r>
          </a:p>
          <a:p>
            <a:pPr algn="l"/>
            <a:r>
              <a:rPr lang="ru-RU" dirty="0">
                <a:effectLst/>
              </a:rPr>
              <a:t>Руководитель практики от колледжа</a:t>
            </a:r>
            <a:r>
              <a:rPr lang="en-US" dirty="0">
                <a:effectLst/>
              </a:rPr>
              <a:t>:</a:t>
            </a:r>
          </a:p>
          <a:p>
            <a:pPr algn="l"/>
            <a:r>
              <a:rPr lang="ru-RU" dirty="0">
                <a:effectLst/>
              </a:rPr>
              <a:t>Калинин Арсений Олегович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DB26-CC8E-45E8-86AA-FCE2098C5C3A}"/>
              </a:ext>
            </a:extLst>
          </p:cNvPr>
          <p:cNvSpPr txBox="1"/>
          <p:nvPr/>
        </p:nvSpPr>
        <p:spPr>
          <a:xfrm>
            <a:off x="1595269" y="106700"/>
            <a:ext cx="9001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КИРОВСКОЙ ОБЛАСТИ</a:t>
            </a:r>
          </a:p>
          <a:p>
            <a:pPr algn="ctr"/>
            <a:r>
              <a:rPr lang="ru-RU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/>
              <a:t> бюджетное учреждение  </a:t>
            </a:r>
          </a:p>
          <a:p>
            <a:pPr algn="ctr"/>
            <a:r>
              <a:rPr lang="ru-RU" dirty="0"/>
              <a:t>«Слободской  колледж педагогики и социальных отношений»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64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91848-EDBF-4542-A929-F0735C9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56" y="1891586"/>
            <a:ext cx="5943600" cy="3343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50913-13D2-4EA5-B876-F8974C72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19" y="1891586"/>
            <a:ext cx="5125807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D08CA-38DF-4F8E-96B2-BC4A70BD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9" y="2166455"/>
            <a:ext cx="594360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0070CB-0243-4308-AE8F-B66DB44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59" y="1513166"/>
            <a:ext cx="5257238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02972A-8FE9-4606-9871-53C21BAD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59" y="2831279"/>
            <a:ext cx="5257238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6391D-D04D-4427-91A1-41AC9E6326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02121" y="4026716"/>
            <a:ext cx="3086417" cy="1606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86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1D322-3854-452F-9E33-C9721E92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62256"/>
            <a:ext cx="5181600" cy="410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041054-B7F9-440F-AED9-04497A95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80" y="1819405"/>
            <a:ext cx="5038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телефонный справочник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4F31FA-90B5-48F8-9AB6-CE90C265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3" y="1853967"/>
            <a:ext cx="5854615" cy="38211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D35CC-8082-4265-B770-620B7124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10" y="1853967"/>
            <a:ext cx="3355851" cy="38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решения ЗЛУ графическим и симплексным методом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404724-EC07-4D02-8CC2-7659D555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1" y="1918933"/>
            <a:ext cx="5673459" cy="34061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B484B6-EA79-4C84-8E75-489A0618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16" y="2057131"/>
            <a:ext cx="5625377" cy="30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Отладка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программе были предусмотрены ограничения на выполнение действий без заполнения необходимых полей, и обработку ошибок возникающих на стороне сервера.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7EB60-EB52-4C5F-B225-32C5C6F6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2228850"/>
            <a:ext cx="4991100" cy="1200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E73054-A697-4D87-8F91-1D52839A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3594711"/>
            <a:ext cx="5029200" cy="1238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4195B9-F23F-4637-9558-34E2DA17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95" y="2211973"/>
            <a:ext cx="5029200" cy="4455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234CF0-6889-4984-9545-32D65296B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" y="4971076"/>
            <a:ext cx="5042970" cy="16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8624"/>
            <a:ext cx="10353762" cy="53788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системы были созданы тестовые наборы для приложения </a:t>
            </a:r>
            <a:r>
              <a:rPr lang="ru-RU" dirty="0" err="1"/>
              <a:t>MedLaboratory</a:t>
            </a:r>
            <a:r>
              <a:rPr lang="ru-RU" dirty="0"/>
              <a:t>. При проведение тестирования были проведены следующие тесты: функциональное тестирование, тестирование интерфейса и </a:t>
            </a:r>
            <a:r>
              <a:rPr lang="ru-RU" dirty="0" err="1"/>
              <a:t>unit</a:t>
            </a:r>
            <a:r>
              <a:rPr lang="ru-RU" dirty="0"/>
              <a:t>-тесты.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A86392-BDD3-4B92-92AE-F6F90E5E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6" y="2261522"/>
            <a:ext cx="3921866" cy="4418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A64AD7-D9E7-4F35-9E67-4C15CE09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81" y="2248687"/>
            <a:ext cx="3800543" cy="44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94175474-129C-4A03-AEB0-A78379990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8414"/>
              </p:ext>
            </p:extLst>
          </p:nvPr>
        </p:nvGraphicFramePr>
        <p:xfrm>
          <a:off x="381001" y="3688144"/>
          <a:ext cx="5776002" cy="2777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692">
                  <a:extLst>
                    <a:ext uri="{9D8B030D-6E8A-4147-A177-3AD203B41FA5}">
                      <a16:colId xmlns:a16="http://schemas.microsoft.com/office/drawing/2014/main" val="1094479816"/>
                    </a:ext>
                  </a:extLst>
                </a:gridCol>
                <a:gridCol w="2888310">
                  <a:extLst>
                    <a:ext uri="{9D8B030D-6E8A-4147-A177-3AD203B41FA5}">
                      <a16:colId xmlns:a16="http://schemas.microsoft.com/office/drawing/2014/main" val="1872307043"/>
                    </a:ext>
                  </a:extLst>
                </a:gridCol>
              </a:tblGrid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TestCase 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MedLaboratory #1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09405865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Приоритет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08618389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 тестирования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Имя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Просмотр контактов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4276551037"/>
                  </a:ext>
                </a:extLst>
              </a:tr>
              <a:tr h="415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Резюме испытания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Нажатие на кнопку просмотр контактов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828978091"/>
                  </a:ext>
                </a:extLst>
              </a:tr>
              <a:tr h="211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Шаги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400">
                          <a:effectLst/>
                        </a:rPr>
                        <a:t>Запуск приложения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125514511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Данные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13983933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 данных в таблицу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48753607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Фактический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 данных в таблицу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4166915477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Предпосылки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Открытие формы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93836813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Постусловия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834169361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Статус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959737806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7823185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744F8F8-6D9A-4C51-8EA9-055E96F9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02715"/>
              </p:ext>
            </p:extLst>
          </p:nvPr>
        </p:nvGraphicFramePr>
        <p:xfrm>
          <a:off x="6315075" y="3688144"/>
          <a:ext cx="5524500" cy="278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954">
                  <a:extLst>
                    <a:ext uri="{9D8B030D-6E8A-4147-A177-3AD203B41FA5}">
                      <a16:colId xmlns:a16="http://schemas.microsoft.com/office/drawing/2014/main" val="679752448"/>
                    </a:ext>
                  </a:extLst>
                </a:gridCol>
                <a:gridCol w="2762546">
                  <a:extLst>
                    <a:ext uri="{9D8B030D-6E8A-4147-A177-3AD203B41FA5}">
                      <a16:colId xmlns:a16="http://schemas.microsoft.com/office/drawing/2014/main" val="413788859"/>
                    </a:ext>
                  </a:extLst>
                </a:gridCol>
              </a:tblGrid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TestCase #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MedLaboratory #2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510345563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Приоритет теста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909964363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Название тестирования</a:t>
                      </a:r>
                      <a:r>
                        <a:rPr lang="en-US" sz="1300">
                          <a:effectLst/>
                        </a:rPr>
                        <a:t>/</a:t>
                      </a:r>
                      <a:r>
                        <a:rPr lang="ru-RU" sz="1300">
                          <a:effectLst/>
                        </a:rPr>
                        <a:t>Имя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Поиск по ФИО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793616395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Резюме испытания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Ввод в поле текста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718527193"/>
                  </a:ext>
                </a:extLst>
              </a:tr>
              <a:tr h="2018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Шаги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300">
                          <a:effectLst/>
                        </a:rPr>
                        <a:t>Заполнение поля поиска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879131436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Данные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547598749"/>
                  </a:ext>
                </a:extLst>
              </a:tr>
              <a:tr h="397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Ожидаемый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Вывод всех пользователей с Фамилией 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357440248"/>
                  </a:ext>
                </a:extLst>
              </a:tr>
              <a:tr h="397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Фактический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Вывод всех пользователей с Фамилией 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712682512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Предпосылки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3530691871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Постусловия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948974044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Статус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421006777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Комментарии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133172058"/>
                  </a:ext>
                </a:extLst>
              </a:tr>
            </a:tbl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7C6E881-C293-4B1A-B7E8-784EED2F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070149"/>
            <a:ext cx="11458574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8624"/>
            <a:ext cx="10353762" cy="53788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системы были созданы тестовые наборы для приложения телефонного справочника. При проведение тестирования были проведены следующие тесты: функциональное тестирование, тестирование интерфейса и </a:t>
            </a:r>
            <a:r>
              <a:rPr lang="ru-RU" dirty="0" err="1"/>
              <a:t>unit</a:t>
            </a:r>
            <a:r>
              <a:rPr lang="ru-RU" dirty="0"/>
              <a:t>-тесты.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6000E7-961B-4E2D-8765-AABF002E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66" y="3019425"/>
            <a:ext cx="4338715" cy="29875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BA9CDC-07FD-45E2-9C34-A65E730C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35" y="2279832"/>
            <a:ext cx="3484855" cy="4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A0768D-B96B-4DC0-871F-A2B63B881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06"/>
          <a:stretch/>
        </p:blipFill>
        <p:spPr>
          <a:xfrm>
            <a:off x="913794" y="1099587"/>
            <a:ext cx="9950496" cy="2386564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D666A1-3605-4265-BAB8-CFCF59137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92533"/>
              </p:ext>
            </p:extLst>
          </p:nvPr>
        </p:nvGraphicFramePr>
        <p:xfrm>
          <a:off x="459792" y="3658293"/>
          <a:ext cx="5705475" cy="290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433">
                  <a:extLst>
                    <a:ext uri="{9D8B030D-6E8A-4147-A177-3AD203B41FA5}">
                      <a16:colId xmlns:a16="http://schemas.microsoft.com/office/drawing/2014/main" val="1000147086"/>
                    </a:ext>
                  </a:extLst>
                </a:gridCol>
                <a:gridCol w="2853042">
                  <a:extLst>
                    <a:ext uri="{9D8B030D-6E8A-4147-A177-3AD203B41FA5}">
                      <a16:colId xmlns:a16="http://schemas.microsoft.com/office/drawing/2014/main" val="3472560242"/>
                    </a:ext>
                  </a:extLst>
                </a:gridCol>
              </a:tblGrid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TestCase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PhoneDirectory #1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98985600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Высокий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417040656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тестирования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ru-RU" sz="1200">
                          <a:effectLst/>
                        </a:rPr>
                        <a:t>Имя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Просмотр контактов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711453628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Нажатие на кнопку просмотр контактов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95470075"/>
                  </a:ext>
                </a:extLst>
              </a:tr>
              <a:tr h="438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Шаги тестирования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Запуск приложения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Нажатие на кнопку “Просмотр контактов”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06505742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2693144965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данных контактов в таблицу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50801514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данных контактов в таблицу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89317869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613237744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0681063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Статус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498538009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48667582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43869EC-C19F-4309-B19E-065F57BE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71625"/>
              </p:ext>
            </p:extLst>
          </p:nvPr>
        </p:nvGraphicFramePr>
        <p:xfrm>
          <a:off x="6372225" y="3669078"/>
          <a:ext cx="5448299" cy="2896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858">
                  <a:extLst>
                    <a:ext uri="{9D8B030D-6E8A-4147-A177-3AD203B41FA5}">
                      <a16:colId xmlns:a16="http://schemas.microsoft.com/office/drawing/2014/main" val="1523671009"/>
                    </a:ext>
                  </a:extLst>
                </a:gridCol>
                <a:gridCol w="2724441">
                  <a:extLst>
                    <a:ext uri="{9D8B030D-6E8A-4147-A177-3AD203B41FA5}">
                      <a16:colId xmlns:a16="http://schemas.microsoft.com/office/drawing/2014/main" val="3409476357"/>
                    </a:ext>
                  </a:extLst>
                </a:gridCol>
              </a:tblGrid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TestCase</a:t>
                      </a:r>
                      <a:r>
                        <a:rPr lang="en-US" sz="1300" dirty="0">
                          <a:effectLst/>
                        </a:rPr>
                        <a:t> #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PhoneDirectory #2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69060606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Приоритет теста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377507545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Название тестирования</a:t>
                      </a:r>
                      <a:r>
                        <a:rPr lang="en-US" sz="1300">
                          <a:effectLst/>
                        </a:rPr>
                        <a:t>/</a:t>
                      </a:r>
                      <a:r>
                        <a:rPr lang="ru-RU" sz="1300">
                          <a:effectLst/>
                        </a:rPr>
                        <a:t>Имя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контактов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768001354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Резюме испытания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Ввод в поле текста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994892159"/>
                  </a:ext>
                </a:extLst>
              </a:tr>
              <a:tr h="3211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Шаги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Заполнение поля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Нажатие на кнопку </a:t>
                      </a: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ru-RU" sz="1000">
                          <a:effectLst/>
                        </a:rPr>
                        <a:t>Сортировать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234186494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Данные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Фамилия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660999721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Ожидаемый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данных в таблице по выбранному полю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56010479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Фактический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данных в таблице по выбранному полю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3369291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Предпосылки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3905004659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Постусловия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880830229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Статус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54351585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Комментарии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39155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0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Анализ предметной области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Работа в системе контроля версий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Программы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Отладка программного модуля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Разработка тестовых наборов и тестовых сценариев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Заключение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55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прохождения учебной практики я разработал систему </a:t>
            </a:r>
            <a:r>
              <a:rPr lang="ru-RU" dirty="0" err="1"/>
              <a:t>MedLaboratory</a:t>
            </a:r>
            <a:r>
              <a:rPr lang="ru-RU" dirty="0"/>
              <a:t>, протестировал и отладил программу для взаимодействия с базой данных. Разработал телефонный справочник для хранения информации о контактах, и разработал приложения для решения ЗЛУ графическим и симплексным методом.</a:t>
            </a:r>
          </a:p>
          <a:p>
            <a:pPr marL="0" indent="0">
              <a:buNone/>
            </a:pPr>
            <a:r>
              <a:rPr lang="ru-RU" dirty="0"/>
              <a:t>Учебная практика научила меня выполнять правильную интеграцию модулей в готовую систему их тестирование и отладку. </a:t>
            </a:r>
          </a:p>
        </p:txBody>
      </p:sp>
    </p:spTree>
    <p:extLst>
      <p:ext uri="{BB962C8B-B14F-4D97-AF65-F5344CB8AC3E}">
        <p14:creationId xmlns:p14="http://schemas.microsoft.com/office/powerpoint/2010/main" val="25078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научиться интегрировать программные модули в систему, выполнять тестирование и отладку.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систему </a:t>
            </a:r>
            <a:r>
              <a:rPr lang="en-US" dirty="0" err="1"/>
              <a:t>MedLaboratory</a:t>
            </a:r>
            <a:r>
              <a:rPr lang="en-US" dirty="0"/>
              <a:t> </a:t>
            </a:r>
            <a:r>
              <a:rPr lang="ru-RU" dirty="0"/>
              <a:t>(База данных, приложение)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телефонный справочник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Провести тестировании разработанный 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Провести отладку разработанных 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ЗЛУ (графический и симплексный метод)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6D61266-7CF7-462D-B858-08D8B79BC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72462"/>
              </p:ext>
            </p:extLst>
          </p:nvPr>
        </p:nvGraphicFramePr>
        <p:xfrm>
          <a:off x="790113" y="1711288"/>
          <a:ext cx="5690586" cy="419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11373116" imgH="8391634" progId="Visio.Drawing.15">
                  <p:embed/>
                </p:oleObj>
              </mc:Choice>
              <mc:Fallback>
                <p:oleObj name="Visio" r:id="rId3" imgW="11373116" imgH="8391634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6D61266-7CF7-462D-B858-08D8B79BC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13" y="1711288"/>
                        <a:ext cx="5690586" cy="4192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1557144" y="5978420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UML </a:t>
            </a:r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955965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архитектуры системы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9466251-7218-4E84-A450-2E61FE44B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7424"/>
              </p:ext>
            </p:extLst>
          </p:nvPr>
        </p:nvGraphicFramePr>
        <p:xfrm>
          <a:off x="7110604" y="2140935"/>
          <a:ext cx="42386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5" imgW="5734139" imgH="3800327" progId="Visio.Drawing.15">
                  <p:embed/>
                </p:oleObj>
              </mc:Choice>
              <mc:Fallback>
                <p:oleObj name="Visio" r:id="rId5" imgW="5734139" imgH="3800327" progId="Visio.Drawing.15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9466251-7218-4E84-A450-2E61FE44B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604" y="2140935"/>
                        <a:ext cx="4238625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924443" y="5978420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323264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классов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C2727F1-C700-4B69-852C-3313087CB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8667"/>
              </p:ext>
            </p:extLst>
          </p:nvPr>
        </p:nvGraphicFramePr>
        <p:xfrm>
          <a:off x="1488610" y="1493210"/>
          <a:ext cx="3627137" cy="443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11134947" imgH="13620947" progId="Visio.Drawing.15">
                  <p:embed/>
                </p:oleObj>
              </mc:Choice>
              <mc:Fallback>
                <p:oleObj name="Visio" r:id="rId3" imgW="11134947" imgH="13620947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4C2727F1-C700-4B69-852C-3313087CB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610" y="1493210"/>
                        <a:ext cx="3627137" cy="4438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A02B957-459E-475A-B17E-146794CED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25097"/>
              </p:ext>
            </p:extLst>
          </p:nvPr>
        </p:nvGraphicFramePr>
        <p:xfrm>
          <a:off x="5810853" y="1450039"/>
          <a:ext cx="5177315" cy="444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5" imgW="17344892" imgH="14878307" progId="Visio.Drawing.15">
                  <p:embed/>
                </p:oleObj>
              </mc:Choice>
              <mc:Fallback>
                <p:oleObj name="Visio" r:id="rId5" imgW="17344892" imgH="14878307" progId="Visio.Drawing.15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BA02B957-459E-475A-B17E-146794CED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853" y="1450039"/>
                        <a:ext cx="5177315" cy="4442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2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924443" y="4436591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323264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</a:t>
            </a:r>
            <a:r>
              <a:rPr lang="ru-RU" dirty="0"/>
              <a:t>-диаграмма аптеки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EF92A64-BACE-4F38-9F69-1735D98DF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85933"/>
              </p:ext>
            </p:extLst>
          </p:nvPr>
        </p:nvGraphicFramePr>
        <p:xfrm>
          <a:off x="5899549" y="1665838"/>
          <a:ext cx="56292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28156077" imgH="19907211" progId="Visio.Drawing.15">
                  <p:embed/>
                </p:oleObj>
              </mc:Choice>
              <mc:Fallback>
                <p:oleObj name="Visio" r:id="rId3" imgW="28156077" imgH="19907211" progId="Visio.Drawing.15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FEF92A64-BACE-4F38-9F69-1735D98DF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549" y="1665838"/>
                        <a:ext cx="5629275" cy="398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922C3E3-38F7-4E06-8CA1-670CE7CCA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05935"/>
              </p:ext>
            </p:extLst>
          </p:nvPr>
        </p:nvGraphicFramePr>
        <p:xfrm>
          <a:off x="720053" y="2402454"/>
          <a:ext cx="4918229" cy="205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5" imgW="8620347" imgH="3600450" progId="Visio.Drawing.15">
                  <p:embed/>
                </p:oleObj>
              </mc:Choice>
              <mc:Fallback>
                <p:oleObj name="Visio" r:id="rId5" imgW="8620347" imgH="3600450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4922C3E3-38F7-4E06-8CA1-670CE7CCA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53" y="2402454"/>
                        <a:ext cx="4918229" cy="205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Работа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репозиторий в системе контроля версии </a:t>
            </a:r>
            <a:r>
              <a:rPr lang="en-US" dirty="0"/>
              <a:t>GIT. </a:t>
            </a:r>
            <a:r>
              <a:rPr lang="ru-RU" dirty="0"/>
              <a:t>В репозиторий каждый день загружался промежуточный результат работы.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22C5F5-B05F-4112-A57A-DA0949E6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7" y="2809875"/>
            <a:ext cx="5304703" cy="27783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A5289D-23D8-4AB4-AE88-F30712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7" y="2155971"/>
            <a:ext cx="6040073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105529-E4F6-4EDD-9D4C-F89C4DC77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0118" y="3516297"/>
            <a:ext cx="5588552" cy="3147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BDBE7-8EA0-4E1E-ACDF-03A7AF80DF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575" y="3532809"/>
            <a:ext cx="5588553" cy="3147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EE856C-6981-436B-8B02-CAECACEF0C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16922" y="1501196"/>
            <a:ext cx="3382248" cy="19293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7EC515-118F-4288-9E12-7C4E3B4699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91160" y="1501196"/>
            <a:ext cx="2870520" cy="19069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8CFFD-7002-4E0B-8768-6070C49CC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53670" y="1501196"/>
            <a:ext cx="2408550" cy="19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6D5A9E-CC4B-48ED-930D-0545FFB9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2" y="1894666"/>
            <a:ext cx="5534243" cy="30686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07C88A-58CD-4FC5-9CFB-858F774C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3" y="2057399"/>
            <a:ext cx="5943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146</TotalTime>
  <Words>629</Words>
  <Application>Microsoft Office PowerPoint</Application>
  <PresentationFormat>Широкоэкранный</PresentationFormat>
  <Paragraphs>164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Visio</vt:lpstr>
      <vt:lpstr>ОТЧЕТ  по учебной  практике ПМ.02. Осуществление интеграции программных модулей</vt:lpstr>
      <vt:lpstr>Содержание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Работа в системе контроля версий</vt:lpstr>
      <vt:lpstr>Программы</vt:lpstr>
      <vt:lpstr>Программы</vt:lpstr>
      <vt:lpstr>Программы</vt:lpstr>
      <vt:lpstr>Программы</vt:lpstr>
      <vt:lpstr>Программы</vt:lpstr>
      <vt:lpstr>Программы</vt:lpstr>
      <vt:lpstr>Программы</vt:lpstr>
      <vt:lpstr>Отладка программного модуля</vt:lpstr>
      <vt:lpstr>Разработка тестовых наборов и тестовых сценариев</vt:lpstr>
      <vt:lpstr>Разработка тестовых наборов и тестовых сценариев</vt:lpstr>
      <vt:lpstr>Разработка тестовых наборов и тестовых сценариев</vt:lpstr>
      <vt:lpstr>Разработка тестовых наборов и тестовых сценариев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учебной  практике ПМ 02. Разработка и администрирование баз данных Тема: «Разработка базы данных «ХранительПРО»</dc:title>
  <dc:creator>King Night</dc:creator>
  <cp:lastModifiedBy>King Night</cp:lastModifiedBy>
  <cp:revision>18</cp:revision>
  <dcterms:created xsi:type="dcterms:W3CDTF">2024-05-17T08:33:02Z</dcterms:created>
  <dcterms:modified xsi:type="dcterms:W3CDTF">2024-05-17T11:22:04Z</dcterms:modified>
</cp:coreProperties>
</file>