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[ ALTIBSE HDB TPC-H </a:t>
            </a:r>
            <a:r>
              <a:rPr lang="ko-KR" dirty="0" smtClean="0"/>
              <a:t>성능비교</a:t>
            </a:r>
            <a:r>
              <a:rPr lang="en-US" altLang="ko-KR" dirty="0" smtClean="0"/>
              <a:t> ]</a:t>
            </a:r>
            <a:endParaRPr lang="ko-KR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DATA!$C$82</c:f>
              <c:strCache>
                <c:ptCount val="1"/>
                <c:pt idx="0">
                  <c:v>HDB 6.3.1</c:v>
                </c:pt>
              </c:strCache>
            </c:strRef>
          </c:tx>
          <c:marker>
            <c:symbol val="none"/>
          </c:marker>
          <c:cat>
            <c:strRef>
              <c:f>DATA!$B$83:$B$104</c:f>
              <c:strCache>
                <c:ptCount val="2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  <c:pt idx="21">
                  <c:v>Q22</c:v>
                </c:pt>
              </c:strCache>
            </c:strRef>
          </c:cat>
          <c:val>
            <c:numRef>
              <c:f>DATA!$C$83:$C$104</c:f>
              <c:numCache>
                <c:formatCode>0.00_ </c:formatCode>
                <c:ptCount val="22"/>
                <c:pt idx="0">
                  <c:v>468.15000000000032</c:v>
                </c:pt>
                <c:pt idx="1">
                  <c:v>4.8499999999999996</c:v>
                </c:pt>
                <c:pt idx="2">
                  <c:v>197.06</c:v>
                </c:pt>
                <c:pt idx="3">
                  <c:v>47.04</c:v>
                </c:pt>
                <c:pt idx="4">
                  <c:v>215.12</c:v>
                </c:pt>
                <c:pt idx="5">
                  <c:v>119.91000000000012</c:v>
                </c:pt>
                <c:pt idx="6">
                  <c:v>199.7</c:v>
                </c:pt>
                <c:pt idx="7">
                  <c:v>263.35000000000002</c:v>
                </c:pt>
                <c:pt idx="8">
                  <c:v>743.12</c:v>
                </c:pt>
                <c:pt idx="9">
                  <c:v>126.64999999999999</c:v>
                </c:pt>
                <c:pt idx="10">
                  <c:v>43.05</c:v>
                </c:pt>
                <c:pt idx="11">
                  <c:v>127.01</c:v>
                </c:pt>
                <c:pt idx="12">
                  <c:v>233.04</c:v>
                </c:pt>
                <c:pt idx="13">
                  <c:v>154.80000000000001</c:v>
                </c:pt>
                <c:pt idx="14">
                  <c:v>116.47</c:v>
                </c:pt>
                <c:pt idx="15">
                  <c:v>60.339999999999996</c:v>
                </c:pt>
                <c:pt idx="16">
                  <c:v>217.34</c:v>
                </c:pt>
                <c:pt idx="17">
                  <c:v>117.26</c:v>
                </c:pt>
                <c:pt idx="18">
                  <c:v>158.13</c:v>
                </c:pt>
                <c:pt idx="19">
                  <c:v>915.84999999999798</c:v>
                </c:pt>
                <c:pt idx="20">
                  <c:v>260.41999999999899</c:v>
                </c:pt>
                <c:pt idx="21">
                  <c:v>70.7</c:v>
                </c:pt>
              </c:numCache>
            </c:numRef>
          </c:val>
        </c:ser>
        <c:ser>
          <c:idx val="1"/>
          <c:order val="1"/>
          <c:tx>
            <c:strRef>
              <c:f>DATA!$D$82</c:f>
              <c:strCache>
                <c:ptCount val="1"/>
                <c:pt idx="0">
                  <c:v>HDB 6.5.1</c:v>
                </c:pt>
              </c:strCache>
            </c:strRef>
          </c:tx>
          <c:marker>
            <c:symbol val="none"/>
          </c:marker>
          <c:cat>
            <c:strRef>
              <c:f>DATA!$B$83:$B$104</c:f>
              <c:strCache>
                <c:ptCount val="2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  <c:pt idx="21">
                  <c:v>Q22</c:v>
                </c:pt>
              </c:strCache>
            </c:strRef>
          </c:cat>
          <c:val>
            <c:numRef>
              <c:f>DATA!$D$83:$D$104</c:f>
              <c:numCache>
                <c:formatCode>0.00_ </c:formatCode>
                <c:ptCount val="22"/>
                <c:pt idx="0">
                  <c:v>443.96999999999969</c:v>
                </c:pt>
                <c:pt idx="1">
                  <c:v>4.34</c:v>
                </c:pt>
                <c:pt idx="2">
                  <c:v>150.97999999999999</c:v>
                </c:pt>
                <c:pt idx="3">
                  <c:v>41.620000000000012</c:v>
                </c:pt>
                <c:pt idx="4">
                  <c:v>176.84</c:v>
                </c:pt>
                <c:pt idx="5">
                  <c:v>96.09</c:v>
                </c:pt>
                <c:pt idx="6">
                  <c:v>215.73</c:v>
                </c:pt>
                <c:pt idx="7">
                  <c:v>168.76</c:v>
                </c:pt>
                <c:pt idx="8">
                  <c:v>466.97999999999894</c:v>
                </c:pt>
                <c:pt idx="9">
                  <c:v>102.31</c:v>
                </c:pt>
                <c:pt idx="10">
                  <c:v>33.75</c:v>
                </c:pt>
                <c:pt idx="11">
                  <c:v>114.14999999999999</c:v>
                </c:pt>
                <c:pt idx="12">
                  <c:v>160.31</c:v>
                </c:pt>
                <c:pt idx="13">
                  <c:v>128.85000000000065</c:v>
                </c:pt>
                <c:pt idx="14">
                  <c:v>103.63</c:v>
                </c:pt>
                <c:pt idx="15">
                  <c:v>47.06</c:v>
                </c:pt>
                <c:pt idx="16">
                  <c:v>136.12</c:v>
                </c:pt>
                <c:pt idx="17">
                  <c:v>95.29</c:v>
                </c:pt>
                <c:pt idx="18">
                  <c:v>131.75</c:v>
                </c:pt>
                <c:pt idx="19">
                  <c:v>210.7</c:v>
                </c:pt>
                <c:pt idx="20">
                  <c:v>178.13</c:v>
                </c:pt>
                <c:pt idx="21">
                  <c:v>43.720000000000013</c:v>
                </c:pt>
              </c:numCache>
            </c:numRef>
          </c:val>
        </c:ser>
        <c:marker val="1"/>
        <c:axId val="132543232"/>
        <c:axId val="133743744"/>
      </c:lineChart>
      <c:catAx>
        <c:axId val="132543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Query</a:t>
                </a:r>
                <a:endParaRPr lang="ko-KR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3743744"/>
        <c:crosses val="autoZero"/>
        <c:auto val="1"/>
        <c:lblAlgn val="ctr"/>
        <c:lblOffset val="100"/>
      </c:catAx>
      <c:valAx>
        <c:axId val="1337437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 Time</a:t>
                </a:r>
                <a:endParaRPr lang="ko-KR"/>
              </a:p>
            </c:rich>
          </c:tx>
          <c:layout/>
        </c:title>
        <c:numFmt formatCode="0.00_ " sourceLinked="1"/>
        <c:tickLblPos val="nextTo"/>
        <c:crossAx val="1325432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615425785061991"/>
          <c:y val="0.93926797013386787"/>
          <c:w val="0.28798286155051672"/>
          <c:h val="5.8238004315323395E-2"/>
        </c:manualLayout>
      </c:layout>
      <c:txPr>
        <a:bodyPr/>
        <a:lstStyle/>
        <a:p>
          <a:pPr>
            <a:defRPr sz="800"/>
          </a:pPr>
          <a:endParaRPr lang="ko-KR"/>
        </a:p>
      </c:txPr>
    </c:legend>
    <c:plotVisOnly val="1"/>
  </c:chart>
  <c:spPr>
    <a:solidFill>
      <a:schemeClr val="bg1"/>
    </a:solidFill>
  </c:spPr>
  <c:txPr>
    <a:bodyPr/>
    <a:lstStyle/>
    <a:p>
      <a:pPr>
        <a:defRPr baseline="0">
          <a:latin typeface="Arial" pitchFamily="34" charset="0"/>
          <a:ea typeface="나눔고딕" pitchFamily="50" charset="-127"/>
        </a:defRPr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249C-8A58-463C-B3E4-49E4EFB09CF4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4F93-4AB8-4B3D-9A73-B5AC03043A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6CCFB-C85C-4575-85F6-13ED38BC19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3BF4-07C6-4772-B521-4DFFFCBFADF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007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39552" y="7647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0" y="6653349"/>
            <a:ext cx="9144000" cy="204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C:\Users\김소영\Desktop\▲\Altibase_Logo_v2\PNG\Altibase_Logo_v2_nav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3887" y="6678013"/>
            <a:ext cx="1030561" cy="162569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836712"/>
            <a:ext cx="8229600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Font typeface="Arial" pitchFamily="34" charset="0"/>
              <a:buChar char="•"/>
              <a:defRPr sz="1400" b="1" baseline="0">
                <a:effectLst/>
                <a:latin typeface="+mn-ea"/>
                <a:ea typeface="+mn-ea"/>
              </a:defRPr>
            </a:lvl1pPr>
            <a:lvl2pPr marL="449263" indent="-268288">
              <a:defRPr sz="1400" b="1" baseline="0">
                <a:effectLst/>
                <a:latin typeface="+mn-ea"/>
                <a:ea typeface="+mn-ea"/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Style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Helvetica 16~18)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7900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Helvetica 24)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40966" y="6597353"/>
            <a:ext cx="62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4300CE6-CD46-4D66-A30B-05B6857B5EE8}" type="slidenum">
              <a:rPr lang="ko-KR" altLang="en-US" sz="1000" smtClean="0"/>
              <a:pPr algn="ctr"/>
              <a:t>‹#›</a:t>
            </a:fld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007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39552" y="7647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0" y="6653349"/>
            <a:ext cx="9144000" cy="204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C:\Users\김소영\Desktop\▲\Altibase_Logo_v2\PNG\Altibase_Logo_v2_nav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3887" y="6678013"/>
            <a:ext cx="1030561" cy="162569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836712"/>
            <a:ext cx="8229600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Font typeface="Arial" pitchFamily="34" charset="0"/>
              <a:buChar char="•"/>
              <a:defRPr sz="1400" b="1" baseline="0">
                <a:effectLst/>
                <a:latin typeface="+mn-ea"/>
                <a:ea typeface="+mn-ea"/>
              </a:defRPr>
            </a:lvl1pPr>
            <a:lvl2pPr marL="449263" indent="-268288">
              <a:defRPr sz="1400" b="1" baseline="0">
                <a:effectLst/>
                <a:latin typeface="+mn-ea"/>
                <a:ea typeface="+mn-ea"/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Style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Helvetica 16~18)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7900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Helvetica 24)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40966" y="6597353"/>
            <a:ext cx="62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4300CE6-CD46-4D66-A30B-05B6857B5EE8}" type="slidenum">
              <a:rPr lang="ko-KR" altLang="en-US" sz="1000" smtClean="0"/>
              <a:pPr algn="ctr"/>
              <a:t>‹#›</a:t>
            </a:fld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65D1-B405-49BB-97B6-2DED0AF35C6D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BBB8-06C4-478B-9AFC-F55E31BAB2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277900"/>
            <a:ext cx="8229600" cy="5276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ALTIBASE HDB : 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성능</a:t>
            </a: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(OLTP)</a:t>
            </a:r>
            <a:endParaRPr lang="ko-KR" altLang="en-US" dirty="0">
              <a:latin typeface="Arial" pitchFamily="34" charset="0"/>
              <a:ea typeface="나눔고딕" pitchFamily="50" charset="-127"/>
            </a:endParaRPr>
          </a:p>
        </p:txBody>
      </p:sp>
      <p:sp>
        <p:nvSpPr>
          <p:cNvPr id="7" name="직사각형 96"/>
          <p:cNvSpPr>
            <a:spLocks noChangeArrowheads="1"/>
          </p:cNvSpPr>
          <p:nvPr/>
        </p:nvSpPr>
        <p:spPr bwMode="auto">
          <a:xfrm>
            <a:off x="395288" y="6213617"/>
            <a:ext cx="61706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※ TPC-C :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온라인 트랜잭션 처리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(OLTP)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시스템의 처리 성능을 측정하는 벤치 마크 표준 규격의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모델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338887" y="1988800"/>
            <a:ext cx="4336802" cy="258762"/>
          </a:xfrm>
          <a:prstGeom prst="homePlat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en-US" altLang="ko-KR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Transaction</a:t>
            </a:r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의 결과</a:t>
            </a:r>
            <a:endParaRPr lang="en-US" altLang="ko-KR" sz="1400" b="1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16"/>
          <p:cNvSpPr>
            <a:spLocks noChangeArrowheads="1"/>
          </p:cNvSpPr>
          <p:nvPr/>
        </p:nvSpPr>
        <p:spPr bwMode="auto">
          <a:xfrm>
            <a:off x="4462013" y="5307254"/>
            <a:ext cx="4090549" cy="667758"/>
          </a:xfrm>
          <a:prstGeom prst="rect">
            <a:avLst/>
          </a:prstGeom>
          <a:gradFill rotWithShape="0">
            <a:gsLst>
              <a:gs pos="0">
                <a:srgbClr val="81C3FF"/>
              </a:gs>
              <a:gs pos="50000">
                <a:srgbClr val="F6F6F6"/>
              </a:gs>
              <a:gs pos="100000">
                <a:srgbClr val="81C3FF"/>
              </a:gs>
            </a:gsLst>
            <a:lin ang="5400000" scaled="1"/>
          </a:gradFill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lIns="144000" tIns="90000" bIns="90000" anchor="ctr"/>
          <a:lstStyle/>
          <a:p>
            <a:pPr marL="92075" indent="-92075" latinLnBrk="0">
              <a:lnSpc>
                <a:spcPct val="110000"/>
              </a:lnSpc>
              <a:buFontTx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In-Memory DBMS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Disk 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DBMS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보다 약 </a:t>
            </a:r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4.1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배의</a:t>
            </a:r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b="1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tpmC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가 확보 되어 빠른 처리 속도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보장</a:t>
            </a:r>
            <a:endParaRPr lang="ko-KR" altLang="en-US" sz="11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38887" y="2334875"/>
            <a:ext cx="4335282" cy="3724275"/>
          </a:xfrm>
          <a:prstGeom prst="rect">
            <a:avLst/>
          </a:prstGeom>
          <a:noFill/>
          <a:ln w="9525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95536" y="1988800"/>
            <a:ext cx="3505200" cy="258762"/>
          </a:xfrm>
          <a:prstGeom prst="homePlat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buChar char="•"/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en-US" altLang="ko-KR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Transaction</a:t>
            </a:r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의 구성</a:t>
            </a:r>
            <a:endParaRPr lang="en-US" altLang="ko-KR" sz="1400" b="1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334875"/>
            <a:ext cx="3505200" cy="3724275"/>
          </a:xfrm>
          <a:prstGeom prst="rect">
            <a:avLst/>
          </a:prstGeom>
          <a:noFill/>
          <a:ln w="9525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3995936" y="2882562"/>
            <a:ext cx="196900" cy="2628900"/>
          </a:xfrm>
          <a:prstGeom prst="rightArrow">
            <a:avLst>
              <a:gd name="adj1" fmla="val 50000"/>
              <a:gd name="adj2" fmla="val 10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i="1" kern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800" b="1" i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468561" y="3317537"/>
            <a:ext cx="339566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주문 트랜잭션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(New-order) –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45%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고객의 주문이 입력되는 트랜잭션 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지불 트랜잭션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(Payment) –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43%</a:t>
            </a:r>
          </a:p>
          <a:p>
            <a:pPr>
              <a:buClr>
                <a:schemeClr val="tx2"/>
              </a:buClr>
              <a:defRPr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지불을 반영하기 위해 고객의 계정을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차감하는 트랜잭션 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배송 트랜잭션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(Delivery) –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4%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주문 배달관련 트랜잭션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주문 상태 트랜잭션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(Order-status) –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4%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고객의 가장 최근 주문상태를 조회하는 트랜잭션 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 재고 수준 트랜잭션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(Stock-level) –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4%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br>
              <a:rPr lang="en-US" altLang="ko-KR" sz="11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창고의 재고를 모니터링 하는 트랜잭션 </a:t>
            </a:r>
          </a:p>
        </p:txBody>
      </p:sp>
      <p:sp>
        <p:nvSpPr>
          <p:cNvPr id="15" name="AutoShape 34"/>
          <p:cNvSpPr>
            <a:spLocks noChangeArrowheads="1"/>
          </p:cNvSpPr>
          <p:nvPr/>
        </p:nvSpPr>
        <p:spPr bwMode="auto">
          <a:xfrm>
            <a:off x="541586" y="2444412"/>
            <a:ext cx="3249612" cy="803275"/>
          </a:xfrm>
          <a:prstGeom prst="flowChartProcess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tIns="36000" rIns="36000" bIns="36000" anchor="ctr"/>
          <a:lstStyle/>
          <a:p>
            <a:pPr marL="88900" indent="-88900" latinLnBrk="0">
              <a:lnSpc>
                <a:spcPct val="120000"/>
              </a:lnSpc>
              <a:buFontTx/>
              <a:buChar char="•"/>
            </a:pPr>
            <a:r>
              <a:rPr lang="ko-KR" altLang="en-US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가상의 </a:t>
            </a:r>
            <a:r>
              <a:rPr lang="en-US" altLang="ko-KR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가지의 동시 발생 트랜잭션들의 조합을 포함하여</a:t>
            </a:r>
            <a:r>
              <a:rPr lang="en-US" altLang="ko-KR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완벽하게 온라인에서 실행을 하거나 또는 지연된 실행을 질의하는 </a:t>
            </a:r>
            <a:r>
              <a:rPr lang="en-US" altLang="ko-KR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OLTP </a:t>
            </a:r>
            <a:r>
              <a:rPr lang="ko-KR" altLang="en-US" sz="10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벤치 마크 테스트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5004048" y="4977358"/>
            <a:ext cx="7239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latinLnBrk="0" hangingPunct="0"/>
            <a:r>
              <a:rPr kumimoji="0" lang="en-US" altLang="ko-KR" sz="900" b="1" dirty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ALTIBASE Memory</a:t>
            </a:r>
            <a:endParaRPr kumimoji="0" lang="en-US" altLang="ko-KR" sz="900" i="1" dirty="0">
              <a:latin typeface="나눔고딕" pitchFamily="50" charset="-127"/>
              <a:ea typeface="나눔고딕" pitchFamily="50" charset="-127"/>
              <a:cs typeface="Microsoft Sans Serif" pitchFamily="34" charset="0"/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5745896" y="4989078"/>
            <a:ext cx="765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latinLnBrk="0" hangingPunct="0"/>
            <a:r>
              <a:rPr kumimoji="0" lang="en-US" altLang="ko-KR" sz="900" b="1" dirty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ALTIBASE</a:t>
            </a:r>
          </a:p>
          <a:p>
            <a:pPr algn="ctr" eaLnBrk="0" latinLnBrk="0" hangingPunct="0"/>
            <a:r>
              <a:rPr kumimoji="0" lang="en-US" altLang="ko-KR" sz="900" b="1" dirty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Hybrid</a:t>
            </a:r>
            <a:endParaRPr kumimoji="0" lang="en-US" altLang="ko-KR" sz="900" i="1" dirty="0">
              <a:latin typeface="나눔고딕" pitchFamily="50" charset="-127"/>
              <a:ea typeface="나눔고딕" pitchFamily="50" charset="-127"/>
              <a:cs typeface="Microsoft Sans Serif" pitchFamily="34" charset="0"/>
            </a:endParaRP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6347072" y="4979030"/>
            <a:ext cx="10784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latinLnBrk="0" hangingPunct="0"/>
            <a:r>
              <a:rPr kumimoji="0" lang="en-US" altLang="ko-KR" sz="900" b="1" dirty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ALTIBASE</a:t>
            </a:r>
          </a:p>
          <a:p>
            <a:pPr algn="ctr" eaLnBrk="0" latinLnBrk="0" hangingPunct="0"/>
            <a:r>
              <a:rPr kumimoji="0" lang="en-US" altLang="ko-KR" sz="900" b="1" dirty="0" smtClean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Disk</a:t>
            </a:r>
            <a:endParaRPr kumimoji="0" lang="en-US" altLang="ko-KR" sz="900" b="1" dirty="0">
              <a:latin typeface="나눔고딕" pitchFamily="50" charset="-127"/>
              <a:ea typeface="나눔고딕" pitchFamily="50" charset="-127"/>
              <a:cs typeface="Microsoft Sans Serif" pitchFamily="34" charset="0"/>
            </a:endParaRP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7402080" y="5019222"/>
            <a:ext cx="58028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900" b="1" dirty="0">
                <a:latin typeface="나눔고딕" pitchFamily="50" charset="-127"/>
                <a:ea typeface="나눔고딕" pitchFamily="50" charset="-127"/>
                <a:cs typeface="Microsoft Sans Serif" pitchFamily="34" charset="0"/>
              </a:rPr>
              <a:t>Disk DBMS</a:t>
            </a:r>
            <a:endParaRPr kumimoji="0" lang="en-US" altLang="ko-KR" sz="900" i="1" dirty="0">
              <a:latin typeface="나눔고딕" pitchFamily="50" charset="-127"/>
              <a:ea typeface="나눔고딕" pitchFamily="50" charset="-127"/>
              <a:cs typeface="Microsoft Sans Serif" pitchFamily="34" charset="0"/>
            </a:endParaRPr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4340869" y="2520709"/>
            <a:ext cx="4119563" cy="2529802"/>
            <a:chOff x="2621" y="1797"/>
            <a:chExt cx="2872" cy="1594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066" y="3058"/>
              <a:ext cx="2417" cy="286"/>
              <a:chOff x="521" y="2836"/>
              <a:chExt cx="4355" cy="286"/>
            </a:xfrm>
          </p:grpSpPr>
          <p:sp>
            <p:nvSpPr>
              <p:cNvPr id="80" name="Line 81"/>
              <p:cNvSpPr>
                <a:spLocks noChangeShapeType="1"/>
              </p:cNvSpPr>
              <p:nvPr/>
            </p:nvSpPr>
            <p:spPr bwMode="gray">
              <a:xfrm>
                <a:off x="930" y="2869"/>
                <a:ext cx="39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gray">
              <a:xfrm flipV="1">
                <a:off x="521" y="2836"/>
                <a:ext cx="457" cy="2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3070" y="2787"/>
              <a:ext cx="2419" cy="416"/>
              <a:chOff x="528" y="3186"/>
              <a:chExt cx="4355" cy="517"/>
            </a:xfrm>
          </p:grpSpPr>
          <p:grpSp>
            <p:nvGrpSpPr>
              <p:cNvPr id="5" name="Group 84"/>
              <p:cNvGrpSpPr>
                <a:grpSpLocks/>
              </p:cNvGrpSpPr>
              <p:nvPr/>
            </p:nvGrpSpPr>
            <p:grpSpPr bwMode="auto">
              <a:xfrm>
                <a:off x="528" y="3385"/>
                <a:ext cx="4355" cy="318"/>
                <a:chOff x="521" y="3566"/>
                <a:chExt cx="4355" cy="318"/>
              </a:xfrm>
            </p:grpSpPr>
            <p:sp>
              <p:nvSpPr>
                <p:cNvPr id="78" name="Line 85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79" name="Line 86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grpSp>
            <p:nvGrpSpPr>
              <p:cNvPr id="20" name="Group 87"/>
              <p:cNvGrpSpPr>
                <a:grpSpLocks/>
              </p:cNvGrpSpPr>
              <p:nvPr/>
            </p:nvGrpSpPr>
            <p:grpSpPr bwMode="auto">
              <a:xfrm>
                <a:off x="528" y="3186"/>
                <a:ext cx="4355" cy="318"/>
                <a:chOff x="521" y="3566"/>
                <a:chExt cx="4355" cy="318"/>
              </a:xfrm>
            </p:grpSpPr>
            <p:sp>
              <p:nvSpPr>
                <p:cNvPr id="76" name="Line 88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77" name="Line 89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</p:grpSp>
        <p:sp>
          <p:nvSpPr>
            <p:cNvPr id="23" name="Line 90"/>
            <p:cNvSpPr>
              <a:spLocks noChangeShapeType="1"/>
            </p:cNvSpPr>
            <p:nvPr/>
          </p:nvSpPr>
          <p:spPr bwMode="gray">
            <a:xfrm flipV="1">
              <a:off x="3075" y="2108"/>
              <a:ext cx="0" cy="1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1" name="Group 91"/>
            <p:cNvGrpSpPr>
              <a:grpSpLocks/>
            </p:cNvGrpSpPr>
            <p:nvPr/>
          </p:nvGrpSpPr>
          <p:grpSpPr bwMode="auto">
            <a:xfrm>
              <a:off x="3075" y="2473"/>
              <a:ext cx="2418" cy="415"/>
              <a:chOff x="528" y="3186"/>
              <a:chExt cx="4355" cy="517"/>
            </a:xfrm>
          </p:grpSpPr>
          <p:grpSp>
            <p:nvGrpSpPr>
              <p:cNvPr id="22" name="Group 92"/>
              <p:cNvGrpSpPr>
                <a:grpSpLocks/>
              </p:cNvGrpSpPr>
              <p:nvPr/>
            </p:nvGrpSpPr>
            <p:grpSpPr bwMode="auto">
              <a:xfrm>
                <a:off x="528" y="3385"/>
                <a:ext cx="4355" cy="318"/>
                <a:chOff x="521" y="3566"/>
                <a:chExt cx="4355" cy="318"/>
              </a:xfrm>
            </p:grpSpPr>
            <p:sp>
              <p:nvSpPr>
                <p:cNvPr id="72" name="Line 93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73" name="Line 94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grpSp>
            <p:nvGrpSpPr>
              <p:cNvPr id="24" name="Group 95"/>
              <p:cNvGrpSpPr>
                <a:grpSpLocks/>
              </p:cNvGrpSpPr>
              <p:nvPr/>
            </p:nvGrpSpPr>
            <p:grpSpPr bwMode="auto">
              <a:xfrm>
                <a:off x="528" y="3186"/>
                <a:ext cx="4355" cy="318"/>
                <a:chOff x="521" y="3566"/>
                <a:chExt cx="4355" cy="318"/>
              </a:xfrm>
            </p:grpSpPr>
            <p:sp>
              <p:nvSpPr>
                <p:cNvPr id="70" name="Line 96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71" name="Line 97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</p:grpSp>
        <p:grpSp>
          <p:nvGrpSpPr>
            <p:cNvPr id="25" name="Group 98"/>
            <p:cNvGrpSpPr>
              <a:grpSpLocks/>
            </p:cNvGrpSpPr>
            <p:nvPr/>
          </p:nvGrpSpPr>
          <p:grpSpPr bwMode="auto">
            <a:xfrm>
              <a:off x="3075" y="2167"/>
              <a:ext cx="2418" cy="415"/>
              <a:chOff x="528" y="3186"/>
              <a:chExt cx="4355" cy="517"/>
            </a:xfrm>
          </p:grpSpPr>
          <p:grpSp>
            <p:nvGrpSpPr>
              <p:cNvPr id="26" name="Group 99"/>
              <p:cNvGrpSpPr>
                <a:grpSpLocks/>
              </p:cNvGrpSpPr>
              <p:nvPr/>
            </p:nvGrpSpPr>
            <p:grpSpPr bwMode="auto">
              <a:xfrm>
                <a:off x="528" y="3385"/>
                <a:ext cx="4355" cy="318"/>
                <a:chOff x="521" y="3566"/>
                <a:chExt cx="4355" cy="318"/>
              </a:xfrm>
            </p:grpSpPr>
            <p:sp>
              <p:nvSpPr>
                <p:cNvPr id="66" name="Line 100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67" name="Line 101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grpSp>
            <p:nvGrpSpPr>
              <p:cNvPr id="56" name="Group 102"/>
              <p:cNvGrpSpPr>
                <a:grpSpLocks/>
              </p:cNvGrpSpPr>
              <p:nvPr/>
            </p:nvGrpSpPr>
            <p:grpSpPr bwMode="auto">
              <a:xfrm>
                <a:off x="528" y="3186"/>
                <a:ext cx="4355" cy="318"/>
                <a:chOff x="521" y="3566"/>
                <a:chExt cx="4355" cy="318"/>
              </a:xfrm>
            </p:grpSpPr>
            <p:sp>
              <p:nvSpPr>
                <p:cNvPr id="64" name="Line 103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</p:grpSp>
        <p:grpSp>
          <p:nvGrpSpPr>
            <p:cNvPr id="57" name="Group 105"/>
            <p:cNvGrpSpPr>
              <a:grpSpLocks/>
            </p:cNvGrpSpPr>
            <p:nvPr/>
          </p:nvGrpSpPr>
          <p:grpSpPr bwMode="auto">
            <a:xfrm>
              <a:off x="3075" y="1847"/>
              <a:ext cx="2418" cy="416"/>
              <a:chOff x="528" y="3186"/>
              <a:chExt cx="4355" cy="517"/>
            </a:xfrm>
          </p:grpSpPr>
          <p:grpSp>
            <p:nvGrpSpPr>
              <p:cNvPr id="62" name="Group 106"/>
              <p:cNvGrpSpPr>
                <a:grpSpLocks/>
              </p:cNvGrpSpPr>
              <p:nvPr/>
            </p:nvGrpSpPr>
            <p:grpSpPr bwMode="auto">
              <a:xfrm>
                <a:off x="528" y="3385"/>
                <a:ext cx="4355" cy="318"/>
                <a:chOff x="521" y="3566"/>
                <a:chExt cx="4355" cy="318"/>
              </a:xfrm>
            </p:grpSpPr>
            <p:sp>
              <p:nvSpPr>
                <p:cNvPr id="60" name="Line 107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61" name="Line 108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grpSp>
            <p:nvGrpSpPr>
              <p:cNvPr id="63" name="Group 109"/>
              <p:cNvGrpSpPr>
                <a:grpSpLocks/>
              </p:cNvGrpSpPr>
              <p:nvPr/>
            </p:nvGrpSpPr>
            <p:grpSpPr bwMode="auto">
              <a:xfrm>
                <a:off x="528" y="3186"/>
                <a:ext cx="4355" cy="318"/>
                <a:chOff x="521" y="3566"/>
                <a:chExt cx="4355" cy="318"/>
              </a:xfrm>
            </p:grpSpPr>
            <p:sp>
              <p:nvSpPr>
                <p:cNvPr id="58" name="Line 110"/>
                <p:cNvSpPr>
                  <a:spLocks noChangeShapeType="1"/>
                </p:cNvSpPr>
                <p:nvPr/>
              </p:nvSpPr>
              <p:spPr bwMode="gray">
                <a:xfrm>
                  <a:off x="930" y="3566"/>
                  <a:ext cx="39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59" name="Line 111"/>
                <p:cNvSpPr>
                  <a:spLocks noChangeShapeType="1"/>
                </p:cNvSpPr>
                <p:nvPr/>
              </p:nvSpPr>
              <p:spPr bwMode="gray">
                <a:xfrm flipV="1">
                  <a:off x="521" y="3566"/>
                  <a:ext cx="409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</p:grpSp>
        <p:sp>
          <p:nvSpPr>
            <p:cNvPr id="27" name="Line 112"/>
            <p:cNvSpPr>
              <a:spLocks noChangeShapeType="1"/>
            </p:cNvSpPr>
            <p:nvPr/>
          </p:nvSpPr>
          <p:spPr bwMode="gray">
            <a:xfrm flipV="1">
              <a:off x="3348" y="1853"/>
              <a:ext cx="0" cy="1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gray">
            <a:xfrm flipV="1">
              <a:off x="5493" y="1853"/>
              <a:ext cx="0" cy="1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AutoShape 114"/>
            <p:cNvSpPr>
              <a:spLocks noChangeArrowheads="1"/>
            </p:cNvSpPr>
            <p:nvPr/>
          </p:nvSpPr>
          <p:spPr bwMode="gray">
            <a:xfrm>
              <a:off x="3066" y="3094"/>
              <a:ext cx="2427" cy="255"/>
            </a:xfrm>
            <a:prstGeom prst="parallelogram">
              <a:avLst>
                <a:gd name="adj" fmla="val 89404"/>
              </a:avLst>
            </a:prstGeom>
            <a:solidFill>
              <a:srgbClr val="DDDDDD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gray">
            <a:xfrm flipV="1">
              <a:off x="3084" y="3344"/>
              <a:ext cx="2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Line 116"/>
            <p:cNvSpPr>
              <a:spLocks noChangeShapeType="1"/>
            </p:cNvSpPr>
            <p:nvPr/>
          </p:nvSpPr>
          <p:spPr bwMode="gray">
            <a:xfrm>
              <a:off x="3598" y="3349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Line 117"/>
            <p:cNvSpPr>
              <a:spLocks noChangeShapeType="1"/>
            </p:cNvSpPr>
            <p:nvPr/>
          </p:nvSpPr>
          <p:spPr bwMode="gray">
            <a:xfrm>
              <a:off x="4136" y="3349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Line 118"/>
            <p:cNvSpPr>
              <a:spLocks noChangeShapeType="1"/>
            </p:cNvSpPr>
            <p:nvPr/>
          </p:nvSpPr>
          <p:spPr bwMode="gray">
            <a:xfrm>
              <a:off x="4678" y="3349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Line 119"/>
            <p:cNvSpPr>
              <a:spLocks noChangeShapeType="1"/>
            </p:cNvSpPr>
            <p:nvPr/>
          </p:nvSpPr>
          <p:spPr bwMode="gray">
            <a:xfrm>
              <a:off x="5233" y="3349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Line 120"/>
            <p:cNvSpPr>
              <a:spLocks noChangeShapeType="1"/>
            </p:cNvSpPr>
            <p:nvPr/>
          </p:nvSpPr>
          <p:spPr bwMode="gray">
            <a:xfrm>
              <a:off x="3039" y="3036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Line 121"/>
            <p:cNvSpPr>
              <a:spLocks noChangeShapeType="1"/>
            </p:cNvSpPr>
            <p:nvPr/>
          </p:nvSpPr>
          <p:spPr bwMode="gray">
            <a:xfrm>
              <a:off x="3044" y="2728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Line 122"/>
            <p:cNvSpPr>
              <a:spLocks noChangeShapeType="1"/>
            </p:cNvSpPr>
            <p:nvPr/>
          </p:nvSpPr>
          <p:spPr bwMode="gray">
            <a:xfrm>
              <a:off x="3046" y="2426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Line 123"/>
            <p:cNvSpPr>
              <a:spLocks noChangeShapeType="1"/>
            </p:cNvSpPr>
            <p:nvPr/>
          </p:nvSpPr>
          <p:spPr bwMode="gray">
            <a:xfrm>
              <a:off x="3044" y="2108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Line 124"/>
            <p:cNvSpPr>
              <a:spLocks noChangeShapeType="1"/>
            </p:cNvSpPr>
            <p:nvPr/>
          </p:nvSpPr>
          <p:spPr bwMode="gray">
            <a:xfrm>
              <a:off x="3075" y="3349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Line 125"/>
            <p:cNvSpPr>
              <a:spLocks noChangeShapeType="1"/>
            </p:cNvSpPr>
            <p:nvPr/>
          </p:nvSpPr>
          <p:spPr bwMode="gray">
            <a:xfrm>
              <a:off x="3039" y="3349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AutoShape 126"/>
            <p:cNvSpPr>
              <a:spLocks noChangeArrowheads="1"/>
            </p:cNvSpPr>
            <p:nvPr/>
          </p:nvSpPr>
          <p:spPr bwMode="gray">
            <a:xfrm>
              <a:off x="3245" y="1797"/>
              <a:ext cx="290" cy="1444"/>
            </a:xfrm>
            <a:prstGeom prst="cube">
              <a:avLst>
                <a:gd name="adj" fmla="val 14671"/>
              </a:avLst>
            </a:prstGeom>
            <a:solidFill>
              <a:srgbClr val="3366FF"/>
            </a:solidFill>
            <a:ln w="1905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336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2" name="AutoShape 127"/>
            <p:cNvSpPr>
              <a:spLocks noChangeArrowheads="1"/>
            </p:cNvSpPr>
            <p:nvPr/>
          </p:nvSpPr>
          <p:spPr bwMode="gray">
            <a:xfrm>
              <a:off x="3748" y="2392"/>
              <a:ext cx="290" cy="849"/>
            </a:xfrm>
            <a:prstGeom prst="cube">
              <a:avLst>
                <a:gd name="adj" fmla="val 14671"/>
              </a:avLst>
            </a:prstGeom>
            <a:solidFill>
              <a:srgbClr val="3366FF"/>
            </a:solidFill>
            <a:ln w="1905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336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3" name="AutoShape 128"/>
            <p:cNvSpPr>
              <a:spLocks noChangeArrowheads="1"/>
            </p:cNvSpPr>
            <p:nvPr/>
          </p:nvSpPr>
          <p:spPr bwMode="gray">
            <a:xfrm>
              <a:off x="4289" y="2811"/>
              <a:ext cx="289" cy="436"/>
            </a:xfrm>
            <a:prstGeom prst="cube">
              <a:avLst>
                <a:gd name="adj" fmla="val 14671"/>
              </a:avLst>
            </a:prstGeom>
            <a:solidFill>
              <a:srgbClr val="3366FF">
                <a:alpha val="89803"/>
              </a:srgbClr>
            </a:solidFill>
            <a:ln w="1905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336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4" name="AutoShape 129"/>
            <p:cNvSpPr>
              <a:spLocks noChangeArrowheads="1"/>
            </p:cNvSpPr>
            <p:nvPr/>
          </p:nvSpPr>
          <p:spPr bwMode="gray">
            <a:xfrm>
              <a:off x="4841" y="2849"/>
              <a:ext cx="289" cy="398"/>
            </a:xfrm>
            <a:prstGeom prst="cube">
              <a:avLst>
                <a:gd name="adj" fmla="val 14671"/>
              </a:avLst>
            </a:prstGeom>
            <a:solidFill>
              <a:srgbClr val="666699"/>
            </a:solidFill>
            <a:ln w="1905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336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5" name="Rectangle 134"/>
            <p:cNvSpPr>
              <a:spLocks noChangeArrowheads="1"/>
            </p:cNvSpPr>
            <p:nvPr/>
          </p:nvSpPr>
          <p:spPr bwMode="auto">
            <a:xfrm>
              <a:off x="2983" y="3294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 b="1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0</a:t>
              </a:r>
              <a:endParaRPr kumimoji="0" lang="en-US" altLang="ko-KR" sz="4400" i="1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6" name="Rectangle 135"/>
            <p:cNvSpPr>
              <a:spLocks noChangeArrowheads="1"/>
            </p:cNvSpPr>
            <p:nvPr/>
          </p:nvSpPr>
          <p:spPr bwMode="auto">
            <a:xfrm>
              <a:off x="2782" y="2991"/>
              <a:ext cx="21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 b="1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5000</a:t>
              </a:r>
              <a:endParaRPr kumimoji="0" lang="en-US" altLang="ko-KR" sz="4400" i="1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7" name="Rectangle 136"/>
            <p:cNvSpPr>
              <a:spLocks noChangeArrowheads="1"/>
            </p:cNvSpPr>
            <p:nvPr/>
          </p:nvSpPr>
          <p:spPr bwMode="auto">
            <a:xfrm>
              <a:off x="2732" y="2685"/>
              <a:ext cx="2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 b="1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10000</a:t>
              </a:r>
              <a:endParaRPr kumimoji="0" lang="en-US" altLang="ko-KR" sz="4400" i="1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8" name="Rectangle 137"/>
            <p:cNvSpPr>
              <a:spLocks noChangeArrowheads="1"/>
            </p:cNvSpPr>
            <p:nvPr/>
          </p:nvSpPr>
          <p:spPr bwMode="auto">
            <a:xfrm>
              <a:off x="2732" y="2382"/>
              <a:ext cx="2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 b="1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15000</a:t>
              </a:r>
              <a:endParaRPr kumimoji="0" lang="en-US" altLang="ko-KR" sz="4400" i="1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49" name="Rectangle 138"/>
            <p:cNvSpPr>
              <a:spLocks noChangeArrowheads="1"/>
            </p:cNvSpPr>
            <p:nvPr/>
          </p:nvSpPr>
          <p:spPr bwMode="auto">
            <a:xfrm>
              <a:off x="2732" y="2073"/>
              <a:ext cx="2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000" b="1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20000</a:t>
              </a:r>
              <a:endParaRPr kumimoji="0" lang="en-US" altLang="ko-KR" sz="4400" i="1">
                <a:latin typeface="나눔고딕" pitchFamily="50" charset="-127"/>
                <a:ea typeface="나눔고딕" pitchFamily="50" charset="-127"/>
                <a:cs typeface="Microsoft Sans Serif" pitchFamily="34" charset="0"/>
              </a:endParaRPr>
            </a:p>
          </p:txBody>
        </p:sp>
        <p:sp>
          <p:nvSpPr>
            <p:cNvPr id="50" name="Text Box 139"/>
            <p:cNvSpPr txBox="1">
              <a:spLocks noChangeArrowheads="1"/>
            </p:cNvSpPr>
            <p:nvPr/>
          </p:nvSpPr>
          <p:spPr bwMode="auto">
            <a:xfrm>
              <a:off x="3210" y="2839"/>
              <a:ext cx="319" cy="19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4.1</a:t>
              </a:r>
            </a:p>
          </p:txBody>
        </p:sp>
        <p:sp>
          <p:nvSpPr>
            <p:cNvPr id="51" name="Text Box 140"/>
            <p:cNvSpPr txBox="1">
              <a:spLocks noChangeArrowheads="1"/>
            </p:cNvSpPr>
            <p:nvPr/>
          </p:nvSpPr>
          <p:spPr bwMode="auto">
            <a:xfrm>
              <a:off x="3705" y="2839"/>
              <a:ext cx="319" cy="19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2.3</a:t>
              </a:r>
            </a:p>
          </p:txBody>
        </p:sp>
        <p:sp>
          <p:nvSpPr>
            <p:cNvPr id="52" name="Text Box 141"/>
            <p:cNvSpPr txBox="1">
              <a:spLocks noChangeArrowheads="1"/>
            </p:cNvSpPr>
            <p:nvPr/>
          </p:nvSpPr>
          <p:spPr bwMode="auto">
            <a:xfrm>
              <a:off x="4257" y="2925"/>
              <a:ext cx="319" cy="19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1.1</a:t>
              </a:r>
            </a:p>
          </p:txBody>
        </p:sp>
        <p:sp>
          <p:nvSpPr>
            <p:cNvPr id="53" name="Text Box 142"/>
            <p:cNvSpPr txBox="1">
              <a:spLocks noChangeArrowheads="1"/>
            </p:cNvSpPr>
            <p:nvPr/>
          </p:nvSpPr>
          <p:spPr bwMode="auto">
            <a:xfrm>
              <a:off x="4872" y="2925"/>
              <a:ext cx="205" cy="19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4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1</a:t>
              </a:r>
            </a:p>
          </p:txBody>
        </p:sp>
        <p:sp>
          <p:nvSpPr>
            <p:cNvPr id="54" name="Rectangle 143"/>
            <p:cNvSpPr>
              <a:spLocks noChangeArrowheads="1"/>
            </p:cNvSpPr>
            <p:nvPr/>
          </p:nvSpPr>
          <p:spPr bwMode="gray">
            <a:xfrm>
              <a:off x="2621" y="1836"/>
              <a:ext cx="513" cy="15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>
                  <a:latin typeface="나눔고딕" pitchFamily="50" charset="-127"/>
                  <a:ea typeface="나눔고딕" pitchFamily="50" charset="-127"/>
                  <a:cs typeface="Microsoft Sans Serif" pitchFamily="34" charset="0"/>
                </a:rPr>
                <a:t>tpmC</a:t>
              </a:r>
            </a:p>
          </p:txBody>
        </p:sp>
        <p:sp>
          <p:nvSpPr>
            <p:cNvPr id="55" name="Line 144"/>
            <p:cNvSpPr>
              <a:spLocks noChangeShapeType="1"/>
            </p:cNvSpPr>
            <p:nvPr/>
          </p:nvSpPr>
          <p:spPr bwMode="gray">
            <a:xfrm flipV="1">
              <a:off x="5274" y="3075"/>
              <a:ext cx="219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2" name="내용 개체 틀 1"/>
          <p:cNvSpPr>
            <a:spLocks noGrp="1"/>
          </p:cNvSpPr>
          <p:nvPr>
            <p:ph idx="13"/>
          </p:nvPr>
        </p:nvSpPr>
        <p:spPr>
          <a:xfrm>
            <a:off x="457200" y="836712"/>
            <a:ext cx="8229600" cy="288032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ALTIBASE HDB™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Memory Only, Hybrid,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Disk Only 3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가지 방식으로 나누어 구성하고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TPC-C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기준에 부합되는 가상의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가지 동시 발생 트랜잭션들을 조합하여 온라인 트랜잭션 처리 성능을 측정한 결과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Disk DBMS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대비 높은 성능을 나타냄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7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180975" indent="-180975">
              <a:buSzPct val="70000"/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TPC-H 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성능측정결과 </a:t>
            </a: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: ALTIBASE HDB 6.3.1 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대비</a:t>
            </a: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 1.5 X 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향상됨 </a:t>
            </a:r>
            <a:endParaRPr lang="en-US" altLang="ko-KR" dirty="0" smtClean="0">
              <a:latin typeface="Arial" pitchFamily="34" charset="0"/>
              <a:ea typeface="나눔고딕" pitchFamily="50" charset="-127"/>
            </a:endParaRPr>
          </a:p>
          <a:p>
            <a:pPr marL="180975" indent="-180975">
              <a:buSzPct val="70000"/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Improve Performance Over 2X (v6.5 -&gt; To-Be)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ALTIBASE HDB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Arial" pitchFamily="34" charset="0"/>
                <a:ea typeface="나눔고딕" pitchFamily="50" charset="-127"/>
              </a:rPr>
              <a:t>성능</a:t>
            </a:r>
            <a:r>
              <a:rPr lang="en-US" altLang="ko-KR" dirty="0" smtClean="0">
                <a:latin typeface="Arial" pitchFamily="34" charset="0"/>
                <a:ea typeface="나눔고딕" pitchFamily="50" charset="-127"/>
              </a:rPr>
              <a:t>(OLAP)</a:t>
            </a:r>
            <a:endParaRPr lang="ko-KR" altLang="en-US" dirty="0" smtClean="0">
              <a:latin typeface="Arial" pitchFamily="34" charset="0"/>
              <a:ea typeface="나눔고딕" pitchFamily="50" charset="-127"/>
            </a:endParaRPr>
          </a:p>
        </p:txBody>
      </p:sp>
      <p:graphicFrame>
        <p:nvGraphicFramePr>
          <p:cNvPr id="28" name="차트 27"/>
          <p:cNvGraphicFramePr/>
          <p:nvPr/>
        </p:nvGraphicFramePr>
        <p:xfrm>
          <a:off x="185051" y="1700214"/>
          <a:ext cx="7045591" cy="4825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644198" y="2132856"/>
          <a:ext cx="2260355" cy="3456394"/>
        </p:xfrm>
        <a:graphic>
          <a:graphicData uri="http://schemas.openxmlformats.org/drawingml/2006/table">
            <a:tbl>
              <a:tblPr/>
              <a:tblGrid>
                <a:gridCol w="598121"/>
                <a:gridCol w="831117"/>
                <a:gridCol w="831117"/>
              </a:tblGrid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Query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HDB 6.3.1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HDB 6.5.1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468.15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443.97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4.85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4.34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197.06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150.98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47.04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41.62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215.12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176.84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119.91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96.09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199.70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215.73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263.35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168.76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Q9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743.12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466.98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126.65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102.31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43.05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33.75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127.01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114.15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233.04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160.31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154.80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128.85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116.47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103.63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60.34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47.06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217.34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136.12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117.26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95.29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Q19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158.13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131.75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Q20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915.85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210.70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Q21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260.42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178.13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Q22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70.70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ea typeface="나눔고딕" pitchFamily="50" charset="-127"/>
                        </a:rPr>
                        <a:t>43.72 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0"/>
          <p:cNvGrpSpPr/>
          <p:nvPr/>
        </p:nvGrpSpPr>
        <p:grpSpPr>
          <a:xfrm>
            <a:off x="6378322" y="5661248"/>
            <a:ext cx="2526232" cy="864096"/>
            <a:chOff x="5869408" y="1412776"/>
            <a:chExt cx="3620543" cy="864005"/>
          </a:xfrm>
        </p:grpSpPr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5869408" y="1412777"/>
              <a:ext cx="3600000" cy="864004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 type="none" w="med" len="sm"/>
            </a:ln>
            <a:effectLst/>
          </p:spPr>
          <p:txBody>
            <a:bodyPr lIns="756000" rIns="90000" anchor="ctr"/>
            <a:lstStyle/>
            <a:p>
              <a:pPr marL="190500" indent="-190500" algn="l" latinLnBrk="0"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Tx/>
                <a:buChar char="•"/>
              </a:pPr>
              <a:endParaRPr lang="en-US" altLang="ko-KR" sz="700" dirty="0">
                <a:solidFill>
                  <a:srgbClr val="11111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9104" y="1628777"/>
              <a:ext cx="3600847" cy="57656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2550" indent="-82550">
                <a:buFont typeface="Wingdings" pitchFamily="2" charset="2"/>
                <a:buChar char="§"/>
              </a:pPr>
              <a:r>
                <a:rPr lang="en-US" altLang="ko-KR" sz="800" dirty="0" smtClean="0">
                  <a:solidFill>
                    <a:srgbClr val="111111"/>
                  </a:solidFill>
                  <a:latin typeface="나눔고딕" pitchFamily="50" charset="-127"/>
                  <a:ea typeface="나눔고딕" pitchFamily="50" charset="-127"/>
                </a:rPr>
                <a:t>H/W : </a:t>
              </a:r>
              <a:r>
                <a:rPr lang="pt-BR" altLang="ko-KR" sz="800" dirty="0" smtClean="0">
                  <a:solidFill>
                    <a:srgbClr val="111111"/>
                  </a:solidFill>
                  <a:latin typeface="나눔고딕" pitchFamily="50" charset="-127"/>
                  <a:ea typeface="나눔고딕" pitchFamily="50" charset="-127"/>
                </a:rPr>
                <a:t>Intel(R) Xeon(R) CPU E7-4890 v2 @ 2.80GHz * 120</a:t>
              </a:r>
            </a:p>
            <a:p>
              <a:pPr marL="82550" indent="-82550">
                <a:buFont typeface="Wingdings" pitchFamily="2" charset="2"/>
                <a:buChar char="§"/>
              </a:pPr>
              <a:r>
                <a:rPr lang="en-US" altLang="ko-KR" sz="800" dirty="0" smtClean="0">
                  <a:solidFill>
                    <a:srgbClr val="111111"/>
                  </a:solidFill>
                  <a:latin typeface="나눔고딕" pitchFamily="50" charset="-127"/>
                  <a:ea typeface="나눔고딕" pitchFamily="50" charset="-127"/>
                </a:rPr>
                <a:t>Data Size : 100GB</a:t>
              </a:r>
            </a:p>
            <a:p>
              <a:pPr marL="82550" indent="-82550">
                <a:buFont typeface="Wingdings" pitchFamily="2" charset="2"/>
                <a:buChar char="§"/>
              </a:pPr>
              <a:r>
                <a:rPr lang="en-US" altLang="ko-KR" sz="800" dirty="0" smtClean="0">
                  <a:solidFill>
                    <a:srgbClr val="111111"/>
                  </a:solidFill>
                  <a:latin typeface="나눔고딕" pitchFamily="50" charset="-127"/>
                  <a:ea typeface="나눔고딕" pitchFamily="50" charset="-127"/>
                </a:rPr>
                <a:t>Program : TPC-H 100 SF Power Test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869408" y="1412776"/>
              <a:ext cx="3600000" cy="21600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나눔고딕" pitchFamily="50" charset="-127"/>
                  <a:ea typeface="나눔고딕" pitchFamily="50" charset="-127"/>
                </a:rPr>
                <a:t>Test Environment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이등변 삼각형 11"/>
          <p:cNvSpPr/>
          <p:nvPr/>
        </p:nvSpPr>
        <p:spPr>
          <a:xfrm rot="16200000">
            <a:off x="4657746" y="3780037"/>
            <a:ext cx="3402380" cy="360039"/>
          </a:xfrm>
          <a:prstGeom prst="triangl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4639" y="1700214"/>
            <a:ext cx="8774723" cy="4897139"/>
          </a:xfrm>
          <a:prstGeom prst="roundRect">
            <a:avLst>
              <a:gd name="adj" fmla="val 2360"/>
            </a:avLst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화면 슬라이드 쇼(4:3)</PresentationFormat>
  <Paragraphs>114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ALTIBASE HDB : 성능(OLTP)</vt:lpstr>
      <vt:lpstr>ALTIBASE HDB : 성능(OLAP)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ALTIBASE HDB : 성능(OLTP)</dc:title>
  <dc:creator>User</dc:creator>
  <cp:lastModifiedBy>User</cp:lastModifiedBy>
  <cp:revision>1</cp:revision>
  <dcterms:created xsi:type="dcterms:W3CDTF">2015-12-17T01:31:17Z</dcterms:created>
  <dcterms:modified xsi:type="dcterms:W3CDTF">2015-12-17T01:32:17Z</dcterms:modified>
</cp:coreProperties>
</file>