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971B4-B5B5-4198-9F70-14A103257A23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0C12D-A59F-414D-9431-8BBC13C1AEC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973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22858"/>
            <a:ext cx="9067800" cy="5166955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  <p:sp>
        <p:nvSpPr>
          <p:cNvPr id="113" name="Rectangle 112"/>
          <p:cNvSpPr/>
          <p:nvPr/>
        </p:nvSpPr>
        <p:spPr>
          <a:xfrm>
            <a:off x="0" y="1428750"/>
            <a:ext cx="4953000" cy="234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1543050"/>
            <a:ext cx="4801394" cy="2115741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97819"/>
            <a:ext cx="4419600" cy="1200245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00350"/>
            <a:ext cx="4419600" cy="8001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22859"/>
            <a:ext cx="9067799" cy="363474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3233376"/>
            <a:ext cx="9144000" cy="142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3290526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4603785"/>
            <a:ext cx="914400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16023"/>
            <a:ext cx="8305800" cy="3109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3347676"/>
            <a:ext cx="8305800" cy="85725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04788"/>
            <a:ext cx="5486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  <p:sp>
        <p:nvSpPr>
          <p:cNvPr id="37" name="Rectangle 36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26464"/>
            <a:ext cx="2377440" cy="10287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5164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85750"/>
            <a:ext cx="5562600" cy="42291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  <p:sp>
        <p:nvSpPr>
          <p:cNvPr id="33" name="Rectangle 32"/>
          <p:cNvSpPr/>
          <p:nvPr/>
        </p:nvSpPr>
        <p:spPr>
          <a:xfrm>
            <a:off x="0" y="1172718"/>
            <a:ext cx="2761488" cy="2484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05347" y="2415905"/>
            <a:ext cx="226314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284732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550158"/>
            <a:ext cx="2651760" cy="1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428750"/>
            <a:ext cx="2377440" cy="10287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2457450"/>
            <a:ext cx="2377440" cy="1028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02870"/>
            <a:ext cx="8869680" cy="493776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46DC795-80DD-40F0-B5FC-209E45F30106}" type="datetimeFigureOut">
              <a:rPr lang="uk-UA" smtClean="0"/>
              <a:t>17.03.2016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4734306"/>
            <a:ext cx="34817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343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55896E-5729-4759-971A-9E438D82A621}" type="slidenum">
              <a:rPr lang="uk-UA" smtClean="0"/>
              <a:t>‹№›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Тестування</a:t>
            </a:r>
            <a:r>
              <a:rPr lang="ru-RU" dirty="0" smtClean="0"/>
              <a:t> текстового поля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Виконав</a:t>
            </a:r>
            <a:r>
              <a:rPr lang="ru-RU" dirty="0" smtClean="0"/>
              <a:t> ст. </a:t>
            </a:r>
            <a:r>
              <a:rPr lang="ru-RU" dirty="0" err="1" smtClean="0"/>
              <a:t>групи</a:t>
            </a:r>
            <a:r>
              <a:rPr lang="ru-RU" dirty="0" smtClean="0"/>
              <a:t> П</a:t>
            </a:r>
            <a:r>
              <a:rPr lang="uk-UA" dirty="0" smtClean="0"/>
              <a:t>І-13-1 </a:t>
            </a:r>
          </a:p>
          <a:p>
            <a:r>
              <a:rPr lang="uk-UA" dirty="0" smtClean="0"/>
              <a:t>Крижанівський Марко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255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№8 «Введення </a:t>
            </a:r>
            <a:r>
              <a:rPr lang="uk-UA" dirty="0" err="1" smtClean="0"/>
              <a:t>односимвольного</a:t>
            </a:r>
            <a:r>
              <a:rPr lang="uk-UA" dirty="0" smtClean="0"/>
              <a:t> імені»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95536" y="1631156"/>
            <a:ext cx="4248472" cy="2963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 smtClean="0"/>
              <a:t>Користувач, який спричинить цю помилку, скоріш за все, прагне забезпечити собі анонімність на цьому сайті та володіє рисою лаконічності.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9702"/>
            <a:ext cx="3172699" cy="204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6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/>
          </a:bodyPr>
          <a:lstStyle/>
          <a:p>
            <a:r>
              <a:rPr lang="uk-UA" dirty="0" smtClean="0"/>
              <a:t>Тест №9 «Введення у поле </a:t>
            </a:r>
            <a:r>
              <a:rPr lang="en-US" dirty="0" smtClean="0"/>
              <a:t>HTML </a:t>
            </a:r>
            <a:r>
              <a:rPr lang="uk-UA" dirty="0" smtClean="0"/>
              <a:t>тегів»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95536" y="1631156"/>
            <a:ext cx="4248472" cy="2963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 smtClean="0"/>
              <a:t>Ентузіазм експериментатора та знання мови </a:t>
            </a:r>
            <a:r>
              <a:rPr lang="uk-UA" dirty="0"/>
              <a:t>розмітки гіпертекстових </a:t>
            </a:r>
            <a:r>
              <a:rPr lang="uk-UA" dirty="0" smtClean="0"/>
              <a:t>документів  може породити в користувача бажання задати стиль та колір шрифту свого імені непередбаченим на самому сайті способом.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24042"/>
            <a:ext cx="383769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34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/>
          </a:bodyPr>
          <a:lstStyle/>
          <a:p>
            <a:r>
              <a:rPr lang="uk-UA" dirty="0" smtClean="0"/>
              <a:t>Тест №10 «</a:t>
            </a:r>
            <a:r>
              <a:rPr lang="en-US" dirty="0"/>
              <a:t>SQL Injection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95536" y="1347614"/>
            <a:ext cx="4248472" cy="2963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SQL </a:t>
            </a:r>
            <a:r>
              <a:rPr lang="ru-RU" sz="1800" b="1" dirty="0" err="1"/>
              <a:t>ін'єкція</a:t>
            </a:r>
            <a:r>
              <a:rPr lang="ru-RU" sz="1800" b="1" dirty="0"/>
              <a:t> — один з </a:t>
            </a:r>
            <a:r>
              <a:rPr lang="ru-RU" sz="1800" b="1" dirty="0" err="1"/>
              <a:t>поширених</a:t>
            </a:r>
            <a:r>
              <a:rPr lang="ru-RU" sz="1800" b="1" dirty="0"/>
              <a:t> </a:t>
            </a:r>
            <a:r>
              <a:rPr lang="ru-RU" sz="1800" b="1" dirty="0" err="1"/>
              <a:t>способів</a:t>
            </a:r>
            <a:r>
              <a:rPr lang="ru-RU" sz="1800" b="1" dirty="0"/>
              <a:t> злому </a:t>
            </a:r>
            <a:r>
              <a:rPr lang="ru-RU" sz="1800" b="1" dirty="0" err="1" smtClean="0"/>
              <a:t>сайтів</a:t>
            </a:r>
            <a:r>
              <a:rPr lang="en-US" sz="1800" b="1" dirty="0" smtClean="0"/>
              <a:t>, </a:t>
            </a:r>
            <a:r>
              <a:rPr lang="uk-UA" sz="1800" b="1" dirty="0"/>
              <a:t>Впровадження </a:t>
            </a:r>
            <a:r>
              <a:rPr lang="en-US" sz="1800" b="1" dirty="0"/>
              <a:t>SQL, </a:t>
            </a:r>
            <a:r>
              <a:rPr lang="uk-UA" sz="1800" b="1" dirty="0"/>
              <a:t>залежно від </a:t>
            </a:r>
            <a:r>
              <a:rPr lang="uk-UA" sz="1800" b="1" dirty="0" err="1"/>
              <a:t>типу </a:t>
            </a:r>
            <a:r>
              <a:rPr lang="uk-UA" sz="1800" b="1" dirty="0" err="1" smtClean="0"/>
              <a:t>СК</a:t>
            </a:r>
            <a:r>
              <a:rPr lang="uk-UA" sz="1800" b="1" dirty="0" smtClean="0"/>
              <a:t>БД</a:t>
            </a:r>
            <a:r>
              <a:rPr lang="uk-UA" sz="1800" b="1" dirty="0"/>
              <a:t> та умов впровадження, може дати можливість атакуючому виконати довільний </a:t>
            </a:r>
            <a:r>
              <a:rPr lang="uk-UA" sz="1800" b="1" dirty="0" smtClean="0"/>
              <a:t>запит</a:t>
            </a:r>
            <a:r>
              <a:rPr lang="uk-UA" sz="1800" b="1" dirty="0"/>
              <a:t> до </a:t>
            </a:r>
            <a:r>
              <a:rPr lang="uk-UA" sz="1800" b="1" dirty="0" smtClean="0"/>
              <a:t>бази даних</a:t>
            </a:r>
            <a:r>
              <a:rPr lang="uk-UA" sz="1800" b="1" dirty="0"/>
              <a:t> (наприклад, прочитати вміст будь-яких </a:t>
            </a:r>
            <a:r>
              <a:rPr lang="uk-UA" sz="1800" b="1" dirty="0" smtClean="0"/>
              <a:t>таблиць, </a:t>
            </a:r>
            <a:r>
              <a:rPr lang="uk-UA" sz="1800" b="1" dirty="0"/>
              <a:t>видалити, змінити або додати </a:t>
            </a:r>
            <a:r>
              <a:rPr lang="uk-UA" sz="1800" b="1" dirty="0" smtClean="0"/>
              <a:t>дані), </a:t>
            </a:r>
            <a:r>
              <a:rPr lang="uk-UA" sz="1800" b="1" dirty="0"/>
              <a:t>отримати можливість читання та/або запису локальних файлів та виконання довільних команд на сервері.</a:t>
            </a:r>
            <a:endParaRPr lang="en-US" sz="1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7654"/>
            <a:ext cx="377090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63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№11 Спроба </a:t>
            </a:r>
            <a:r>
              <a:rPr lang="uk-UA" dirty="0" err="1" smtClean="0"/>
              <a:t>міжсайтово</a:t>
            </a:r>
            <a:r>
              <a:rPr lang="uk-UA" dirty="0" smtClean="0"/>
              <a:t>го</a:t>
            </a:r>
            <a:r>
              <a:rPr lang="uk-UA" dirty="0"/>
              <a:t> </a:t>
            </a:r>
            <a:r>
              <a:rPr lang="uk-UA" dirty="0" smtClean="0"/>
              <a:t>скриптінгу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95536" y="1347614"/>
            <a:ext cx="4248472" cy="2963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XSS</a:t>
            </a:r>
            <a:r>
              <a:rPr lang="en-US" sz="1800" dirty="0"/>
              <a:t> </a:t>
            </a:r>
            <a:r>
              <a:rPr lang="en-US" sz="1800" dirty="0" smtClean="0"/>
              <a:t>(</a:t>
            </a:r>
            <a:r>
              <a:rPr lang="uk-UA" sz="1800" dirty="0" smtClean="0"/>
              <a:t>англ.</a:t>
            </a:r>
            <a:r>
              <a:rPr lang="uk-UA" sz="1800" dirty="0"/>
              <a:t> </a:t>
            </a:r>
            <a:r>
              <a:rPr lang="en-US" sz="1800" i="1" dirty="0"/>
              <a:t>Cross Site Scripting</a:t>
            </a:r>
            <a:r>
              <a:rPr lang="en-US" sz="1800" dirty="0"/>
              <a:t> — «</a:t>
            </a:r>
            <a:r>
              <a:rPr lang="uk-UA" sz="1800" dirty="0" err="1"/>
              <a:t>міжсайтов</a:t>
            </a:r>
            <a:r>
              <a:rPr lang="uk-UA" sz="1800" dirty="0"/>
              <a:t>ий </a:t>
            </a:r>
            <a:r>
              <a:rPr lang="uk-UA" sz="1800" dirty="0" smtClean="0"/>
              <a:t>скриптінг»)</a:t>
            </a:r>
            <a:r>
              <a:rPr lang="uk-UA" sz="1800" dirty="0"/>
              <a:t> — тип вразливості інтерактивних інформаційних систем у вебі. </a:t>
            </a:r>
            <a:r>
              <a:rPr lang="en-US" sz="1800" dirty="0"/>
              <a:t>XSS </a:t>
            </a:r>
            <a:r>
              <a:rPr lang="uk-UA" sz="1800" dirty="0"/>
              <a:t>виникає, коли на сторінки, які були </a:t>
            </a:r>
            <a:r>
              <a:rPr lang="uk-UA" sz="1800" dirty="0" err="1"/>
              <a:t>згенеровані</a:t>
            </a:r>
            <a:r>
              <a:rPr lang="uk-UA" sz="1800" dirty="0"/>
              <a:t> сервером, з якоїсь причини потрапляють </a:t>
            </a:r>
            <a:r>
              <a:rPr lang="uk-UA" sz="1800" dirty="0" err="1"/>
              <a:t>користу</a:t>
            </a:r>
            <a:r>
              <a:rPr lang="uk-UA" sz="1800" dirty="0"/>
              <a:t>вацькі скрипти. Специфіка подібних атак полягає в тому, що замість безпосередньої атаки сервера зловмисники використовують вразливий </a:t>
            </a:r>
            <a:r>
              <a:rPr lang="uk-UA" sz="1800" dirty="0" smtClean="0"/>
              <a:t>сервер</a:t>
            </a:r>
            <a:r>
              <a:rPr lang="uk-UA" sz="1800" dirty="0"/>
              <a:t> </a:t>
            </a:r>
            <a:r>
              <a:rPr lang="uk-UA" sz="1800" dirty="0" smtClean="0"/>
              <a:t>для </a:t>
            </a:r>
            <a:r>
              <a:rPr lang="uk-UA" sz="1800" dirty="0"/>
              <a:t>атаки на користувача.</a:t>
            </a:r>
            <a:endParaRPr lang="en-US" sz="1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93" y="1707654"/>
            <a:ext cx="401579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67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507288" cy="114163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№12 Пошук </a:t>
            </a:r>
            <a:r>
              <a:rPr lang="uk-UA" dirty="0" err="1" smtClean="0"/>
              <a:t>вразливостей</a:t>
            </a:r>
            <a:r>
              <a:rPr lang="uk-UA" dirty="0" smtClean="0"/>
              <a:t> системи в сирцевому коді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38098" y="1419622"/>
            <a:ext cx="4248472" cy="2963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600" b="1" dirty="0" smtClean="0"/>
              <a:t>Професійний тестер не гидить переглядом сирцевого коду </a:t>
            </a:r>
            <a:r>
              <a:rPr lang="uk-UA" sz="1600" b="1" dirty="0" err="1" smtClean="0"/>
              <a:t>тестованої</a:t>
            </a:r>
            <a:r>
              <a:rPr lang="uk-UA" sz="1600" b="1" dirty="0" smtClean="0"/>
              <a:t>  програмної системи, таким чином при достатньо пильному аналітичному перегляді сирцевого коду, тестер може бути нагороджений виявленням невідомої раніше вразливості системи.</a:t>
            </a:r>
            <a:endParaRPr lang="uk-UA" sz="1600" b="1" dirty="0"/>
          </a:p>
          <a:p>
            <a:pPr marL="0" indent="0">
              <a:buNone/>
            </a:pPr>
            <a:r>
              <a:rPr lang="uk-UA" sz="1600" b="1" dirty="0" smtClean="0"/>
              <a:t>Оскільки ми маємо справу з сайтом тестовим-тренажером то його автор вирішив спростити нам завдання та вказати вразливість системи у коментарі сторінки сайту</a:t>
            </a:r>
            <a:endParaRPr lang="en-US" sz="1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60" y="1491630"/>
            <a:ext cx="4315104" cy="332707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03" y="2139702"/>
            <a:ext cx="3984861" cy="25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5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/>
          </a:bodyPr>
          <a:lstStyle/>
          <a:p>
            <a:r>
              <a:rPr lang="uk-UA" dirty="0" smtClean="0"/>
              <a:t>Тест №13 Аналіз даних з </a:t>
            </a:r>
            <a:r>
              <a:rPr lang="uk-UA" dirty="0" err="1" smtClean="0"/>
              <a:t>куків</a:t>
            </a:r>
            <a:r>
              <a:rPr lang="uk-UA" dirty="0" smtClean="0"/>
              <a:t> сайту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30720" y="1075953"/>
            <a:ext cx="5609431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b="1" dirty="0" smtClean="0"/>
              <a:t>Переглянувши у браузері </a:t>
            </a:r>
            <a:r>
              <a:rPr lang="uk-UA" sz="2000" b="1" dirty="0" err="1" smtClean="0"/>
              <a:t>куки</a:t>
            </a:r>
            <a:r>
              <a:rPr lang="uk-UA" sz="2000" b="1" dirty="0" smtClean="0"/>
              <a:t> з </a:t>
            </a:r>
            <a:r>
              <a:rPr lang="uk-UA" sz="2000" b="1" dirty="0" err="1" smtClean="0"/>
              <a:t>тестованого</a:t>
            </a:r>
            <a:r>
              <a:rPr lang="uk-UA" sz="2000" b="1" dirty="0" smtClean="0"/>
              <a:t> сайту , бачимо що в даних одного з таких </a:t>
            </a:r>
            <a:r>
              <a:rPr lang="uk-UA" sz="2000" b="1" dirty="0" err="1" smtClean="0"/>
              <a:t>куків</a:t>
            </a:r>
            <a:r>
              <a:rPr lang="uk-UA" sz="2000" b="1" dirty="0" smtClean="0"/>
              <a:t> знаходиться вказівка скопіювати послідовність символів  у поле</a:t>
            </a:r>
            <a:r>
              <a:rPr lang="uk-UA" sz="2000" b="1" dirty="0"/>
              <a:t> сайту</a:t>
            </a:r>
            <a:r>
              <a:rPr lang="uk-UA" sz="2000" b="1" dirty="0" smtClean="0"/>
              <a:t> «</a:t>
            </a:r>
            <a:r>
              <a:rPr lang="en-US" sz="2000" b="1" dirty="0" smtClean="0"/>
              <a:t>First name</a:t>
            </a:r>
            <a:r>
              <a:rPr lang="uk-UA" sz="2000" b="1" dirty="0" smtClean="0"/>
              <a:t>» для підтвердження того, що я, як спеціаліст в області тестування, зробив перевірку також і даних з </a:t>
            </a:r>
            <a:r>
              <a:rPr lang="uk-UA" sz="2000" b="1" dirty="0" err="1" smtClean="0"/>
              <a:t>куків</a:t>
            </a:r>
            <a:r>
              <a:rPr lang="uk-UA" sz="2000" b="1" dirty="0" smtClean="0"/>
              <a:t> цього сайту.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52364"/>
            <a:ext cx="25622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01" y="3291830"/>
            <a:ext cx="5867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63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507288" cy="1213644"/>
          </a:xfrm>
        </p:spPr>
        <p:txBody>
          <a:bodyPr>
            <a:normAutofit/>
          </a:bodyPr>
          <a:lstStyle/>
          <a:p>
            <a:r>
              <a:rPr lang="uk-UA" dirty="0" smtClean="0"/>
              <a:t>Тест №14 </a:t>
            </a:r>
            <a:r>
              <a:rPr lang="uk-UA" dirty="0"/>
              <a:t>Пошук </a:t>
            </a:r>
            <a:r>
              <a:rPr lang="uk-UA" dirty="0" err="1"/>
              <a:t>вразливостей</a:t>
            </a:r>
            <a:r>
              <a:rPr lang="uk-UA" dirty="0"/>
              <a:t> системи в сирцевому коді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23528" y="1563638"/>
            <a:ext cx="396044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b="1" dirty="0" smtClean="0"/>
              <a:t>Під час перегляду сирцевого коду сайту натикаємося на ще одну вразливість цього веб-сайту, підказану нам авторським коментарем, що гласить : вказати у текстове поле </a:t>
            </a:r>
            <a:r>
              <a:rPr lang="en-US" sz="2000" b="1" dirty="0" smtClean="0"/>
              <a:t>“First Name” </a:t>
            </a:r>
            <a:r>
              <a:rPr lang="uk-UA" sz="2000" b="1" dirty="0" smtClean="0"/>
              <a:t>ім’я файлу, який вказаний у коді веб-сайту, проте доступ до цього файлу на даний момент відсутній.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3067"/>
            <a:ext cx="3272780" cy="213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739729"/>
            <a:ext cx="4536504" cy="3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8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/>
          </a:bodyPr>
          <a:lstStyle/>
          <a:p>
            <a:r>
              <a:rPr lang="uk-UA" dirty="0" smtClean="0"/>
              <a:t>Повний перелік пройдених тестів</a:t>
            </a:r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7613"/>
            <a:ext cx="252028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7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/>
          </a:bodyPr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03598"/>
            <a:ext cx="7992888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/>
              <a:t>	</a:t>
            </a:r>
            <a:r>
              <a:rPr lang="uk-UA" dirty="0" smtClean="0"/>
              <a:t>Після аналізу проведених тестів та опису їх можливих причин і наслідків, можна зробити висновок , що помилки роботи ПЗ роблять його вразливим до атак зловмисників, та небезпечним або недостатньо зручним для користувачів,  з цього слідує що на тестеру лежить важливе завдання виявлення помилок з метою подальшого їх виправлення командою розробників, та , як наслідок, </a:t>
            </a:r>
            <a:r>
              <a:rPr lang="uk-UA" dirty="0" err="1" smtClean="0"/>
              <a:t>убереження</a:t>
            </a:r>
            <a:r>
              <a:rPr lang="uk-UA" dirty="0" smtClean="0"/>
              <a:t> від некоректної роботи ПЗ кінцевого користувача.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447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Кінець.Спасибі</a:t>
            </a:r>
            <a:r>
              <a:rPr lang="uk-UA" dirty="0" smtClean="0"/>
              <a:t> за увагу:)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642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: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200151"/>
            <a:ext cx="2962672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/>
              <a:t>Тестування проводиться на веб-сайті </a:t>
            </a:r>
            <a:r>
              <a:rPr lang="en-US" dirty="0" err="1"/>
              <a:t>testingchallenges</a:t>
            </a:r>
            <a:r>
              <a:rPr lang="uk-UA" dirty="0"/>
              <a:t>, з</a:t>
            </a:r>
            <a:r>
              <a:rPr lang="uk-UA" dirty="0" smtClean="0"/>
              <a:t> метою перевірки </a:t>
            </a:r>
            <a:r>
              <a:rPr lang="uk-UA" dirty="0"/>
              <a:t>навичок та здібностей </a:t>
            </a:r>
            <a:r>
              <a:rPr lang="uk-UA" dirty="0" smtClean="0"/>
              <a:t>тестера. Для успішного виконання </a:t>
            </a:r>
            <a:r>
              <a:rPr lang="uk-UA" dirty="0"/>
              <a:t>завдання, тестер повинен вводити в текстове поле сайту значення, які потенційно можуть спричинити виникнення </a:t>
            </a:r>
            <a:r>
              <a:rPr lang="uk-UA" dirty="0" smtClean="0"/>
              <a:t>помилок у роботі сайту.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059582"/>
            <a:ext cx="4669183" cy="38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8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Тест №1 «Введення порожнього значення»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Через неуважність користувач може не помітити, що поле </a:t>
            </a:r>
            <a:r>
              <a:rPr lang="en-US" dirty="0" smtClean="0"/>
              <a:t>“First Name” </a:t>
            </a:r>
            <a:r>
              <a:rPr lang="uk-UA" dirty="0" smtClean="0"/>
              <a:t>позначене зірочкою, тобто що воно є обов’язковим до заповнення, отже залишати його порожнім не можна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73" y="1630644"/>
            <a:ext cx="425979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76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55552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№2 «Введення значення з вмістом неалфавітних символів»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467544" y="1779662"/>
            <a:ext cx="4040188" cy="296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Користувач у прагненні прикрасити своє нудне літерне ім’я, може забажати додати до нього спеціальні символи</a:t>
            </a:r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97240"/>
            <a:ext cx="3887282" cy="251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4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Тест №3 «Введення не</a:t>
            </a:r>
            <a:r>
              <a:rPr lang="en-US" dirty="0" smtClean="0"/>
              <a:t> ASCII</a:t>
            </a:r>
            <a:r>
              <a:rPr lang="uk-UA" dirty="0" smtClean="0"/>
              <a:t> символів»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Зрозумілим є бажання користувача ввести своє ім’я рідною мовою, проте далеко не на кожному веб-сайті така можливість є. 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63638"/>
            <a:ext cx="3384376" cy="294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74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Тест №4 «Введення лише пробілу»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Причиною помилки, скоріш за все, тут може бути небажання вводити реальні особисті дані навіть в обов’язкові до заповнення поля, найімовірніше така спроба слідувала після невдалої </a:t>
            </a:r>
            <a:r>
              <a:rPr lang="uk-UA" dirty="0"/>
              <a:t>спроби</a:t>
            </a:r>
            <a:r>
              <a:rPr lang="uk-UA" dirty="0" smtClean="0"/>
              <a:t> ввести пусте </a:t>
            </a:r>
            <a:r>
              <a:rPr lang="uk-UA" dirty="0"/>
              <a:t>з</a:t>
            </a:r>
            <a:r>
              <a:rPr lang="uk-UA" dirty="0" smtClean="0"/>
              <a:t>начення в це ж поле.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83718"/>
            <a:ext cx="379992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73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/>
          </a:bodyPr>
          <a:lstStyle/>
          <a:p>
            <a:r>
              <a:rPr lang="uk-UA" dirty="0" smtClean="0"/>
              <a:t>Тест №5 «Введення пробілу посередині імені»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 smtClean="0"/>
              <a:t>Для користувачів </a:t>
            </a:r>
            <a:r>
              <a:rPr lang="uk-UA" dirty="0"/>
              <a:t>і</a:t>
            </a:r>
            <a:r>
              <a:rPr lang="uk-UA" dirty="0" smtClean="0"/>
              <a:t>з складеним з декількох слів іменем неможливість ввести своє ім’я, розділяючи його складові пробілом, може виявитись неприємною несподіванкою, а в купі з тим, що ці складові ще й не можна розділити неалфавітними символами, так взагалі поставити в тупик.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57363"/>
            <a:ext cx="3888432" cy="249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14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/>
          </a:bodyPr>
          <a:lstStyle/>
          <a:p>
            <a:r>
              <a:rPr lang="uk-UA" dirty="0" smtClean="0"/>
              <a:t>Тест №6 «Введення пробілів по краях імені»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Цей тип помилок несе в собі більшою мірою механічний характер, в іншому випадку складно пояснити для чого користувачеві свідомо ставити ці пробіли на одному з країв свого імені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76396"/>
            <a:ext cx="3724622" cy="262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08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9761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№7 «Введення імені з 30 та більше символів»</a:t>
            </a:r>
            <a:endParaRPr lang="uk-UA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395536" y="1347614"/>
            <a:ext cx="4896544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800" dirty="0" smtClean="0"/>
              <a:t>При розробці інтернаціональних сайтів можна врахувати певні культурні особливості різних народів світу, проте все не врахуєш і всім не угодиш, тому користувач з іменем більше 30 символів зазнає прикрої поразки при спробі його задати для свого </a:t>
            </a:r>
            <a:r>
              <a:rPr lang="uk-UA" sz="1800" dirty="0" err="1" smtClean="0"/>
              <a:t>аккаунту</a:t>
            </a:r>
            <a:r>
              <a:rPr lang="uk-UA" sz="1800" dirty="0" smtClean="0"/>
              <a:t> . Якщо цей користувач неймовірно цінує своє довге ім’я, то можливий такий сценарій, що він після першої поразки скористається методом послідовного зменшення свого імені на один символ та зазнає ще й помилки вводу максимального значення також.</a:t>
            </a:r>
            <a:endParaRPr lang="uk-UA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36" y="3005679"/>
            <a:ext cx="3008936" cy="194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1020093"/>
            <a:ext cx="3024337" cy="194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162903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ома">
  <a:themeElements>
    <a:clrScheme name="Солома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Пересічна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ома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373</TotalTime>
  <Words>644</Words>
  <Application>Microsoft Office PowerPoint</Application>
  <PresentationFormat>Екран (16:9)</PresentationFormat>
  <Paragraphs>38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0" baseType="lpstr">
      <vt:lpstr>Солома</vt:lpstr>
      <vt:lpstr>Тестування текстового поля</vt:lpstr>
      <vt:lpstr>Завдання : </vt:lpstr>
      <vt:lpstr>Тест №1 «Введення порожнього значення»</vt:lpstr>
      <vt:lpstr>Тест №2 «Введення значення з вмістом неалфавітних символів»</vt:lpstr>
      <vt:lpstr>Тест №3 «Введення не ASCII символів»</vt:lpstr>
      <vt:lpstr>Тест №4 «Введення лише пробілу»</vt:lpstr>
      <vt:lpstr>Тест №5 «Введення пробілу посередині імені»</vt:lpstr>
      <vt:lpstr>Тест №6 «Введення пробілів по краях імені»</vt:lpstr>
      <vt:lpstr>Тест №7 «Введення імені з 30 та більше символів»</vt:lpstr>
      <vt:lpstr>Тест №8 «Введення односимвольного імені»</vt:lpstr>
      <vt:lpstr>Тест №9 «Введення у поле HTML тегів»</vt:lpstr>
      <vt:lpstr>Тест №10 «SQL Injection»</vt:lpstr>
      <vt:lpstr>Тест №11 Спроба міжсайтового скриптінгу</vt:lpstr>
      <vt:lpstr>Тест №12 Пошук вразливостей системи в сирцевому коді</vt:lpstr>
      <vt:lpstr>Тест №13 Аналіз даних з куків сайту</vt:lpstr>
      <vt:lpstr>Тест №14 Пошук вразливостей системи в сирцевому коді</vt:lpstr>
      <vt:lpstr>Повний перелік пройдених тестів</vt:lpstr>
      <vt:lpstr>Висновок</vt:lpstr>
      <vt:lpstr>Кінець.Спасибі за увагу:)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Admin</dc:creator>
  <cp:lastModifiedBy>Admin</cp:lastModifiedBy>
  <cp:revision>29</cp:revision>
  <dcterms:created xsi:type="dcterms:W3CDTF">2016-03-16T16:42:45Z</dcterms:created>
  <dcterms:modified xsi:type="dcterms:W3CDTF">2016-03-17T00:45:38Z</dcterms:modified>
</cp:coreProperties>
</file>