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81" d="100"/>
          <a:sy n="81" d="100"/>
        </p:scale>
        <p:origin x="-8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36B2CA-3FDA-449A-9653-E71795FAF73D}" type="datetime1">
              <a:rPr lang="en-US" smtClean="0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CDC89-8133-4F6F-A771-B4629164EBB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1403350" y="1570038"/>
            <a:ext cx="7315200" cy="2595562"/>
          </a:xfrm>
        </p:spPr>
        <p:txBody>
          <a:bodyPr/>
          <a:lstStyle/>
          <a:p>
            <a:pPr algn="r"/>
            <a:r>
              <a:rPr lang="uk-UA" dirty="0"/>
              <a:t>Тестування графічного інтерфейсу</a:t>
            </a:r>
            <a:r>
              <a:rPr lang="en-US" dirty="0"/>
              <a:t> </a:t>
            </a:r>
            <a:r>
              <a:rPr lang="uk-UA" dirty="0"/>
              <a:t>Користувача</a:t>
            </a:r>
            <a:endParaRPr lang="en-US" dirty="0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585788" y="4157663"/>
            <a:ext cx="7315200" cy="1144587"/>
          </a:xfrm>
        </p:spPr>
        <p:txBody>
          <a:bodyPr>
            <a:normAutofit/>
          </a:bodyPr>
          <a:lstStyle/>
          <a:p>
            <a:r>
              <a:rPr lang="en-US" sz="2000" dirty="0" err="1"/>
              <a:t>Виконав</a:t>
            </a:r>
            <a:r>
              <a:rPr lang="en-US" sz="2000" dirty="0"/>
              <a:t> </a:t>
            </a:r>
            <a:r>
              <a:rPr lang="en-US" sz="2000" dirty="0" err="1"/>
              <a:t>студент</a:t>
            </a:r>
            <a:r>
              <a:rPr lang="en-US" sz="2000" dirty="0"/>
              <a:t> </a:t>
            </a:r>
            <a:r>
              <a:rPr lang="en-US" sz="2000" dirty="0" err="1"/>
              <a:t>групи</a:t>
            </a:r>
            <a:r>
              <a:rPr lang="en-US" sz="2000" dirty="0"/>
              <a:t> ПІ-13-1</a:t>
            </a:r>
            <a:r>
              <a:rPr lang="uk-UA" sz="2000" dirty="0"/>
              <a:t>(2)</a:t>
            </a:r>
            <a:endParaRPr lang="en-US" sz="2000" dirty="0"/>
          </a:p>
          <a:p>
            <a:r>
              <a:rPr lang="uk-UA" sz="2000" dirty="0" smtClean="0"/>
              <a:t>Крижанівський марко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742950" y="374650"/>
            <a:ext cx="7315200" cy="1154113"/>
          </a:xfrm>
        </p:spPr>
        <p:txBody>
          <a:bodyPr/>
          <a:lstStyle/>
          <a:p>
            <a:r>
              <a:rPr lang="uk-UA" dirty="0"/>
              <a:t>Завдання №8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547688" y="1587500"/>
            <a:ext cx="8339137" cy="3538538"/>
          </a:xfrm>
        </p:spPr>
        <p:txBody>
          <a:bodyPr>
            <a:normAutofit/>
          </a:bodyPr>
          <a:lstStyle/>
          <a:p>
            <a:r>
              <a:rPr lang="uk-UA" b="0" dirty="0" smtClean="0"/>
              <a:t>Оскільки нам потрібно вибирати з іменованих варіантів, то зрозумілішим користувачеві буде варіант даного </a:t>
            </a:r>
            <a:r>
              <a:rPr lang="uk-UA" b="0" dirty="0" smtClean="0"/>
              <a:t>ГІК </a:t>
            </a:r>
            <a:r>
              <a:rPr lang="uk-UA" b="0" dirty="0" smtClean="0"/>
              <a:t>з групою із двох </a:t>
            </a:r>
            <a:r>
              <a:rPr lang="uk-UA" b="0" dirty="0" err="1" smtClean="0"/>
              <a:t>радіокнопок</a:t>
            </a:r>
            <a:r>
              <a:rPr lang="uk-UA" b="0" dirty="0" smtClean="0"/>
              <a:t> : </a:t>
            </a:r>
            <a:r>
              <a:rPr lang="en-US" b="0" dirty="0" smtClean="0"/>
              <a:t>“Landscape” ,“Portrait”.</a:t>
            </a:r>
            <a:r>
              <a:rPr lang="uk-UA" b="0" dirty="0"/>
              <a:t> </a:t>
            </a:r>
            <a:r>
              <a:rPr lang="uk-UA" b="0" dirty="0" smtClean="0"/>
              <a:t>А оскільки портрет застосовується за замовчуванням то зробити активованою </a:t>
            </a:r>
            <a:r>
              <a:rPr lang="uk-UA" b="0" dirty="0" err="1" smtClean="0"/>
              <a:t>радіокнопку</a:t>
            </a:r>
            <a:r>
              <a:rPr lang="uk-UA" b="0" dirty="0" smtClean="0"/>
              <a:t> </a:t>
            </a:r>
            <a:r>
              <a:rPr lang="en-US" b="0" dirty="0" smtClean="0"/>
              <a:t>“</a:t>
            </a:r>
            <a:r>
              <a:rPr lang="en-US" b="0" dirty="0"/>
              <a:t>Portrait</a:t>
            </a:r>
            <a:r>
              <a:rPr lang="en-US" b="0" dirty="0" smtClean="0"/>
              <a:t>”</a:t>
            </a:r>
            <a:r>
              <a:rPr lang="uk-UA" b="0" dirty="0" smtClean="0"/>
              <a:t> за замовчуванням</a:t>
            </a:r>
            <a:endParaRPr lang="uk-UA" b="0" dirty="0"/>
          </a:p>
        </p:txBody>
      </p:sp>
      <p:pic>
        <p:nvPicPr>
          <p:cNvPr id="23557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539" y="3075231"/>
            <a:ext cx="7731125" cy="73501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03288" y="241300"/>
            <a:ext cx="7315200" cy="1154113"/>
          </a:xfrm>
        </p:spPr>
        <p:txBody>
          <a:bodyPr/>
          <a:lstStyle/>
          <a:p>
            <a:r>
              <a:rPr lang="uk-UA" dirty="0"/>
              <a:t>Завдання №9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646113" y="1673225"/>
            <a:ext cx="8094662" cy="25384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b="0" dirty="0" smtClean="0"/>
              <a:t>Тут слід вказати </a:t>
            </a:r>
            <a:r>
              <a:rPr lang="uk-UA" b="0" dirty="0" smtClean="0"/>
              <a:t>істин</a:t>
            </a:r>
            <a:r>
              <a:rPr lang="uk-UA" b="0" dirty="0" smtClean="0"/>
              <a:t>ні</a:t>
            </a:r>
            <a:r>
              <a:rPr lang="uk-UA" b="0" dirty="0" smtClean="0"/>
              <a:t>сть </a:t>
            </a:r>
            <a:r>
              <a:rPr lang="uk-UA" b="0" dirty="0" smtClean="0"/>
              <a:t>дії значить раціональніше </a:t>
            </a:r>
            <a:r>
              <a:rPr lang="uk-UA" b="0" dirty="0" smtClean="0"/>
              <a:t>буде</a:t>
            </a:r>
            <a:r>
              <a:rPr lang="uk-UA" b="0" dirty="0" smtClean="0"/>
              <a:t> </a:t>
            </a:r>
            <a:r>
              <a:rPr lang="uk-UA" b="0" dirty="0" smtClean="0"/>
              <a:t>створити </a:t>
            </a:r>
            <a:r>
              <a:rPr lang="uk-UA" b="0" dirty="0" smtClean="0"/>
              <a:t>один прапорець з підписом «</a:t>
            </a:r>
            <a:r>
              <a:rPr lang="en-US" b="0" dirty="0" smtClean="0"/>
              <a:t>Show this again</a:t>
            </a:r>
            <a:r>
              <a:rPr lang="uk-UA" b="0" dirty="0" smtClean="0"/>
              <a:t>»</a:t>
            </a:r>
            <a:r>
              <a:rPr lang="en-US" b="0" dirty="0"/>
              <a:t>.</a:t>
            </a:r>
            <a:endParaRPr lang="uk-UA" b="0" dirty="0"/>
          </a:p>
        </p:txBody>
      </p:sp>
      <p:pic>
        <p:nvPicPr>
          <p:cNvPr id="24581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0617" y="2890594"/>
            <a:ext cx="2809875" cy="91779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33413" y="192088"/>
            <a:ext cx="7523162" cy="1154112"/>
          </a:xfrm>
        </p:spPr>
        <p:txBody>
          <a:bodyPr/>
          <a:lstStyle/>
          <a:p>
            <a:r>
              <a:rPr lang="uk-UA" dirty="0"/>
              <a:t>Завдання №10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414338" y="1441450"/>
            <a:ext cx="8412162" cy="2806700"/>
          </a:xfrm>
        </p:spPr>
        <p:txBody>
          <a:bodyPr/>
          <a:lstStyle/>
          <a:p>
            <a:r>
              <a:rPr lang="uk-UA" b="0" dirty="0" smtClean="0"/>
              <a:t>Для економії простору екрану краще розмітити ці прапорці у порядку </a:t>
            </a:r>
            <a:r>
              <a:rPr lang="uk-UA" b="0" dirty="0"/>
              <a:t>Згори донизу</a:t>
            </a:r>
          </a:p>
        </p:txBody>
      </p:sp>
      <p:pic>
        <p:nvPicPr>
          <p:cNvPr id="25605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48" y="2434614"/>
            <a:ext cx="8723313" cy="1052513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841375" y="312738"/>
            <a:ext cx="7107238" cy="1154112"/>
          </a:xfrm>
        </p:spPr>
        <p:txBody>
          <a:bodyPr/>
          <a:lstStyle/>
          <a:p>
            <a:r>
              <a:rPr lang="uk-UA" dirty="0"/>
              <a:t>Завдання №11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642815" y="3139144"/>
            <a:ext cx="8085138" cy="1979612"/>
          </a:xfrm>
        </p:spPr>
        <p:txBody>
          <a:bodyPr/>
          <a:lstStyle/>
          <a:p>
            <a:r>
              <a:rPr lang="uk-UA" b="0" dirty="0" smtClean="0"/>
              <a:t>Цей додатковий третій стан </a:t>
            </a:r>
            <a:r>
              <a:rPr lang="uk-UA" b="0" dirty="0" err="1"/>
              <a:t>зображається</a:t>
            </a:r>
            <a:r>
              <a:rPr lang="uk-UA" b="0" dirty="0"/>
              <a:t> у вигляді квадрату або тире в полі і вказує, що його стан не є ні «ввімкнутим», ні «вимкнутим». </a:t>
            </a:r>
            <a:r>
              <a:rPr lang="uk-UA" b="0" dirty="0" smtClean="0"/>
              <a:t>Що </a:t>
            </a:r>
            <a:r>
              <a:rPr lang="uk-UA" b="0" dirty="0"/>
              <a:t>найбільш часто використовується, коли прапорець прив'язаний до колекції елементів. При його встановленні усі елементи колекції одержують аналогічний стан</a:t>
            </a:r>
            <a:endParaRPr lang="uk-UA" dirty="0"/>
          </a:p>
        </p:txBody>
      </p:sp>
      <p:pic>
        <p:nvPicPr>
          <p:cNvPr id="26629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2685" y="1488343"/>
            <a:ext cx="3838453" cy="10529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828675" y="338138"/>
            <a:ext cx="7315200" cy="1154112"/>
          </a:xfrm>
        </p:spPr>
        <p:txBody>
          <a:bodyPr/>
          <a:lstStyle/>
          <a:p>
            <a:r>
              <a:rPr lang="uk-UA" dirty="0"/>
              <a:t>Завдання №12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22300" y="1574800"/>
            <a:ext cx="8156575" cy="1709738"/>
          </a:xfrm>
        </p:spPr>
        <p:txBody>
          <a:bodyPr/>
          <a:lstStyle/>
          <a:p>
            <a:r>
              <a:rPr lang="uk-UA" b="0" dirty="0" smtClean="0"/>
              <a:t>Ні бо для цього вже винайшли спеціальний елемент </a:t>
            </a:r>
            <a:r>
              <a:rPr lang="en-US" b="0" dirty="0" smtClean="0"/>
              <a:t>GUI </a:t>
            </a:r>
            <a:r>
              <a:rPr lang="uk-UA" b="0" dirty="0" smtClean="0"/>
              <a:t>під назвою індикатор прогресу, кращий він тим, що як правило є </a:t>
            </a:r>
            <a:r>
              <a:rPr lang="uk-UA" b="0" dirty="0" err="1" smtClean="0"/>
              <a:t>анімованим</a:t>
            </a:r>
            <a:r>
              <a:rPr lang="uk-UA" b="0" dirty="0" smtClean="0"/>
              <a:t>, (може навіть відображати прогрес виконання операції у процентах), що інформує користувача про активне виконання дії, зупинка ж індикатора засвідчить про відсутність прогресу виконання.</a:t>
            </a:r>
          </a:p>
          <a:p>
            <a:r>
              <a:rPr lang="uk-UA" b="0" dirty="0" smtClean="0"/>
              <a:t>Приклади індикаторів прогресу :</a:t>
            </a:r>
            <a:endParaRPr lang="uk-UA" b="0" dirty="0"/>
          </a:p>
        </p:txBody>
      </p:sp>
      <p:pic>
        <p:nvPicPr>
          <p:cNvPr id="27653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3900" y="2779351"/>
            <a:ext cx="4797913" cy="33752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7654" name="Рисунок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3514" y="3229549"/>
            <a:ext cx="3918683" cy="160769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4099" name="Picture 3" descr="\\Lenovo_g500\iii курс\II\Якість та тестування ПЗ\support\Progress_b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40" y="3668841"/>
            <a:ext cx="2476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\Lenovo_g500\iii курс\II\Якість та тестування ПЗ\support\Loading_ba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40" y="3116879"/>
            <a:ext cx="20955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890588" y="288925"/>
            <a:ext cx="7315200" cy="1154113"/>
          </a:xfrm>
        </p:spPr>
        <p:txBody>
          <a:bodyPr/>
          <a:lstStyle/>
          <a:p>
            <a:r>
              <a:rPr lang="uk-UA" dirty="0"/>
              <a:t>Завдання №13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685310" y="2543908"/>
            <a:ext cx="8131175" cy="794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b="0" dirty="0" smtClean="0"/>
              <a:t>Ні бо для цього ідеально підходить екранна кнопка</a:t>
            </a:r>
            <a:endParaRPr lang="uk-UA" b="0" dirty="0"/>
          </a:p>
        </p:txBody>
      </p:sp>
      <p:pic>
        <p:nvPicPr>
          <p:cNvPr id="28677" name="Рисунок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310" y="1870320"/>
            <a:ext cx="6418873" cy="28035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669925" y="265113"/>
            <a:ext cx="7315200" cy="1154112"/>
          </a:xfrm>
        </p:spPr>
        <p:txBody>
          <a:bodyPr/>
          <a:lstStyle/>
          <a:p>
            <a:r>
              <a:rPr lang="uk-UA" dirty="0"/>
              <a:t>Завдання №14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388143" y="2485291"/>
            <a:ext cx="8105775" cy="855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b="0" dirty="0" smtClean="0"/>
              <a:t>Так можна використати прапорець для динамічного відображення інших елементів </a:t>
            </a:r>
            <a:r>
              <a:rPr lang="en-US" b="0" dirty="0" smtClean="0"/>
              <a:t>GUI</a:t>
            </a:r>
            <a:r>
              <a:rPr lang="uk-UA" b="0" dirty="0" smtClean="0"/>
              <a:t> , оскільки це дозволить звільнити інтерфейс від зайвих елементів.</a:t>
            </a:r>
            <a:endParaRPr lang="uk-UA" b="0" dirty="0"/>
          </a:p>
        </p:txBody>
      </p:sp>
      <p:pic>
        <p:nvPicPr>
          <p:cNvPr id="29701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143" y="1556849"/>
            <a:ext cx="8459788" cy="4730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804863" y="312738"/>
            <a:ext cx="7315200" cy="1154112"/>
          </a:xfrm>
        </p:spPr>
        <p:txBody>
          <a:bodyPr/>
          <a:lstStyle/>
          <a:p>
            <a:r>
              <a:rPr lang="uk-UA" dirty="0"/>
              <a:t>Завдання №15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694531" y="2757732"/>
            <a:ext cx="7877175" cy="1830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b="0" dirty="0" smtClean="0"/>
              <a:t>Так робити не варто оскільки прапорець призначений для </a:t>
            </a:r>
            <a:r>
              <a:rPr lang="uk-UA" b="0" dirty="0" smtClean="0"/>
              <a:t>того, </a:t>
            </a:r>
            <a:r>
              <a:rPr lang="uk-UA" b="0" dirty="0" smtClean="0"/>
              <a:t>щоб задати виконання або невиконання певної дії, про він не створений для </a:t>
            </a:r>
            <a:r>
              <a:rPr lang="uk-UA" b="0" dirty="0" smtClean="0"/>
              <a:t>того, </a:t>
            </a:r>
            <a:r>
              <a:rPr lang="uk-UA" b="0" dirty="0" smtClean="0"/>
              <a:t>щоб запускати цю дію на виконання негайно, для цього найкраще підходить екранна кнопка</a:t>
            </a:r>
            <a:endParaRPr lang="uk-UA" b="0" dirty="0"/>
          </a:p>
        </p:txBody>
      </p:sp>
      <p:pic>
        <p:nvPicPr>
          <p:cNvPr id="30725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25" y="1716943"/>
            <a:ext cx="8459788" cy="406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865188" y="361951"/>
            <a:ext cx="7282350" cy="962758"/>
          </a:xfrm>
        </p:spPr>
        <p:txBody>
          <a:bodyPr/>
          <a:lstStyle/>
          <a:p>
            <a:r>
              <a:rPr lang="uk-UA" dirty="0"/>
              <a:t>Завдання №16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536575" y="1078523"/>
            <a:ext cx="8143875" cy="3974490"/>
          </a:xfrm>
        </p:spPr>
        <p:txBody>
          <a:bodyPr/>
          <a:lstStyle/>
          <a:p>
            <a:r>
              <a:rPr lang="uk-UA" b="0" dirty="0" smtClean="0"/>
              <a:t>Оскільки обрано найвищий рівень безпеки то всі прапорці категорій контенту повинні бути з виставленими галочками , проте не </a:t>
            </a:r>
            <a:r>
              <a:rPr lang="uk-UA" b="0" dirty="0" smtClean="0"/>
              <a:t>активними</a:t>
            </a:r>
            <a:endParaRPr lang="uk-UA" b="0" dirty="0"/>
          </a:p>
        </p:txBody>
      </p:sp>
      <p:sp>
        <p:nvSpPr>
          <p:cNvPr id="31748" name="Slide Number Placeholder 4"/>
          <p:cNvSpPr txBox="1">
            <a:spLocks noGrp="1"/>
          </p:cNvSpPr>
          <p:nvPr/>
        </p:nvSpPr>
        <p:spPr bwMode="auto">
          <a:xfrm>
            <a:off x="7315200" y="549275"/>
            <a:ext cx="9398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sz="1200" dirty="0">
              <a:latin typeface="Times New Roman" pitchFamily="18" charset="0"/>
            </a:endParaRPr>
          </a:p>
        </p:txBody>
      </p:sp>
      <p:pic>
        <p:nvPicPr>
          <p:cNvPr id="31749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6285" y="1703875"/>
            <a:ext cx="4900613" cy="32385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793750" y="447675"/>
            <a:ext cx="7315200" cy="1154113"/>
          </a:xfrm>
        </p:spPr>
        <p:txBody>
          <a:bodyPr/>
          <a:lstStyle/>
          <a:p>
            <a:r>
              <a:rPr lang="uk-UA" dirty="0"/>
              <a:t>Завдання №17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658813" y="1685925"/>
            <a:ext cx="7667625" cy="2768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uk-UA" b="0" dirty="0" smtClean="0"/>
              <a:t>Лаконічніше тут використати </a:t>
            </a:r>
            <a:r>
              <a:rPr lang="uk-UA" b="0" dirty="0"/>
              <a:t>замість </a:t>
            </a:r>
            <a:r>
              <a:rPr lang="uk-UA" b="0" dirty="0" err="1"/>
              <a:t>радіокнопки</a:t>
            </a:r>
            <a:r>
              <a:rPr lang="uk-UA" b="0" dirty="0"/>
              <a:t> “</a:t>
            </a:r>
            <a:r>
              <a:rPr lang="en-US" b="0" dirty="0"/>
              <a:t>Always open pop-ups</a:t>
            </a:r>
            <a:r>
              <a:rPr lang="uk-UA" b="0" dirty="0"/>
              <a:t>” </a:t>
            </a:r>
            <a:r>
              <a:rPr lang="uk-UA" b="0" dirty="0" err="1" smtClean="0"/>
              <a:t>радіокнопки</a:t>
            </a:r>
            <a:r>
              <a:rPr lang="uk-UA" b="0" dirty="0" smtClean="0"/>
              <a:t> “</a:t>
            </a:r>
            <a:r>
              <a:rPr lang="en-US" b="0" dirty="0"/>
              <a:t>Always open</a:t>
            </a:r>
            <a:r>
              <a:rPr lang="uk-UA" b="0" dirty="0"/>
              <a:t> </a:t>
            </a:r>
            <a:r>
              <a:rPr lang="en-US" b="0" dirty="0"/>
              <a:t>in a new window“ </a:t>
            </a:r>
            <a:r>
              <a:rPr lang="uk-UA" b="0" dirty="0"/>
              <a:t>та </a:t>
            </a:r>
            <a:r>
              <a:rPr lang="en-US" b="0" dirty="0"/>
              <a:t>“Always open in a new tab</a:t>
            </a:r>
            <a:r>
              <a:rPr lang="en-US" b="0" dirty="0" smtClean="0"/>
              <a:t>”</a:t>
            </a:r>
            <a:r>
              <a:rPr lang="uk-UA" b="0" dirty="0" smtClean="0"/>
              <a:t>.</a:t>
            </a:r>
            <a:r>
              <a:rPr lang="uk-UA" b="0" dirty="0"/>
              <a:t> </a:t>
            </a:r>
            <a:r>
              <a:rPr lang="uk-UA" b="0" dirty="0" smtClean="0"/>
              <a:t>Та запрограмувати активність або не активність цієї групи </a:t>
            </a:r>
            <a:r>
              <a:rPr lang="uk-UA" b="0" dirty="0" err="1" smtClean="0"/>
              <a:t>радіокнопок</a:t>
            </a:r>
            <a:r>
              <a:rPr lang="uk-UA" b="0" dirty="0" smtClean="0"/>
              <a:t> прапорцем </a:t>
            </a:r>
            <a:r>
              <a:rPr lang="en-US" b="0" dirty="0" smtClean="0"/>
              <a:t>“Let Internet Explorer decide how pop-ups should open”</a:t>
            </a:r>
            <a:endParaRPr lang="uk-UA" b="0" dirty="0"/>
          </a:p>
        </p:txBody>
      </p:sp>
      <p:pic>
        <p:nvPicPr>
          <p:cNvPr id="32774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59471"/>
            <a:ext cx="4806462" cy="135456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792163" y="411163"/>
            <a:ext cx="7315200" cy="1154112"/>
          </a:xfrm>
        </p:spPr>
        <p:txBody>
          <a:bodyPr/>
          <a:lstStyle/>
          <a:p>
            <a:r>
              <a:rPr lang="uk-UA" dirty="0"/>
              <a:t>Мета та завдання: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39738" y="1830388"/>
            <a:ext cx="8374062" cy="35385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uk-UA" sz="2400" b="0" dirty="0"/>
              <a:t>	</a:t>
            </a:r>
            <a:r>
              <a:rPr lang="uk-UA" sz="2400" dirty="0" smtClean="0"/>
              <a:t>Мета :</a:t>
            </a:r>
            <a:r>
              <a:rPr lang="uk-UA" sz="2400" b="0" dirty="0" smtClean="0"/>
              <a:t> отримати практичні навички </a:t>
            </a:r>
            <a:r>
              <a:rPr lang="uk-UA" sz="2400" b="0" dirty="0" smtClean="0"/>
              <a:t>побудови раціонально продуманого графічного </a:t>
            </a:r>
            <a:r>
              <a:rPr lang="uk-UA" sz="2400" b="0" dirty="0"/>
              <a:t>інтерфейсу </a:t>
            </a:r>
            <a:r>
              <a:rPr lang="uk-UA" sz="2400" b="0" dirty="0" smtClean="0"/>
              <a:t>користувача (</a:t>
            </a:r>
            <a:r>
              <a:rPr lang="en-US" sz="2400" b="0" dirty="0" smtClean="0"/>
              <a:t>GUI</a:t>
            </a:r>
            <a:r>
              <a:rPr lang="uk-UA" sz="2400" b="0" dirty="0" smtClean="0"/>
              <a:t>).</a:t>
            </a:r>
            <a:endParaRPr lang="uk-UA" sz="2400" b="0" dirty="0"/>
          </a:p>
          <a:p>
            <a:pPr>
              <a:buFont typeface="Wingdings" pitchFamily="2" charset="2"/>
              <a:buNone/>
            </a:pPr>
            <a:r>
              <a:rPr lang="uk-UA" sz="2400" b="0" dirty="0"/>
              <a:t>	</a:t>
            </a:r>
            <a:r>
              <a:rPr lang="uk-UA" sz="2400" dirty="0" smtClean="0"/>
              <a:t>Завдання :</a:t>
            </a:r>
            <a:r>
              <a:rPr lang="uk-UA" sz="2400" b="0" dirty="0" smtClean="0"/>
              <a:t> виявити та виправити помилки у представлених фрагментах </a:t>
            </a:r>
            <a:r>
              <a:rPr lang="en-US" sz="2400" b="0" dirty="0" smtClean="0"/>
              <a:t>GUI.</a:t>
            </a:r>
            <a:endParaRPr lang="uk-UA" sz="2400" b="0" dirty="0"/>
          </a:p>
          <a:p>
            <a:pPr>
              <a:buFont typeface="Wingdings" pitchFamily="2" charset="2"/>
              <a:buNone/>
            </a:pPr>
            <a:endParaRPr lang="uk-UA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903288" y="204788"/>
            <a:ext cx="7315200" cy="1154112"/>
          </a:xfrm>
        </p:spPr>
        <p:txBody>
          <a:bodyPr/>
          <a:lstStyle/>
          <a:p>
            <a:r>
              <a:rPr lang="uk-UA" dirty="0"/>
              <a:t>Завдання №18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731838" y="1477963"/>
            <a:ext cx="8010525" cy="2416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b="0" dirty="0"/>
              <a:t>		Мітка</a:t>
            </a:r>
            <a:r>
              <a:rPr lang="en-US" b="0" dirty="0"/>
              <a:t> </a:t>
            </a:r>
            <a:r>
              <a:rPr lang="uk-UA" b="0" dirty="0"/>
              <a:t>із текстом “</a:t>
            </a:r>
            <a:r>
              <a:rPr lang="en-US" b="0" dirty="0"/>
              <a:t>Alignment:</a:t>
            </a:r>
            <a:r>
              <a:rPr lang="uk-UA" b="0" dirty="0"/>
              <a:t>” є </a:t>
            </a:r>
            <a:r>
              <a:rPr lang="uk-UA" b="0" dirty="0" smtClean="0"/>
              <a:t>зайвою</a:t>
            </a:r>
            <a:r>
              <a:rPr lang="en-US" b="0" dirty="0" smtClean="0"/>
              <a:t> </a:t>
            </a:r>
            <a:r>
              <a:rPr lang="uk-UA" b="0" dirty="0" smtClean="0"/>
              <a:t>тут, </a:t>
            </a:r>
            <a:r>
              <a:rPr lang="uk-UA" b="0" dirty="0"/>
              <a:t>оскільки мітка “</a:t>
            </a:r>
            <a:r>
              <a:rPr lang="en-US" b="0" dirty="0"/>
              <a:t>Select an alignment</a:t>
            </a:r>
            <a:r>
              <a:rPr lang="uk-UA" b="0" dirty="0"/>
              <a:t>”</a:t>
            </a:r>
            <a:r>
              <a:rPr lang="en-US" b="0" dirty="0"/>
              <a:t> </a:t>
            </a:r>
            <a:r>
              <a:rPr lang="uk-UA" b="0" dirty="0"/>
              <a:t>вже вказує на призначення групи </a:t>
            </a:r>
            <a:r>
              <a:rPr lang="uk-UA" b="0" dirty="0" err="1"/>
              <a:t>радіокнопок</a:t>
            </a:r>
            <a:r>
              <a:rPr lang="uk-UA" b="0" dirty="0"/>
              <a:t>.</a:t>
            </a:r>
          </a:p>
          <a:p>
            <a:endParaRPr lang="uk-UA" b="0" dirty="0"/>
          </a:p>
        </p:txBody>
      </p:sp>
      <p:pic>
        <p:nvPicPr>
          <p:cNvPr id="33797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6678" y="2768764"/>
            <a:ext cx="4466492" cy="166845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841375" y="374650"/>
            <a:ext cx="7315200" cy="1154113"/>
          </a:xfrm>
        </p:spPr>
        <p:txBody>
          <a:bodyPr/>
          <a:lstStyle/>
          <a:p>
            <a:r>
              <a:rPr lang="uk-UA" dirty="0"/>
              <a:t>Завдання №19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609600" y="1697038"/>
            <a:ext cx="8278813" cy="2624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b="0" dirty="0" smtClean="0"/>
              <a:t>Для економії екранного простору можна розмістити елементи згори донизу та згрупувати їх у одній прямокутній області із заголовком</a:t>
            </a:r>
            <a:endParaRPr lang="uk-UA" b="0" dirty="0"/>
          </a:p>
        </p:txBody>
      </p:sp>
      <p:pic>
        <p:nvPicPr>
          <p:cNvPr id="34821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3084" y="3226655"/>
            <a:ext cx="4822824" cy="592536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781050" y="0"/>
            <a:ext cx="7315200" cy="1154113"/>
          </a:xfrm>
        </p:spPr>
        <p:txBody>
          <a:bodyPr/>
          <a:lstStyle/>
          <a:p>
            <a:r>
              <a:rPr lang="uk-UA" dirty="0"/>
              <a:t>Завдання №20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262426" y="3791866"/>
            <a:ext cx="8289925" cy="85688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b="0" dirty="0" smtClean="0"/>
              <a:t>Текстові поля і випадні списки слід робити доступними лише за потреби, тобто тоді коли ввід користувача точно буде опрацьований програмою. В наведеному прикладі текстове поле слід </a:t>
            </a:r>
            <a:r>
              <a:rPr lang="uk-UA" b="0" dirty="0" err="1" smtClean="0"/>
              <a:t>активовувати</a:t>
            </a:r>
            <a:r>
              <a:rPr lang="uk-UA" b="0" dirty="0" smtClean="0"/>
              <a:t> при виборі </a:t>
            </a:r>
            <a:r>
              <a:rPr lang="uk-UA" b="0" dirty="0" err="1" smtClean="0"/>
              <a:t>радіокнопки</a:t>
            </a:r>
            <a:r>
              <a:rPr lang="uk-UA" b="0" dirty="0" smtClean="0"/>
              <a:t> </a:t>
            </a:r>
            <a:r>
              <a:rPr lang="en-US" b="0" dirty="0" smtClean="0"/>
              <a:t>“Pages”</a:t>
            </a:r>
            <a:endParaRPr lang="uk-UA" b="0" dirty="0"/>
          </a:p>
        </p:txBody>
      </p:sp>
      <p:pic>
        <p:nvPicPr>
          <p:cNvPr id="35845" name="Рисунок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426" y="979732"/>
            <a:ext cx="8520112" cy="56038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5846" name="Рисунок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426" y="1540119"/>
            <a:ext cx="3017965" cy="2073641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817563" y="179388"/>
            <a:ext cx="7315200" cy="1154112"/>
          </a:xfrm>
        </p:spPr>
        <p:txBody>
          <a:bodyPr/>
          <a:lstStyle/>
          <a:p>
            <a:r>
              <a:rPr lang="uk-UA" dirty="0"/>
              <a:t>Завдання №21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100501" y="1388574"/>
            <a:ext cx="6815137" cy="388717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b="0" dirty="0"/>
              <a:t>		Список (англ. </a:t>
            </a:r>
            <a:r>
              <a:rPr lang="uk-UA" b="0" dirty="0" err="1"/>
              <a:t>list</a:t>
            </a:r>
            <a:r>
              <a:rPr lang="uk-UA" b="0" dirty="0"/>
              <a:t> </a:t>
            </a:r>
            <a:r>
              <a:rPr lang="uk-UA" b="0" dirty="0" err="1"/>
              <a:t>box</a:t>
            </a:r>
            <a:r>
              <a:rPr lang="uk-UA" b="0" dirty="0"/>
              <a:t>) — це елемент графічного інтерфейсу користувача, що дозволяє вибирати один або декілька пунктів із статичного багаторядкового списку. Користувач вибирає пункт натиснувши на ньому. Інколи, коли необхідно вибрати декілька пунктів, використовують комбінації з використанням </a:t>
            </a:r>
            <a:r>
              <a:rPr lang="uk-UA" b="0" dirty="0" err="1"/>
              <a:t>клавіш Shift або Contr</a:t>
            </a:r>
            <a:r>
              <a:rPr lang="uk-UA" b="0" dirty="0"/>
              <a:t>o</a:t>
            </a:r>
            <a:r>
              <a:rPr lang="en-US" b="0" dirty="0"/>
              <a:t>l</a:t>
            </a:r>
            <a:r>
              <a:rPr lang="uk-UA" b="0" dirty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b="0" dirty="0"/>
              <a:t>		</a:t>
            </a:r>
            <a:r>
              <a:rPr lang="uk-UA" b="0" dirty="0" err="1" smtClean="0"/>
              <a:t>Випадни́й</a:t>
            </a:r>
            <a:r>
              <a:rPr lang="uk-UA" b="0" dirty="0" smtClean="0"/>
              <a:t> </a:t>
            </a:r>
            <a:r>
              <a:rPr lang="uk-UA" b="0" dirty="0"/>
              <a:t>список (англ. drop-</a:t>
            </a:r>
            <a:r>
              <a:rPr lang="uk-UA" b="0" dirty="0" err="1"/>
              <a:t>down</a:t>
            </a:r>
            <a:r>
              <a:rPr lang="uk-UA" b="0" dirty="0"/>
              <a:t> </a:t>
            </a:r>
            <a:r>
              <a:rPr lang="uk-UA" b="0" dirty="0" err="1"/>
              <a:t>list</a:t>
            </a:r>
            <a:r>
              <a:rPr lang="uk-UA" b="0" dirty="0"/>
              <a:t>) — елемент керування графічного інтерфейсу користувача, який дозволяє вибрати одне значення зі списку. Коли випадний список активовано, він відображає (з нього випадає) список значень, з яких користувач може вибрати одне. Коли користувач вибирає нове значення, елемент керування повертається в пасивний стан і відображає вибране значення. Його часто використовують </a:t>
            </a:r>
            <a:r>
              <a:rPr lang="uk-UA" b="0" dirty="0" err="1"/>
              <a:t>в дизайні графічн</a:t>
            </a:r>
            <a:r>
              <a:rPr lang="uk-UA" b="0" dirty="0"/>
              <a:t>их інтерфейсів, включно з веб-дизайном.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b="0" dirty="0"/>
              <a:t>		Комбінований </a:t>
            </a:r>
            <a:r>
              <a:rPr lang="uk-UA" b="0" dirty="0" err="1"/>
              <a:t>список а</a:t>
            </a:r>
            <a:r>
              <a:rPr lang="uk-UA" b="0" dirty="0"/>
              <a:t>бо Поле зі списком (англ. </a:t>
            </a:r>
            <a:r>
              <a:rPr lang="uk-UA" b="0" dirty="0" err="1"/>
              <a:t>combo</a:t>
            </a:r>
            <a:r>
              <a:rPr lang="uk-UA" b="0" dirty="0"/>
              <a:t> </a:t>
            </a:r>
            <a:r>
              <a:rPr lang="uk-UA" b="0" dirty="0" err="1"/>
              <a:t>box</a:t>
            </a:r>
            <a:r>
              <a:rPr lang="uk-UA" b="0" dirty="0"/>
              <a:t>) — компонент графічного інтерфейсу користувача, що поєднує в собі текстове поле та випадний список. Компонент дозволяє або ввести необхідне значення у полі, або вибрати його із випадного списку. </a:t>
            </a:r>
          </a:p>
        </p:txBody>
      </p:sp>
      <p:pic>
        <p:nvPicPr>
          <p:cNvPr id="36869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476" y="1111134"/>
            <a:ext cx="6551612" cy="23970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6871" name="Picture 7" descr="List_ex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1040795"/>
            <a:ext cx="1908175" cy="132873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6873" name="Picture 9" descr="Drop-down_list_examp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5824" y="2439872"/>
            <a:ext cx="1908175" cy="13335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6875" name="Picture 11" descr="Combo_box_examp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6041" y="3872402"/>
            <a:ext cx="1895475" cy="13335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901700" y="325438"/>
            <a:ext cx="7315200" cy="1154112"/>
          </a:xfrm>
        </p:spPr>
        <p:txBody>
          <a:bodyPr/>
          <a:lstStyle/>
          <a:p>
            <a:r>
              <a:rPr lang="uk-UA" dirty="0"/>
              <a:t>Завдання №22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564052" y="2602523"/>
            <a:ext cx="8021637" cy="2590799"/>
          </a:xfrm>
        </p:spPr>
        <p:txBody>
          <a:bodyPr>
            <a:normAutofit/>
          </a:bodyPr>
          <a:lstStyle/>
          <a:p>
            <a:pPr algn="just"/>
            <a:r>
              <a:rPr lang="uk-UA" b="0" dirty="0" smtClean="0"/>
              <a:t>Для цього слід активувати</a:t>
            </a:r>
            <a:r>
              <a:rPr lang="en-US" b="0" dirty="0" smtClean="0"/>
              <a:t> </a:t>
            </a:r>
            <a:r>
              <a:rPr lang="ru-RU" b="0" dirty="0" err="1" smtClean="0"/>
              <a:t>випадний</a:t>
            </a:r>
            <a:r>
              <a:rPr lang="ru-RU" b="0" dirty="0" smtClean="0"/>
              <a:t> список, </a:t>
            </a:r>
            <a:r>
              <a:rPr lang="ru-RU" b="0" dirty="0" err="1" smtClean="0"/>
              <a:t>тобто</a:t>
            </a:r>
            <a:r>
              <a:rPr lang="ru-RU" b="0" dirty="0" smtClean="0"/>
              <a:t> </a:t>
            </a:r>
            <a:r>
              <a:rPr lang="ru-RU" b="0" dirty="0" err="1" smtClean="0"/>
              <a:t>клацнути</a:t>
            </a:r>
            <a:r>
              <a:rPr lang="ru-RU" b="0" dirty="0" smtClean="0"/>
              <a:t> по </a:t>
            </a:r>
            <a:r>
              <a:rPr lang="ru-RU" b="0" dirty="0" err="1" smtClean="0"/>
              <a:t>ньому</a:t>
            </a:r>
            <a:r>
              <a:rPr lang="ru-RU" b="0" dirty="0" smtClean="0"/>
              <a:t> </a:t>
            </a:r>
            <a:r>
              <a:rPr lang="ru-RU" b="0" dirty="0" err="1" smtClean="0"/>
              <a:t>лівою</a:t>
            </a:r>
            <a:r>
              <a:rPr lang="ru-RU" b="0" dirty="0" smtClean="0"/>
              <a:t> </a:t>
            </a:r>
            <a:r>
              <a:rPr lang="ru-RU" b="0" dirty="0" err="1" smtClean="0"/>
              <a:t>клавішею</a:t>
            </a:r>
            <a:r>
              <a:rPr lang="ru-RU" b="0" dirty="0" smtClean="0"/>
              <a:t> </a:t>
            </a:r>
            <a:r>
              <a:rPr lang="ru-RU" b="0" dirty="0" err="1" smtClean="0"/>
              <a:t>миші</a:t>
            </a:r>
            <a:r>
              <a:rPr lang="ru-RU" b="0" dirty="0" smtClean="0"/>
              <a:t>, </a:t>
            </a:r>
            <a:r>
              <a:rPr lang="ru-RU" b="0" dirty="0" err="1" smtClean="0"/>
              <a:t>тоді</a:t>
            </a:r>
            <a:r>
              <a:rPr lang="ru-RU" b="0" dirty="0" smtClean="0"/>
              <a:t>  </a:t>
            </a:r>
            <a:r>
              <a:rPr lang="ru-RU" b="0" dirty="0" err="1" smtClean="0"/>
              <a:t>він</a:t>
            </a:r>
            <a:r>
              <a:rPr lang="ru-RU" b="0" dirty="0" smtClean="0"/>
              <a:t> </a:t>
            </a:r>
            <a:r>
              <a:rPr lang="ru-RU" b="0" dirty="0" err="1" smtClean="0"/>
              <a:t>відобразить</a:t>
            </a:r>
            <a:r>
              <a:rPr lang="ru-RU" b="0" dirty="0" smtClean="0"/>
              <a:t> список </a:t>
            </a:r>
            <a:r>
              <a:rPr lang="ru-RU" b="0" dirty="0" err="1"/>
              <a:t>значень</a:t>
            </a:r>
            <a:r>
              <a:rPr lang="ru-RU" b="0" dirty="0"/>
              <a:t>, з </a:t>
            </a:r>
            <a:r>
              <a:rPr lang="ru-RU" b="0" dirty="0" err="1"/>
              <a:t>яких</a:t>
            </a:r>
            <a:r>
              <a:rPr lang="ru-RU" b="0" dirty="0"/>
              <a:t> </a:t>
            </a:r>
            <a:r>
              <a:rPr lang="ru-RU" b="0" dirty="0" err="1"/>
              <a:t>користувач</a:t>
            </a:r>
            <a:r>
              <a:rPr lang="ru-RU" b="0" dirty="0"/>
              <a:t> </a:t>
            </a:r>
            <a:r>
              <a:rPr lang="ru-RU" b="0" dirty="0" err="1"/>
              <a:t>може</a:t>
            </a:r>
            <a:r>
              <a:rPr lang="ru-RU" b="0" dirty="0"/>
              <a:t> </a:t>
            </a:r>
            <a:r>
              <a:rPr lang="ru-RU" b="0" dirty="0" err="1"/>
              <a:t>вибрати</a:t>
            </a:r>
            <a:r>
              <a:rPr lang="ru-RU" b="0" dirty="0"/>
              <a:t> </a:t>
            </a:r>
            <a:r>
              <a:rPr lang="ru-RU" b="0" dirty="0" err="1" smtClean="0"/>
              <a:t>лише</a:t>
            </a:r>
            <a:r>
              <a:rPr lang="ru-RU" b="0" dirty="0" smtClean="0"/>
              <a:t> </a:t>
            </a:r>
            <a:r>
              <a:rPr lang="ru-RU" b="0" dirty="0" err="1" smtClean="0"/>
              <a:t>одне</a:t>
            </a:r>
            <a:r>
              <a:rPr lang="ru-RU" b="0" dirty="0"/>
              <a:t>. </a:t>
            </a:r>
            <a:r>
              <a:rPr lang="ru-RU" b="0" dirty="0" err="1" smtClean="0"/>
              <a:t>Після</a:t>
            </a:r>
            <a:r>
              <a:rPr lang="ru-RU" b="0" dirty="0" smtClean="0"/>
              <a:t> </a:t>
            </a:r>
            <a:r>
              <a:rPr lang="ru-RU" b="0" dirty="0" err="1" smtClean="0"/>
              <a:t>обрання</a:t>
            </a:r>
            <a:r>
              <a:rPr lang="ru-RU" b="0" dirty="0" smtClean="0"/>
              <a:t> </a:t>
            </a:r>
            <a:r>
              <a:rPr lang="ru-RU" b="0" dirty="0" err="1" smtClean="0"/>
              <a:t>значення</a:t>
            </a:r>
            <a:r>
              <a:rPr lang="ru-RU" b="0" dirty="0" smtClean="0"/>
              <a:t> </a:t>
            </a:r>
            <a:r>
              <a:rPr lang="ru-RU" b="0" dirty="0" err="1" smtClean="0"/>
              <a:t>випадний</a:t>
            </a:r>
            <a:r>
              <a:rPr lang="ru-RU" b="0" dirty="0" smtClean="0"/>
              <a:t> список </a:t>
            </a:r>
            <a:r>
              <a:rPr lang="ru-RU" b="0" dirty="0" err="1" smtClean="0"/>
              <a:t>повернеться</a:t>
            </a:r>
            <a:r>
              <a:rPr lang="ru-RU" b="0" dirty="0" smtClean="0"/>
              <a:t> у </a:t>
            </a:r>
            <a:r>
              <a:rPr lang="ru-RU" b="0" dirty="0" err="1" smtClean="0"/>
              <a:t>пасивний</a:t>
            </a:r>
            <a:r>
              <a:rPr lang="ru-RU" b="0" dirty="0" smtClean="0"/>
              <a:t> стан, </a:t>
            </a:r>
            <a:r>
              <a:rPr lang="ru-RU" b="0" dirty="0" err="1" smtClean="0"/>
              <a:t>тобто</a:t>
            </a:r>
            <a:r>
              <a:rPr lang="ru-RU" b="0" dirty="0" smtClean="0"/>
              <a:t> буде </a:t>
            </a:r>
            <a:r>
              <a:rPr lang="ru-RU" b="0" dirty="0" err="1" smtClean="0"/>
              <a:t>відображати</a:t>
            </a:r>
            <a:r>
              <a:rPr lang="ru-RU" b="0" dirty="0" smtClean="0"/>
              <a:t> </a:t>
            </a:r>
            <a:r>
              <a:rPr lang="ru-RU" b="0" dirty="0" err="1" smtClean="0"/>
              <a:t>вибране</a:t>
            </a:r>
            <a:r>
              <a:rPr lang="ru-RU" b="0" dirty="0" smtClean="0"/>
              <a:t> </a:t>
            </a:r>
            <a:r>
              <a:rPr lang="ru-RU" b="0" dirty="0" err="1" smtClean="0"/>
              <a:t>значення</a:t>
            </a:r>
            <a:r>
              <a:rPr lang="ru-RU" b="0" dirty="0" smtClean="0"/>
              <a:t>. </a:t>
            </a:r>
            <a:r>
              <a:rPr lang="ru-RU" b="0" dirty="0" err="1" smtClean="0"/>
              <a:t>Можливий</a:t>
            </a:r>
            <a:r>
              <a:rPr lang="ru-RU" b="0" dirty="0" smtClean="0"/>
              <a:t> </a:t>
            </a:r>
            <a:r>
              <a:rPr lang="ru-RU" b="0" dirty="0" err="1" smtClean="0"/>
              <a:t>варіант</a:t>
            </a:r>
            <a:r>
              <a:rPr lang="ru-RU" b="0" dirty="0" smtClean="0"/>
              <a:t> коли </a:t>
            </a:r>
            <a:r>
              <a:rPr lang="ru-RU" b="0" dirty="0" err="1" smtClean="0"/>
              <a:t>випадний</a:t>
            </a:r>
            <a:r>
              <a:rPr lang="ru-RU" b="0" dirty="0" smtClean="0"/>
              <a:t> список </a:t>
            </a:r>
            <a:r>
              <a:rPr lang="ru-RU" b="0" dirty="0" err="1" smtClean="0"/>
              <a:t>підтримує</a:t>
            </a:r>
            <a:r>
              <a:rPr lang="ru-RU" b="0" dirty="0" smtClean="0"/>
              <a:t> </a:t>
            </a:r>
            <a:r>
              <a:rPr lang="ru-RU" b="0" dirty="0" err="1" smtClean="0"/>
              <a:t>ввід</a:t>
            </a:r>
            <a:r>
              <a:rPr lang="ru-RU" b="0" dirty="0" smtClean="0"/>
              <a:t> з </a:t>
            </a:r>
            <a:r>
              <a:rPr lang="ru-RU" b="0" dirty="0" err="1" smtClean="0"/>
              <a:t>клавіатури</a:t>
            </a:r>
            <a:r>
              <a:rPr lang="ru-RU" b="0" dirty="0" smtClean="0"/>
              <a:t> та </a:t>
            </a:r>
            <a:r>
              <a:rPr lang="ru-RU" b="0" dirty="0" err="1" smtClean="0"/>
              <a:t>шукає</a:t>
            </a:r>
            <a:r>
              <a:rPr lang="ru-RU" b="0" dirty="0" smtClean="0"/>
              <a:t> </a:t>
            </a:r>
            <a:r>
              <a:rPr lang="ru-RU" b="0" dirty="0" err="1" smtClean="0"/>
              <a:t>варіант</a:t>
            </a:r>
            <a:r>
              <a:rPr lang="ru-RU" b="0" dirty="0" smtClean="0"/>
              <a:t>, </a:t>
            </a:r>
            <a:r>
              <a:rPr lang="ru-RU" b="0" dirty="0" err="1" smtClean="0"/>
              <a:t>що</a:t>
            </a:r>
            <a:r>
              <a:rPr lang="ru-RU" b="0" dirty="0" smtClean="0"/>
              <a:t> </a:t>
            </a:r>
            <a:r>
              <a:rPr lang="ru-RU" b="0" dirty="0" err="1" smtClean="0"/>
              <a:t>починається</a:t>
            </a:r>
            <a:r>
              <a:rPr lang="ru-RU" b="0" dirty="0" smtClean="0"/>
              <a:t> на </a:t>
            </a:r>
            <a:r>
              <a:rPr lang="ru-RU" b="0" dirty="0" err="1" smtClean="0"/>
              <a:t>введену</a:t>
            </a:r>
            <a:r>
              <a:rPr lang="ru-RU" b="0" dirty="0" smtClean="0"/>
              <a:t> </a:t>
            </a:r>
            <a:r>
              <a:rPr lang="ru-RU" b="0" dirty="0" err="1" smtClean="0"/>
              <a:t>користувачем</a:t>
            </a:r>
            <a:r>
              <a:rPr lang="ru-RU" b="0" dirty="0" smtClean="0"/>
              <a:t> </a:t>
            </a:r>
            <a:r>
              <a:rPr lang="ru-RU" b="0" dirty="0" err="1" smtClean="0"/>
              <a:t>послідовність</a:t>
            </a:r>
            <a:r>
              <a:rPr lang="ru-RU" b="0" dirty="0" smtClean="0"/>
              <a:t> </a:t>
            </a:r>
            <a:r>
              <a:rPr lang="ru-RU" b="0" dirty="0" err="1" smtClean="0"/>
              <a:t>символів</a:t>
            </a:r>
            <a:r>
              <a:rPr lang="ru-RU" b="0" dirty="0" smtClean="0"/>
              <a:t>.</a:t>
            </a:r>
            <a:endParaRPr lang="uk-UA" b="0" dirty="0"/>
          </a:p>
        </p:txBody>
      </p:sp>
      <p:pic>
        <p:nvPicPr>
          <p:cNvPr id="37893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9200" y="1702497"/>
            <a:ext cx="6928705" cy="253813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828675" y="422275"/>
            <a:ext cx="7315200" cy="1154113"/>
          </a:xfrm>
        </p:spPr>
        <p:txBody>
          <a:bodyPr/>
          <a:lstStyle/>
          <a:p>
            <a:r>
              <a:rPr lang="uk-UA" dirty="0"/>
              <a:t>Завдання №23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597877" y="2766648"/>
            <a:ext cx="8206154" cy="1441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b="0" dirty="0" smtClean="0"/>
              <a:t>Як бачимо всі вказані варіанти вибору починаються на цифру 3, отже найзручнішим способом для переключення між цими варіантами буде пошук значень в списку за вводом користувача. Так користувачеві достатньо буде ввести число 3 і він отримає вибірку значень випадного списку що починаються на цифру 3.</a:t>
            </a:r>
            <a:endParaRPr lang="uk-UA" b="0" dirty="0"/>
          </a:p>
        </p:txBody>
      </p:sp>
      <p:pic>
        <p:nvPicPr>
          <p:cNvPr id="38917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86" y="1720125"/>
            <a:ext cx="8061815" cy="41096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726830" y="982296"/>
            <a:ext cx="6813061" cy="1154113"/>
          </a:xfrm>
        </p:spPr>
        <p:txBody>
          <a:bodyPr/>
          <a:lstStyle/>
          <a:p>
            <a:r>
              <a:rPr lang="uk-UA" cap="none" dirty="0"/>
              <a:t>В</a:t>
            </a:r>
            <a:r>
              <a:rPr lang="uk-UA" cap="none" dirty="0" smtClean="0"/>
              <a:t>исновок:</a:t>
            </a:r>
            <a:endParaRPr lang="uk-UA" cap="none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01638" y="2293938"/>
            <a:ext cx="8277225" cy="3538537"/>
          </a:xfrm>
        </p:spPr>
        <p:txBody>
          <a:bodyPr/>
          <a:lstStyle/>
          <a:p>
            <a:r>
              <a:rPr lang="uk-UA" b="0" dirty="0"/>
              <a:t>	</a:t>
            </a:r>
            <a:r>
              <a:rPr lang="uk-UA" b="0" dirty="0" smtClean="0"/>
              <a:t>Мною було отримано </a:t>
            </a:r>
            <a:r>
              <a:rPr lang="uk-UA" b="0" dirty="0"/>
              <a:t>практичні навички побудови раціонально продуманого графічного інтерфейсу користувача (</a:t>
            </a:r>
            <a:r>
              <a:rPr lang="en-US" b="0" dirty="0"/>
              <a:t>GUI</a:t>
            </a:r>
            <a:r>
              <a:rPr lang="uk-UA" b="0" dirty="0" smtClean="0"/>
              <a:t>). Це було зроблено шляхом пошуку та виправлення помилок побудови , наведених в завданні, фрагментах </a:t>
            </a:r>
            <a:r>
              <a:rPr lang="en-US" b="0" dirty="0" smtClean="0"/>
              <a:t>GUI</a:t>
            </a:r>
            <a:r>
              <a:rPr lang="uk-UA" b="0" dirty="0" smtClean="0"/>
              <a:t>.</a:t>
            </a:r>
            <a:endParaRPr lang="uk-UA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797170" y="2367696"/>
            <a:ext cx="7315200" cy="1154112"/>
          </a:xfrm>
        </p:spPr>
        <p:txBody>
          <a:bodyPr/>
          <a:lstStyle/>
          <a:p>
            <a:pPr algn="ctr"/>
            <a:r>
              <a:rPr lang="uk-UA" dirty="0" smtClean="0"/>
              <a:t>Спасибі </a:t>
            </a:r>
            <a:r>
              <a:rPr lang="uk-UA" dirty="0" smtClean="0"/>
              <a:t>за увагу</a:t>
            </a:r>
            <a:r>
              <a:rPr lang="uk-UA" dirty="0" smtClean="0"/>
              <a:t>!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828675" y="373063"/>
            <a:ext cx="7315200" cy="1154112"/>
          </a:xfrm>
        </p:spPr>
        <p:txBody>
          <a:bodyPr/>
          <a:lstStyle/>
          <a:p>
            <a:r>
              <a:rPr lang="uk-UA" dirty="0"/>
              <a:t>Завдання №1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609600" y="1662113"/>
            <a:ext cx="7778750" cy="3538537"/>
          </a:xfrm>
        </p:spPr>
        <p:txBody>
          <a:bodyPr>
            <a:normAutofit/>
          </a:bodyPr>
          <a:lstStyle/>
          <a:p>
            <a:r>
              <a:rPr lang="uk-UA" b="0" dirty="0" smtClean="0"/>
              <a:t>В даному </a:t>
            </a:r>
            <a:r>
              <a:rPr lang="ru-RU" b="0" dirty="0" err="1" smtClean="0"/>
              <a:t>фрагмен</a:t>
            </a:r>
            <a:r>
              <a:rPr lang="uk-UA" b="0" dirty="0" smtClean="0"/>
              <a:t>ті ГІК вибрана невірна піктограма курсору при наведені на екрану кнопку</a:t>
            </a:r>
            <a:r>
              <a:rPr lang="uk-UA" b="0" dirty="0"/>
              <a:t>.</a:t>
            </a:r>
            <a:endParaRPr lang="uk-UA" b="0" dirty="0" smtClean="0"/>
          </a:p>
          <a:p>
            <a:r>
              <a:rPr lang="uk-UA" b="0" dirty="0" smtClean="0"/>
              <a:t>Оскільки     </a:t>
            </a:r>
            <a:r>
              <a:rPr lang="ru-RU" b="0" dirty="0" smtClean="0"/>
              <a:t>Курсор-рука</a:t>
            </a:r>
            <a:r>
              <a:rPr lang="ru-RU" b="0" dirty="0"/>
              <a:t> </a:t>
            </a:r>
            <a:r>
              <a:rPr lang="ru-RU" b="0" dirty="0" smtClean="0"/>
              <a:t>— </a:t>
            </a:r>
            <a:r>
              <a:rPr lang="ru-RU" b="0" dirty="0" err="1" smtClean="0"/>
              <a:t>використовується</a:t>
            </a:r>
            <a:r>
              <a:rPr lang="ru-RU" b="0" dirty="0" smtClean="0"/>
              <a:t> </a:t>
            </a:r>
            <a:r>
              <a:rPr lang="ru-RU" b="0" dirty="0"/>
              <a:t>для </a:t>
            </a:r>
            <a:r>
              <a:rPr lang="ru-RU" b="0" dirty="0" err="1" smtClean="0"/>
              <a:t>позначеня</a:t>
            </a:r>
            <a:r>
              <a:rPr lang="ru-RU" b="0" dirty="0" smtClean="0"/>
              <a:t> </a:t>
            </a:r>
            <a:r>
              <a:rPr lang="ru-RU" b="0" dirty="0" err="1" smtClean="0"/>
              <a:t>гіперпосилань</a:t>
            </a:r>
            <a:r>
              <a:rPr lang="ru-RU" b="0" dirty="0" smtClean="0"/>
              <a:t>, </a:t>
            </a:r>
            <a:r>
              <a:rPr lang="ru-RU" b="0" dirty="0" err="1" smtClean="0"/>
              <a:t>щоб</a:t>
            </a:r>
            <a:r>
              <a:rPr lang="ru-RU" b="0" dirty="0" smtClean="0"/>
              <a:t> </a:t>
            </a:r>
            <a:r>
              <a:rPr lang="ru-RU" b="0" dirty="0" err="1" smtClean="0"/>
              <a:t>повідомити</a:t>
            </a:r>
            <a:r>
              <a:rPr lang="ru-RU" b="0" dirty="0" smtClean="0"/>
              <a:t> </a:t>
            </a:r>
            <a:r>
              <a:rPr lang="ru-RU" b="0" dirty="0" err="1" smtClean="0"/>
              <a:t>користувача</a:t>
            </a:r>
            <a:r>
              <a:rPr lang="ru-RU" b="0" dirty="0" smtClean="0"/>
              <a:t> про те , </a:t>
            </a:r>
            <a:r>
              <a:rPr lang="ru-RU" b="0" dirty="0" err="1" smtClean="0"/>
              <a:t>що</a:t>
            </a:r>
            <a:r>
              <a:rPr lang="ru-RU" b="0" dirty="0" smtClean="0"/>
              <a:t> </a:t>
            </a:r>
            <a:r>
              <a:rPr lang="ru-RU" b="0" dirty="0" err="1" smtClean="0"/>
              <a:t>гіперпосилання</a:t>
            </a:r>
            <a:r>
              <a:rPr lang="ru-RU" b="0" dirty="0" smtClean="0"/>
              <a:t> </a:t>
            </a:r>
            <a:r>
              <a:rPr lang="ru-RU" b="0" dirty="0" err="1" smtClean="0"/>
              <a:t>доступне</a:t>
            </a:r>
            <a:r>
              <a:rPr lang="ru-RU" b="0" dirty="0" smtClean="0"/>
              <a:t>. Для </a:t>
            </a:r>
            <a:r>
              <a:rPr lang="ru-RU" b="0" dirty="0" err="1" smtClean="0"/>
              <a:t>екраної</a:t>
            </a:r>
            <a:r>
              <a:rPr lang="ru-RU" b="0" dirty="0" smtClean="0"/>
              <a:t> кнопки </a:t>
            </a:r>
            <a:r>
              <a:rPr lang="ru-RU" b="0" dirty="0" err="1" smtClean="0"/>
              <a:t>зазвичай</a:t>
            </a:r>
            <a:r>
              <a:rPr lang="ru-RU" b="0" dirty="0" smtClean="0"/>
              <a:t> </a:t>
            </a:r>
            <a:r>
              <a:rPr lang="ru-RU" b="0" dirty="0" err="1" smtClean="0"/>
              <a:t>використовують</a:t>
            </a:r>
            <a:r>
              <a:rPr lang="ru-RU" b="0" dirty="0" smtClean="0"/>
              <a:t> </a:t>
            </a:r>
            <a:r>
              <a:rPr lang="ru-RU" b="0" dirty="0" err="1" smtClean="0"/>
              <a:t>стандартний</a:t>
            </a:r>
            <a:r>
              <a:rPr lang="ru-RU" b="0" dirty="0" smtClean="0"/>
              <a:t>    курсор-</a:t>
            </a:r>
            <a:r>
              <a:rPr lang="ru-RU" b="0" dirty="0" err="1" smtClean="0"/>
              <a:t>стрілку</a:t>
            </a:r>
            <a:r>
              <a:rPr lang="ru-RU" b="0" dirty="0" smtClean="0"/>
              <a:t>, </a:t>
            </a:r>
            <a:r>
              <a:rPr lang="ru-RU" b="0" dirty="0" err="1" smtClean="0"/>
              <a:t>проте</a:t>
            </a:r>
            <a:r>
              <a:rPr lang="ru-RU" b="0" dirty="0" smtClean="0"/>
              <a:t> , в </a:t>
            </a:r>
            <a:r>
              <a:rPr lang="ru-RU" b="0" dirty="0" err="1" smtClean="0"/>
              <a:t>даному</a:t>
            </a:r>
            <a:r>
              <a:rPr lang="ru-RU" b="0" dirty="0" smtClean="0"/>
              <a:t> </a:t>
            </a:r>
            <a:r>
              <a:rPr lang="ru-RU" b="0" dirty="0" err="1" smtClean="0"/>
              <a:t>випадку</a:t>
            </a:r>
            <a:r>
              <a:rPr lang="ru-RU" b="0" dirty="0" smtClean="0"/>
              <a:t> </a:t>
            </a:r>
            <a:r>
              <a:rPr lang="ru-RU" b="0" dirty="0" err="1" smtClean="0"/>
              <a:t>доцільніше</a:t>
            </a:r>
            <a:r>
              <a:rPr lang="ru-RU" b="0" dirty="0" smtClean="0"/>
              <a:t> </a:t>
            </a:r>
            <a:r>
              <a:rPr lang="ru-RU" b="0" dirty="0" err="1" smtClean="0"/>
              <a:t>використати</a:t>
            </a:r>
            <a:r>
              <a:rPr lang="ru-RU" b="0" dirty="0" smtClean="0"/>
              <a:t> курсор     заборони </a:t>
            </a:r>
            <a:r>
              <a:rPr lang="ru-RU" b="0" dirty="0" err="1" smtClean="0"/>
              <a:t>дії</a:t>
            </a:r>
            <a:r>
              <a:rPr lang="ru-RU" b="0" dirty="0" smtClean="0"/>
              <a:t>, </a:t>
            </a:r>
            <a:r>
              <a:rPr lang="ru-RU" b="0" dirty="0" err="1" smtClean="0"/>
              <a:t>оскільки</a:t>
            </a:r>
            <a:r>
              <a:rPr lang="ru-RU" b="0" dirty="0" smtClean="0"/>
              <a:t> </a:t>
            </a:r>
            <a:r>
              <a:rPr lang="ru-RU" b="0" dirty="0" err="1" smtClean="0"/>
              <a:t>він</a:t>
            </a:r>
            <a:r>
              <a:rPr lang="ru-RU" b="0" dirty="0" smtClean="0"/>
              <a:t> </a:t>
            </a:r>
            <a:r>
              <a:rPr lang="ru-RU" b="0" dirty="0" err="1" smtClean="0"/>
              <a:t>повідомить</a:t>
            </a:r>
            <a:r>
              <a:rPr lang="ru-RU" b="0" dirty="0" smtClean="0"/>
              <a:t> </a:t>
            </a:r>
            <a:r>
              <a:rPr lang="ru-RU" b="0" dirty="0" err="1" smtClean="0"/>
              <a:t>користувача</a:t>
            </a:r>
            <a:r>
              <a:rPr lang="ru-RU" b="0" dirty="0" smtClean="0"/>
              <a:t> </a:t>
            </a:r>
            <a:r>
              <a:rPr lang="ru-RU" b="0" dirty="0" err="1" smtClean="0"/>
              <a:t>що</a:t>
            </a:r>
            <a:r>
              <a:rPr lang="ru-RU" b="0" dirty="0" smtClean="0"/>
              <a:t> </a:t>
            </a:r>
            <a:r>
              <a:rPr lang="ru-RU" b="0" dirty="0" err="1" smtClean="0"/>
              <a:t>нажаття</a:t>
            </a:r>
            <a:r>
              <a:rPr lang="ru-RU" b="0" dirty="0" smtClean="0"/>
              <a:t> </a:t>
            </a:r>
            <a:r>
              <a:rPr lang="ru-RU" b="0" dirty="0" err="1" smtClean="0"/>
              <a:t>цієї</a:t>
            </a:r>
            <a:r>
              <a:rPr lang="ru-RU" b="0" dirty="0" smtClean="0"/>
              <a:t> кнопки в </a:t>
            </a:r>
            <a:r>
              <a:rPr lang="ru-RU" b="0" dirty="0" err="1" smtClean="0"/>
              <a:t>даний</a:t>
            </a:r>
            <a:r>
              <a:rPr lang="ru-RU" b="0" dirty="0" smtClean="0"/>
              <a:t> момент </a:t>
            </a:r>
            <a:r>
              <a:rPr lang="ru-RU" b="0" dirty="0" err="1" smtClean="0"/>
              <a:t>недоступне</a:t>
            </a:r>
            <a:r>
              <a:rPr lang="ru-RU" b="0" dirty="0" smtClean="0"/>
              <a:t>.</a:t>
            </a:r>
            <a:endParaRPr lang="ru-RU" b="0" dirty="0"/>
          </a:p>
          <a:p>
            <a:r>
              <a:rPr lang="uk-UA" b="0" dirty="0" smtClean="0"/>
              <a:t> </a:t>
            </a:r>
            <a:endParaRPr lang="uk-UA" b="0" dirty="0"/>
          </a:p>
        </p:txBody>
      </p:sp>
      <p:pic>
        <p:nvPicPr>
          <p:cNvPr id="16389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7848" y="3848519"/>
            <a:ext cx="3851153" cy="1173633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7" name="Picture 2" descr="\\Lenovo_g500\iii курс\II\Якість та тестування ПЗ\support\Css_cursor_poin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85" y="2286001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Lenovo_g500\iii курс\II\Якість та тестування ПЗ\support\Css_cursor_defaul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30391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Lenovo_g500\iii курс\II\Якість та тестування ПЗ\support\20px-SlashCircl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935" y="3078041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817563" y="265113"/>
            <a:ext cx="7315200" cy="1154112"/>
          </a:xfrm>
        </p:spPr>
        <p:txBody>
          <a:bodyPr/>
          <a:lstStyle/>
          <a:p>
            <a:r>
              <a:rPr lang="uk-UA" dirty="0"/>
              <a:t>Завдання №2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596900" y="1793875"/>
            <a:ext cx="7912100" cy="22939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uk-UA" b="0" dirty="0" smtClean="0"/>
              <a:t>Той самий тип помилки – невірно вибрано тип курсору</a:t>
            </a:r>
            <a:r>
              <a:rPr lang="uk-UA" b="0" dirty="0" smtClean="0"/>
              <a:t>, адже для </a:t>
            </a:r>
            <a:r>
              <a:rPr lang="uk-UA" b="0" dirty="0" smtClean="0"/>
              <a:t>текстових полів передбачено спеціальний тип курсору, який виглядає наступним чином     </a:t>
            </a:r>
            <a:r>
              <a:rPr lang="uk-UA" b="0" dirty="0" smtClean="0"/>
              <a:t>його</a:t>
            </a:r>
            <a:r>
              <a:rPr lang="uk-UA" b="0" dirty="0" smtClean="0"/>
              <a:t> </a:t>
            </a:r>
            <a:r>
              <a:rPr lang="uk-UA" b="0" dirty="0" smtClean="0"/>
              <a:t>називають </a:t>
            </a:r>
            <a:r>
              <a:rPr lang="uk-UA" b="0" dirty="0" smtClean="0"/>
              <a:t>курсором вводу та виділення тексту. Також у підказці користувачеві варто б вказати що саме він повинен вводити у </a:t>
            </a:r>
            <a:r>
              <a:rPr lang="uk-UA" b="0" dirty="0" smtClean="0"/>
              <a:t>це </a:t>
            </a:r>
            <a:r>
              <a:rPr lang="uk-UA" b="0" dirty="0" smtClean="0"/>
              <a:t>поле.</a:t>
            </a:r>
            <a:endParaRPr lang="uk-UA" b="0" dirty="0"/>
          </a:p>
        </p:txBody>
      </p:sp>
      <p:pic>
        <p:nvPicPr>
          <p:cNvPr id="17413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9186" y="3236266"/>
            <a:ext cx="4214692" cy="1520649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50" name="Picture 2" descr="\\Lenovo_g500\iii курс\II\Якість та тестування ПЗ\support\Css_cursor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28" y="2095746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779463" y="276225"/>
            <a:ext cx="7315200" cy="1154113"/>
          </a:xfrm>
        </p:spPr>
        <p:txBody>
          <a:bodyPr/>
          <a:lstStyle/>
          <a:p>
            <a:r>
              <a:rPr lang="uk-UA" dirty="0"/>
              <a:t>Завдання №3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534988" y="1709738"/>
            <a:ext cx="8439150" cy="2879725"/>
          </a:xfrm>
        </p:spPr>
        <p:txBody>
          <a:bodyPr>
            <a:normAutofit/>
          </a:bodyPr>
          <a:lstStyle/>
          <a:p>
            <a:r>
              <a:rPr lang="uk-UA" b="0" dirty="0" smtClean="0"/>
              <a:t>І </a:t>
            </a:r>
            <a:r>
              <a:rPr lang="uk-UA" b="0" dirty="0" smtClean="0"/>
              <a:t>знову невірно вибрано тип курсору, замість </a:t>
            </a:r>
            <a:r>
              <a:rPr lang="uk-UA" b="0" dirty="0" smtClean="0"/>
              <a:t>курсору-стрілки тут </a:t>
            </a:r>
            <a:r>
              <a:rPr lang="uk-UA" b="0" dirty="0" smtClean="0"/>
              <a:t>варто використати </a:t>
            </a:r>
            <a:r>
              <a:rPr lang="ru-RU" b="0" dirty="0"/>
              <a:t>курсор     заборони </a:t>
            </a:r>
            <a:r>
              <a:rPr lang="ru-RU" b="0" dirty="0" err="1" smtClean="0"/>
              <a:t>дії</a:t>
            </a:r>
            <a:r>
              <a:rPr lang="ru-RU" b="0" dirty="0" smtClean="0"/>
              <a:t>        . </a:t>
            </a:r>
            <a:r>
              <a:rPr lang="ru-RU" b="0" dirty="0" err="1" smtClean="0"/>
              <a:t>Незайвою</a:t>
            </a:r>
            <a:r>
              <a:rPr lang="ru-RU" b="0" dirty="0" smtClean="0"/>
              <a:t> буде  </a:t>
            </a:r>
            <a:r>
              <a:rPr lang="ru-RU" b="0" dirty="0" err="1" smtClean="0"/>
              <a:t>також</a:t>
            </a:r>
            <a:r>
              <a:rPr lang="ru-RU" b="0" dirty="0" smtClean="0"/>
              <a:t> </a:t>
            </a:r>
            <a:r>
              <a:rPr lang="ru-RU" b="0" dirty="0" err="1" smtClean="0"/>
              <a:t>випливаюча</a:t>
            </a:r>
            <a:r>
              <a:rPr lang="ru-RU" b="0" dirty="0" smtClean="0"/>
              <a:t> </a:t>
            </a:r>
            <a:r>
              <a:rPr lang="ru-RU" b="0" dirty="0" err="1" smtClean="0"/>
              <a:t>підказка</a:t>
            </a:r>
            <a:r>
              <a:rPr lang="ru-RU" b="0" dirty="0" smtClean="0"/>
              <a:t>, в </a:t>
            </a:r>
            <a:r>
              <a:rPr lang="ru-RU" b="0" dirty="0" err="1" smtClean="0"/>
              <a:t>якій</a:t>
            </a:r>
            <a:r>
              <a:rPr lang="ru-RU" b="0" dirty="0" smtClean="0"/>
              <a:t> буде </a:t>
            </a:r>
            <a:r>
              <a:rPr lang="ru-RU" b="0" dirty="0" err="1" smtClean="0"/>
              <a:t>вказано</a:t>
            </a:r>
            <a:r>
              <a:rPr lang="ru-RU" b="0" dirty="0" smtClean="0"/>
              <a:t> причини заборони вводу у </a:t>
            </a:r>
            <a:r>
              <a:rPr lang="ru-RU" b="0" dirty="0" err="1" smtClean="0"/>
              <a:t>це</a:t>
            </a:r>
            <a:r>
              <a:rPr lang="ru-RU" b="0" dirty="0" smtClean="0"/>
              <a:t> </a:t>
            </a:r>
            <a:r>
              <a:rPr lang="ru-RU" b="0" dirty="0" err="1" smtClean="0"/>
              <a:t>текстове</a:t>
            </a:r>
            <a:r>
              <a:rPr lang="ru-RU" b="0" dirty="0" smtClean="0"/>
              <a:t> поле.</a:t>
            </a:r>
            <a:endParaRPr lang="uk-UA" b="0" dirty="0"/>
          </a:p>
        </p:txBody>
      </p:sp>
      <p:pic>
        <p:nvPicPr>
          <p:cNvPr id="18437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3773" y="3257550"/>
            <a:ext cx="4218720" cy="117202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6" name="Picture 4" descr="\\Lenovo_g500\iii курс\II\Якість та тестування ПЗ\support\20px-SlashCirc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04" y="2042747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839788" y="265113"/>
            <a:ext cx="7315200" cy="1154112"/>
          </a:xfrm>
        </p:spPr>
        <p:txBody>
          <a:bodyPr/>
          <a:lstStyle/>
          <a:p>
            <a:r>
              <a:rPr lang="uk-UA" dirty="0"/>
              <a:t>Завдання №4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634023" y="1946032"/>
            <a:ext cx="7985125" cy="3071445"/>
          </a:xfrm>
        </p:spPr>
        <p:txBody>
          <a:bodyPr/>
          <a:lstStyle/>
          <a:p>
            <a:r>
              <a:rPr lang="uk-UA" b="0" dirty="0"/>
              <a:t>П</a:t>
            </a:r>
            <a:r>
              <a:rPr lang="uk-UA" b="0" dirty="0" smtClean="0"/>
              <a:t>рапорець</a:t>
            </a:r>
            <a:r>
              <a:rPr lang="uk-UA" b="0" dirty="0"/>
              <a:t> (англ. </a:t>
            </a:r>
            <a:r>
              <a:rPr lang="en-US" b="0" dirty="0"/>
              <a:t>Checkbox) — </a:t>
            </a:r>
            <a:r>
              <a:rPr lang="uk-UA" b="0" dirty="0"/>
              <a:t>це елемент графічного інтерфейсу користувача (</a:t>
            </a:r>
            <a:r>
              <a:rPr lang="en-US" b="0" dirty="0"/>
              <a:t>GUI), </a:t>
            </a:r>
            <a:r>
              <a:rPr lang="uk-UA" b="0" dirty="0"/>
              <a:t>що </a:t>
            </a:r>
            <a:r>
              <a:rPr lang="uk-UA" b="0" dirty="0" smtClean="0"/>
              <a:t>дозволяє користувачу</a:t>
            </a:r>
            <a:r>
              <a:rPr lang="uk-UA" b="0" dirty="0"/>
              <a:t> </a:t>
            </a:r>
            <a:r>
              <a:rPr lang="uk-UA" b="0" dirty="0" smtClean="0"/>
              <a:t>зробити </a:t>
            </a:r>
            <a:r>
              <a:rPr lang="uk-UA" b="0" dirty="0"/>
              <a:t>множинний вибір з декількох варіантів. Також застосовують термін перемикач (проте дана назва застосовується і для </a:t>
            </a:r>
            <a:r>
              <a:rPr lang="uk-UA" b="0" dirty="0" err="1"/>
              <a:t>позначення радіокнопок</a:t>
            </a:r>
            <a:r>
              <a:rPr lang="uk-UA" b="0" dirty="0"/>
              <a:t>), поширені </a:t>
            </a:r>
            <a:r>
              <a:rPr lang="uk-UA" b="0" dirty="0" err="1"/>
              <a:t>ще галочка та </a:t>
            </a:r>
            <a:r>
              <a:rPr lang="uk-UA" b="0" dirty="0" err="1" smtClean="0"/>
              <a:t>англіц</a:t>
            </a:r>
            <a:r>
              <a:rPr lang="uk-UA" b="0" dirty="0" smtClean="0"/>
              <a:t>изм</a:t>
            </a:r>
            <a:r>
              <a:rPr lang="uk-UA" b="0" dirty="0"/>
              <a:t> </a:t>
            </a:r>
            <a:r>
              <a:rPr lang="uk-UA" b="0" dirty="0" smtClean="0"/>
              <a:t>чекбокс</a:t>
            </a:r>
            <a:r>
              <a:rPr lang="uk-UA" b="0" dirty="0"/>
              <a:t>.</a:t>
            </a:r>
          </a:p>
          <a:p>
            <a:r>
              <a:rPr lang="uk-UA" b="0" dirty="0"/>
              <a:t>Як правило, прапорці відображаються на екрані у вигляді квадрата невеликого розміру, який може мати два стани ☐ «вимкнено» (пусто) та ☑ «ввімкнено» (встановлено — галочка або хрестик). В термінах програмування логічні стани </a:t>
            </a:r>
            <a:r>
              <a:rPr lang="en-US" b="0" dirty="0"/>
              <a:t>true (</a:t>
            </a:r>
            <a:r>
              <a:rPr lang="uk-UA" b="0" dirty="0"/>
              <a:t>істина, 1) або </a:t>
            </a:r>
            <a:r>
              <a:rPr lang="en-US" b="0" dirty="0"/>
              <a:t>false (</a:t>
            </a:r>
            <a:r>
              <a:rPr lang="uk-UA" b="0" dirty="0"/>
              <a:t>хибно, 0). Заголовок, що описує зміст прапорця зазвичай </a:t>
            </a:r>
            <a:r>
              <a:rPr lang="uk-UA" b="0" dirty="0" err="1"/>
              <a:t>зображається</a:t>
            </a:r>
            <a:r>
              <a:rPr lang="uk-UA" b="0" dirty="0"/>
              <a:t> поруч із прапорцем. </a:t>
            </a:r>
            <a:endParaRPr lang="uk-UA" b="0" dirty="0" smtClean="0"/>
          </a:p>
          <a:p>
            <a:r>
              <a:rPr lang="uk-UA" b="0" dirty="0" smtClean="0"/>
              <a:t>Змінити </a:t>
            </a:r>
            <a:r>
              <a:rPr lang="uk-UA" b="0" dirty="0"/>
              <a:t>стан прапорця можна </a:t>
            </a:r>
            <a:r>
              <a:rPr lang="uk-UA" b="0" dirty="0" smtClean="0"/>
              <a:t>натисканням правої клавіші</a:t>
            </a:r>
            <a:r>
              <a:rPr lang="uk-UA" b="0" dirty="0"/>
              <a:t> </a:t>
            </a:r>
            <a:r>
              <a:rPr lang="uk-UA" b="0" dirty="0" smtClean="0"/>
              <a:t>миші</a:t>
            </a:r>
            <a:r>
              <a:rPr lang="uk-UA" b="0" dirty="0"/>
              <a:t> </a:t>
            </a:r>
            <a:r>
              <a:rPr lang="uk-UA" b="0" dirty="0" smtClean="0"/>
              <a:t>або </a:t>
            </a:r>
            <a:r>
              <a:rPr lang="uk-UA" b="0" dirty="0"/>
              <a:t>за допомогою </a:t>
            </a:r>
            <a:r>
              <a:rPr lang="uk-UA" b="0" dirty="0" smtClean="0"/>
              <a:t>клавіш клавіатури, </a:t>
            </a:r>
            <a:r>
              <a:rPr lang="uk-UA" b="0" dirty="0"/>
              <a:t>зокрема, </a:t>
            </a:r>
            <a:r>
              <a:rPr lang="uk-UA" b="0" dirty="0" smtClean="0"/>
              <a:t>пробілом</a:t>
            </a:r>
            <a:r>
              <a:rPr lang="uk-UA" b="0" dirty="0"/>
              <a:t>.</a:t>
            </a:r>
          </a:p>
        </p:txBody>
      </p:sp>
      <p:pic>
        <p:nvPicPr>
          <p:cNvPr id="19461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0462" y="1468192"/>
            <a:ext cx="3825507" cy="25219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731838" y="165100"/>
            <a:ext cx="7315200" cy="1154113"/>
          </a:xfrm>
        </p:spPr>
        <p:txBody>
          <a:bodyPr/>
          <a:lstStyle/>
          <a:p>
            <a:r>
              <a:rPr lang="uk-UA" dirty="0"/>
              <a:t>Завдання №5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691662" y="2379785"/>
            <a:ext cx="7866184" cy="1869465"/>
          </a:xfrm>
        </p:spPr>
        <p:txBody>
          <a:bodyPr>
            <a:normAutofit/>
          </a:bodyPr>
          <a:lstStyle/>
          <a:p>
            <a:pPr marL="274638" indent="-228600">
              <a:lnSpc>
                <a:spcPct val="80000"/>
              </a:lnSpc>
            </a:pPr>
            <a:r>
              <a:rPr lang="uk-UA" b="0" dirty="0" smtClean="0"/>
              <a:t>В даному випадку недоцільно використовувати прапорець оскільки прапорець використовується як позначення істинності або хибності певної дії, тоді як в даному випадку нам потрібно </a:t>
            </a:r>
            <a:r>
              <a:rPr lang="uk-UA" dirty="0"/>
              <a:t>іменовані</a:t>
            </a:r>
            <a:r>
              <a:rPr lang="uk-UA" b="0" dirty="0"/>
              <a:t>  взаємовиключні</a:t>
            </a:r>
            <a:r>
              <a:rPr lang="uk-UA" b="0" dirty="0" smtClean="0"/>
              <a:t> варіанти вибору. Для цього оптимально </a:t>
            </a:r>
            <a:r>
              <a:rPr lang="uk-UA" b="0" dirty="0" err="1" smtClean="0"/>
              <a:t>подійде</a:t>
            </a:r>
            <a:r>
              <a:rPr lang="uk-UA" b="0" dirty="0" smtClean="0"/>
              <a:t> </a:t>
            </a:r>
            <a:r>
              <a:rPr lang="uk-UA" b="0" dirty="0" err="1" smtClean="0"/>
              <a:t>радіокнопка</a:t>
            </a:r>
            <a:r>
              <a:rPr lang="uk-UA" b="0" dirty="0" smtClean="0"/>
              <a:t>, приклад </a:t>
            </a:r>
            <a:r>
              <a:rPr lang="uk-UA" b="0" dirty="0" err="1" smtClean="0"/>
              <a:t>радіокнопки</a:t>
            </a:r>
            <a:r>
              <a:rPr lang="uk-UA" b="0" dirty="0" smtClean="0"/>
              <a:t> :</a:t>
            </a:r>
            <a:endParaRPr lang="uk-UA" b="0" dirty="0"/>
          </a:p>
        </p:txBody>
      </p:sp>
      <p:pic>
        <p:nvPicPr>
          <p:cNvPr id="20485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257" y="1216881"/>
            <a:ext cx="7238633" cy="72913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074" name="Picture 2" descr="\\Lenovo_g500\iii курс\II\Якість та тестування ПЗ\support\Option-buttons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02" y="3119804"/>
            <a:ext cx="1485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708025" y="153988"/>
            <a:ext cx="7315200" cy="1154112"/>
          </a:xfrm>
        </p:spPr>
        <p:txBody>
          <a:bodyPr/>
          <a:lstStyle/>
          <a:p>
            <a:r>
              <a:rPr lang="uk-UA" dirty="0"/>
              <a:t>Завдання №6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734280" y="3880338"/>
            <a:ext cx="8108950" cy="844061"/>
          </a:xfrm>
        </p:spPr>
        <p:txBody>
          <a:bodyPr>
            <a:normAutofit/>
          </a:bodyPr>
          <a:lstStyle/>
          <a:p>
            <a:r>
              <a:rPr lang="uk-UA" b="0" dirty="0" smtClean="0"/>
              <a:t>Раціонально в даному випадку буде створити прапорець для дії «</a:t>
            </a:r>
            <a:r>
              <a:rPr lang="en-US" b="0" dirty="0" smtClean="0"/>
              <a:t>Select two bonuses</a:t>
            </a:r>
            <a:r>
              <a:rPr lang="uk-UA" b="0" dirty="0" smtClean="0"/>
              <a:t>» , а під ним вже розмістити набір прапорців з типами </a:t>
            </a:r>
            <a:r>
              <a:rPr lang="uk-UA" b="0" dirty="0" smtClean="0"/>
              <a:t>бонусів, який повинен бути доступним лише при </a:t>
            </a:r>
            <a:r>
              <a:rPr lang="uk-UA" b="0" dirty="0"/>
              <a:t>виставлені прапорця «</a:t>
            </a:r>
            <a:r>
              <a:rPr lang="en-US" b="0" dirty="0"/>
              <a:t>Select two bonuses</a:t>
            </a:r>
            <a:r>
              <a:rPr lang="uk-UA" b="0" dirty="0"/>
              <a:t>»</a:t>
            </a:r>
            <a:endParaRPr lang="uk-UA" b="0" dirty="0"/>
          </a:p>
        </p:txBody>
      </p:sp>
      <p:pic>
        <p:nvPicPr>
          <p:cNvPr id="21509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011" y="1052146"/>
            <a:ext cx="6178550" cy="26765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755650" y="288925"/>
            <a:ext cx="7315200" cy="1154113"/>
          </a:xfrm>
        </p:spPr>
        <p:txBody>
          <a:bodyPr/>
          <a:lstStyle/>
          <a:p>
            <a:r>
              <a:rPr lang="uk-UA" dirty="0"/>
              <a:t>Завдання №7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541215" y="2649414"/>
            <a:ext cx="8312150" cy="1636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b="0" dirty="0" smtClean="0"/>
              <a:t>В даному </a:t>
            </a:r>
            <a:r>
              <a:rPr lang="uk-UA" b="0" dirty="0" smtClean="0"/>
              <a:t>випадку краще </a:t>
            </a:r>
            <a:r>
              <a:rPr lang="uk-UA" b="0" dirty="0" smtClean="0"/>
              <a:t>використати один прапорець для позначення істинності дії користувача. </a:t>
            </a:r>
            <a:endParaRPr lang="uk-UA" b="0" dirty="0"/>
          </a:p>
        </p:txBody>
      </p:sp>
      <p:pic>
        <p:nvPicPr>
          <p:cNvPr id="22533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215" y="1548789"/>
            <a:ext cx="7675563" cy="5524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и">
  <a:themeElements>
    <a:clrScheme name="Кути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ути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425</TotalTime>
  <Words>759</Words>
  <Application>Microsoft Office PowerPoint</Application>
  <PresentationFormat>Екран (4:3)</PresentationFormat>
  <Paragraphs>62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28" baseType="lpstr">
      <vt:lpstr>Кути</vt:lpstr>
      <vt:lpstr>Тестування графічного інтерфейсу Користувача</vt:lpstr>
      <vt:lpstr>Мета та завдання:</vt:lpstr>
      <vt:lpstr>Завдання №1</vt:lpstr>
      <vt:lpstr>Завдання №2</vt:lpstr>
      <vt:lpstr>Завдання №3</vt:lpstr>
      <vt:lpstr>Завдання №4</vt:lpstr>
      <vt:lpstr>Завдання №5</vt:lpstr>
      <vt:lpstr>Завдання №6</vt:lpstr>
      <vt:lpstr>Завдання №7</vt:lpstr>
      <vt:lpstr>Завдання №8</vt:lpstr>
      <vt:lpstr>Завдання №9</vt:lpstr>
      <vt:lpstr>Завдання №10</vt:lpstr>
      <vt:lpstr>Завдання №11</vt:lpstr>
      <vt:lpstr>Завдання №12</vt:lpstr>
      <vt:lpstr>Завдання №13</vt:lpstr>
      <vt:lpstr>Завдання №14</vt:lpstr>
      <vt:lpstr>Завдання №15</vt:lpstr>
      <vt:lpstr>Завдання №16</vt:lpstr>
      <vt:lpstr>Завдання №17</vt:lpstr>
      <vt:lpstr>Завдання №18</vt:lpstr>
      <vt:lpstr>Завдання №19</vt:lpstr>
      <vt:lpstr>Завдання №20</vt:lpstr>
      <vt:lpstr>Завдання №21</vt:lpstr>
      <vt:lpstr>Завдання №22</vt:lpstr>
      <vt:lpstr>Завдання №23</vt:lpstr>
      <vt:lpstr>Висновок:</vt:lpstr>
      <vt:lpstr>Спасибі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58</cp:revision>
  <dcterms:created xsi:type="dcterms:W3CDTF">2014-09-16T21:39:03Z</dcterms:created>
  <dcterms:modified xsi:type="dcterms:W3CDTF">2016-04-06T18:17:22Z</dcterms:modified>
</cp:coreProperties>
</file>