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93DC-04C8-4C77-AB4D-19ED9765DFF0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A76-B995-4D1E-96D0-76D5A83B38F3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24D2-5C7A-40A1-A3CE-D6D1907DF13A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C5462-D63A-4BFE-94C3-856AE0CA8BF1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71DDE-6338-4383-8330-BB1AD2043C93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DABD-0C4E-4255-B792-9B59317C6D29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3227-839A-470C-9150-6C8395FDAA07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BF0B9-E8AB-47E7-B427-B0B813927485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A9668-7935-427A-9F77-134A8BD56D6C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9A43-9363-4A2B-A121-0770EF0433F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405B9-7109-4437-BB4F-007F7340FC53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2B892-8DE9-403A-886C-0E7EC581442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DAF39-85F4-47FB-81ED-8240FE37F52B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B273-F1BA-4483-B7C4-0B49335D7CFB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7DFB7-FB4F-408A-ACE7-91C13B1CFCC6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986D8-FB29-447F-9FE0-50C5482C7E71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487B8-4A0A-4474-8B56-1281D894FAC8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E75FD-88D7-4C2D-B3DD-CC3AD3503E00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8A29-6BD6-45D4-95BD-86A57C8A9048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E31DC-6A34-4326-8488-5224415D4709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5EBB6-BA70-4CEB-BA3C-1C5E58316C58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9A8CE-8D7C-4819-99EC-3FD3FFF91A6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975" y="573088"/>
            <a:ext cx="85725" cy="573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325" y="573088"/>
            <a:ext cx="576263" cy="573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544638"/>
            <a:ext cx="73152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2770188"/>
            <a:ext cx="73152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100" y="549275"/>
            <a:ext cx="1189038" cy="296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alpha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36B2CA-3FDA-449A-9653-E71795FAF73D}" type="datetime1">
              <a:rPr lang="en-US"/>
              <a:pPr>
                <a:defRPr/>
              </a:pPr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549275"/>
            <a:ext cx="9398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CDC89-8133-4F6F-A771-B4629164EBB1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663"/>
            <a:ext cx="2246312" cy="301625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403350" y="1570038"/>
            <a:ext cx="7315200" cy="2595562"/>
          </a:xfrm>
        </p:spPr>
        <p:txBody>
          <a:bodyPr/>
          <a:lstStyle/>
          <a:p>
            <a:pPr algn="r"/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Тестування графічного інтерфейсу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585788" y="4157663"/>
            <a:ext cx="7315200" cy="1144587"/>
          </a:xfrm>
        </p:spPr>
        <p:txBody>
          <a:bodyPr/>
          <a:lstStyle/>
          <a:p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Виконав студент групи ПІ-13-1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(2)</a:t>
            </a:r>
            <a:endParaRPr lang="en-US" sz="2400" smtClean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Кудярський Ігор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90FB43-6B34-42F0-AB3A-EAF3CC09678B}" type="slidenum">
              <a:rPr lang="en-US"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itchFamily="18" charset="0"/>
              <a:cs typeface="Arial" charset="0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742950" y="37465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№8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547688" y="1587500"/>
            <a:ext cx="8339137" cy="3538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використовується один прапорець, для вибору моделі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Landscape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за умови, що модель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Portrait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встановлена по замовчуванні.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Більш логічно було б використати дві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радіокнопки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кожна з яких відповідає своїй моделі, бо використання одного прапорця, при виборі з двох варіантів(за винятком так/ні) є незрозумілим для користувача. Крім того, в даному випадку встановлення значення по замовчуванню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Portrait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ніяк не вказано.</a:t>
            </a:r>
          </a:p>
          <a:p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3556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CFB7C35-1D4D-49CC-9252-D3C3DDC060A5}" type="slidenum">
              <a:rPr lang="en-US" sz="1200">
                <a:latin typeface="Times New Roman" pitchFamily="18" charset="0"/>
              </a:rPr>
              <a:pPr algn="r"/>
              <a:t>10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3557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063" y="5173663"/>
            <a:ext cx="7731125" cy="73501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03288" y="24130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№9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46113" y="1673225"/>
            <a:ext cx="8094662" cy="25384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використано дві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радіокнопки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для вибору між варіантами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“Show this again”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“Don’t show this again”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  <a:endParaRPr lang="uk-UA" sz="24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Доцільніше використовувати тільки один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прапорець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“Show this again”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оскільки тут представлений вибір типу “так/ні”.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4580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BAFA0CD-BFB6-4769-A135-5C0021D6F198}" type="slidenum">
              <a:rPr lang="en-US" sz="1200">
                <a:latin typeface="Times New Roman" pitchFamily="18" charset="0"/>
              </a:rPr>
              <a:pPr algn="r"/>
              <a:t>11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4581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3325" y="4144963"/>
            <a:ext cx="5132388" cy="1676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33413" y="192088"/>
            <a:ext cx="7523162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№10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14338" y="1441450"/>
            <a:ext cx="8412162" cy="280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представлені три прапорці для вибору реалізації частини екрану, які дозволяють вибирати різні їх варіанти.</a:t>
            </a:r>
          </a:p>
          <a:p>
            <a:pPr>
              <a:buFont typeface="Wingdings" pitchFamily="2" charset="2"/>
              <a:buNone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Але дане представлення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можна вдосконалити, об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’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єднавши прапорці в одну логічну область </a:t>
            </a:r>
            <a:r>
              <a:rPr lang="en-US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“Choose implementation of the part of screen”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для кращого сприйняття, та розмістивши їх не в один ряд, а один під одним вертикальною групою. Таким чином вони всі будуть в області обзору користувача, що стане більш зручним для нього. 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61635AD-9246-4E23-84F4-05CBFFA6AE76}" type="slidenum">
              <a:rPr lang="en-US" sz="1200">
                <a:latin typeface="Times New Roman" pitchFamily="18" charset="0"/>
              </a:rPr>
              <a:pPr algn="r"/>
              <a:t>12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5605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4260850"/>
            <a:ext cx="8723313" cy="105251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841375" y="312738"/>
            <a:ext cx="7107238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№11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584200" y="1770063"/>
            <a:ext cx="8085138" cy="19796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«Змішаний» стан прапорця позначає його нейтральність. Такий прийом зазвичай використовують при роботі з колекціями елементів або фільтрами, щоб позначати щось неважливим або не задіяним.</a:t>
            </a:r>
          </a:p>
          <a:p>
            <a:pPr>
              <a:buFont typeface="Wingdings" pitchFamily="2" charset="2"/>
              <a:buNone/>
            </a:pP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8D03654-BF34-4BDA-8E48-D6665056FD6D}" type="slidenum">
              <a:rPr lang="en-US" sz="1200">
                <a:latin typeface="Times New Roman" pitchFamily="18" charset="0"/>
              </a:rPr>
              <a:pPr algn="r"/>
              <a:t>13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662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5363" y="3727450"/>
            <a:ext cx="5289550" cy="14509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28675" y="338138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№12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622300" y="1574800"/>
            <a:ext cx="8156575" cy="17097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Групи прапорців успішно використовують в якості індикаторів прогресу.</a:t>
            </a:r>
          </a:p>
          <a:p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60B32AA-DDAA-44F4-8FA6-49BB7AEC3089}" type="slidenum">
              <a:rPr lang="en-US" sz="1200">
                <a:latin typeface="Times New Roman" pitchFamily="18" charset="0"/>
              </a:rPr>
              <a:pPr algn="r"/>
              <a:t>14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7653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825" y="2647950"/>
            <a:ext cx="8191500" cy="57626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7654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3241675"/>
            <a:ext cx="5846762" cy="239871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890588" y="288925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№13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647700" y="2076450"/>
            <a:ext cx="8131175" cy="2000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Використання прапорця для виконання команд є небажаним, оскільки суперечить його основній ідеї. Для цього використовують кнопки. </a:t>
            </a:r>
          </a:p>
          <a:p>
            <a:pPr>
              <a:buFont typeface="Wingdings" pitchFamily="2" charset="2"/>
              <a:buNone/>
            </a:pP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8676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D98A11D-6EE7-4DC0-B848-095E34A2CC7A}" type="slidenum">
              <a:rPr lang="en-US" sz="1200">
                <a:latin typeface="Times New Roman" pitchFamily="18" charset="0"/>
              </a:rPr>
              <a:pPr algn="r"/>
              <a:t>15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8677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3968750"/>
            <a:ext cx="8686800" cy="37941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69925" y="265113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№14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76250" y="1611313"/>
            <a:ext cx="8105775" cy="3124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Використання прапорців для динамічного відображення контенту є загальноприйнятою практикою, яка допомагає розвантажувати  графічний інтерфейс та робити його зручнішим для користувача.</a:t>
            </a:r>
          </a:p>
          <a:p>
            <a:pPr>
              <a:buFont typeface="Wingdings" pitchFamily="2" charset="2"/>
              <a:buNone/>
            </a:pP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9700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8783163-196A-4570-8B95-847C7DE1B8C9}" type="slidenum">
              <a:rPr lang="en-US" sz="1200">
                <a:latin typeface="Times New Roman" pitchFamily="18" charset="0"/>
              </a:rPr>
              <a:pPr algn="r"/>
              <a:t>16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9701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4217988"/>
            <a:ext cx="8459788" cy="4730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04863" y="312738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№15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633413" y="1808163"/>
            <a:ext cx="7877175" cy="1830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Для виклику діалогових вікон краще використовувати кнопки, тому такий підхід є небажаним.</a:t>
            </a: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1646C43-1980-4067-9309-19B160025A2C}" type="slidenum">
              <a:rPr lang="en-US" sz="1200">
                <a:latin typeface="Times New Roman" pitchFamily="18" charset="0"/>
              </a:rPr>
              <a:pPr algn="r"/>
              <a:t>17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0725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5" y="3600450"/>
            <a:ext cx="8459788" cy="406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865188" y="36195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№16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536575" y="1624013"/>
            <a:ext cx="8143875" cy="342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У випадку коли користувач обирає пункт із найвищим рівнем безпеки, всі прапорці повинні бути виставлені (але не активні). 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нашому випадку система вказує на те, що ніякий контент не 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блокуватиметься.</a:t>
            </a:r>
          </a:p>
          <a:p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31748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13C621-6F72-44D8-8A04-E99BB978CA46}" type="slidenum">
              <a:rPr lang="en-US" sz="1200">
                <a:latin typeface="Times New Roman" pitchFamily="18" charset="0"/>
              </a:rPr>
              <a:pPr algn="r"/>
              <a:t>18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174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3025" y="3309938"/>
            <a:ext cx="4900613" cy="3238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793750" y="447675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№17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658813" y="1685925"/>
            <a:ext cx="7667625" cy="2768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використано радіокнопки, дві з яких виступають в ролі другого рівня радіокнопки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Always open pop-ups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Набагато комфортніше використовувати замість радіокнопки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Always open pop-ups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кнопки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Always open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in a new window“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та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“Always open in a new tab”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видаливши радіокнопки другого рівня.</a:t>
            </a:r>
          </a:p>
        </p:txBody>
      </p:sp>
      <p:sp>
        <p:nvSpPr>
          <p:cNvPr id="32772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336F88B-6769-4B43-9EBF-E91CE6B79E1F}" type="slidenum">
              <a:rPr lang="en-US" sz="1200">
                <a:latin typeface="Times New Roman" pitchFamily="18" charset="0"/>
              </a:rPr>
              <a:pPr algn="r"/>
              <a:t>19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2774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7038" y="4538663"/>
            <a:ext cx="6934200" cy="195421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792163" y="411163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Мета та завдання: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39738" y="1830388"/>
            <a:ext cx="8374062" cy="3538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Мета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даної роботи полягає в здобутті та засвоєнні знань в сфері побудови графічного інтерфейсу користувача(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 на основі виконання переліку завдань.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полягають у виявленні та виправленні основних помилок, що часто виникають на етапі створення графічного інтерфейсу програмного забезпечення чи веб-ресурсів, а також відповідей на певні питання.</a:t>
            </a:r>
          </a:p>
          <a:p>
            <a:pPr>
              <a:buFont typeface="Wingdings" pitchFamily="2" charset="2"/>
              <a:buNone/>
            </a:pPr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ACDE5C2-EEF1-4F98-99E3-D46DBDD33855}" type="slidenum">
              <a:rPr lang="en-US" sz="1200">
                <a:latin typeface="Times New Roman" pitchFamily="18" charset="0"/>
              </a:rPr>
              <a:pPr algn="r"/>
              <a:t>2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903288" y="204788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№18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731838" y="1477963"/>
            <a:ext cx="8010525" cy="2416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використано дві мітки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Select an alignment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Alignment: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та три радіокнопки для вибору вирівнювання.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Мітка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із текстом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Alignment: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є зайвою, оскільки мітка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Select an alignment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”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вже вказує на призначення групи радіокнопок.</a:t>
            </a:r>
          </a:p>
          <a:p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33796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0C0705F-F62D-4868-B355-E4CC8C4DAEBA}" type="slidenum">
              <a:rPr lang="en-US" sz="1200">
                <a:latin typeface="Times New Roman" pitchFamily="18" charset="0"/>
              </a:rPr>
              <a:pPr algn="r"/>
              <a:t>20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379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25" y="4008438"/>
            <a:ext cx="6842125" cy="25558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841375" y="37465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№19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609600" y="1697038"/>
            <a:ext cx="8278813" cy="2624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представлені три радіокнопки для вибору найкращого способу розміщення елементів на екрані. </a:t>
            </a:r>
          </a:p>
          <a:p>
            <a:pPr>
              <a:buFont typeface="Wingdings" pitchFamily="2" charset="2"/>
              <a:buNone/>
            </a:pP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Але дане представлення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можна вдосконалити, об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’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єднавши радіокнопки в одну логічну область </a:t>
            </a:r>
            <a:r>
              <a:rPr lang="en-US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“Choose best way of the controls’ location on the screen”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для кращого сприйняття, та розмістивши їх не в один ряд, а один під одним вертикальною групою. Таким чином вони всі будуть в області обзору користувача, що стане більш зручним для нього. </a:t>
            </a:r>
          </a:p>
          <a:p>
            <a:pPr>
              <a:buFont typeface="Wingdings" pitchFamily="2" charset="2"/>
              <a:buNone/>
            </a:pPr>
            <a:endParaRPr lang="uk-UA" smtClean="0"/>
          </a:p>
        </p:txBody>
      </p:sp>
      <p:sp>
        <p:nvSpPr>
          <p:cNvPr id="34820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9A74A5E-F202-4154-B26E-DC04198837AA}" type="slidenum">
              <a:rPr lang="en-US" sz="1200">
                <a:latin typeface="Times New Roman" pitchFamily="18" charset="0"/>
              </a:rPr>
              <a:pPr algn="r"/>
              <a:t>21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4821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4422775"/>
            <a:ext cx="7235825" cy="889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781050" y="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№20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609600" y="2098675"/>
            <a:ext cx="8289925" cy="3036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 таких випадках текстове поле слід відключати до того моменту, поки відповідна йому радіо кнопка не буде обрана. Текстове поле варто залишати активним лише тоді, коли текст, який в нього введуть впливатиме на щось.</a:t>
            </a:r>
          </a:p>
          <a:p>
            <a:pPr>
              <a:buFont typeface="Wingdings" pitchFamily="2" charset="2"/>
              <a:buNone/>
            </a:pP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3584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4C27ECC-5B79-4CBA-9398-5C2670A47C43}" type="slidenum">
              <a:rPr lang="en-US" sz="1200">
                <a:latin typeface="Times New Roman" pitchFamily="18" charset="0"/>
              </a:rPr>
              <a:pPr algn="r"/>
              <a:t>22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5845" name="Рисунок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1401763"/>
            <a:ext cx="8520112" cy="56038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5846" name="Рисунок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8163" y="3541713"/>
            <a:ext cx="4454525" cy="30607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817563" y="179388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№21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182563" y="1892300"/>
            <a:ext cx="6815137" cy="48069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1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Список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(англ. </a:t>
            </a:r>
            <a:r>
              <a:rPr lang="uk-UA" sz="18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list box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— це елемент графічного інтерфейсу користувача, що дозволяє вибирати один або декілька пунктів із статичного багаторядкового списку. Користувач вибирає пункт натиснувши на ньому. Інколи, коли необхідно вибрати декілька пунктів, використовують комбінації з використанням клавіш Shift або Contro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l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1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Випадни́й список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(англ. </a:t>
            </a:r>
            <a:r>
              <a:rPr lang="uk-UA" sz="18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drop-down list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— елемент керування графічного інтерфейсу користувача, який дозволяє вибрати одне значення зі списку. Коли випадний список активовано, він відображає (з нього випадає) список значень, з яких користувач може вибрати одне. Коли користувач вибирає нове значення, елемент керування повертається в пасивний стан і відображає вибране значення. Його часто використовують в дизайні графічних інтерфейсів, включно з веб-дизайном.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1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Комбінований список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або </a:t>
            </a:r>
            <a:r>
              <a:rPr lang="uk-UA" sz="1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Поле зі списком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(англ. </a:t>
            </a:r>
            <a:r>
              <a:rPr lang="uk-UA" sz="18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combo box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 — компонент графічного інтерфейсу користувача, що поєднує в собі текстове поле та випадний список. Компонент дозволяє або ввести необхідне значення у полі, або вибрати його із випадного списку. </a:t>
            </a:r>
          </a:p>
        </p:txBody>
      </p:sp>
      <p:sp>
        <p:nvSpPr>
          <p:cNvPr id="36868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769FEF5-1103-47E4-AECB-E1C44145883B}" type="slidenum">
              <a:rPr lang="en-US" sz="1200">
                <a:latin typeface="Times New Roman" pitchFamily="18" charset="0"/>
              </a:rPr>
              <a:pPr algn="r"/>
              <a:t>23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6869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1408113"/>
            <a:ext cx="8634412" cy="31591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6871" name="Picture 7" descr="List_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0088" y="2003425"/>
            <a:ext cx="1908175" cy="13287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6873" name="Picture 9" descr="Drop-down_list_exam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7388" y="3609975"/>
            <a:ext cx="1908175" cy="1333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6875" name="Picture 11" descr="Combo_box_exam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38975" y="5254625"/>
            <a:ext cx="1895475" cy="1333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901700" y="325438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№22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646113" y="1501775"/>
            <a:ext cx="8021637" cy="3538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Необхідно вибрати з номерів від 1 до 31(дні місяця) у випадному списку число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5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 Для того, щоб це зробити потрібно натиснути на кнопку розгортання списку, прогортати його (якщо необхідно), щоб знайти число 5 і натиснути на нього лівою кнопкою мишки. Деякі реалізації випадного списку дозволяють обирати елементи вводом, тоді достатньо буде ввести цифру 5.</a:t>
            </a:r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703C484-2F3A-4FF0-B71D-8DD7AD8E78CB}" type="slidenum">
              <a:rPr lang="en-US" sz="1200">
                <a:latin typeface="Times New Roman" pitchFamily="18" charset="0"/>
              </a:rPr>
              <a:pPr algn="r"/>
              <a:t>24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7893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4933950"/>
            <a:ext cx="8710613" cy="3190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828675" y="422275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№23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609600" y="1795463"/>
            <a:ext cx="8145463" cy="3538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Дано випадний список з номерами від 1 до 31(дні місяця). Необхідно змінити вибір між значеннями 3, 30 та 31. 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Drop-Down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списку між цими елементами можна перемикатися або вказаними на попередньому слайді методами або натисканням на стрілочки. Стрілочка «вниз» обиратиме наступний до поточного елемент, а стрілочка «вверх» - попередній.</a:t>
            </a:r>
          </a:p>
        </p:txBody>
      </p:sp>
      <p:sp>
        <p:nvSpPr>
          <p:cNvPr id="38916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A378134-FAA9-41E6-9CDE-410CCDEAFD2C}" type="slidenum">
              <a:rPr lang="en-US" sz="1200">
                <a:latin typeface="Times New Roman" pitchFamily="18" charset="0"/>
              </a:rPr>
              <a:pPr algn="r"/>
              <a:t>25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3891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5087938"/>
            <a:ext cx="8532813" cy="4349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330200" y="95885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Висновки: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01638" y="2293938"/>
            <a:ext cx="8277225" cy="3538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На даній роботі мною було здобуто та засвоєно певні навички в сфері побудови графічного інтерфейсу користувача(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 на основі виконання переліку завдань, які полягали у виявленні та виправленні основних помилок, що часто виникають на етапі створення графічного інтерфейсу програмного забезпечення чи веб-ресурсів, а також відповідей на певні питання.</a:t>
            </a:r>
          </a:p>
          <a:p>
            <a:pPr>
              <a:buFont typeface="Wingdings" pitchFamily="2" charset="2"/>
              <a:buNone/>
            </a:pPr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  <a:p>
            <a:pPr>
              <a:buFont typeface="Wingdings" pitchFamily="2" charset="2"/>
              <a:buNone/>
            </a:pPr>
            <a:endParaRPr lang="uk-UA" sz="1800" smtClean="0"/>
          </a:p>
        </p:txBody>
      </p:sp>
      <p:sp>
        <p:nvSpPr>
          <p:cNvPr id="39940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3FF6AD9-CA8D-40C5-805A-8DC655CAE86A}" type="slidenum">
              <a:rPr lang="en-US" sz="1200">
                <a:latin typeface="Times New Roman" pitchFamily="18" charset="0"/>
              </a:rPr>
              <a:pPr algn="r"/>
              <a:t>26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914400" y="3176588"/>
            <a:ext cx="7315200" cy="1154112"/>
          </a:xfrm>
        </p:spPr>
        <p:txBody>
          <a:bodyPr/>
          <a:lstStyle/>
          <a:p>
            <a:pPr algn="r"/>
            <a: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Дякую всім за увагу!</a:t>
            </a:r>
            <a:b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</a:br>
            <a: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/>
            </a:r>
            <a:br>
              <a:rPr lang="uk-UA" sz="36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</a:br>
            <a:r>
              <a:rPr lang="uk-UA" sz="36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Сподіваюсь ви дізнались щось нове!</a:t>
            </a:r>
          </a:p>
        </p:txBody>
      </p:sp>
      <p:sp>
        <p:nvSpPr>
          <p:cNvPr id="4096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DC3C87C-FF7A-4D37-A50C-54596EA24AAA}" type="slidenum">
              <a:rPr lang="en-US" sz="1200">
                <a:latin typeface="Times New Roman" pitchFamily="18" charset="0"/>
              </a:rPr>
              <a:pPr algn="r"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828675" y="373063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№1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609600" y="1662113"/>
            <a:ext cx="7778750" cy="35385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при натисненні на неактивну кнопку з</a:t>
            </a:r>
            <a:r>
              <a:rPr lang="en-US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’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являється повідомлення, що вона відключена.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Було б кращим тоном змінювати вигляд курсору при наведенні на цю кнопку, що вказуватиме на її неактивність або зробити кнопку прозорою і дещо розмитою з вигляду порівняно з іншими.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5F92055-7A46-4D76-89FD-F49FFF1446EF}" type="slidenum">
              <a:rPr lang="en-US" sz="1200">
                <a:latin typeface="Times New Roman" pitchFamily="18" charset="0"/>
              </a:rPr>
              <a:pPr algn="r"/>
              <a:t>3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638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4837113"/>
            <a:ext cx="4479925" cy="13652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17563" y="265113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№2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596900" y="1793875"/>
            <a:ext cx="7912100" cy="2293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не вказано, які дані можна вводити в текстовому полі, а тільки виведено підказку про необхідність заповнення цього поля.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Тут варто за допомогою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мітки(label)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явно вказати, які дані допустимо вводити в текстове поле.</a:t>
            </a:r>
          </a:p>
        </p:txBody>
      </p:sp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AE31734-3E39-4C84-900D-BD9D5395E2F4}" type="slidenum">
              <a:rPr lang="en-US" sz="1200">
                <a:latin typeface="Times New Roman" pitchFamily="18" charset="0"/>
              </a:rPr>
              <a:pPr algn="r"/>
              <a:t>4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7413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9013" y="4254500"/>
            <a:ext cx="5337175" cy="19256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79463" y="276225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№3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534988" y="1709738"/>
            <a:ext cx="8439150" cy="2879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Даний випадок ідентичний попередньому з відмінністю у відсутності </a:t>
            </a:r>
            <a:r>
              <a:rPr lang="uk-UA" sz="2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підказки(</a:t>
            </a:r>
            <a:r>
              <a:rPr lang="en-US" sz="2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tooltip</a:t>
            </a:r>
            <a:r>
              <a:rPr lang="uk-UA" sz="2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що могла б виводити додаткову інформацію про заповнення цього поля. І звісно відсутність вказівки на те, які дані допустимо вводити в це поле можна компенсувати внесенням </a:t>
            </a:r>
            <a:r>
              <a:rPr lang="uk-UA" sz="2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мітки</a:t>
            </a:r>
            <a:r>
              <a:rPr lang="uk-UA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.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6FC2D3A-CF64-4E6C-AB09-798726BEDC65}" type="slidenum">
              <a:rPr lang="en-US" sz="1200">
                <a:latin typeface="Times New Roman" pitchFamily="18" charset="0"/>
              </a:rPr>
              <a:pPr algn="r"/>
              <a:t>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843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0350" y="4854575"/>
            <a:ext cx="4651375" cy="12922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839788" y="265113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№4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622300" y="1647825"/>
            <a:ext cx="7985125" cy="38068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24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</a:t>
            </a:r>
            <a:r>
              <a:rPr lang="uk-UA" sz="24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Прапорець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(англ. </a:t>
            </a:r>
            <a:r>
              <a:rPr lang="uk-UA" sz="24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Checkbox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 — це елемент графічного інтерфейсу користувача (GUI), що дозволяє здійснювати множинний вибір з декількох варіантів. Як правило, прапорці відображаються на екрані у вигляді квадрата невеликого розміру, який може мати два стани ☐ «вимкнено» (пусто) та ☑ «ввімкнено» (встановлено — галочка або хрестик).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Змінити стан прапорця,  можна натисненням мишкою або за допомогою клавіш, зокрема, пробілом. Тобто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checkbox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можна «відключити», натиснувши на поле з «галочкою».</a:t>
            </a:r>
          </a:p>
        </p:txBody>
      </p:sp>
      <p:sp>
        <p:nvSpPr>
          <p:cNvPr id="19460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BFC9FCB-4698-450A-BC12-6BFC6FCF7B88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pPr algn="r"/>
              <a:t>6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pic>
        <p:nvPicPr>
          <p:cNvPr id="19461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8338" y="5537200"/>
            <a:ext cx="5707062" cy="3762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731838" y="165100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№5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609600" y="1549400"/>
            <a:ext cx="8045450" cy="3308350"/>
          </a:xfrm>
        </p:spPr>
        <p:txBody>
          <a:bodyPr/>
          <a:lstStyle/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Як було сказано </a:t>
            </a:r>
            <a:r>
              <a:rPr lang="uk-UA" sz="18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Прапорець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— це елемент графічного інтерфейсу користувача (GUI), що дозволяє здійснювати множинний вибір з декількох варіантів.  Тобто прапорці можуть обирати кілька варіантів з певної області. В даному випадку це неприпустимо, оскільки вибір статі має бути однозначним(чоловіча(male) або жіноча(female)).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Виправити цю помилку можна за допомогою випадних списків, яких є два видів, а саме </a:t>
            </a:r>
          </a:p>
          <a:p>
            <a:pPr marL="274638" indent="-228600">
              <a:lnSpc>
                <a:spcPct val="80000"/>
              </a:lnSpc>
              <a:buFont typeface="Wingdings 3" pitchFamily="18" charset="2"/>
              <a:buAutoNum type="arabicParenR"/>
            </a:pP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Drop-Down List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  <a:buFont typeface="Wingdings 3" pitchFamily="18" charset="2"/>
              <a:buAutoNum type="arabicParenR"/>
            </a:pP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Combo Box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–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список, що комбінує текстове поле із 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Drop-Down List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;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Крім того можна використати дві 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радіокнопки(</a:t>
            </a:r>
            <a:r>
              <a:rPr lang="uk-UA" sz="1800" i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Radio button</a:t>
            </a:r>
            <a:r>
              <a:rPr lang="uk-UA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)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кожна з яких вказувала б на відповідну стать, оскільки вони дозволяють користувачеві вибрати тільки один з елементів набору.</a:t>
            </a:r>
          </a:p>
          <a:p>
            <a:pPr marL="274638" indent="-228600">
              <a:lnSpc>
                <a:spcPct val="80000"/>
              </a:lnSpc>
              <a:buFont typeface="Wingdings" pitchFamily="2" charset="2"/>
              <a:buNone/>
            </a:pPr>
            <a:endParaRPr lang="uk-UA" sz="1800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D4C8FC9-975F-442E-A233-269AF6B28A8E}" type="slidenum">
              <a:rPr lang="en-US" sz="1200">
                <a:latin typeface="Times New Roman" pitchFamily="18" charset="0"/>
              </a:rPr>
              <a:pPr algn="r"/>
              <a:t>7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0485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4725988"/>
            <a:ext cx="8069262" cy="812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08025" y="153988"/>
            <a:ext cx="7315200" cy="1154112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№6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534988" y="1489075"/>
            <a:ext cx="8108950" cy="22113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В даному випадку </a:t>
            </a: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GUI 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містить прапорці розміщені в деякій логічно визначеній області 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“Select two bonuses”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і призначенні для вибору двох бонусів, а також прапорець 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“no thanks”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для відмови вибору, що робить всі інші прапорці неактивними. </a:t>
            </a:r>
          </a:p>
          <a:p>
            <a:pPr>
              <a:buFont typeface="Wingdings" pitchFamily="2" charset="2"/>
              <a:buNone/>
            </a:pP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Цей блок можна вдосконалити, прибравши прапорець 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“no thanks”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і створивши перед блоком прапорець </a:t>
            </a:r>
            <a:r>
              <a:rPr lang="en-US" sz="18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“Select bonus”</a:t>
            </a:r>
            <a:r>
              <a:rPr lang="uk-UA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при виборі якого активними стануть всі інші прапорці.</a:t>
            </a:r>
          </a:p>
        </p:txBody>
      </p:sp>
      <p:sp>
        <p:nvSpPr>
          <p:cNvPr id="21508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B0DDEC0-CB8F-4076-9F27-98AC66CD7DE0}" type="slidenum">
              <a:rPr lang="en-US" sz="1200">
                <a:latin typeface="Times New Roman" pitchFamily="18" charset="0"/>
              </a:rPr>
              <a:pPr algn="r"/>
              <a:t>8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150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3825" y="3771900"/>
            <a:ext cx="6178550" cy="26765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755650" y="288925"/>
            <a:ext cx="7315200" cy="1154113"/>
          </a:xfrm>
        </p:spPr>
        <p:txBody>
          <a:bodyPr/>
          <a:lstStyle/>
          <a:p>
            <a:r>
              <a:rPr lang="uk-UA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Завдання №7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512763" y="1673225"/>
            <a:ext cx="8312150" cy="3538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Тут прапорець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discard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є зайвим, оскільки для відповіді «так/ні» користувачу достатньо одного прапорця.</a:t>
            </a:r>
          </a:p>
          <a:p>
            <a:pPr>
              <a:buFont typeface="Wingdings" pitchFamily="2" charset="2"/>
              <a:buNone/>
            </a:pP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		Якщо використовувати два варіанти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accept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 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та </a:t>
            </a:r>
            <a:r>
              <a:rPr lang="en-US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discard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то треба створити дві </a:t>
            </a:r>
            <a:r>
              <a:rPr lang="uk-UA" sz="240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радіокнопки</a:t>
            </a:r>
            <a:r>
              <a:rPr lang="uk-UA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Cambria" pitchFamily="18" charset="0"/>
              </a:rPr>
              <a:t>, що їм відповідатимуть.</a:t>
            </a:r>
            <a:endParaRPr lang="uk-UA" smtClean="0">
              <a:effectLst>
                <a:outerShdw blurRad="38100" dist="38100" dir="2700000" algn="tl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45CCD55-01CB-4A40-AEC7-33458D10A749}" type="slidenum">
              <a:rPr lang="en-US" sz="1200">
                <a:latin typeface="Times New Roman" pitchFamily="18" charset="0"/>
              </a:rPr>
              <a:pPr algn="r"/>
              <a:t>9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2533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4151313"/>
            <a:ext cx="7675563" cy="5524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187</TotalTime>
  <Words>1234</Words>
  <Application>Microsoft Office PowerPoint</Application>
  <PresentationFormat>Екран (4:3)</PresentationFormat>
  <Paragraphs>102</Paragraphs>
  <Slides>27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Шаблон оформлення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4" baseType="lpstr">
      <vt:lpstr>Arial</vt:lpstr>
      <vt:lpstr>Wingdings</vt:lpstr>
      <vt:lpstr>Calibri</vt:lpstr>
      <vt:lpstr>Cambria</vt:lpstr>
      <vt:lpstr>Times New Roman</vt:lpstr>
      <vt:lpstr>Wingdings 3</vt:lpstr>
      <vt:lpstr>Perspective</vt:lpstr>
      <vt:lpstr>Тестування графічного інтерфейсу</vt:lpstr>
      <vt:lpstr>Мета та завдання:</vt:lpstr>
      <vt:lpstr>Завдання №1</vt:lpstr>
      <vt:lpstr>Завдання №2</vt:lpstr>
      <vt:lpstr>Завдання №3</vt:lpstr>
      <vt:lpstr>Завдання №4</vt:lpstr>
      <vt:lpstr>Завдання №5</vt:lpstr>
      <vt:lpstr>Завдання №6</vt:lpstr>
      <vt:lpstr>Завдання №7</vt:lpstr>
      <vt:lpstr>Завдання №8</vt:lpstr>
      <vt:lpstr>Завдання №9</vt:lpstr>
      <vt:lpstr>Завдання №10</vt:lpstr>
      <vt:lpstr>Завдання №11</vt:lpstr>
      <vt:lpstr>Завдання №12</vt:lpstr>
      <vt:lpstr>Завдання №13</vt:lpstr>
      <vt:lpstr>Завдання №14</vt:lpstr>
      <vt:lpstr>Завдання №15</vt:lpstr>
      <vt:lpstr>Завдання №16</vt:lpstr>
      <vt:lpstr>Завдання №17</vt:lpstr>
      <vt:lpstr>Завдання №18</vt:lpstr>
      <vt:lpstr>Завдання №19</vt:lpstr>
      <vt:lpstr>Завдання №20</vt:lpstr>
      <vt:lpstr>Завдання №21</vt:lpstr>
      <vt:lpstr>Завдання №22</vt:lpstr>
      <vt:lpstr>Завдання №23</vt:lpstr>
      <vt:lpstr>Висновки:</vt:lpstr>
      <vt:lpstr>Дякую всім за увагу!  Сподіваюсь ви дізнались щось нове!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</cp:lastModifiedBy>
  <cp:revision>5</cp:revision>
  <dcterms:created xsi:type="dcterms:W3CDTF">2014-09-16T21:39:03Z</dcterms:created>
  <dcterms:modified xsi:type="dcterms:W3CDTF">2016-04-04T19:34:58Z</dcterms:modified>
</cp:coreProperties>
</file>