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725C68B6-61C2-468F-89AB-4B9F7531AA68}" type="slidenum">
              <a:rPr lang="ru-RU" smtClean="0"/>
              <a:pPr/>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30.03.2016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B106E36-FD25-4E2D-B0AA-010F637433A0}" type="datetimeFigureOut">
              <a:rPr lang="ru-RU" smtClean="0"/>
              <a:pPr/>
              <a:t>30.03.2016</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166" y="285728"/>
            <a:ext cx="5357850" cy="584775"/>
          </a:xfrm>
          <a:prstGeom prst="rect">
            <a:avLst/>
          </a:prstGeom>
          <a:noFill/>
        </p:spPr>
        <p:txBody>
          <a:bodyPr wrap="square" rtlCol="0">
            <a:spAutoFit/>
          </a:bodyPr>
          <a:lstStyle/>
          <a:p>
            <a:r>
              <a:rPr lang="uk-UA" sz="3200" b="1" dirty="0" smtClean="0">
                <a:solidFill>
                  <a:schemeClr val="bg1"/>
                </a:solidFill>
                <a:latin typeface="Times New Roman" pitchFamily="18" charset="0"/>
                <a:cs typeface="Times New Roman" pitchFamily="18" charset="0"/>
              </a:rPr>
              <a:t>      Лабораторна робота №1</a:t>
            </a:r>
            <a:endParaRPr lang="uk-UA" sz="3200" b="1" dirty="0">
              <a:solidFill>
                <a:schemeClr val="bg1"/>
              </a:solidFill>
              <a:latin typeface="Times New Roman" pitchFamily="18" charset="0"/>
              <a:cs typeface="Times New Roman" pitchFamily="18" charset="0"/>
            </a:endParaRPr>
          </a:p>
        </p:txBody>
      </p:sp>
      <p:sp>
        <p:nvSpPr>
          <p:cNvPr id="7" name="TextBox 6"/>
          <p:cNvSpPr txBox="1"/>
          <p:nvPr/>
        </p:nvSpPr>
        <p:spPr>
          <a:xfrm>
            <a:off x="1571604" y="1214423"/>
            <a:ext cx="6858048" cy="523220"/>
          </a:xfrm>
          <a:prstGeom prst="rect">
            <a:avLst/>
          </a:prstGeom>
          <a:noFill/>
        </p:spPr>
        <p:txBody>
          <a:bodyPr wrap="square" rtlCol="0">
            <a:spAutoFit/>
          </a:bodyPr>
          <a:lstStyle/>
          <a:p>
            <a:pPr algn="ctr"/>
            <a:r>
              <a:rPr lang="uk-UA" sz="2800" dirty="0" smtClean="0">
                <a:solidFill>
                  <a:schemeClr val="bg1"/>
                </a:solidFill>
              </a:rPr>
              <a:t>Тема: Тестування простого предмету</a:t>
            </a:r>
            <a:endParaRPr lang="uk-UA" sz="2800" dirty="0">
              <a:solidFill>
                <a:schemeClr val="bg1"/>
              </a:solidFill>
            </a:endParaRPr>
          </a:p>
        </p:txBody>
      </p:sp>
      <p:sp>
        <p:nvSpPr>
          <p:cNvPr id="8" name="TextBox 7"/>
          <p:cNvSpPr txBox="1"/>
          <p:nvPr/>
        </p:nvSpPr>
        <p:spPr>
          <a:xfrm>
            <a:off x="5429256" y="4357694"/>
            <a:ext cx="2357454" cy="923330"/>
          </a:xfrm>
          <a:prstGeom prst="rect">
            <a:avLst/>
          </a:prstGeom>
          <a:noFill/>
        </p:spPr>
        <p:txBody>
          <a:bodyPr wrap="square" rtlCol="0">
            <a:spAutoFit/>
          </a:bodyPr>
          <a:lstStyle/>
          <a:p>
            <a:r>
              <a:rPr lang="uk-UA" dirty="0" smtClean="0">
                <a:solidFill>
                  <a:schemeClr val="bg1"/>
                </a:solidFill>
              </a:rPr>
              <a:t>Виконала:</a:t>
            </a:r>
          </a:p>
          <a:p>
            <a:r>
              <a:rPr lang="uk-UA" dirty="0" smtClean="0">
                <a:solidFill>
                  <a:schemeClr val="bg1"/>
                </a:solidFill>
              </a:rPr>
              <a:t>Ст. групи ПІ-13-1</a:t>
            </a:r>
          </a:p>
          <a:p>
            <a:r>
              <a:rPr lang="uk-UA" dirty="0" err="1" smtClean="0">
                <a:solidFill>
                  <a:schemeClr val="bg1"/>
                </a:solidFill>
              </a:rPr>
              <a:t>Дзьон</a:t>
            </a:r>
            <a:r>
              <a:rPr lang="uk-UA" dirty="0" smtClean="0">
                <a:solidFill>
                  <a:schemeClr val="bg1"/>
                </a:solidFill>
              </a:rPr>
              <a:t> Віта</a:t>
            </a:r>
            <a:endParaRPr lang="uk-UA"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0"/>
            <a:ext cx="7215238" cy="3323987"/>
          </a:xfrm>
          <a:prstGeom prst="rect">
            <a:avLst/>
          </a:prstGeom>
          <a:noFill/>
        </p:spPr>
        <p:txBody>
          <a:bodyPr wrap="square" rtlCol="0">
            <a:spAutoFit/>
          </a:bodyPr>
          <a:lstStyle/>
          <a:p>
            <a:r>
              <a:rPr lang="uk-UA" sz="2400" b="1" dirty="0" smtClean="0">
                <a:solidFill>
                  <a:schemeClr val="bg1"/>
                </a:solidFill>
              </a:rPr>
              <a:t>Тест №1.Перевірка канцелярських </a:t>
            </a:r>
            <a:r>
              <a:rPr lang="ru-RU" sz="2400" b="1" dirty="0" err="1" smtClean="0">
                <a:solidFill>
                  <a:schemeClr val="bg1"/>
                </a:solidFill>
              </a:rPr>
              <a:t>ножиців</a:t>
            </a:r>
            <a:r>
              <a:rPr lang="ru-RU" sz="2400" b="1" dirty="0" smtClean="0">
                <a:solidFill>
                  <a:schemeClr val="bg1"/>
                </a:solidFill>
              </a:rPr>
              <a:t>  для </a:t>
            </a:r>
            <a:r>
              <a:rPr lang="ru-RU" sz="2400" b="1" dirty="0" err="1" smtClean="0">
                <a:solidFill>
                  <a:schemeClr val="bg1"/>
                </a:solidFill>
              </a:rPr>
              <a:t>паперу</a:t>
            </a:r>
            <a:r>
              <a:rPr lang="ru-RU" sz="2400" b="1" dirty="0" smtClean="0">
                <a:solidFill>
                  <a:schemeClr val="bg1"/>
                </a:solidFill>
              </a:rPr>
              <a:t> на як</a:t>
            </a:r>
            <a:r>
              <a:rPr lang="uk-UA" sz="2400" b="1" dirty="0" err="1" smtClean="0">
                <a:solidFill>
                  <a:schemeClr val="bg1"/>
                </a:solidFill>
              </a:rPr>
              <a:t>ість</a:t>
            </a:r>
            <a:r>
              <a:rPr lang="uk-UA" sz="2400" b="1" dirty="0" smtClean="0">
                <a:solidFill>
                  <a:schemeClr val="bg1"/>
                </a:solidFill>
              </a:rPr>
              <a:t>  та на фізичні пошкодження:</a:t>
            </a:r>
            <a:endParaRPr lang="uk-UA" sz="2400" dirty="0" smtClean="0">
              <a:solidFill>
                <a:schemeClr val="bg1"/>
              </a:solidFill>
            </a:endParaRPr>
          </a:p>
          <a:p>
            <a:endParaRPr lang="ru-RU" sz="2400" dirty="0" smtClean="0">
              <a:solidFill>
                <a:schemeClr val="bg1"/>
              </a:solidFill>
            </a:endParaRPr>
          </a:p>
          <a:p>
            <a:r>
              <a:rPr lang="ru-RU" sz="2400" dirty="0" smtClean="0">
                <a:solidFill>
                  <a:schemeClr val="bg1"/>
                </a:solidFill>
              </a:rPr>
              <a:t>	</a:t>
            </a:r>
            <a:r>
              <a:rPr lang="ru-RU" sz="2400" dirty="0" smtClean="0">
                <a:solidFill>
                  <a:schemeClr val="bg1"/>
                </a:solidFill>
              </a:rPr>
              <a:t>При </a:t>
            </a:r>
            <a:r>
              <a:rPr lang="ru-RU" sz="2400" dirty="0" err="1" smtClean="0">
                <a:solidFill>
                  <a:schemeClr val="bg1"/>
                </a:solidFill>
              </a:rPr>
              <a:t>перевірці</a:t>
            </a:r>
            <a:r>
              <a:rPr lang="ru-RU" sz="2400" dirty="0" smtClean="0">
                <a:solidFill>
                  <a:schemeClr val="bg1"/>
                </a:solidFill>
              </a:rPr>
              <a:t> </a:t>
            </a:r>
            <a:r>
              <a:rPr lang="ru-RU" sz="2400" dirty="0" err="1" smtClean="0">
                <a:solidFill>
                  <a:schemeClr val="bg1"/>
                </a:solidFill>
              </a:rPr>
              <a:t>ножиць</a:t>
            </a:r>
            <a:r>
              <a:rPr lang="ru-RU" sz="2400" dirty="0" smtClean="0">
                <a:solidFill>
                  <a:schemeClr val="bg1"/>
                </a:solidFill>
              </a:rPr>
              <a:t> </a:t>
            </a:r>
            <a:r>
              <a:rPr lang="ru-RU" sz="2400" dirty="0" err="1" smtClean="0">
                <a:solidFill>
                  <a:schemeClr val="bg1"/>
                </a:solidFill>
              </a:rPr>
              <a:t>пошкоджень</a:t>
            </a:r>
            <a:r>
              <a:rPr lang="ru-RU" sz="2400" dirty="0" smtClean="0">
                <a:solidFill>
                  <a:schemeClr val="bg1"/>
                </a:solidFill>
              </a:rPr>
              <a:t> не </a:t>
            </a:r>
            <a:r>
              <a:rPr lang="ru-RU" sz="2400" dirty="0" err="1" smtClean="0">
                <a:solidFill>
                  <a:schemeClr val="bg1"/>
                </a:solidFill>
              </a:rPr>
              <a:t>виявлено</a:t>
            </a:r>
            <a:r>
              <a:rPr lang="ru-RU" sz="2400" dirty="0" smtClean="0">
                <a:solidFill>
                  <a:schemeClr val="bg1"/>
                </a:solidFill>
              </a:rPr>
              <a:t>, </a:t>
            </a:r>
            <a:r>
              <a:rPr lang="ru-RU" sz="2400" dirty="0" err="1" smtClean="0">
                <a:solidFill>
                  <a:schemeClr val="bg1"/>
                </a:solidFill>
              </a:rPr>
              <a:t>якість</a:t>
            </a:r>
            <a:r>
              <a:rPr lang="ru-RU" sz="2400" dirty="0" smtClean="0">
                <a:solidFill>
                  <a:schemeClr val="bg1"/>
                </a:solidFill>
              </a:rPr>
              <a:t> </a:t>
            </a:r>
            <a:r>
              <a:rPr lang="ru-RU" sz="2400" dirty="0" err="1" smtClean="0">
                <a:solidFill>
                  <a:schemeClr val="bg1"/>
                </a:solidFill>
              </a:rPr>
              <a:t>відповідає</a:t>
            </a:r>
            <a:r>
              <a:rPr lang="ru-RU" sz="2400" dirty="0" smtClean="0">
                <a:solidFill>
                  <a:schemeClr val="bg1"/>
                </a:solidFill>
              </a:rPr>
              <a:t> </a:t>
            </a:r>
            <a:r>
              <a:rPr lang="ru-RU" sz="2400" dirty="0" err="1" smtClean="0">
                <a:solidFill>
                  <a:schemeClr val="bg1"/>
                </a:solidFill>
              </a:rPr>
              <a:t>стандартним</a:t>
            </a:r>
            <a:r>
              <a:rPr lang="ru-RU" sz="2400" dirty="0" smtClean="0">
                <a:solidFill>
                  <a:schemeClr val="bg1"/>
                </a:solidFill>
              </a:rPr>
              <a:t> </a:t>
            </a:r>
            <a:r>
              <a:rPr lang="ru-RU" sz="2400" dirty="0" err="1" smtClean="0">
                <a:solidFill>
                  <a:schemeClr val="bg1"/>
                </a:solidFill>
              </a:rPr>
              <a:t>вимогам</a:t>
            </a:r>
            <a:r>
              <a:rPr lang="ru-RU" sz="2400" dirty="0" smtClean="0">
                <a:solidFill>
                  <a:schemeClr val="bg1"/>
                </a:solidFill>
              </a:rPr>
              <a:t> до такого типу </a:t>
            </a:r>
            <a:r>
              <a:rPr lang="ru-RU" sz="2400" dirty="0" err="1" smtClean="0">
                <a:solidFill>
                  <a:schemeClr val="bg1"/>
                </a:solidFill>
              </a:rPr>
              <a:t>предметів</a:t>
            </a:r>
            <a:r>
              <a:rPr lang="ru-RU" sz="2400" dirty="0" smtClean="0">
                <a:solidFill>
                  <a:schemeClr val="bg1"/>
                </a:solidFill>
              </a:rPr>
              <a:t> . В </a:t>
            </a:r>
            <a:r>
              <a:rPr lang="ru-RU" sz="2400" dirty="0" err="1" smtClean="0">
                <a:solidFill>
                  <a:schemeClr val="bg1"/>
                </a:solidFill>
              </a:rPr>
              <a:t>результаті</a:t>
            </a:r>
            <a:r>
              <a:rPr lang="ru-RU" sz="2400" dirty="0" smtClean="0">
                <a:solidFill>
                  <a:schemeClr val="bg1"/>
                </a:solidFill>
              </a:rPr>
              <a:t> </a:t>
            </a:r>
            <a:r>
              <a:rPr lang="ru-RU" sz="2400" dirty="0" err="1" smtClean="0">
                <a:solidFill>
                  <a:schemeClr val="bg1"/>
                </a:solidFill>
              </a:rPr>
              <a:t>перевірки</a:t>
            </a:r>
            <a:r>
              <a:rPr lang="ru-RU" sz="2400" dirty="0" smtClean="0">
                <a:solidFill>
                  <a:schemeClr val="bg1"/>
                </a:solidFill>
              </a:rPr>
              <a:t> </a:t>
            </a:r>
            <a:r>
              <a:rPr lang="ru-RU" sz="2400" dirty="0" err="1" smtClean="0">
                <a:solidFill>
                  <a:schemeClr val="bg1"/>
                </a:solidFill>
              </a:rPr>
              <a:t>аркуш</a:t>
            </a:r>
            <a:r>
              <a:rPr lang="ru-RU" sz="2400" dirty="0" smtClean="0">
                <a:solidFill>
                  <a:schemeClr val="bg1"/>
                </a:solidFill>
              </a:rPr>
              <a:t> А4 </a:t>
            </a:r>
            <a:r>
              <a:rPr lang="ru-RU" sz="2400" dirty="0" err="1" smtClean="0">
                <a:solidFill>
                  <a:schemeClr val="bg1"/>
                </a:solidFill>
              </a:rPr>
              <a:t>було</a:t>
            </a:r>
            <a:r>
              <a:rPr lang="ru-RU" sz="2400" dirty="0" smtClean="0">
                <a:solidFill>
                  <a:schemeClr val="bg1"/>
                </a:solidFill>
              </a:rPr>
              <a:t> </a:t>
            </a:r>
            <a:r>
              <a:rPr lang="ru-RU" sz="2400" dirty="0" err="1" smtClean="0">
                <a:solidFill>
                  <a:schemeClr val="bg1"/>
                </a:solidFill>
              </a:rPr>
              <a:t>порізано</a:t>
            </a:r>
            <a:r>
              <a:rPr lang="ru-RU" sz="2400" dirty="0" smtClean="0">
                <a:solidFill>
                  <a:schemeClr val="bg1"/>
                </a:solidFill>
              </a:rPr>
              <a:t> на </a:t>
            </a:r>
            <a:r>
              <a:rPr lang="ru-RU" sz="2400" dirty="0" err="1" smtClean="0">
                <a:solidFill>
                  <a:schemeClr val="bg1"/>
                </a:solidFill>
              </a:rPr>
              <a:t>кілька</a:t>
            </a:r>
            <a:r>
              <a:rPr lang="ru-RU" sz="2400" dirty="0" smtClean="0">
                <a:solidFill>
                  <a:schemeClr val="bg1"/>
                </a:solidFill>
              </a:rPr>
              <a:t> </a:t>
            </a:r>
            <a:r>
              <a:rPr lang="ru-RU" sz="2400" dirty="0" err="1" smtClean="0">
                <a:solidFill>
                  <a:schemeClr val="bg1"/>
                </a:solidFill>
              </a:rPr>
              <a:t>частин</a:t>
            </a:r>
            <a:r>
              <a:rPr lang="ru-RU" sz="2400" dirty="0" smtClean="0">
                <a:solidFill>
                  <a:schemeClr val="bg1"/>
                </a:solidFill>
              </a:rPr>
              <a:t>. </a:t>
            </a:r>
            <a:r>
              <a:rPr lang="ru-RU" sz="2400" dirty="0" err="1" smtClean="0">
                <a:solidFill>
                  <a:schemeClr val="bg1"/>
                </a:solidFill>
              </a:rPr>
              <a:t>Досліджуваний</a:t>
            </a:r>
            <a:r>
              <a:rPr lang="ru-RU" sz="2400" dirty="0" smtClean="0">
                <a:solidFill>
                  <a:schemeClr val="bg1"/>
                </a:solidFill>
              </a:rPr>
              <a:t> </a:t>
            </a:r>
            <a:r>
              <a:rPr lang="ru-RU" sz="2400" dirty="0" err="1" smtClean="0">
                <a:solidFill>
                  <a:schemeClr val="bg1"/>
                </a:solidFill>
              </a:rPr>
              <a:t>об'єкт</a:t>
            </a:r>
            <a:r>
              <a:rPr lang="ru-RU" sz="2400" dirty="0" smtClean="0">
                <a:solidFill>
                  <a:schemeClr val="bg1"/>
                </a:solidFill>
              </a:rPr>
              <a:t> </a:t>
            </a:r>
            <a:r>
              <a:rPr lang="ru-RU" sz="2400" dirty="0" err="1" smtClean="0">
                <a:solidFill>
                  <a:schemeClr val="bg1"/>
                </a:solidFill>
              </a:rPr>
              <a:t>виявився</a:t>
            </a:r>
            <a:r>
              <a:rPr lang="ru-RU" sz="2400" dirty="0" smtClean="0">
                <a:solidFill>
                  <a:schemeClr val="bg1"/>
                </a:solidFill>
              </a:rPr>
              <a:t> </a:t>
            </a:r>
            <a:r>
              <a:rPr lang="ru-RU" sz="2400" dirty="0" err="1" smtClean="0">
                <a:solidFill>
                  <a:schemeClr val="bg1"/>
                </a:solidFill>
              </a:rPr>
              <a:t>справним</a:t>
            </a:r>
            <a:r>
              <a:rPr lang="ru-RU" dirty="0" smtClean="0"/>
              <a:t>.</a:t>
            </a:r>
            <a:endParaRPr lang="uk-UA" dirty="0" smtClean="0"/>
          </a:p>
          <a:p>
            <a:endParaRPr lang="uk-UA" dirty="0"/>
          </a:p>
        </p:txBody>
      </p:sp>
      <p:pic>
        <p:nvPicPr>
          <p:cNvPr id="3" name="Рисунок 2" descr="yziIVtAApNI.jpg"/>
          <p:cNvPicPr>
            <a:picLocks noChangeAspect="1"/>
          </p:cNvPicPr>
          <p:nvPr/>
        </p:nvPicPr>
        <p:blipFill>
          <a:blip r:embed="rId2"/>
          <a:stretch>
            <a:fillRect/>
          </a:stretch>
        </p:blipFill>
        <p:spPr>
          <a:xfrm>
            <a:off x="214282" y="3286124"/>
            <a:ext cx="5012611" cy="3214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214290"/>
            <a:ext cx="7215237" cy="2214578"/>
          </a:xfrm>
          <a:prstGeom prst="rect">
            <a:avLst/>
          </a:prstGeom>
          <a:noFill/>
        </p:spPr>
        <p:txBody>
          <a:bodyPr wrap="square" rtlCol="0">
            <a:spAutoFit/>
          </a:bodyPr>
          <a:lstStyle/>
          <a:p>
            <a:r>
              <a:rPr lang="ru-RU" sz="2400" b="1" dirty="0" smtClean="0">
                <a:solidFill>
                  <a:schemeClr val="bg1"/>
                </a:solidFill>
              </a:rPr>
              <a:t>Тест №2. </a:t>
            </a:r>
            <a:r>
              <a:rPr lang="ru-RU" sz="2400" b="1" dirty="0" err="1" smtClean="0">
                <a:solidFill>
                  <a:schemeClr val="bg1"/>
                </a:solidFill>
              </a:rPr>
              <a:t>Перевірка</a:t>
            </a:r>
            <a:r>
              <a:rPr lang="ru-RU" sz="2400" b="1" dirty="0" smtClean="0">
                <a:solidFill>
                  <a:schemeClr val="bg1"/>
                </a:solidFill>
              </a:rPr>
              <a:t> </a:t>
            </a:r>
            <a:r>
              <a:rPr lang="ru-RU" sz="2400" b="1" dirty="0" err="1" smtClean="0">
                <a:solidFill>
                  <a:schemeClr val="bg1"/>
                </a:solidFill>
              </a:rPr>
              <a:t>практичності</a:t>
            </a:r>
            <a:r>
              <a:rPr lang="ru-RU" sz="2400" b="1" dirty="0" smtClean="0">
                <a:solidFill>
                  <a:schemeClr val="bg1"/>
                </a:solidFill>
              </a:rPr>
              <a:t>.</a:t>
            </a:r>
            <a:endParaRPr lang="uk-UA" sz="2400" dirty="0" smtClean="0">
              <a:solidFill>
                <a:schemeClr val="bg1"/>
              </a:solidFill>
            </a:endParaRPr>
          </a:p>
          <a:p>
            <a:r>
              <a:rPr lang="ru-RU" sz="2400" dirty="0" smtClean="0">
                <a:solidFill>
                  <a:schemeClr val="bg1"/>
                </a:solidFill>
              </a:rPr>
              <a:t>Для того, </a:t>
            </a:r>
            <a:r>
              <a:rPr lang="ru-RU" sz="2400" dirty="0" err="1" smtClean="0">
                <a:solidFill>
                  <a:schemeClr val="bg1"/>
                </a:solidFill>
              </a:rPr>
              <a:t>щоб</a:t>
            </a:r>
            <a:r>
              <a:rPr lang="ru-RU" sz="2400" dirty="0" smtClean="0">
                <a:solidFill>
                  <a:schemeClr val="bg1"/>
                </a:solidFill>
              </a:rPr>
              <a:t> </a:t>
            </a:r>
            <a:r>
              <a:rPr lang="ru-RU" sz="2400" dirty="0" err="1" smtClean="0">
                <a:solidFill>
                  <a:schemeClr val="bg1"/>
                </a:solidFill>
              </a:rPr>
              <a:t>перевірити</a:t>
            </a:r>
            <a:r>
              <a:rPr lang="ru-RU" sz="2400" dirty="0" smtClean="0">
                <a:solidFill>
                  <a:schemeClr val="bg1"/>
                </a:solidFill>
              </a:rPr>
              <a:t> предмет на </a:t>
            </a:r>
            <a:r>
              <a:rPr lang="ru-RU" sz="2400" dirty="0" err="1" smtClean="0">
                <a:solidFill>
                  <a:schemeClr val="bg1"/>
                </a:solidFill>
              </a:rPr>
              <a:t>практичність</a:t>
            </a:r>
            <a:r>
              <a:rPr lang="ru-RU" sz="2400" dirty="0" smtClean="0">
                <a:solidFill>
                  <a:schemeClr val="bg1"/>
                </a:solidFill>
              </a:rPr>
              <a:t>, </a:t>
            </a:r>
            <a:r>
              <a:rPr lang="ru-RU" sz="2400" dirty="0" err="1" smtClean="0">
                <a:solidFill>
                  <a:schemeClr val="bg1"/>
                </a:solidFill>
              </a:rPr>
              <a:t>визначимо</a:t>
            </a:r>
            <a:r>
              <a:rPr lang="ru-RU" sz="2400" dirty="0" smtClean="0">
                <a:solidFill>
                  <a:schemeClr val="bg1"/>
                </a:solidFill>
              </a:rPr>
              <a:t> </a:t>
            </a:r>
            <a:r>
              <a:rPr lang="ru-RU" sz="2400" dirty="0" err="1" smtClean="0">
                <a:solidFill>
                  <a:schemeClr val="bg1"/>
                </a:solidFill>
              </a:rPr>
              <a:t>його</a:t>
            </a:r>
            <a:r>
              <a:rPr lang="ru-RU" sz="2400" dirty="0" smtClean="0">
                <a:solidFill>
                  <a:schemeClr val="bg1"/>
                </a:solidFill>
              </a:rPr>
              <a:t> </a:t>
            </a:r>
            <a:r>
              <a:rPr lang="ru-RU" sz="2400" dirty="0" err="1" smtClean="0">
                <a:solidFill>
                  <a:schemeClr val="bg1"/>
                </a:solidFill>
              </a:rPr>
              <a:t>загальні</a:t>
            </a:r>
            <a:r>
              <a:rPr lang="ru-RU" sz="2400" dirty="0" smtClean="0">
                <a:solidFill>
                  <a:schemeClr val="bg1"/>
                </a:solidFill>
              </a:rPr>
              <a:t> характеристики. </a:t>
            </a:r>
            <a:r>
              <a:rPr lang="ru-RU" sz="2400" dirty="0" err="1" smtClean="0">
                <a:solidFill>
                  <a:schemeClr val="bg1"/>
                </a:solidFill>
              </a:rPr>
              <a:t>Довжина</a:t>
            </a:r>
            <a:r>
              <a:rPr lang="ru-RU" sz="2400" dirty="0" smtClean="0">
                <a:solidFill>
                  <a:schemeClr val="bg1"/>
                </a:solidFill>
              </a:rPr>
              <a:t> </a:t>
            </a:r>
            <a:r>
              <a:rPr lang="ru-RU" sz="2400" dirty="0" err="1" smtClean="0">
                <a:solidFill>
                  <a:schemeClr val="bg1"/>
                </a:solidFill>
              </a:rPr>
              <a:t>об'єкта</a:t>
            </a:r>
            <a:r>
              <a:rPr lang="ru-RU" sz="2400" dirty="0" smtClean="0">
                <a:solidFill>
                  <a:schemeClr val="bg1"/>
                </a:solidFill>
              </a:rPr>
              <a:t>: 17 см., </a:t>
            </a:r>
            <a:r>
              <a:rPr lang="ru-RU" sz="2400" dirty="0" err="1" smtClean="0">
                <a:solidFill>
                  <a:schemeClr val="bg1"/>
                </a:solidFill>
              </a:rPr>
              <a:t>діаметр</a:t>
            </a:r>
            <a:r>
              <a:rPr lang="ru-RU" sz="2400" dirty="0" smtClean="0">
                <a:solidFill>
                  <a:schemeClr val="bg1"/>
                </a:solidFill>
              </a:rPr>
              <a:t> </a:t>
            </a:r>
            <a:r>
              <a:rPr lang="ru-RU" sz="2400" dirty="0" err="1" smtClean="0">
                <a:solidFill>
                  <a:schemeClr val="bg1"/>
                </a:solidFill>
              </a:rPr>
              <a:t>кільця</a:t>
            </a:r>
            <a:r>
              <a:rPr lang="ru-RU" sz="2400" dirty="0" smtClean="0">
                <a:solidFill>
                  <a:schemeClr val="bg1"/>
                </a:solidFill>
              </a:rPr>
              <a:t> - 2.5 см. </a:t>
            </a:r>
            <a:r>
              <a:rPr lang="ru-RU" sz="2400" dirty="0" err="1" smtClean="0">
                <a:solidFill>
                  <a:schemeClr val="bg1"/>
                </a:solidFill>
              </a:rPr>
              <a:t>Зручні</a:t>
            </a:r>
            <a:r>
              <a:rPr lang="ru-RU" sz="2400" dirty="0" smtClean="0">
                <a:solidFill>
                  <a:schemeClr val="bg1"/>
                </a:solidFill>
              </a:rPr>
              <a:t> у </a:t>
            </a:r>
            <a:r>
              <a:rPr lang="ru-RU" sz="2400" dirty="0" err="1" smtClean="0">
                <a:solidFill>
                  <a:schemeClr val="bg1"/>
                </a:solidFill>
              </a:rPr>
              <a:t>використанні</a:t>
            </a:r>
            <a:r>
              <a:rPr lang="ru-RU" sz="2400" dirty="0" smtClean="0">
                <a:solidFill>
                  <a:schemeClr val="bg1"/>
                </a:solidFill>
              </a:rPr>
              <a:t>. </a:t>
            </a:r>
            <a:endParaRPr lang="uk-UA" sz="2400" dirty="0" smtClean="0">
              <a:solidFill>
                <a:schemeClr val="bg1"/>
              </a:solidFill>
            </a:endParaRPr>
          </a:p>
          <a:p>
            <a:endParaRPr lang="uk-UA" dirty="0"/>
          </a:p>
        </p:txBody>
      </p:sp>
      <p:pic>
        <p:nvPicPr>
          <p:cNvPr id="3" name="Рисунок 2" descr="nN9n9RIh1YE.jpg"/>
          <p:cNvPicPr>
            <a:picLocks noChangeAspect="1"/>
          </p:cNvPicPr>
          <p:nvPr/>
        </p:nvPicPr>
        <p:blipFill>
          <a:blip r:embed="rId2"/>
          <a:stretch>
            <a:fillRect/>
          </a:stretch>
        </p:blipFill>
        <p:spPr>
          <a:xfrm rot="16200000">
            <a:off x="5936776" y="3650776"/>
            <a:ext cx="2315274" cy="4099174"/>
          </a:xfrm>
          <a:prstGeom prst="rect">
            <a:avLst/>
          </a:prstGeom>
        </p:spPr>
      </p:pic>
      <p:pic>
        <p:nvPicPr>
          <p:cNvPr id="4" name="Рисунок 3" descr="0a99OYgnXoc.jpg"/>
          <p:cNvPicPr>
            <a:picLocks noChangeAspect="1"/>
          </p:cNvPicPr>
          <p:nvPr/>
        </p:nvPicPr>
        <p:blipFill>
          <a:blip r:embed="rId3"/>
          <a:stretch>
            <a:fillRect/>
          </a:stretch>
        </p:blipFill>
        <p:spPr>
          <a:xfrm>
            <a:off x="0" y="2285992"/>
            <a:ext cx="5184215" cy="2928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0"/>
            <a:ext cx="7715304" cy="3539430"/>
          </a:xfrm>
          <a:prstGeom prst="rect">
            <a:avLst/>
          </a:prstGeom>
          <a:noFill/>
        </p:spPr>
        <p:txBody>
          <a:bodyPr wrap="square" rtlCol="0">
            <a:spAutoFit/>
          </a:bodyPr>
          <a:lstStyle/>
          <a:p>
            <a:r>
              <a:rPr lang="uk-UA" sz="2800" b="1" dirty="0" smtClean="0">
                <a:solidFill>
                  <a:schemeClr val="bg1"/>
                </a:solidFill>
              </a:rPr>
              <a:t>Тест №3.Перевірка фізичної стійкості об’єкта.</a:t>
            </a:r>
            <a:endParaRPr lang="uk-UA" sz="2800" dirty="0" smtClean="0">
              <a:solidFill>
                <a:schemeClr val="bg1"/>
              </a:solidFill>
            </a:endParaRPr>
          </a:p>
          <a:p>
            <a:r>
              <a:rPr lang="uk-UA" sz="2800" b="1" dirty="0" smtClean="0">
                <a:solidFill>
                  <a:schemeClr val="bg1"/>
                </a:solidFill>
              </a:rPr>
              <a:t>3.а</a:t>
            </a:r>
            <a:r>
              <a:rPr lang="uk-UA" sz="2800" dirty="0" smtClean="0">
                <a:solidFill>
                  <a:schemeClr val="bg1"/>
                </a:solidFill>
              </a:rPr>
              <a:t>. Ставимо на ножиці книжку вагою 1 кг. і перевіряємо на можливі пошкодження. </a:t>
            </a:r>
          </a:p>
          <a:p>
            <a:r>
              <a:rPr lang="uk-UA" sz="2800" b="1" dirty="0" smtClean="0">
                <a:solidFill>
                  <a:schemeClr val="bg1"/>
                </a:solidFill>
              </a:rPr>
              <a:t>3.б</a:t>
            </a:r>
            <a:r>
              <a:rPr lang="uk-UA" sz="2800" dirty="0" smtClean="0">
                <a:solidFill>
                  <a:schemeClr val="bg1"/>
                </a:solidFill>
              </a:rPr>
              <a:t>. Кидаємо ножиці з висоти 1.5 метра. </a:t>
            </a:r>
          </a:p>
          <a:p>
            <a:r>
              <a:rPr lang="uk-UA" sz="2800" dirty="0" smtClean="0">
                <a:solidFill>
                  <a:schemeClr val="bg1"/>
                </a:solidFill>
              </a:rPr>
              <a:t>В результаті обох тестів пошкоджень не виявлено, предмет пройшов перевірку на фізичну стійкість.</a:t>
            </a:r>
          </a:p>
          <a:p>
            <a:endParaRPr lang="uk-UA" sz="2800" dirty="0">
              <a:solidFill>
                <a:schemeClr val="bg1"/>
              </a:solidFill>
            </a:endParaRPr>
          </a:p>
        </p:txBody>
      </p:sp>
      <p:pic>
        <p:nvPicPr>
          <p:cNvPr id="3" name="Рисунок 2" descr="xVKEHXsZNBs.jpg"/>
          <p:cNvPicPr>
            <a:picLocks noChangeAspect="1"/>
          </p:cNvPicPr>
          <p:nvPr/>
        </p:nvPicPr>
        <p:blipFill>
          <a:blip r:embed="rId2"/>
          <a:stretch>
            <a:fillRect/>
          </a:stretch>
        </p:blipFill>
        <p:spPr>
          <a:xfrm>
            <a:off x="1142976" y="3143248"/>
            <a:ext cx="6575058" cy="37147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715404" cy="2215991"/>
          </a:xfrm>
          <a:prstGeom prst="rect">
            <a:avLst/>
          </a:prstGeom>
          <a:noFill/>
        </p:spPr>
        <p:txBody>
          <a:bodyPr wrap="square" rtlCol="0">
            <a:spAutoFit/>
          </a:bodyPr>
          <a:lstStyle/>
          <a:p>
            <a:pPr algn="ctr"/>
            <a:r>
              <a:rPr lang="uk-UA" sz="2400" b="1" dirty="0" smtClean="0">
                <a:solidFill>
                  <a:schemeClr val="bg1"/>
                </a:solidFill>
                <a:latin typeface="Times New Roman" pitchFamily="18" charset="0"/>
                <a:cs typeface="Times New Roman" pitchFamily="18" charset="0"/>
              </a:rPr>
              <a:t>Тест №4.Перевірка ножиців на гострість.</a:t>
            </a:r>
            <a:endParaRPr lang="uk-UA" sz="2400" dirty="0" smtClean="0">
              <a:solidFill>
                <a:schemeClr val="bg1"/>
              </a:solidFill>
              <a:latin typeface="Times New Roman" pitchFamily="18" charset="0"/>
              <a:cs typeface="Times New Roman" pitchFamily="18" charset="0"/>
            </a:endParaRPr>
          </a:p>
          <a:p>
            <a:r>
              <a:rPr lang="uk-UA" sz="2400" dirty="0" smtClean="0">
                <a:solidFill>
                  <a:schemeClr val="bg1"/>
                </a:solidFill>
                <a:latin typeface="Times New Roman" pitchFamily="18" charset="0"/>
                <a:cs typeface="Times New Roman" pitchFamily="18" charset="0"/>
              </a:rPr>
              <a:t>Для цього беремо папір різної товщини (звичайний кольоровий, А4, картон, декоративний папір для листівок) та вирізаємо із нього фігури. Предмет пройшов тест успішно, отже ножиці досить гострі для того, щоб працювати з ними.</a:t>
            </a:r>
          </a:p>
          <a:p>
            <a:pPr algn="ctr"/>
            <a:endParaRPr lang="uk-UA" dirty="0"/>
          </a:p>
        </p:txBody>
      </p:sp>
      <p:pic>
        <p:nvPicPr>
          <p:cNvPr id="3" name="Рисунок 2" descr="tBdOhqTyuxs.jpg"/>
          <p:cNvPicPr>
            <a:picLocks noChangeAspect="1"/>
          </p:cNvPicPr>
          <p:nvPr/>
        </p:nvPicPr>
        <p:blipFill>
          <a:blip r:embed="rId2"/>
          <a:stretch>
            <a:fillRect/>
          </a:stretch>
        </p:blipFill>
        <p:spPr>
          <a:xfrm>
            <a:off x="1428728" y="2786058"/>
            <a:ext cx="6448657" cy="36433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215991"/>
          </a:xfrm>
          <a:prstGeom prst="rect">
            <a:avLst/>
          </a:prstGeom>
          <a:noFill/>
        </p:spPr>
        <p:txBody>
          <a:bodyPr wrap="square" rtlCol="0">
            <a:spAutoFit/>
          </a:bodyPr>
          <a:lstStyle/>
          <a:p>
            <a:pPr algn="ctr"/>
            <a:r>
              <a:rPr lang="uk-UA" sz="2400" b="1" dirty="0" smtClean="0">
                <a:solidFill>
                  <a:schemeClr val="bg1"/>
                </a:solidFill>
              </a:rPr>
              <a:t>Тест №5.Перевірка функціональності.</a:t>
            </a:r>
            <a:endParaRPr lang="uk-UA" sz="2400" dirty="0" smtClean="0">
              <a:solidFill>
                <a:schemeClr val="bg1"/>
              </a:solidFill>
            </a:endParaRPr>
          </a:p>
          <a:p>
            <a:r>
              <a:rPr lang="uk-UA" sz="2400" b="1" dirty="0" smtClean="0">
                <a:solidFill>
                  <a:schemeClr val="bg1"/>
                </a:solidFill>
              </a:rPr>
              <a:t>5.а</a:t>
            </a:r>
            <a:r>
              <a:rPr lang="uk-UA" sz="2400" dirty="0" smtClean="0">
                <a:solidFill>
                  <a:schemeClr val="bg1"/>
                </a:solidFill>
              </a:rPr>
              <a:t>. Перевіримо можливість використовувати об'єкт дослідження на різних матеріалах: </a:t>
            </a:r>
            <a:r>
              <a:rPr lang="uk-UA" sz="2400" dirty="0" err="1" smtClean="0">
                <a:solidFill>
                  <a:schemeClr val="bg1"/>
                </a:solidFill>
              </a:rPr>
              <a:t>скотч</a:t>
            </a:r>
            <a:r>
              <a:rPr lang="uk-UA" sz="2400" dirty="0" smtClean="0">
                <a:solidFill>
                  <a:schemeClr val="bg1"/>
                </a:solidFill>
              </a:rPr>
              <a:t>, глянцевий папір, обкладинка зошита, звичайна фольга. В результаті тесту ножицями було порізано кожен із вище перерахованих предметів.</a:t>
            </a:r>
          </a:p>
          <a:p>
            <a:endParaRPr lang="uk-UA" dirty="0"/>
          </a:p>
        </p:txBody>
      </p:sp>
      <p:pic>
        <p:nvPicPr>
          <p:cNvPr id="3" name="Рисунок 2" descr="cbJDyzlWhRY.jpg"/>
          <p:cNvPicPr>
            <a:picLocks noChangeAspect="1"/>
          </p:cNvPicPr>
          <p:nvPr/>
        </p:nvPicPr>
        <p:blipFill>
          <a:blip r:embed="rId2"/>
          <a:stretch>
            <a:fillRect/>
          </a:stretch>
        </p:blipFill>
        <p:spPr>
          <a:xfrm>
            <a:off x="0" y="1857364"/>
            <a:ext cx="4071933" cy="2934002"/>
          </a:xfrm>
          <a:prstGeom prst="rect">
            <a:avLst/>
          </a:prstGeom>
        </p:spPr>
      </p:pic>
      <p:sp>
        <p:nvSpPr>
          <p:cNvPr id="4" name="TextBox 3"/>
          <p:cNvSpPr txBox="1"/>
          <p:nvPr/>
        </p:nvSpPr>
        <p:spPr>
          <a:xfrm>
            <a:off x="4143372" y="1785926"/>
            <a:ext cx="4786314" cy="2215991"/>
          </a:xfrm>
          <a:prstGeom prst="rect">
            <a:avLst/>
          </a:prstGeom>
          <a:noFill/>
        </p:spPr>
        <p:txBody>
          <a:bodyPr wrap="square" rtlCol="0">
            <a:spAutoFit/>
          </a:bodyPr>
          <a:lstStyle/>
          <a:p>
            <a:r>
              <a:rPr lang="uk-UA" sz="2400" b="1" dirty="0" smtClean="0">
                <a:solidFill>
                  <a:schemeClr val="bg1"/>
                </a:solidFill>
              </a:rPr>
              <a:t>5.б. </a:t>
            </a:r>
            <a:r>
              <a:rPr lang="uk-UA" sz="2400" dirty="0" smtClean="0">
                <a:solidFill>
                  <a:schemeClr val="bg1"/>
                </a:solidFill>
              </a:rPr>
              <a:t>Перевіримо зручність вирізання фігур по контуру чи шаблону. Для цього малюємо на чорному папері будь-яку фігуру та вирізаємо її.</a:t>
            </a:r>
          </a:p>
          <a:p>
            <a:endParaRPr lang="uk-UA" dirty="0"/>
          </a:p>
        </p:txBody>
      </p:sp>
      <p:pic>
        <p:nvPicPr>
          <p:cNvPr id="5" name="Рисунок 4" descr="3HgO5Dptwzg.jpg"/>
          <p:cNvPicPr>
            <a:picLocks noChangeAspect="1"/>
          </p:cNvPicPr>
          <p:nvPr/>
        </p:nvPicPr>
        <p:blipFill>
          <a:blip r:embed="rId3"/>
          <a:stretch>
            <a:fillRect/>
          </a:stretch>
        </p:blipFill>
        <p:spPr>
          <a:xfrm>
            <a:off x="4071934" y="3571876"/>
            <a:ext cx="4678394" cy="2643182"/>
          </a:xfrm>
          <a:prstGeom prst="rect">
            <a:avLst/>
          </a:prstGeom>
        </p:spPr>
      </p:pic>
      <p:sp>
        <p:nvSpPr>
          <p:cNvPr id="11" name="TextBox 10"/>
          <p:cNvSpPr txBox="1"/>
          <p:nvPr/>
        </p:nvSpPr>
        <p:spPr>
          <a:xfrm>
            <a:off x="0" y="5715016"/>
            <a:ext cx="9089623" cy="1477328"/>
          </a:xfrm>
          <a:prstGeom prst="rect">
            <a:avLst/>
          </a:prstGeom>
          <a:noFill/>
        </p:spPr>
        <p:txBody>
          <a:bodyPr wrap="square" rtlCol="0">
            <a:spAutoFit/>
          </a:bodyPr>
          <a:lstStyle/>
          <a:p>
            <a:r>
              <a:rPr lang="uk-UA" sz="2400" dirty="0" smtClean="0">
                <a:solidFill>
                  <a:schemeClr val="bg1"/>
                </a:solidFill>
              </a:rPr>
              <a:t>В результаті обох випробувань було виконано поставлене завдання без виникнення труднощів. Отже, об'єкт відповідає функціональним вимогам.</a:t>
            </a:r>
          </a:p>
          <a:p>
            <a:endParaRPr lang="uk-U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TotalTime>
  <Words>247</Words>
  <PresentationFormat>Экран (4:3)</PresentationFormat>
  <Paragraphs>20</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Апекс</vt:lpstr>
      <vt:lpstr>Слайд 1</vt:lpstr>
      <vt:lpstr>Слайд 2</vt:lpstr>
      <vt:lpstr>Слайд 3</vt:lpstr>
      <vt:lpstr>Слайд 4</vt:lpstr>
      <vt:lpstr>Слайд 5</vt:lpstr>
      <vt:lpstr>Слайд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Віта</dc:creator>
  <cp:lastModifiedBy>Віта</cp:lastModifiedBy>
  <cp:revision>5</cp:revision>
  <dcterms:created xsi:type="dcterms:W3CDTF">2016-03-30T12:28:18Z</dcterms:created>
  <dcterms:modified xsi:type="dcterms:W3CDTF">2016-03-30T13:01:52Z</dcterms:modified>
</cp:coreProperties>
</file>