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presentationPr>
</file>

<file path=ppt/tableStyles.xml><?xml version="1.0" encoding="utf-8"?>
<a:tblStyleLst xmlns:a="http://schemas.openxmlformats.org/drawingml/2006/main" def="{5C22544A-7EE6-4342-B048-85BDC9FD1C3A}">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8" name="Дата 27"/>
          <p:cNvSpPr>
            <a:spLocks noGrp="1"/>
          </p:cNvSpPr>
          <p:nvPr>
            <p:ph type="dt" sz="half" idx="10"/>
          </p:nvPr>
        </p:nvSpPr>
        <p:spPr/>
        <p:txBody>
          <a:bodyPr/>
          <a:lstStyle>
            <a:extLst/>
          </a:lstStyle>
          <a:p>
            <a:fld id="{5B106E36-FD25-4E2D-B0AA-010F637433A0}" type="datetimeFigureOut">
              <a:rPr lang="ru-RU" smtClean="0"/>
              <a:pPr/>
              <a:t>30.03.2016</a:t>
            </a:fld>
            <a:endParaRPr lang="ru-RU"/>
          </a:p>
        </p:txBody>
      </p:sp>
      <p:sp>
        <p:nvSpPr>
          <p:cNvPr id="17" name="Нижний колонтитул 16"/>
          <p:cNvSpPr>
            <a:spLocks noGrp="1"/>
          </p:cNvSpPr>
          <p:nvPr>
            <p:ph type="ftr" sz="quarter" idx="11"/>
          </p:nvPr>
        </p:nvSpPr>
        <p:spPr/>
        <p:txBody>
          <a:bodyPr/>
          <a:lstStyle>
            <a:extLst/>
          </a:lstStyle>
          <a:p>
            <a:endParaRPr lang="ru-RU"/>
          </a:p>
        </p:txBody>
      </p:sp>
      <p:sp>
        <p:nvSpPr>
          <p:cNvPr id="29" name="Номер слайда 28"/>
          <p:cNvSpPr>
            <a:spLocks noGrp="1"/>
          </p:cNvSpPr>
          <p:nvPr>
            <p:ph type="sldNum" sz="quarter" idx="12"/>
          </p:nvPr>
        </p:nvSpPr>
        <p:spPr/>
        <p:txBody>
          <a:bodyPr/>
          <a:lstStyle>
            <a:extLst/>
          </a:lstStyle>
          <a:p>
            <a:fld id="{725C68B6-61C2-468F-89AB-4B9F7531AA68}" type="slidenum">
              <a:rPr lang="ru-RU" smtClean="0"/>
              <a:pPr/>
              <a:t>‹#›</a:t>
            </a:fld>
            <a:endParaRPr lang="ru-RU"/>
          </a:p>
        </p:txBody>
      </p:sp>
      <p:sp>
        <p:nvSpPr>
          <p:cNvPr id="32" name="Прямоугольник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Прямоугольник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Прямоугольник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Прямоугольник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Прямоугольник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Заголовок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sp>
        <p:nvSpPr>
          <p:cNvPr id="56" name="Прямоугольник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Прямоугольник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Прямоугольник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Прямоугольник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5B106E36-FD25-4E2D-B0AA-010F637433A0}" type="datetimeFigureOut">
              <a:rPr lang="ru-RU" smtClean="0"/>
              <a:pPr/>
              <a:t>30.03.2016</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9"/>
            <a:ext cx="1981200" cy="5851525"/>
          </a:xfrm>
        </p:spPr>
        <p:txBody>
          <a:bodyPr vert="eaVert" anchor="ct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609600" y="274639"/>
            <a:ext cx="5867400" cy="5851525"/>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5B106E36-FD25-4E2D-B0AA-010F637433A0}" type="datetimeFigureOut">
              <a:rPr lang="ru-RU" smtClean="0"/>
              <a:pPr/>
              <a:t>30.03.2016</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5B106E36-FD25-4E2D-B0AA-010F637433A0}" type="datetimeFigureOut">
              <a:rPr lang="ru-RU" smtClean="0"/>
              <a:pPr/>
              <a:t>30.03.2016</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14" name="Полилиния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Полилиния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Полилиния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Полилиния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Полилиния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Полилиния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Полилиния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Полилиния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Полилиния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Полилиния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Полилиния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Полилиния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Полилиния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Полилиния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Полилиния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Текст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extLst/>
          </a:lstStyle>
          <a:p>
            <a:fld id="{5B106E36-FD25-4E2D-B0AA-010F637433A0}" type="datetimeFigureOut">
              <a:rPr lang="ru-RU" smtClean="0"/>
              <a:pPr/>
              <a:t>30.03.2016</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725C68B6-61C2-468F-89AB-4B9F7531AA68}" type="slidenum">
              <a:rPr lang="ru-RU" smtClean="0"/>
              <a:pPr/>
              <a:t>‹#›</a:t>
            </a:fld>
            <a:endParaRPr lang="ru-RU"/>
          </a:p>
        </p:txBody>
      </p:sp>
      <p:sp>
        <p:nvSpPr>
          <p:cNvPr id="7" name="Прямоугольник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ru-RU" smtClean="0"/>
              <a:t>Образец заголовка</a:t>
            </a:r>
            <a:endParaRPr kumimoji="0" lang="en-US"/>
          </a:p>
        </p:txBody>
      </p:sp>
      <p:sp>
        <p:nvSpPr>
          <p:cNvPr id="8" name="Прямоугольник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Прямоугольник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Прямоугольник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Прямоугольник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Прямоугольник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12064"/>
            <a:ext cx="8229600" cy="914400"/>
          </a:xfrm>
        </p:spPr>
        <p:txBody>
          <a:bodyPr/>
          <a:lstStyle>
            <a:extLst/>
          </a:lstStyle>
          <a:p>
            <a:r>
              <a:rPr kumimoji="0" lang="ru-RU" smtClean="0"/>
              <a:t>Образец заголовка</a:t>
            </a:r>
            <a:endParaRPr kumimoji="0" lang="en-US"/>
          </a:p>
        </p:txBody>
      </p:sp>
      <p:sp>
        <p:nvSpPr>
          <p:cNvPr id="3" name="Содержимое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5B106E36-FD25-4E2D-B0AA-010F637433A0}" type="datetimeFigureOut">
              <a:rPr lang="ru-RU" smtClean="0"/>
              <a:pPr/>
              <a:t>30.03.2016</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5" name="Прямоугольник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a:xfrm>
            <a:off x="504824" y="512064"/>
            <a:ext cx="7772400" cy="914400"/>
          </a:xfrm>
        </p:spPr>
        <p:txBody>
          <a:bodyPr anchor="t"/>
          <a:lstStyle>
            <a:lvl1pPr>
              <a:defRPr sz="4000"/>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5B106E36-FD25-4E2D-B0AA-010F637433A0}" type="datetimeFigureOut">
              <a:rPr lang="ru-RU" smtClean="0"/>
              <a:pPr/>
              <a:t>30.03.2016</a:t>
            </a:fld>
            <a:endParaRPr lang="ru-RU"/>
          </a:p>
        </p:txBody>
      </p:sp>
      <p:sp>
        <p:nvSpPr>
          <p:cNvPr id="8" name="Нижний колонтитул 7"/>
          <p:cNvSpPr>
            <a:spLocks noGrp="1"/>
          </p:cNvSpPr>
          <p:nvPr>
            <p:ph type="ftr" sz="quarter" idx="11"/>
          </p:nvPr>
        </p:nvSpPr>
        <p:spPr/>
        <p:txBody>
          <a:bodyPr/>
          <a:lstStyle>
            <a:extLst/>
          </a:lstStyle>
          <a:p>
            <a:endParaRPr lang="ru-RU"/>
          </a:p>
        </p:txBody>
      </p:sp>
      <p:sp>
        <p:nvSpPr>
          <p:cNvPr id="9" name="Номер слайда 8"/>
          <p:cNvSpPr>
            <a:spLocks noGrp="1"/>
          </p:cNvSpPr>
          <p:nvPr>
            <p:ph type="sldNum" sz="quarter" idx="12"/>
          </p:nvPr>
        </p:nvSpPr>
        <p:spPr/>
        <p:txBody>
          <a:bodyPr/>
          <a:lstStyle>
            <a:extLst/>
          </a:lstStyle>
          <a:p>
            <a:fld id="{725C68B6-61C2-468F-89AB-4B9F7531AA68}" type="slidenum">
              <a:rPr lang="ru-RU" smtClean="0"/>
              <a:pPr/>
              <a:t>‹#›</a:t>
            </a:fld>
            <a:endParaRPr lang="ru-RU"/>
          </a:p>
        </p:txBody>
      </p:sp>
      <p:sp>
        <p:nvSpPr>
          <p:cNvPr id="16" name="Прямоугольник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Прямоугольник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Прямоугольник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Прямоугольник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Прямоугольник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Прямоугольник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Прямоугольник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Прямоугольник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Прямоугольник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512064"/>
            <a:ext cx="7772400" cy="914400"/>
          </a:xfrm>
        </p:spPr>
        <p:txBody>
          <a:bodyPr/>
          <a:lstStyle>
            <a:lvl1pPr>
              <a:defRPr sz="4000" cap="none" baseline="0"/>
            </a:lvl1pPr>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extLst/>
          </a:lstStyle>
          <a:p>
            <a:fld id="{5B106E36-FD25-4E2D-B0AA-010F637433A0}" type="datetimeFigureOut">
              <a:rPr lang="ru-RU" smtClean="0"/>
              <a:pPr/>
              <a:t>30.03.2016</a:t>
            </a:fld>
            <a:endParaRPr lang="ru-RU"/>
          </a:p>
        </p:txBody>
      </p:sp>
      <p:sp>
        <p:nvSpPr>
          <p:cNvPr id="4" name="Нижний колонтитул 3"/>
          <p:cNvSpPr>
            <a:spLocks noGrp="1"/>
          </p:cNvSpPr>
          <p:nvPr>
            <p:ph type="ftr" sz="quarter" idx="11"/>
          </p:nvPr>
        </p:nvSpPr>
        <p:spPr/>
        <p:txBody>
          <a:bodyPr/>
          <a:lstStyle>
            <a:extLst/>
          </a:lstStyle>
          <a:p>
            <a:endParaRPr lang="ru-RU"/>
          </a:p>
        </p:txBody>
      </p:sp>
      <p:sp>
        <p:nvSpPr>
          <p:cNvPr id="5" name="Номер слайда 4"/>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extLst/>
          </a:lstStyle>
          <a:p>
            <a:fld id="{5B106E36-FD25-4E2D-B0AA-010F637433A0}" type="datetimeFigureOut">
              <a:rPr lang="ru-RU" smtClean="0"/>
              <a:pPr/>
              <a:t>30.03.2016</a:t>
            </a:fld>
            <a:endParaRPr lang="ru-RU"/>
          </a:p>
        </p:txBody>
      </p:sp>
      <p:sp>
        <p:nvSpPr>
          <p:cNvPr id="3" name="Нижний колонтитул 2"/>
          <p:cNvSpPr>
            <a:spLocks noGrp="1"/>
          </p:cNvSpPr>
          <p:nvPr>
            <p:ph type="ftr" sz="quarter" idx="11"/>
          </p:nvPr>
        </p:nvSpPr>
        <p:spPr/>
        <p:txBody>
          <a:bodyPr/>
          <a:lstStyle>
            <a:extLst/>
          </a:lstStyle>
          <a:p>
            <a:endParaRPr lang="ru-RU"/>
          </a:p>
        </p:txBody>
      </p:sp>
      <p:sp>
        <p:nvSpPr>
          <p:cNvPr id="4" name="Номер слайда 3"/>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273050"/>
            <a:ext cx="8229600" cy="1162050"/>
          </a:xfrm>
        </p:spPr>
        <p:txBody>
          <a:bodyPr anchor="ctr"/>
          <a:lstStyle>
            <a:lvl1pPr algn="l">
              <a:buNone/>
              <a:defRPr sz="3600" b="0"/>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5B106E36-FD25-4E2D-B0AA-010F637433A0}" type="datetimeFigureOut">
              <a:rPr lang="ru-RU" smtClean="0"/>
              <a:pPr/>
              <a:t>30.03.2016</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8" name="Прямоугольник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Прямая соединительная линия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Группа 9"/>
          <p:cNvGrpSpPr/>
          <p:nvPr/>
        </p:nvGrpSpPr>
        <p:grpSpPr>
          <a:xfrm rot="5400000">
            <a:off x="8514581" y="1219200"/>
            <a:ext cx="132763" cy="128466"/>
            <a:chOff x="6668087" y="1297746"/>
            <a:chExt cx="161840" cy="156602"/>
          </a:xfrm>
        </p:grpSpPr>
        <p:cxnSp>
          <p:nvCxnSpPr>
            <p:cNvPr id="15" name="Прямая соединительная линия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Прямая соединительная линия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Прямая соединительная линия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Заголовок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ru-RU" smtClean="0"/>
              <a:t>Образец заголовка</a:t>
            </a:r>
            <a:endParaRPr kumimoji="0" lang="en-US"/>
          </a:p>
        </p:txBody>
      </p:sp>
      <p:sp>
        <p:nvSpPr>
          <p:cNvPr id="3" name="Рисунок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ru-RU" smtClean="0"/>
              <a:t>Вставка рисунка</a:t>
            </a:r>
            <a:endParaRPr kumimoji="0" lang="en-US"/>
          </a:p>
        </p:txBody>
      </p:sp>
      <p:sp>
        <p:nvSpPr>
          <p:cNvPr id="4" name="Текст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grpSp>
        <p:nvGrpSpPr>
          <p:cNvPr id="14" name="Группа 13"/>
          <p:cNvGrpSpPr/>
          <p:nvPr/>
        </p:nvGrpSpPr>
        <p:grpSpPr>
          <a:xfrm rot="5400000">
            <a:off x="8666981" y="1371600"/>
            <a:ext cx="132763" cy="128466"/>
            <a:chOff x="6668087" y="1297746"/>
            <a:chExt cx="161840" cy="156602"/>
          </a:xfrm>
        </p:grpSpPr>
        <p:cxnSp>
          <p:nvCxnSpPr>
            <p:cNvPr id="11" name="Прямая соединительная линия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Прямая соединительная линия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Прямая соединительная линия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Группа 17"/>
          <p:cNvGrpSpPr/>
          <p:nvPr/>
        </p:nvGrpSpPr>
        <p:grpSpPr>
          <a:xfrm rot="5400000">
            <a:off x="8320088" y="1474763"/>
            <a:ext cx="132763" cy="128466"/>
            <a:chOff x="6668087" y="1297746"/>
            <a:chExt cx="161840" cy="156602"/>
          </a:xfrm>
        </p:grpSpPr>
        <p:cxnSp>
          <p:nvCxnSpPr>
            <p:cNvPr id="19" name="Прямая соединительная линия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Прямая соединительная линия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Прямая соединительная линия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Дата 4"/>
          <p:cNvSpPr>
            <a:spLocks noGrp="1"/>
          </p:cNvSpPr>
          <p:nvPr>
            <p:ph type="dt" sz="half" idx="10"/>
          </p:nvPr>
        </p:nvSpPr>
        <p:spPr>
          <a:xfrm>
            <a:off x="6477000" y="55499"/>
            <a:ext cx="2133600" cy="365125"/>
          </a:xfrm>
        </p:spPr>
        <p:txBody>
          <a:bodyPr/>
          <a:lstStyle>
            <a:extLst/>
          </a:lstStyle>
          <a:p>
            <a:fld id="{5B106E36-FD25-4E2D-B0AA-010F637433A0}" type="datetimeFigureOut">
              <a:rPr lang="ru-RU" smtClean="0"/>
              <a:pPr/>
              <a:t>30.03.2016</a:t>
            </a:fld>
            <a:endParaRPr lang="ru-RU"/>
          </a:p>
        </p:txBody>
      </p:sp>
      <p:sp>
        <p:nvSpPr>
          <p:cNvPr id="6" name="Нижний колонтитул 5"/>
          <p:cNvSpPr>
            <a:spLocks noGrp="1"/>
          </p:cNvSpPr>
          <p:nvPr>
            <p:ph type="ftr" sz="quarter" idx="11"/>
          </p:nvPr>
        </p:nvSpPr>
        <p:spPr>
          <a:xfrm>
            <a:off x="914400" y="55499"/>
            <a:ext cx="5562600" cy="365125"/>
          </a:xfrm>
        </p:spPr>
        <p:txBody>
          <a:bodyPr/>
          <a:lstStyle>
            <a:extLst/>
          </a:lstStyle>
          <a:p>
            <a:endParaRPr lang="ru-RU"/>
          </a:p>
        </p:txBody>
      </p:sp>
      <p:sp>
        <p:nvSpPr>
          <p:cNvPr id="7" name="Номер слайда 6"/>
          <p:cNvSpPr>
            <a:spLocks noGrp="1"/>
          </p:cNvSpPr>
          <p:nvPr>
            <p:ph type="sldNum" sz="quarter" idx="12"/>
          </p:nvPr>
        </p:nvSpPr>
        <p:spPr>
          <a:xfrm>
            <a:off x="8610600" y="55499"/>
            <a:ext cx="457200" cy="365125"/>
          </a:xfrm>
        </p:spPr>
        <p:txBody>
          <a:bodyPr/>
          <a:lstStyle>
            <a:extLst/>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Прямоугольник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Прямоугольник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Прямоугольник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Прямоугольник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Прямоугольник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Прямоугольник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Прямоугольник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Прямоугольник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Прямоугольник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Заголовок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ru-RU" smtClean="0"/>
              <a:t>Образец заголовка</a:t>
            </a:r>
            <a:endParaRPr kumimoji="0" lang="en-US"/>
          </a:p>
        </p:txBody>
      </p:sp>
      <p:sp>
        <p:nvSpPr>
          <p:cNvPr id="13" name="Текст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5B106E36-FD25-4E2D-B0AA-010F637433A0}" type="datetimeFigureOut">
              <a:rPr lang="ru-RU" smtClean="0"/>
              <a:pPr/>
              <a:t>30.03.2016</a:t>
            </a:fld>
            <a:endParaRPr lang="ru-RU"/>
          </a:p>
        </p:txBody>
      </p:sp>
      <p:sp>
        <p:nvSpPr>
          <p:cNvPr id="3" name="Нижний колонтитул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ru-RU"/>
          </a:p>
        </p:txBody>
      </p:sp>
      <p:sp>
        <p:nvSpPr>
          <p:cNvPr id="23" name="Номер слайда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725C68B6-61C2-468F-89AB-4B9F7531AA68}" type="slidenum">
              <a:rPr lang="ru-RU" smtClean="0"/>
              <a:pPr/>
              <a:t>‹#›</a:t>
            </a:fld>
            <a:endParaRPr lang="ru-RU"/>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57422" y="1000108"/>
            <a:ext cx="4661917" cy="584775"/>
          </a:xfrm>
          <a:prstGeom prst="rect">
            <a:avLst/>
          </a:prstGeom>
          <a:noFill/>
        </p:spPr>
        <p:txBody>
          <a:bodyPr wrap="none" rtlCol="0">
            <a:spAutoFit/>
          </a:bodyPr>
          <a:lstStyle/>
          <a:p>
            <a:r>
              <a:rPr lang="uk-UA" sz="3200" b="1" dirty="0" smtClean="0">
                <a:latin typeface="Times New Roman" pitchFamily="18" charset="0"/>
                <a:cs typeface="Times New Roman" pitchFamily="18" charset="0"/>
              </a:rPr>
              <a:t>Лабораторна робота №3</a:t>
            </a:r>
            <a:endParaRPr lang="uk-UA" sz="3200" b="1" dirty="0">
              <a:latin typeface="Times New Roman" pitchFamily="18" charset="0"/>
              <a:cs typeface="Times New Roman" pitchFamily="18" charset="0"/>
            </a:endParaRPr>
          </a:p>
        </p:txBody>
      </p:sp>
      <p:sp>
        <p:nvSpPr>
          <p:cNvPr id="5" name="TextBox 4"/>
          <p:cNvSpPr txBox="1"/>
          <p:nvPr/>
        </p:nvSpPr>
        <p:spPr>
          <a:xfrm>
            <a:off x="2428860" y="1785926"/>
            <a:ext cx="4055982" cy="830997"/>
          </a:xfrm>
          <a:prstGeom prst="rect">
            <a:avLst/>
          </a:prstGeom>
          <a:noFill/>
        </p:spPr>
        <p:txBody>
          <a:bodyPr wrap="none" rtlCol="0">
            <a:spAutoFit/>
          </a:bodyPr>
          <a:lstStyle/>
          <a:p>
            <a:r>
              <a:rPr lang="uk-UA" sz="2400" b="1" dirty="0" smtClean="0">
                <a:latin typeface="Times New Roman" pitchFamily="18" charset="0"/>
                <a:cs typeface="Times New Roman" pitchFamily="18" charset="0"/>
              </a:rPr>
              <a:t>Тема: </a:t>
            </a:r>
            <a:r>
              <a:rPr lang="uk-UA" sz="2400" b="1" dirty="0" smtClean="0">
                <a:latin typeface="Times New Roman" pitchFamily="18" charset="0"/>
                <a:cs typeface="Times New Roman" pitchFamily="18" charset="0"/>
              </a:rPr>
              <a:t>Створення </a:t>
            </a:r>
            <a:r>
              <a:rPr lang="en-US" sz="2400" b="1" dirty="0" smtClean="0">
                <a:latin typeface="Times New Roman" pitchFamily="18" charset="0"/>
                <a:cs typeface="Times New Roman" pitchFamily="18" charset="0"/>
              </a:rPr>
              <a:t>User Story</a:t>
            </a:r>
            <a:endParaRPr lang="uk-UA" sz="2400" dirty="0" smtClean="0">
              <a:latin typeface="Times New Roman" pitchFamily="18" charset="0"/>
              <a:cs typeface="Times New Roman" pitchFamily="18" charset="0"/>
            </a:endParaRPr>
          </a:p>
          <a:p>
            <a:endParaRPr lang="uk-UA" sz="2400" b="1" dirty="0">
              <a:latin typeface="Times New Roman" pitchFamily="18" charset="0"/>
              <a:cs typeface="Times New Roman" pitchFamily="18" charset="0"/>
            </a:endParaRPr>
          </a:p>
        </p:txBody>
      </p:sp>
      <p:sp>
        <p:nvSpPr>
          <p:cNvPr id="6" name="TextBox 5"/>
          <p:cNvSpPr txBox="1"/>
          <p:nvPr/>
        </p:nvSpPr>
        <p:spPr>
          <a:xfrm>
            <a:off x="6663000" y="4643446"/>
            <a:ext cx="2481000" cy="1200329"/>
          </a:xfrm>
          <a:prstGeom prst="rect">
            <a:avLst/>
          </a:prstGeom>
          <a:noFill/>
        </p:spPr>
        <p:txBody>
          <a:bodyPr wrap="none" rtlCol="0">
            <a:spAutoFit/>
          </a:bodyPr>
          <a:lstStyle/>
          <a:p>
            <a:r>
              <a:rPr lang="uk-UA" sz="2400" dirty="0" smtClean="0">
                <a:latin typeface="Times New Roman" pitchFamily="18" charset="0"/>
                <a:cs typeface="Times New Roman" pitchFamily="18" charset="0"/>
              </a:rPr>
              <a:t>Виконала:</a:t>
            </a:r>
          </a:p>
          <a:p>
            <a:r>
              <a:rPr lang="uk-UA" sz="2400" dirty="0" smtClean="0">
                <a:latin typeface="Times New Roman" pitchFamily="18" charset="0"/>
                <a:cs typeface="Times New Roman" pitchFamily="18" charset="0"/>
              </a:rPr>
              <a:t>Ст. групи ПІ-13-1</a:t>
            </a:r>
          </a:p>
          <a:p>
            <a:r>
              <a:rPr lang="uk-UA" sz="2400" dirty="0" err="1" smtClean="0">
                <a:latin typeface="Times New Roman" pitchFamily="18" charset="0"/>
                <a:cs typeface="Times New Roman" pitchFamily="18" charset="0"/>
              </a:rPr>
              <a:t>Дзьон</a:t>
            </a:r>
            <a:r>
              <a:rPr lang="uk-UA" sz="2400" dirty="0" smtClean="0">
                <a:latin typeface="Times New Roman" pitchFamily="18" charset="0"/>
                <a:cs typeface="Times New Roman" pitchFamily="18" charset="0"/>
              </a:rPr>
              <a:t> В.</a:t>
            </a:r>
            <a:endParaRPr lang="uk-UA" sz="2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0"/>
            <a:ext cx="6286544" cy="6278642"/>
          </a:xfrm>
          <a:prstGeom prst="rect">
            <a:avLst/>
          </a:prstGeom>
          <a:noFill/>
        </p:spPr>
        <p:txBody>
          <a:bodyPr wrap="square" rtlCol="0">
            <a:spAutoFit/>
          </a:bodyPr>
          <a:lstStyle/>
          <a:p>
            <a:r>
              <a:rPr lang="uk-UA" sz="2400" b="1" i="1" u="sng" dirty="0" smtClean="0"/>
              <a:t>Історія користувача</a:t>
            </a:r>
            <a:r>
              <a:rPr lang="uk-UA" sz="2400" b="1" i="1" dirty="0" smtClean="0"/>
              <a:t> </a:t>
            </a:r>
            <a:r>
              <a:rPr lang="uk-UA" sz="2400" i="1" dirty="0" smtClean="0"/>
              <a:t>(англ. </a:t>
            </a:r>
            <a:r>
              <a:rPr lang="uk-UA" sz="2400" i="1" dirty="0" err="1" smtClean="0"/>
              <a:t>userstory</a:t>
            </a:r>
            <a:r>
              <a:rPr lang="uk-UA" sz="2400" i="1" dirty="0" smtClean="0"/>
              <a:t>) - це одне чи більше речень, звичайною мовою предметної області, які описують чого користувач хоче досягти. Історії користувача використовуються в гнучких методологіях для з'ясування базових функцій що будуть реалізовуватись. Кожна історія користувача достатньо коротка і записується на карточках приблизно 7 на 12 сантиметрів, що гарантує те що вона не стане занадто великою. Історії користувача пишуться споживачами програмного забезпечення і є основним інструментом їх впливу на розробку програми. Вона висвітлює "Хто", "Що", "Чому" вимог у простий й точний спосіб.</a:t>
            </a:r>
          </a:p>
          <a:p>
            <a:endParaRPr lang="uk-U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0"/>
            <a:ext cx="7715304" cy="6647974"/>
          </a:xfrm>
          <a:prstGeom prst="rect">
            <a:avLst/>
          </a:prstGeom>
          <a:noFill/>
        </p:spPr>
        <p:txBody>
          <a:bodyPr wrap="square" rtlCol="0">
            <a:spAutoFit/>
          </a:bodyPr>
          <a:lstStyle/>
          <a:p>
            <a:r>
              <a:rPr lang="uk-UA" sz="2400" b="1" i="1" u="sng" dirty="0" smtClean="0">
                <a:latin typeface="Times New Roman" pitchFamily="18" charset="0"/>
                <a:cs typeface="Times New Roman" pitchFamily="18" charset="0"/>
              </a:rPr>
              <a:t>Історії користувача</a:t>
            </a:r>
            <a:r>
              <a:rPr lang="uk-UA" sz="2400" b="1" i="1" dirty="0" smtClean="0">
                <a:latin typeface="Times New Roman" pitchFamily="18" charset="0"/>
                <a:cs typeface="Times New Roman" pitchFamily="18" charset="0"/>
              </a:rPr>
              <a:t> </a:t>
            </a:r>
            <a:r>
              <a:rPr lang="uk-UA" sz="2400" i="1" dirty="0" smtClean="0">
                <a:latin typeface="Times New Roman" pitchFamily="18" charset="0"/>
                <a:cs typeface="Times New Roman" pitchFamily="18" charset="0"/>
              </a:rPr>
              <a:t>- швидкий спосіб оперування вимогами користувача, без необхідності застосування занадто формалізованих документів, та виконання адміністративних задач пов'язаних з опрацюванням цих документів. Наміром з яким використовують історії користувача є швидше та менш накладне реагування на швидко змінювані вимоги реального світу</a:t>
            </a:r>
            <a:r>
              <a:rPr lang="uk-UA" sz="2400" i="1" dirty="0" smtClean="0">
                <a:latin typeface="Times New Roman" pitchFamily="18" charset="0"/>
                <a:cs typeface="Times New Roman" pitchFamily="18" charset="0"/>
              </a:rPr>
              <a:t>.</a:t>
            </a:r>
          </a:p>
          <a:p>
            <a:r>
              <a:rPr lang="uk-UA" sz="2400" i="1" dirty="0" smtClean="0">
                <a:latin typeface="Times New Roman" pitchFamily="18" charset="0"/>
                <a:cs typeface="Times New Roman" pitchFamily="18" charset="0"/>
              </a:rPr>
              <a:t>	</a:t>
            </a:r>
            <a:r>
              <a:rPr lang="uk-UA" sz="2400" b="1" i="1" u="sng" dirty="0" smtClean="0">
                <a:latin typeface="Times New Roman" pitchFamily="18" charset="0"/>
                <a:cs typeface="Times New Roman" pitchFamily="18" charset="0"/>
              </a:rPr>
              <a:t>Історії користувача</a:t>
            </a:r>
            <a:r>
              <a:rPr lang="uk-UA" sz="2400" b="1" i="1" dirty="0" smtClean="0">
                <a:latin typeface="Times New Roman" pitchFamily="18" charset="0"/>
                <a:cs typeface="Times New Roman" pitchFamily="18" charset="0"/>
              </a:rPr>
              <a:t> </a:t>
            </a:r>
            <a:r>
              <a:rPr lang="uk-UA" sz="2400" i="1" dirty="0" smtClean="0">
                <a:latin typeface="Times New Roman" pitchFamily="18" charset="0"/>
                <a:cs typeface="Times New Roman" pitchFamily="18" charset="0"/>
              </a:rPr>
              <a:t>- це неформальний опис вимог до тих пір, поки відсутні відповідні тести прийнятності. Перед тим як реалізовувати історію користувача відповідна процедура прийняття має бути написана користувачем, що тестуванням чи іншим чином визначає чи задоволені вимоги історії користувача. Деяка формалізація відбувається коли розробник приймає історію користувача, та відповідну процедуру прийнятності.</a:t>
            </a:r>
          </a:p>
          <a:p>
            <a:endParaRPr lang="uk-UA" sz="2400" i="1" dirty="0" smtClean="0">
              <a:latin typeface="Times New Roman" pitchFamily="18" charset="0"/>
              <a:cs typeface="Times New Roman" pitchFamily="18" charset="0"/>
            </a:endParaRPr>
          </a:p>
          <a:p>
            <a:endParaRPr lang="uk-UA"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9297866" cy="95410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uk-UA"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uk-UA"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Зазвичай історії користувача відповідають такому </a:t>
            </a:r>
            <a:r>
              <a:rPr kumimoji="0" lang="uk-UA" sz="2800" b="0" i="1"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шаблону</a:t>
            </a:r>
            <a:r>
              <a:rPr kumimoji="0" lang="uk-UA"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uk-UA" sz="2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4" name="Таблица 3"/>
          <p:cNvGraphicFramePr>
            <a:graphicFrameLocks noGrp="1"/>
          </p:cNvGraphicFramePr>
          <p:nvPr/>
        </p:nvGraphicFramePr>
        <p:xfrm>
          <a:off x="285720" y="1428736"/>
          <a:ext cx="7191404" cy="2014085"/>
        </p:xfrm>
        <a:graphic>
          <a:graphicData uri="http://schemas.openxmlformats.org/drawingml/2006/table">
            <a:tbl>
              <a:tblPr>
                <a:tableStyleId>{3C2FFA5D-87B4-456A-9821-1D502468CF0F}</a:tableStyleId>
              </a:tblPr>
              <a:tblGrid>
                <a:gridCol w="3595702"/>
                <a:gridCol w="3595702"/>
              </a:tblGrid>
              <a:tr h="576505">
                <a:tc gridSpan="2">
                  <a:txBody>
                    <a:bodyPr/>
                    <a:lstStyle/>
                    <a:p>
                      <a:pPr>
                        <a:lnSpc>
                          <a:spcPct val="107000"/>
                        </a:lnSpc>
                      </a:pPr>
                      <a:endParaRPr lang="uk-UA" sz="1100" dirty="0">
                        <a:latin typeface="Calibri"/>
                        <a:ea typeface="Times New Roman"/>
                        <a:cs typeface="Times New Roman"/>
                      </a:endParaRPr>
                    </a:p>
                  </a:txBody>
                  <a:tcPr marL="140432" marR="140432" marT="140432" marB="140432" anchor="ctr"/>
                </a:tc>
                <a:tc hMerge="1">
                  <a:txBody>
                    <a:bodyPr/>
                    <a:lstStyle/>
                    <a:p>
                      <a:endParaRPr lang="uk-UA"/>
                    </a:p>
                  </a:txBody>
                  <a:tcPr/>
                </a:tc>
              </a:tr>
              <a:tr h="923693">
                <a:tc>
                  <a:txBody>
                    <a:bodyPr/>
                    <a:lstStyle/>
                    <a:p>
                      <a:pPr>
                        <a:lnSpc>
                          <a:spcPct val="107000"/>
                        </a:lnSpc>
                        <a:spcAft>
                          <a:spcPts val="800"/>
                        </a:spcAft>
                      </a:pPr>
                      <a:r>
                        <a:rPr lang="uk-UA" sz="2400" dirty="0"/>
                        <a:t>"Як &lt;роль&gt;, я хочу &lt;ціль/бажання&gt; щоб &lt;вигода&gt;"</a:t>
                      </a:r>
                      <a:endParaRPr lang="uk-UA" sz="2400" dirty="0">
                        <a:latin typeface="Calibri"/>
                        <a:ea typeface="Calibri"/>
                        <a:cs typeface="Times New Roman"/>
                      </a:endParaRPr>
                    </a:p>
                  </a:txBody>
                  <a:tcPr marL="140432" marR="140432" marT="140432" marB="140432" anchor="ctr"/>
                </a:tc>
                <a:tc>
                  <a:txBody>
                    <a:bodyPr/>
                    <a:lstStyle/>
                    <a:p>
                      <a:pPr>
                        <a:lnSpc>
                          <a:spcPct val="107000"/>
                        </a:lnSpc>
                      </a:pPr>
                      <a:endParaRPr lang="uk-UA" sz="1100" dirty="0">
                        <a:latin typeface="Calibri"/>
                        <a:ea typeface="Times New Roman"/>
                        <a:cs typeface="Times New Roman"/>
                      </a:endParaRPr>
                    </a:p>
                  </a:txBody>
                  <a:tcPr marL="140432" marR="140432" marT="140432" marB="140432"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7422" y="0"/>
            <a:ext cx="3108030" cy="523220"/>
          </a:xfrm>
          <a:prstGeom prst="rect">
            <a:avLst/>
          </a:prstGeom>
          <a:noFill/>
        </p:spPr>
        <p:txBody>
          <a:bodyPr wrap="none" rtlCol="0">
            <a:spAutoFit/>
          </a:bodyPr>
          <a:lstStyle/>
          <a:p>
            <a:r>
              <a:rPr lang="uk-UA" sz="2800" dirty="0" smtClean="0">
                <a:latin typeface="Times New Roman" pitchFamily="18" charset="0"/>
                <a:cs typeface="Times New Roman" pitchFamily="18" charset="0"/>
              </a:rPr>
              <a:t>Виконання роботи</a:t>
            </a:r>
            <a:r>
              <a:rPr lang="uk-UA" sz="2800" dirty="0" smtClean="0">
                <a:latin typeface="Times New Roman" pitchFamily="18" charset="0"/>
                <a:cs typeface="Times New Roman" pitchFamily="18" charset="0"/>
              </a:rPr>
              <a:t>:</a:t>
            </a:r>
            <a:endParaRPr lang="uk-UA" dirty="0"/>
          </a:p>
        </p:txBody>
      </p:sp>
      <p:sp>
        <p:nvSpPr>
          <p:cNvPr id="3" name="TextBox 2"/>
          <p:cNvSpPr txBox="1"/>
          <p:nvPr/>
        </p:nvSpPr>
        <p:spPr>
          <a:xfrm>
            <a:off x="0" y="571480"/>
            <a:ext cx="8715405" cy="2308324"/>
          </a:xfrm>
          <a:prstGeom prst="rect">
            <a:avLst/>
          </a:prstGeom>
          <a:noFill/>
        </p:spPr>
        <p:txBody>
          <a:bodyPr wrap="square" rtlCol="0">
            <a:spAutoFit/>
          </a:bodyPr>
          <a:lstStyle/>
          <a:p>
            <a:r>
              <a:rPr lang="uk-UA" sz="2400" dirty="0" smtClean="0">
                <a:latin typeface="Times New Roman" pitchFamily="18" charset="0"/>
                <a:cs typeface="Times New Roman" pitchFamily="18" charset="0"/>
              </a:rPr>
              <a:t>Для реалізації </a:t>
            </a:r>
            <a:r>
              <a:rPr lang="en-US" sz="2400" dirty="0" smtClean="0">
                <a:latin typeface="Times New Roman" pitchFamily="18" charset="0"/>
                <a:cs typeface="Times New Roman" pitchFamily="18" charset="0"/>
              </a:rPr>
              <a:t>User Story </a:t>
            </a:r>
            <a:r>
              <a:rPr lang="uk-UA" sz="2400" dirty="0" smtClean="0">
                <a:latin typeface="Times New Roman" pitchFamily="18" charset="0"/>
                <a:cs typeface="Times New Roman" pitchFamily="18" charset="0"/>
              </a:rPr>
              <a:t>було обрано програмний проект </a:t>
            </a:r>
            <a:r>
              <a:rPr lang="uk-UA" sz="2400" i="1" dirty="0" smtClean="0">
                <a:latin typeface="Times New Roman" pitchFamily="18" charset="0"/>
                <a:cs typeface="Times New Roman" pitchFamily="18" charset="0"/>
              </a:rPr>
              <a:t>“</a:t>
            </a:r>
            <a:r>
              <a:rPr lang="en-US" sz="2400" i="1" dirty="0" err="1" smtClean="0">
                <a:latin typeface="Times New Roman" pitchFamily="18" charset="0"/>
                <a:cs typeface="Times New Roman" pitchFamily="18" charset="0"/>
              </a:rPr>
              <a:t>FishOutMedia</a:t>
            </a:r>
            <a:r>
              <a:rPr lang="uk-UA" sz="2400" i="1" dirty="0" smtClean="0">
                <a:latin typeface="Times New Roman" pitchFamily="18" charset="0"/>
                <a:cs typeface="Times New Roman" pitchFamily="18" charset="0"/>
              </a:rPr>
              <a:t>”, </a:t>
            </a:r>
            <a:r>
              <a:rPr lang="uk-UA" sz="2400" dirty="0" smtClean="0">
                <a:latin typeface="Times New Roman" pitchFamily="18" charset="0"/>
                <a:cs typeface="Times New Roman" pitchFamily="18" charset="0"/>
              </a:rPr>
              <a:t>який представляє собою </a:t>
            </a:r>
            <a:r>
              <a:rPr lang="uk-UA" sz="2400" dirty="0" err="1" smtClean="0">
                <a:latin typeface="Times New Roman" pitchFamily="18" charset="0"/>
                <a:cs typeface="Times New Roman" pitchFamily="18" charset="0"/>
              </a:rPr>
              <a:t>веб-сервіс</a:t>
            </a:r>
            <a:r>
              <a:rPr lang="uk-UA" sz="2400" dirty="0" smtClean="0">
                <a:latin typeface="Times New Roman" pitchFamily="18" charset="0"/>
                <a:cs typeface="Times New Roman" pitchFamily="18" charset="0"/>
              </a:rPr>
              <a:t> для </a:t>
            </a:r>
            <a:r>
              <a:rPr lang="uk-UA" sz="2400" i="1" dirty="0" smtClean="0">
                <a:latin typeface="Times New Roman" pitchFamily="18" charset="0"/>
                <a:cs typeface="Times New Roman" pitchFamily="18" charset="0"/>
              </a:rPr>
              <a:t>керування </a:t>
            </a:r>
            <a:r>
              <a:rPr lang="uk-UA" sz="2400" i="1" dirty="0" err="1" smtClean="0">
                <a:latin typeface="Times New Roman" pitchFamily="18" charset="0"/>
                <a:cs typeface="Times New Roman" pitchFamily="18" charset="0"/>
              </a:rPr>
              <a:t>мультимедіа-контентом</a:t>
            </a:r>
            <a:r>
              <a:rPr lang="uk-UA" sz="2400" dirty="0" smtClean="0">
                <a:latin typeface="Times New Roman" pitchFamily="18" charset="0"/>
                <a:cs typeface="Times New Roman" pitchFamily="18" charset="0"/>
              </a:rPr>
              <a:t>, а саме пошуком контенту (фільми, книги та музика) за вподобаннями  користувача. </a:t>
            </a:r>
          </a:p>
          <a:p>
            <a:r>
              <a:rPr lang="uk-UA" sz="2400" dirty="0" smtClean="0">
                <a:latin typeface="Times New Roman" pitchFamily="18" charset="0"/>
                <a:cs typeface="Times New Roman" pitchFamily="18" charset="0"/>
              </a:rPr>
              <a:t> </a:t>
            </a:r>
            <a:r>
              <a:rPr lang="uk-UA" sz="2400" dirty="0" smtClean="0">
                <a:latin typeface="Times New Roman" pitchFamily="18" charset="0"/>
                <a:cs typeface="Times New Roman" pitchFamily="18" charset="0"/>
              </a:rPr>
              <a:t>Тому </a:t>
            </a:r>
            <a:r>
              <a:rPr lang="uk-UA" sz="2400" dirty="0" smtClean="0">
                <a:latin typeface="Times New Roman" pitchFamily="18" charset="0"/>
                <a:cs typeface="Times New Roman" pitchFamily="18" charset="0"/>
              </a:rPr>
              <a:t>було виділено наступні  </a:t>
            </a:r>
            <a:r>
              <a:rPr lang="en-US" sz="2400" dirty="0" err="1" smtClean="0">
                <a:latin typeface="Times New Roman" pitchFamily="18" charset="0"/>
                <a:cs typeface="Times New Roman" pitchFamily="18" charset="0"/>
              </a:rPr>
              <a:t>UserStory</a:t>
            </a:r>
            <a:r>
              <a:rPr lang="uk-UA" sz="2400" dirty="0" smtClean="0">
                <a:latin typeface="Times New Roman" pitchFamily="18" charset="0"/>
                <a:cs typeface="Times New Roman" pitchFamily="18" charset="0"/>
              </a:rPr>
              <a:t>:</a:t>
            </a:r>
          </a:p>
          <a:p>
            <a:endParaRPr lang="uk-UA" sz="2400" dirty="0">
              <a:latin typeface="Times New Roman" pitchFamily="18" charset="0"/>
              <a:cs typeface="Times New Roman" pitchFamily="18" charset="0"/>
            </a:endParaRPr>
          </a:p>
        </p:txBody>
      </p:sp>
      <p:sp>
        <p:nvSpPr>
          <p:cNvPr id="4" name="TextBox 3"/>
          <p:cNvSpPr txBox="1"/>
          <p:nvPr/>
        </p:nvSpPr>
        <p:spPr>
          <a:xfrm>
            <a:off x="0" y="3072348"/>
            <a:ext cx="9144000" cy="3785652"/>
          </a:xfrm>
          <a:prstGeom prst="rect">
            <a:avLst/>
          </a:prstGeom>
          <a:solidFill>
            <a:schemeClr val="tx2">
              <a:lumMod val="10000"/>
            </a:schemeClr>
          </a:solidFill>
          <a:effectLst>
            <a:outerShdw blurRad="50800" dist="50800" dir="5400000" algn="ctr" rotWithShape="0">
              <a:schemeClr val="accent4">
                <a:lumMod val="60000"/>
                <a:lumOff val="40000"/>
              </a:schemeClr>
            </a:outerShdw>
          </a:effectLst>
        </p:spPr>
        <p:txBody>
          <a:bodyPr wrap="square" rtlCol="0">
            <a:spAutoFit/>
          </a:bodyPr>
          <a:lstStyle/>
          <a:p>
            <a:pPr lvl="0"/>
            <a:r>
              <a:rPr lang="uk-UA" sz="2000" b="1" i="1" dirty="0" smtClean="0"/>
              <a:t>Я, Користувач хочу, щоб система була реалізована у вигляді </a:t>
            </a:r>
            <a:r>
              <a:rPr lang="uk-UA" sz="2000" b="1" i="1" dirty="0" err="1" smtClean="0"/>
              <a:t>веб-сервісу</a:t>
            </a:r>
            <a:r>
              <a:rPr lang="uk-UA" sz="2000" b="1" i="1" dirty="0" smtClean="0"/>
              <a:t> та працювала на різних пристроях без необхідності встановлення;</a:t>
            </a:r>
            <a:endParaRPr lang="uk-UA" sz="2000" dirty="0" smtClean="0"/>
          </a:p>
          <a:p>
            <a:pPr lvl="0"/>
            <a:r>
              <a:rPr lang="uk-UA" sz="2000" b="1" i="1" dirty="0" smtClean="0"/>
              <a:t>Я, Користувач, хочу переглядати, коментувати, зберігати та оцінювати </a:t>
            </a:r>
            <a:r>
              <a:rPr lang="uk-UA" sz="2000" b="1" i="1" dirty="0" err="1" smtClean="0"/>
              <a:t>мультимедіа-контент</a:t>
            </a:r>
            <a:r>
              <a:rPr lang="uk-UA" sz="2000" b="1" i="1" dirty="0" smtClean="0"/>
              <a:t>(фільми, книжки, музику);</a:t>
            </a:r>
            <a:endParaRPr lang="uk-UA" sz="2000" dirty="0" smtClean="0"/>
          </a:p>
          <a:p>
            <a:pPr lvl="0"/>
            <a:r>
              <a:rPr lang="uk-UA" sz="2000" b="1" i="1" dirty="0" smtClean="0"/>
              <a:t>Я, Користувач хочу мати можливість реєструватися та авторизуватися в системі, щоб використовувати повний функціонал сервісу;</a:t>
            </a:r>
            <a:endParaRPr lang="uk-UA" sz="2000" dirty="0" smtClean="0"/>
          </a:p>
          <a:p>
            <a:pPr lvl="0"/>
            <a:r>
              <a:rPr lang="uk-UA" sz="2000" b="1" i="1" dirty="0" smtClean="0"/>
              <a:t>Я, Користувач хочу, щоб статистика моєї активності враховувалася, з метою надання мені рекомендацій, що більше відповідають моїм уподобанням;</a:t>
            </a:r>
            <a:endParaRPr lang="uk-UA" sz="2000" dirty="0" smtClean="0"/>
          </a:p>
          <a:p>
            <a:pPr lvl="0"/>
            <a:r>
              <a:rPr lang="uk-UA" sz="2000" b="1" i="1" dirty="0" smtClean="0"/>
              <a:t>Я, Користувач хочу, щоб система могла за допомогою обґрунтованих тестів визначати близький до моїх уподобань контент.</a:t>
            </a:r>
            <a:endParaRPr lang="uk-UA" sz="2000" dirty="0" smtClean="0"/>
          </a:p>
          <a:p>
            <a:endParaRPr lang="uk-UA" sz="2000"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Метро">
  <a:themeElements>
    <a:clrScheme name="Изящная">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Метро">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Метро">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8</TotalTime>
  <Words>319</Words>
  <PresentationFormat>Экран (4:3)</PresentationFormat>
  <Paragraphs>19</Paragraphs>
  <Slides>5</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5</vt:i4>
      </vt:variant>
    </vt:vector>
  </HeadingPairs>
  <TitlesOfParts>
    <vt:vector size="6" baseType="lpstr">
      <vt:lpstr>Метро</vt:lpstr>
      <vt:lpstr>Слайд 1</vt:lpstr>
      <vt:lpstr>Слайд 2</vt:lpstr>
      <vt:lpstr>Слайд 3</vt:lpstr>
      <vt:lpstr>Слайд 4</vt:lpstr>
      <vt:lpstr>Слайд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Віта</dc:creator>
  <cp:lastModifiedBy>Віта</cp:lastModifiedBy>
  <cp:revision>2</cp:revision>
  <dcterms:created xsi:type="dcterms:W3CDTF">2016-03-30T12:28:18Z</dcterms:created>
  <dcterms:modified xsi:type="dcterms:W3CDTF">2016-03-30T18:41:13Z</dcterms:modified>
</cp:coreProperties>
</file>