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363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4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ru-RU" smtClean="0"/>
              <a:t>09.03.2016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ru-RU" smtClean="0"/>
              <a:t>09.03.2016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Полилиния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85" name="Полилиния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grpSp>
        <p:nvGrpSpPr>
          <p:cNvPr id="1353" name="Группа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Полилиния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1" name="Полилиния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2" name="Полилиния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3" name="Полилиния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4" name="Полилиния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5" name="Полилиния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6" name="Полилиния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8" name="Полилиния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29" name="Полилиния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0" name="Полилиния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1" name="Полилиния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2" name="Полилиния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3" name="Полилиния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4" name="Полилиния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5" name="Полилиния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6" name="Полилиния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7" name="Полилиния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8" name="Полилиния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" name="Полилиния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0" name="Полилиния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1" name="Полилиния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2" name="Полилиния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3" name="Полилиния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4" name="Полилиния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5" name="Полилиния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6" name="Полилиния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7" name="Полилиния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8" name="Полилиния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49" name="Полилиния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0" name="Полилиния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1" name="Полилиния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2" name="Полилиния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3" name="Полилиния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4" name="Полилиния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5" name="Полилиния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6" name="Полилиния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7" name="Полилиния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8" name="Полилиния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9" name="Полилиния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0" name="Полилиния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1" name="Полилиния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2" name="Полилиния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3" name="Полилиния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4" name="Полилиния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5" name="Полилиния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6" name="Полилиния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7" name="Полилиния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8" name="Полилиния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69" name="Полилиния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0" name="Полилиния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1" name="Полилиния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2" name="Полилиния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3" name="Полилиния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4" name="Полилиния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5" name="Полилиния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6" name="Полилиния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7" name="Полилиния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8" name="Полилиния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9" name="Полилиния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0" name="Полилиния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1" name="Полилиния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2" name="Полилиния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3" name="Полилиния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4" name="Полилиния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5" name="Полилиния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6" name="Полилиния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7" name="Полилиния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8" name="Полилиния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89" name="Полилиния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0" name="Полилиния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1" name="Полилиния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2" name="Полилиния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3" name="Полилиния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4" name="Полилиния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5" name="Полилиния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6" name="Полилиния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7" name="Полилиния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8" name="Полилиния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99" name="Полилиния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0" name="Полилиния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1" name="Полилиния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2" name="Полилиния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3" name="Полилиния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4" name="Полилиния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5" name="Полилиния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6" name="Полилиния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7" name="Полилиния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8" name="Полилиния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09" name="Полилиния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0" name="Полилиния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1" name="Полилиния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2" name="Полилиния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3" name="Полилиния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4" name="Полилиния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5" name="Полилиния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6" name="Полилиния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7" name="Полилиния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8" name="Полилиния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19" name="Полилиния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0" name="Полилиния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1" name="Полилиния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2" name="Полилиния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3" name="Полилиния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4" name="Полилиния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5" name="Полилиния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6" name="Полилиния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7" name="Полилиния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8" name="Полилиния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29" name="Полилиния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0" name="Полилиния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1" name="Полилиния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2" name="Полилиния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3" name="Полилиния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4" name="Полилиния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5" name="Полилиния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6" name="Полилиния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7" name="Полилиния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8" name="Полилиния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39" name="Полилиния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45" name="Полилиния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46" name="Полилиния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1151" name="Полилиния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86" name="Полилиния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grpSp>
        <p:nvGrpSpPr>
          <p:cNvPr id="1348" name="Группа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Полилиния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88" name="Полилиния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89" name="Полилиния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0" name="Полилиния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1" name="Полилиния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2" name="Полилиния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3" name="Полилиния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4" name="Полилиния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5" name="Полилиния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6" name="Полилиния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8" name="Полилиния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99" name="Полилиния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0" name="Полилиния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1" name="Полилиния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2" name="Полилиния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3" name="Полилиния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4" name="Полилиния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5" name="Полилиния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6" name="Полилиния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7" name="Полилиния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8" name="Полилиния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09" name="Полилиния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0" name="Полилиния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1" name="Полилиния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2" name="Полилиния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3" name="Полилиния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4" name="Полилиния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5" name="Полилиния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6" name="Полилиния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8" name="Полилиния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9" name="Полилиния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1341" name="Полилиния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343" name="Полилиния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grpSp>
        <p:nvGrpSpPr>
          <p:cNvPr id="1351" name="Группа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Полилиния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40" name="Полилиния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42" name="Полилиния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ru-RU" smtClean="0"/>
              <a:t>09.03.2016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40" name="Дата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241" name="Нижний колонтитул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42" name="Номер слайда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ru-RU" smtClean="0"/>
              <a:t>09.03.2016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6" name="Дата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t>09.03.2016</a:t>
            </a:fld>
            <a:endParaRPr lang="ru-RU" dirty="0"/>
          </a:p>
        </p:txBody>
      </p:sp>
      <p:sp>
        <p:nvSpPr>
          <p:cNvPr id="87" name="Нижний колонтитул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0" name="Номер слайда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Полилиния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  <a:p>
            <a:pPr lvl="5"/>
            <a:r>
              <a:rPr lang="ru-RU" dirty="0" smtClean="0"/>
              <a:t>Шесть</a:t>
            </a:r>
          </a:p>
          <a:p>
            <a:pPr lvl="6"/>
            <a:r>
              <a:rPr lang="ru-RU" dirty="0" smtClean="0"/>
              <a:t>Семь</a:t>
            </a:r>
          </a:p>
          <a:p>
            <a:pPr lvl="7"/>
            <a:r>
              <a:rPr lang="ru-RU" dirty="0" smtClean="0"/>
              <a:t>Восемь</a:t>
            </a:r>
          </a:p>
          <a:p>
            <a:pPr lvl="8"/>
            <a:r>
              <a:rPr lang="ru-RU" dirty="0" smtClean="0"/>
              <a:t>Девять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Тестування</a:t>
            </a:r>
            <a:r>
              <a:rPr lang="ru-RU" sz="6600" b="1" i="0" dirty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 текстового поля</a:t>
            </a:r>
            <a:endParaRPr lang="ru-RU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5" name="Заголовок 7"/>
          <p:cNvSpPr txBox="1">
            <a:spLocks/>
          </p:cNvSpPr>
          <p:nvPr/>
        </p:nvSpPr>
        <p:spPr>
          <a:xfrm>
            <a:off x="1522412" y="3581400"/>
            <a:ext cx="9144000" cy="73536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baseline="0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ru-RU" sz="3600" dirty="0" smtClean="0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Колесник А., ПІ-13-1</a:t>
            </a:r>
            <a:endParaRPr lang="ru-RU" sz="3600" dirty="0"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03" y="476672"/>
            <a:ext cx="3586722" cy="22240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496" y="245368"/>
            <a:ext cx="9144000" cy="1160462"/>
          </a:xfrm>
        </p:spPr>
        <p:txBody>
          <a:bodyPr/>
          <a:lstStyle/>
          <a:p>
            <a:r>
              <a:rPr lang="uk-UA" dirty="0" smtClean="0"/>
              <a:t>Тест № 10-11: Розмір має значення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639044" y="1519872"/>
            <a:ext cx="619268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Чи знали ви, що лише користувачі з коефіцієнтом інтелекту більшим, ніж 160 пунктів читають інструкції перед тим, як заповнювати анкети? А всі інші цілком можуть ввести ім’я довжиною 30 або навіть більше символів.</a:t>
            </a:r>
            <a:endParaRPr lang="uk-UA" sz="2400" dirty="0"/>
          </a:p>
        </p:txBody>
      </p:sp>
      <p:pic>
        <p:nvPicPr>
          <p:cNvPr id="5122" name="Picture 2" descr="http://www.salisburysd.us/brinson/wp-content/uploads/2015/03/shrek-the-third-three-blind-mice-01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8"/>
          <a:stretch/>
        </p:blipFill>
        <p:spPr bwMode="auto">
          <a:xfrm>
            <a:off x="189756" y="3789040"/>
            <a:ext cx="415479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478804" y="2852654"/>
            <a:ext cx="2160240" cy="14401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Які ще інструкції?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2" y="3822701"/>
            <a:ext cx="4993582" cy="13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7908" y="1030191"/>
            <a:ext cx="9144001" cy="1010500"/>
          </a:xfrm>
        </p:spPr>
        <p:txBody>
          <a:bodyPr>
            <a:normAutofit fontScale="90000"/>
          </a:bodyPr>
          <a:lstStyle/>
          <a:p>
            <a:r>
              <a:rPr lang="uk-UA" dirty="0"/>
              <a:t>Тест </a:t>
            </a:r>
            <a:r>
              <a:rPr lang="uk-UA" dirty="0" smtClean="0"/>
              <a:t>№12: </a:t>
            </a:r>
            <a:r>
              <a:rPr lang="uk-UA" dirty="0"/>
              <a:t>«</a:t>
            </a:r>
            <a:r>
              <a:rPr lang="uk-UA" dirty="0" err="1"/>
              <a:t>Краткость</a:t>
            </a:r>
            <a:r>
              <a:rPr lang="uk-UA" dirty="0"/>
              <a:t> – сестра </a:t>
            </a:r>
            <a:r>
              <a:rPr lang="uk-UA" dirty="0" err="1"/>
              <a:t>таланта</a:t>
            </a:r>
            <a:r>
              <a:rPr lang="uk-UA" dirty="0" smtClean="0"/>
              <a:t>» - дубль 2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629916" y="2852936"/>
            <a:ext cx="561662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Оскільки імен, що складаються з одного символу не буває, то не слід користувачам дозволяти обирати їх.</a:t>
            </a:r>
            <a:endParaRPr lang="uk-UA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2204864"/>
            <a:ext cx="4971605" cy="3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8508" y="476672"/>
            <a:ext cx="4680520" cy="125686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Тест №13: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Надто багато коду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04" y="3464727"/>
            <a:ext cx="6092517" cy="3375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2444" y="1733537"/>
            <a:ext cx="550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Людині, яка навіть своє ім’я записує в </a:t>
            </a:r>
            <a:r>
              <a:rPr lang="en-US" sz="2400" dirty="0" smtClean="0"/>
              <a:t>html-</a:t>
            </a:r>
            <a:r>
              <a:rPr lang="uk-UA" sz="2400" dirty="0" smtClean="0"/>
              <a:t>тегах сл</a:t>
            </a:r>
            <a:r>
              <a:rPr lang="uk-UA" sz="2400" dirty="0"/>
              <a:t>і</a:t>
            </a:r>
            <a:r>
              <a:rPr lang="uk-UA" sz="2400" dirty="0" smtClean="0"/>
              <a:t>д негайно звернутися до спеціаліста, але в програмних продуктах потрібно передбачати навіть таке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546448"/>
            <a:ext cx="3744416" cy="23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794476"/>
          </a:xfrm>
        </p:spPr>
        <p:txBody>
          <a:bodyPr/>
          <a:lstStyle/>
          <a:p>
            <a:r>
              <a:rPr lang="uk-UA" dirty="0" smtClean="0"/>
              <a:t>Тест №14: Вдаючи хакера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302324" y="1457704"/>
            <a:ext cx="63367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Якщо переглянути </a:t>
            </a:r>
            <a:r>
              <a:rPr lang="en-US" sz="2400" dirty="0" smtClean="0"/>
              <a:t>html-</a:t>
            </a:r>
            <a:r>
              <a:rPr lang="uk-UA" sz="2400" dirty="0" smtClean="0"/>
              <a:t>код веб-сторінки, то можна побачити послання від автора: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2344966"/>
            <a:ext cx="6736720" cy="51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2324" y="2994518"/>
            <a:ext cx="63367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Вводимо цей код та отримуємо ще один готовий тест </a:t>
            </a:r>
            <a:endParaRPr lang="uk-UA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4005064"/>
            <a:ext cx="3240360" cy="2592288"/>
          </a:xfrm>
          <a:prstGeom prst="rect">
            <a:avLst/>
          </a:prstGeom>
        </p:spPr>
      </p:pic>
      <p:pic>
        <p:nvPicPr>
          <p:cNvPr id="6148" name="Picture 4" descr="https://thumbs.gfycat.com/LeafyPiercingGermanwirehairedpointer-post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7" r="18341"/>
          <a:stretch/>
        </p:blipFill>
        <p:spPr bwMode="auto">
          <a:xfrm flipH="1">
            <a:off x="909836" y="1703759"/>
            <a:ext cx="4032448" cy="46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 rot="16200000" flipV="1">
            <a:off x="4011905" y="2216314"/>
            <a:ext cx="996662" cy="1296144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006180" y="2564904"/>
            <a:ext cx="11521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>
                <a:solidFill>
                  <a:schemeClr val="bg1"/>
                </a:solidFill>
              </a:rPr>
              <a:t>Моя школа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794476"/>
          </a:xfrm>
        </p:spPr>
        <p:txBody>
          <a:bodyPr/>
          <a:lstStyle/>
          <a:p>
            <a:r>
              <a:rPr lang="uk-UA" dirty="0" smtClean="0"/>
              <a:t>Тест №15: Слідами автора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93812" y="1340768"/>
            <a:ext cx="53285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Продовживши вивчати код сторінки, можна помітити ще одне послання від автора: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91" y="2430297"/>
            <a:ext cx="7343538" cy="512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80" y="3126872"/>
            <a:ext cx="53285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Зробивши все згідно і інструкцією, отримуємо ще один пройдений тест</a:t>
            </a:r>
            <a:endParaRPr lang="uk-UA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53" y="1234116"/>
            <a:ext cx="3919416" cy="34172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468" y="4176282"/>
            <a:ext cx="3995936" cy="24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866484"/>
          </a:xfrm>
        </p:spPr>
        <p:txBody>
          <a:bodyPr/>
          <a:lstStyle/>
          <a:p>
            <a:r>
              <a:rPr lang="uk-UA" dirty="0" smtClean="0"/>
              <a:t>Тест №16: Захист від хакерів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65820" y="1628800"/>
            <a:ext cx="561662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Через специфіку мови </a:t>
            </a:r>
            <a:r>
              <a:rPr lang="en-US" sz="2400" dirty="0" smtClean="0"/>
              <a:t>JavaScript</a:t>
            </a:r>
            <a:r>
              <a:rPr lang="uk-UA" sz="2400" dirty="0" smtClean="0"/>
              <a:t>, користувачі можуть передавати  через текстові поля код, який потім буде виконуватися сервером. Відслідковування такого типу вразливості – першочергове, оскільки такою можливістю одразу скористаються недобросовісні люди.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97" y="4380322"/>
            <a:ext cx="3728070" cy="2373627"/>
          </a:xfrm>
          <a:prstGeom prst="rect">
            <a:avLst/>
          </a:prstGeom>
        </p:spPr>
      </p:pic>
      <p:pic>
        <p:nvPicPr>
          <p:cNvPr id="7170" name="Picture 2" descr="http://portal.lviv.ua/wp-content/uploads/2015/07/ha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2484" y="1751253"/>
            <a:ext cx="522975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04" y="620688"/>
            <a:ext cx="3841127" cy="4536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812" y="476672"/>
            <a:ext cx="48245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Отже повний список тестів, які були пройдені виглядає наступним чином: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240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413892" y="1844824"/>
            <a:ext cx="936104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	Після напруженого тестування текстового поля можна сказати, що тестування є вкрай важливим аспектом розробки ПЗ, оскільки деякі прогалини в безпеці та надійності програми можуть бути небезпечними для гаманців розробників, а іноді навіть для життя та здоров’я людей. </a:t>
            </a:r>
          </a:p>
          <a:p>
            <a:pPr>
              <a:lnSpc>
                <a:spcPct val="90000"/>
              </a:lnSpc>
            </a:pPr>
            <a:r>
              <a:rPr lang="uk-UA" sz="2400" dirty="0" smtClean="0"/>
              <a:t>	Тому краще один раз написати код і сім разів його гарно </a:t>
            </a:r>
            <a:r>
              <a:rPr lang="uk-UA" sz="2400" dirty="0" err="1" smtClean="0"/>
              <a:t>відтестувати</a:t>
            </a:r>
            <a:r>
              <a:rPr lang="uk-UA" sz="2400" dirty="0" smtClean="0"/>
              <a:t>, ніж втратити всі свої заробітки через критичні </a:t>
            </a:r>
            <a:r>
              <a:rPr lang="uk-UA" sz="2400" dirty="0" err="1" smtClean="0"/>
              <a:t>баґи</a:t>
            </a:r>
            <a:r>
              <a:rPr lang="uk-UA" sz="2400" dirty="0" smtClean="0"/>
              <a:t> в програмі, чи </a:t>
            </a:r>
            <a:r>
              <a:rPr lang="uk-UA" sz="2400" dirty="0" err="1" smtClean="0"/>
              <a:t>хакерську</a:t>
            </a:r>
            <a:r>
              <a:rPr lang="uk-UA" sz="2400" dirty="0" smtClean="0"/>
              <a:t> атаку.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128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806380" y="3590298"/>
            <a:ext cx="45365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Дякую за увагу, гарного дня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622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/>
              <a:t>Постановка Завдання</a:t>
            </a:r>
            <a:endParaRPr lang="uk-UA" sz="5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8556" y="1772816"/>
            <a:ext cx="5709917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796" y="2276872"/>
            <a:ext cx="51125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Тестування проводиться на веб-сайті </a:t>
            </a:r>
            <a:r>
              <a:rPr lang="en-US" sz="2400" dirty="0" err="1" smtClean="0"/>
              <a:t>testingchallenges</a:t>
            </a:r>
            <a:r>
              <a:rPr lang="uk-UA" sz="2400" dirty="0" smtClean="0"/>
              <a:t>, а його метою перевірка навичок та здібностей </a:t>
            </a:r>
            <a:r>
              <a:rPr lang="uk-UA" sz="2400" dirty="0" err="1" smtClean="0"/>
              <a:t>тестувальника</a:t>
            </a:r>
            <a:r>
              <a:rPr lang="uk-UA" sz="2400" dirty="0" smtClean="0"/>
              <a:t>. Щоб успішно виконати завдання, тестер повинен вводити в текстове поле сайту значення, які потенційно можуть спричинити виникнення помилок.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344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 №1</a:t>
            </a:r>
            <a:r>
              <a:rPr lang="en-US" dirty="0" smtClean="0"/>
              <a:t>: </a:t>
            </a:r>
            <a:r>
              <a:rPr lang="uk-UA" dirty="0" smtClean="0"/>
              <a:t>порожнє поле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9836" y="4410944"/>
            <a:ext cx="3708694" cy="1304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798218">
            <a:off x="9848423" y="536898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Hey ho</a:t>
            </a:r>
            <a:r>
              <a:rPr lang="en-US" sz="2400" dirty="0"/>
              <a:t>, </a:t>
            </a:r>
            <a:r>
              <a:rPr lang="en-US" sz="2400" b="1" dirty="0"/>
              <a:t>let's </a:t>
            </a:r>
            <a:r>
              <a:rPr lang="en-US" sz="2400" b="1" dirty="0" smtClean="0"/>
              <a:t>go!</a:t>
            </a:r>
            <a:endParaRPr lang="uk-U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9796" y="1828800"/>
            <a:ext cx="475252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Користувач може випадково залишити текстове поле порожнім, таку дію слід вважати помилковою, а програма повинна вміти адекватно реагувати на таке.</a:t>
            </a:r>
            <a:endParaRPr lang="uk-UA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4410944"/>
            <a:ext cx="5848350" cy="2466975"/>
          </a:xfrm>
          <a:prstGeom prst="rect">
            <a:avLst/>
          </a:prstGeom>
        </p:spPr>
      </p:pic>
      <p:sp>
        <p:nvSpPr>
          <p:cNvPr id="10" name="Скругленная прямоугольная выноска 9"/>
          <p:cNvSpPr/>
          <p:nvPr/>
        </p:nvSpPr>
        <p:spPr>
          <a:xfrm>
            <a:off x="7608466" y="2728592"/>
            <a:ext cx="3312368" cy="1682352"/>
          </a:xfrm>
          <a:prstGeom prst="wedgeRoundRect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Що як я просто залишу його порожнім?</a:t>
            </a:r>
          </a:p>
          <a:p>
            <a:pPr algn="ctr"/>
            <a:r>
              <a:rPr lang="uk-UA" dirty="0" smtClean="0"/>
              <a:t>*Злий сміх*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91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300" y="3649092"/>
            <a:ext cx="3851702" cy="32089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866484"/>
          </a:xfrm>
        </p:spPr>
        <p:txBody>
          <a:bodyPr/>
          <a:lstStyle/>
          <a:p>
            <a:r>
              <a:rPr lang="uk-UA" dirty="0" smtClean="0"/>
              <a:t>Тест </a:t>
            </a:r>
            <a:r>
              <a:rPr lang="uk-UA" dirty="0" smtClean="0"/>
              <a:t>№2: </a:t>
            </a:r>
            <a:r>
              <a:rPr lang="en-US" dirty="0" smtClean="0"/>
              <a:t>Too </a:t>
            </a:r>
            <a:r>
              <a:rPr lang="en-US" dirty="0" err="1"/>
              <a:t>A</a:t>
            </a:r>
            <a:r>
              <a:rPr lang="en-US" dirty="0" err="1" smtClean="0"/>
              <a:t>nonimous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62364" y="3789040"/>
            <a:ext cx="3940573" cy="2569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7988" y="1783966"/>
            <a:ext cx="885698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3200" dirty="0" smtClean="0"/>
              <a:t>Деякі користувачі на хочуть вказувати свої приватні дані при реєстрації на веб-ресурсах, але в усього є межа, тому </a:t>
            </a:r>
            <a:r>
              <a:rPr lang="uk-UA" sz="3200" dirty="0" err="1" smtClean="0"/>
              <a:t>ніки</a:t>
            </a:r>
            <a:r>
              <a:rPr lang="uk-UA" sz="3200" dirty="0" smtClean="0"/>
              <a:t> на кшталт </a:t>
            </a:r>
            <a:r>
              <a:rPr lang="en-US" sz="3200" dirty="0" smtClean="0"/>
              <a:t>_____ </a:t>
            </a:r>
            <a:r>
              <a:rPr lang="uk-UA" sz="3200" dirty="0" smtClean="0"/>
              <a:t>і </a:t>
            </a:r>
            <a:r>
              <a:rPr lang="en-US" sz="3200" dirty="0" smtClean="0"/>
              <a:t>&amp;$#@aa </a:t>
            </a:r>
            <a:r>
              <a:rPr lang="uk-UA" sz="3200" dirty="0" smtClean="0"/>
              <a:t>слід відкидати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430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500" y="188640"/>
            <a:ext cx="10868560" cy="93610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</a:t>
            </a:r>
            <a:r>
              <a:rPr lang="en-US" dirty="0" smtClean="0"/>
              <a:t>3</a:t>
            </a:r>
            <a:r>
              <a:rPr lang="uk-UA" dirty="0" smtClean="0"/>
              <a:t>: Символи, що не передбачені в </a:t>
            </a:r>
            <a:r>
              <a:rPr lang="en-US" dirty="0" smtClean="0"/>
              <a:t>ASCII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31056" y="1340768"/>
            <a:ext cx="9527852" cy="1440160"/>
          </a:xfrm>
        </p:spPr>
        <p:txBody>
          <a:bodyPr>
            <a:normAutofit/>
          </a:bodyPr>
          <a:lstStyle/>
          <a:p>
            <a:r>
              <a:rPr lang="uk-UA" dirty="0" smtClean="0"/>
              <a:t>Що ж трапиться, якщо користувач вирішить ввести своє ім’я солов’їною мовою? Або  давньогрецькою, чи китайською? Це теж слід враховувати.</a:t>
            </a:r>
            <a:endParaRPr lang="uk-UA" dirty="0"/>
          </a:p>
        </p:txBody>
      </p:sp>
      <p:pic>
        <p:nvPicPr>
          <p:cNvPr id="1026" name="Picture 2" descr="http://www.ukrlitzno.com.ua/wp-content/uploads/2013/01/%D0%A2%D0%B0%D1%80%D0%B0%D1%81-%D0%A8%D0%B5%D0%B2%D1%87%D0%B5%D0%BD%D0%BA%D0%BE-%D0%B1%D1%96%D0%BE%D0%B3%D1%80%D0%B0%D1%84%D1%96%D1%8F-%D1%81%D1%82%D0%B8%D1%81%D0%BB%D0%BE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726" y="2276872"/>
            <a:ext cx="2268252" cy="30243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38628" y="5445224"/>
            <a:ext cx="403244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Тарас Григорович записує свої </a:t>
            </a:r>
            <a:r>
              <a:rPr lang="uk-UA" sz="2400" dirty="0" err="1" smtClean="0"/>
              <a:t>нікнейми</a:t>
            </a:r>
            <a:r>
              <a:rPr lang="uk-UA" sz="2400" dirty="0" smtClean="0"/>
              <a:t> українською, а ти?</a:t>
            </a:r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5445224"/>
            <a:ext cx="4367551" cy="1051871"/>
          </a:xfrm>
          <a:prstGeom prst="rect">
            <a:avLst/>
          </a:prstGeom>
        </p:spPr>
      </p:pic>
      <p:sp>
        <p:nvSpPr>
          <p:cNvPr id="8" name="Выгнутая вправо стрелка 7"/>
          <p:cNvSpPr/>
          <p:nvPr/>
        </p:nvSpPr>
        <p:spPr>
          <a:xfrm rot="19202995">
            <a:off x="5631160" y="3386772"/>
            <a:ext cx="1334472" cy="2182119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764" y="2799482"/>
            <a:ext cx="5044119" cy="19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1" y="3573017"/>
            <a:ext cx="3995937" cy="107675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468544" cy="794476"/>
          </a:xfrm>
        </p:spPr>
        <p:txBody>
          <a:bodyPr/>
          <a:lstStyle/>
          <a:p>
            <a:r>
              <a:rPr lang="uk-UA" dirty="0" smtClean="0"/>
              <a:t>Тест №4: «</a:t>
            </a:r>
            <a:r>
              <a:rPr lang="uk-UA" dirty="0" err="1" smtClean="0"/>
              <a:t>Краткость</a:t>
            </a:r>
            <a:r>
              <a:rPr lang="uk-UA" dirty="0" smtClean="0"/>
              <a:t> – сестра </a:t>
            </a:r>
            <a:r>
              <a:rPr lang="uk-UA" dirty="0" err="1" smtClean="0"/>
              <a:t>таланта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522411" y="1412776"/>
            <a:ext cx="91440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Стислість – це, звісно, добре, але дозволяти користувачам називатися пробілами не можна</a:t>
            </a:r>
            <a:endParaRPr lang="uk-UA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703307"/>
            <a:ext cx="5200521" cy="38929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26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682131"/>
            <a:ext cx="6408712" cy="117496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Тести№ </a:t>
            </a:r>
            <a:r>
              <a:rPr lang="en-US" dirty="0" smtClean="0"/>
              <a:t>5-7: </a:t>
            </a:r>
            <a:r>
              <a:rPr lang="uk-UA" dirty="0" err="1" smtClean="0"/>
              <a:t>Пробіловий</a:t>
            </a:r>
            <a:r>
              <a:rPr lang="uk-UA" dirty="0" smtClean="0"/>
              <a:t> Біґ Мак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34380" y="260648"/>
            <a:ext cx="6733525" cy="420845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71020" y="2108378"/>
            <a:ext cx="6235959" cy="1968694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Біг Мак – відомий на весь світ </a:t>
            </a:r>
            <a:r>
              <a:rPr lang="uk-UA" dirty="0" err="1" smtClean="0"/>
              <a:t>бурґер</a:t>
            </a:r>
            <a:r>
              <a:rPr lang="uk-UA" dirty="0" smtClean="0"/>
              <a:t> із двома котлетами та трьома булочками. Але комусь може бути не в тямки, що булочка і пробіл – різні речі.</a:t>
            </a:r>
          </a:p>
          <a:p>
            <a:r>
              <a:rPr lang="uk-UA" dirty="0" smtClean="0"/>
              <a:t>Тут гіпотетичний користувач ввів замість свого імені конструкцію із пробілами на початку, всередині і в кінці.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4485896"/>
            <a:ext cx="4112218" cy="15672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38" y="4308764"/>
            <a:ext cx="3498194" cy="12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</a:t>
            </a:r>
            <a:r>
              <a:rPr lang="en-US" dirty="0" smtClean="0"/>
              <a:t> </a:t>
            </a:r>
            <a:r>
              <a:rPr lang="uk-UA" dirty="0" smtClean="0"/>
              <a:t>№8: Цифри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261764" y="1916832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Після пари з </a:t>
            </a:r>
            <a:r>
              <a:rPr lang="uk-UA" sz="2400" dirty="0" err="1" smtClean="0"/>
              <a:t>матану</a:t>
            </a:r>
            <a:r>
              <a:rPr lang="uk-UA" sz="2400" dirty="0" smtClean="0"/>
              <a:t> студент-інженер не зможе видобути з свого запаленого мозку нічого, крім набору чисел. Йому слід натякнути, що в його імені є тільки літери</a:t>
            </a:r>
            <a:endParaRPr lang="uk-UA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679961"/>
            <a:ext cx="3972669" cy="2474082"/>
          </a:xfrm>
          <a:prstGeom prst="rect">
            <a:avLst/>
          </a:prstGeom>
        </p:spPr>
      </p:pic>
      <p:pic>
        <p:nvPicPr>
          <p:cNvPr id="3074" name="Picture 2" descr="http://www.travelthy.com/wp-content/uploads/2015/03/Screen-Shot-2015-03-16-at-18.24.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1" y="3643125"/>
            <a:ext cx="5210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Выноска-облако 9"/>
          <p:cNvSpPr/>
          <p:nvPr/>
        </p:nvSpPr>
        <p:spPr>
          <a:xfrm flipH="1">
            <a:off x="5950396" y="-135408"/>
            <a:ext cx="5976664" cy="38387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63544" y="402276"/>
            <a:ext cx="4434838" cy="25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792455"/>
          </a:xfrm>
        </p:spPr>
        <p:txBody>
          <a:bodyPr/>
          <a:lstStyle/>
          <a:p>
            <a:r>
              <a:rPr lang="uk-UA" dirty="0" smtClean="0"/>
              <a:t>Тест №9: </a:t>
            </a:r>
            <a:r>
              <a:rPr lang="en-US" dirty="0" smtClean="0"/>
              <a:t>SQL Injection</a:t>
            </a:r>
            <a:endParaRPr lang="uk-UA" dirty="0"/>
          </a:p>
        </p:txBody>
      </p:sp>
      <p:pic>
        <p:nvPicPr>
          <p:cNvPr id="4098" name="Picture 2" descr="http://myrusakov.ru/images/articles/sql-insert-ignore-duplicate-row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83323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8188" y="1772816"/>
            <a:ext cx="741682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Якщо в текстове поле ввести </a:t>
            </a:r>
            <a:r>
              <a:rPr lang="en-US" sz="2400" dirty="0" smtClean="0"/>
              <a:t>SQL-</a:t>
            </a:r>
            <a:r>
              <a:rPr lang="uk-UA" sz="2400" dirty="0" smtClean="0"/>
              <a:t>запит в одинарних лапках, за деяких обставин це може спричинити критичні помилки. Розробнику слід передбачити це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60" y="3412789"/>
            <a:ext cx="4316807" cy="26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_16x9_TP102895244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BF96224-73A1-4F95-BC30-DAEDFB4460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«Купюры» (широкоэкранный формат)</Template>
  <TotalTime>0</TotalTime>
  <Words>544</Words>
  <Application>Microsoft Office PowerPoint</Application>
  <PresentationFormat>Произвольный</PresentationFormat>
  <Paragraphs>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Constantia</vt:lpstr>
      <vt:lpstr>Currency_16x9_TP102895244</vt:lpstr>
      <vt:lpstr>Тестування текстового поля</vt:lpstr>
      <vt:lpstr>Постановка Завдання</vt:lpstr>
      <vt:lpstr>Тест №1: порожнє поле</vt:lpstr>
      <vt:lpstr>Тест №2: Too Anonimous</vt:lpstr>
      <vt:lpstr>Тест №3: Символи, що не передбачені в ASCII</vt:lpstr>
      <vt:lpstr>Тест №4: «Краткость – сестра таланта»</vt:lpstr>
      <vt:lpstr>Тести№ 5-7: Пробіловий Біґ Мак</vt:lpstr>
      <vt:lpstr>Тест №8: Цифри</vt:lpstr>
      <vt:lpstr>Тест №9: SQL Injection</vt:lpstr>
      <vt:lpstr>Тест № 10-11: Розмір має значення</vt:lpstr>
      <vt:lpstr>Тест №12: «Краткость – сестра таланта» - дубль 2</vt:lpstr>
      <vt:lpstr>Тест №13:  Надто багато коду</vt:lpstr>
      <vt:lpstr>Тест №14: Вдаючи хакера</vt:lpstr>
      <vt:lpstr>Тест №15: Слідами автора</vt:lpstr>
      <vt:lpstr>Тест №16: Захист від хакерів</vt:lpstr>
      <vt:lpstr>Презентация PowerPoint</vt:lpstr>
      <vt:lpstr>Висновок</vt:lpstr>
      <vt:lpstr>Кінець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2016-03-09T15:32:40Z</dcterms:created>
  <dcterms:modified xsi:type="dcterms:W3CDTF">2016-03-09T19:36:21Z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