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-32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2045" y="1885244"/>
            <a:ext cx="10769600" cy="1499616"/>
          </a:xfrm>
        </p:spPr>
        <p:txBody>
          <a:bodyPr/>
          <a:lstStyle/>
          <a:p>
            <a:r>
              <a:rPr lang="uk-UA" dirty="0" smtClean="0"/>
              <a:t>Алієв І.А., ПІ-13-1</a:t>
            </a:r>
            <a:endParaRPr lang="uk-UA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648479" y="778934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Тестування графічного інтерфейсу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2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Так, в даному випадку використання двох радіо кнопок було б доцільнішим, оскільки у всіх випадках, коли користувачу потрібно обирати між кількома варіантами (за винятком так і ні) використання одного </a:t>
            </a:r>
            <a:r>
              <a:rPr lang="en-US" sz="2400" dirty="0" smtClean="0">
                <a:solidFill>
                  <a:schemeClr val="tx1"/>
                </a:solidFill>
              </a:rPr>
              <a:t>checkbox</a:t>
            </a:r>
            <a:r>
              <a:rPr lang="uk-UA" sz="2400" dirty="0" smtClean="0">
                <a:solidFill>
                  <a:schemeClr val="tx1"/>
                </a:solidFill>
              </a:rPr>
              <a:t>-у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є незрозумілим для користувача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8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47859"/>
            <a:ext cx="10804772" cy="10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Ні, в даному випадку краще було б використати прапорець з написом «</a:t>
            </a:r>
            <a:r>
              <a:rPr lang="en-US" sz="2400" dirty="0" smtClean="0">
                <a:solidFill>
                  <a:schemeClr val="tx1"/>
                </a:solidFill>
              </a:rPr>
              <a:t>Show this again</a:t>
            </a:r>
            <a:r>
              <a:rPr lang="uk-UA" sz="2400" dirty="0" smtClean="0">
                <a:solidFill>
                  <a:schemeClr val="tx1"/>
                </a:solidFill>
              </a:rPr>
              <a:t>», оскільки тут користувачу потрібно дати відповідь типу «так/ні»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9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301668"/>
            <a:ext cx="5131816" cy="16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В даному випадку така реалізація не є найкращою, оскільки прапорці слід було розмістити вертикальною групою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018517"/>
            <a:ext cx="10842402" cy="13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«Змішаний» стан </a:t>
            </a:r>
            <a:r>
              <a:rPr lang="en-US" sz="2400" dirty="0" smtClean="0">
                <a:solidFill>
                  <a:schemeClr val="tx1"/>
                </a:solidFill>
              </a:rPr>
              <a:t>checkbox-</a:t>
            </a:r>
            <a:r>
              <a:rPr lang="uk-UA" sz="2400" dirty="0" smtClean="0">
                <a:solidFill>
                  <a:schemeClr val="tx1"/>
                </a:solidFill>
              </a:rPr>
              <a:t>у позначає, що він не є ні активним, ні неактивним. Такий прийом зазвичай використовують при роботі з колекціями елементів або фільтрами, щоб позначати щось неважливим або не задіяним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947886"/>
            <a:ext cx="5289102" cy="14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4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Так, групи </a:t>
            </a:r>
            <a:r>
              <a:rPr lang="en-US" sz="2800" dirty="0" smtClean="0">
                <a:solidFill>
                  <a:schemeClr val="tx1"/>
                </a:solidFill>
              </a:rPr>
              <a:t>Checkbox</a:t>
            </a:r>
            <a:r>
              <a:rPr lang="uk-UA" sz="2800" dirty="0" smtClean="0">
                <a:solidFill>
                  <a:schemeClr val="tx1"/>
                </a:solidFill>
              </a:rPr>
              <a:t>-</a:t>
            </a:r>
            <a:r>
              <a:rPr lang="uk-UA" sz="2800" dirty="0" err="1" smtClean="0">
                <a:solidFill>
                  <a:schemeClr val="tx1"/>
                </a:solidFill>
              </a:rPr>
              <a:t>ів</a:t>
            </a:r>
            <a:r>
              <a:rPr lang="uk-UA" sz="2800" dirty="0" smtClean="0">
                <a:solidFill>
                  <a:schemeClr val="tx1"/>
                </a:solidFill>
              </a:rPr>
              <a:t> успішно використовують в якості індикаторів прогресу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3038702"/>
            <a:ext cx="8191959" cy="5753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3947886"/>
            <a:ext cx="5846511" cy="2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Ні, таке використання </a:t>
            </a:r>
            <a:r>
              <a:rPr lang="en-US" sz="2800" dirty="0" smtClean="0">
                <a:solidFill>
                  <a:schemeClr val="tx1"/>
                </a:solidFill>
              </a:rPr>
              <a:t>Checkbox-</a:t>
            </a:r>
            <a:r>
              <a:rPr lang="uk-UA" sz="2800" dirty="0" smtClean="0">
                <a:solidFill>
                  <a:schemeClr val="tx1"/>
                </a:solidFill>
              </a:rPr>
              <a:t>у є небажаним, оскільки суперечить його основній ідеї. 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13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85961"/>
            <a:ext cx="8687034" cy="3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5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Так, використання </a:t>
            </a:r>
            <a:r>
              <a:rPr lang="uk-UA" sz="2800" dirty="0" err="1" smtClean="0">
                <a:solidFill>
                  <a:schemeClr val="tx1"/>
                </a:solidFill>
              </a:rPr>
              <a:t>чекбоксів</a:t>
            </a:r>
            <a:r>
              <a:rPr lang="uk-UA" sz="2800" dirty="0" smtClean="0">
                <a:solidFill>
                  <a:schemeClr val="tx1"/>
                </a:solidFill>
              </a:rPr>
              <a:t> для динамічного відображення контенту є загальноприйнятою практикою, яка допомагає розвантажувати  графічний інтерфейс та робити його зручнішим для користувача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058679"/>
            <a:ext cx="10288588" cy="5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Ні, такий підхід є небажаним, оскільки для виклику діалогових вікон краще використовувати кнопки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3673815"/>
            <a:ext cx="9795102" cy="4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648" y="827314"/>
            <a:ext cx="4128295" cy="5893170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У випадку коли користувач обирає пункт із найвищим рівнем безпеки, всі прапорці повинні бути виставлені (але не активні). А в даному випадку, система стверджує, що ніякий контент не блокуватиметься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620555" y="493486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3" y="1534205"/>
            <a:ext cx="7363740" cy="48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679825"/>
            <a:ext cx="851784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Тут зручніше було б замість створення другого рівня радіо кнопок додати варіанти  відкриття в якості другої та третьої радіо кнопки</a:t>
            </a:r>
          </a:p>
          <a:p>
            <a:r>
              <a:rPr lang="uk-UA" sz="2800" dirty="0" smtClean="0">
                <a:solidFill>
                  <a:schemeClr val="tx1"/>
                </a:solidFill>
              </a:rPr>
              <a:t>Приклад:</a:t>
            </a:r>
          </a:p>
          <a:p>
            <a:r>
              <a:rPr lang="uk-UA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Let IE decide..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Always open in a new window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Always open in a new tab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17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60" y="368180"/>
            <a:ext cx="6933925" cy="1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341845"/>
            <a:ext cx="8146279" cy="1947333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Метою цієї роботи є навчитися виявляти та виправляти проблеми та помилки, які виникають під час створення графічного інтерфейсу програмних продуктів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Мета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5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62744"/>
            <a:ext cx="8517846" cy="37935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Label </a:t>
            </a:r>
            <a:r>
              <a:rPr lang="uk-UA" sz="2800" dirty="0" smtClean="0">
                <a:solidFill>
                  <a:schemeClr val="tx1"/>
                </a:solidFill>
              </a:rPr>
              <a:t>із текстом «</a:t>
            </a:r>
            <a:r>
              <a:rPr lang="en-US" sz="2800" dirty="0" smtClean="0">
                <a:solidFill>
                  <a:schemeClr val="tx1"/>
                </a:solidFill>
              </a:rPr>
              <a:t>Alignment:</a:t>
            </a:r>
            <a:r>
              <a:rPr lang="uk-UA" sz="2800" dirty="0" smtClean="0">
                <a:solidFill>
                  <a:schemeClr val="tx1"/>
                </a:solidFill>
              </a:rPr>
              <a:t>» слід прибрати, оскільки до «</a:t>
            </a:r>
            <a:r>
              <a:rPr lang="en-US" sz="2800" dirty="0" smtClean="0">
                <a:solidFill>
                  <a:schemeClr val="tx1"/>
                </a:solidFill>
              </a:rPr>
              <a:t>Select an alignment</a:t>
            </a:r>
            <a:r>
              <a:rPr lang="uk-UA" sz="2800" dirty="0" smtClean="0">
                <a:solidFill>
                  <a:schemeClr val="tx1"/>
                </a:solidFill>
              </a:rPr>
              <a:t>»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uk-UA" sz="2800" dirty="0" smtClean="0">
                <a:solidFill>
                  <a:schemeClr val="tx1"/>
                </a:solidFill>
              </a:rPr>
              <a:t>вже вказує на призначення групи радіо кнопок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18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80" y="3263219"/>
            <a:ext cx="6841727" cy="25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62744"/>
            <a:ext cx="851784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Радіо кнопки слід було розмістити у вертикальній групі, оскільки тоді відстань між їх «прапорцями» була б значно меншою і користувачу було б простіше помічати обраний варіант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19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4167973"/>
            <a:ext cx="7236558" cy="8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66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352274"/>
            <a:ext cx="6400800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В таких випадках текстове поле слід відключати до того моменту, поки відповідна йому радіо кнопка не буде обрана. Текстове поле варто залишати активним лише тоді, коли текст, який в нього введуть впливатиме на щось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20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49187"/>
            <a:ext cx="10892974" cy="7166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40" y="2352273"/>
            <a:ext cx="4454839" cy="30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872343"/>
            <a:ext cx="8517846" cy="470262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List Box – </a:t>
            </a:r>
            <a:r>
              <a:rPr lang="uk-UA" sz="2800" dirty="0" smtClean="0">
                <a:solidFill>
                  <a:schemeClr val="tx1"/>
                </a:solidFill>
              </a:rPr>
              <a:t>список, з якого користувач може обирати один або кілька елементів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Drop-Down List –</a:t>
            </a:r>
            <a:r>
              <a:rPr lang="uk-UA" sz="2800" dirty="0" smtClean="0">
                <a:solidFill>
                  <a:schemeClr val="tx1"/>
                </a:solidFill>
              </a:rPr>
              <a:t> список, який з’являється після натискання на спеціальну кнопку або при наведенні, при втраті фокусу або при повторному натисканні на кнопку він зникає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Combo Box – </a:t>
            </a:r>
            <a:r>
              <a:rPr lang="uk-UA" sz="2800" dirty="0" smtClean="0">
                <a:solidFill>
                  <a:schemeClr val="tx1"/>
                </a:solidFill>
              </a:rPr>
              <a:t>список, об’єднаний із текстовим полем, завдяки якому можна обирати елементи із списку. Двома видати таких списків є текстове поле, комбіноване із </a:t>
            </a:r>
            <a:r>
              <a:rPr lang="en-US" sz="2800" dirty="0">
                <a:solidFill>
                  <a:schemeClr val="tx1"/>
                </a:solidFill>
              </a:rPr>
              <a:t>List Box </a:t>
            </a:r>
            <a:r>
              <a:rPr lang="uk-UA" sz="2800" dirty="0" smtClean="0">
                <a:solidFill>
                  <a:schemeClr val="tx1"/>
                </a:solidFill>
              </a:rPr>
              <a:t>і текстове поле, комбіноване із </a:t>
            </a:r>
            <a:r>
              <a:rPr lang="en-US" sz="2800" dirty="0">
                <a:solidFill>
                  <a:schemeClr val="tx1"/>
                </a:solidFill>
              </a:rPr>
              <a:t>Drop-Down List </a:t>
            </a:r>
            <a:endParaRPr lang="uk-UA" sz="2800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21</a:t>
            </a:r>
          </a:p>
        </p:txBody>
      </p:sp>
      <p:pic>
        <p:nvPicPr>
          <p:cNvPr id="1026" name="Picture 2" descr="https://upload.wikimedia.org/wikipedia/commons/d/da/List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8" y="1872344"/>
            <a:ext cx="1938579" cy="13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1/Drop-down_lis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8" y="3366405"/>
            <a:ext cx="1938579" cy="12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5/5d/Combo_box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8" y="4803027"/>
            <a:ext cx="1938579" cy="12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1310368"/>
            <a:ext cx="8633854" cy="3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2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62744"/>
            <a:ext cx="851784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Для того, щоб обрати число 5 із випадного списку потрібно натиснути на кнопку розгортання списку, прогортати його (якщо необхідно), щоб знайти число 5 і натиснути на нього лівою кнопкою мишки. Деякі реалізації випадного списку дозволяють обирати елементи вводом, тоді достатньо буде ввести цифру 5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056293"/>
            <a:ext cx="10123676" cy="3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1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62744"/>
            <a:ext cx="851784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В </a:t>
            </a:r>
            <a:r>
              <a:rPr lang="en-US" sz="2800" dirty="0" smtClean="0">
                <a:solidFill>
                  <a:schemeClr val="tx1"/>
                </a:solidFill>
              </a:rPr>
              <a:t>Drop-Down </a:t>
            </a:r>
            <a:r>
              <a:rPr lang="uk-UA" sz="2800" dirty="0" smtClean="0">
                <a:solidFill>
                  <a:schemeClr val="tx1"/>
                </a:solidFill>
              </a:rPr>
              <a:t>списку між цими елементами можна перемикатися або вказаними на попередньому слайді методами або натисканням на стрілочки. Стрілочка «вниз» обиратиме наступний до поточного елемент, а стрілочка «вверх» - попередній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210276"/>
            <a:ext cx="10276251" cy="5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098" y="524932"/>
            <a:ext cx="8534400" cy="1507067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68098" y="2031999"/>
            <a:ext cx="9127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На цій лабораторній роботі було отримано практичні навички із тестування елементів та груп елементів графічного елементу програм, було детальніше розглянуто принципи побудови графічних інтерфейсів та функції їх елементів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1464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83378" y="1298222"/>
            <a:ext cx="10769600" cy="1499616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tx1"/>
                </a:solidFill>
              </a:rPr>
              <a:t>Дякую за увагу</a:t>
            </a:r>
            <a:endParaRPr lang="uk-U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41845"/>
            <a:ext cx="8146279" cy="1947333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У випадку коли кнопка є вимкненою, слід відображати іншу </a:t>
            </a:r>
            <a:r>
              <a:rPr lang="uk-UA" sz="2800" dirty="0" err="1" smtClean="0">
                <a:solidFill>
                  <a:schemeClr val="tx1"/>
                </a:solidFill>
              </a:rPr>
              <a:t>інонку</a:t>
            </a:r>
            <a:r>
              <a:rPr lang="uk-UA" sz="2800" dirty="0" smtClean="0">
                <a:solidFill>
                  <a:schemeClr val="tx1"/>
                </a:solidFill>
              </a:rPr>
              <a:t> курсору, яка вказуватиме на те, що натискати сюди не можна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63" y="3787548"/>
            <a:ext cx="4479586" cy="1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1341845"/>
            <a:ext cx="8140474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Проблема полягає в тому, що не вказано, які саме дані потрібно вказати в даному текстовому полі 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31" y="3634013"/>
            <a:ext cx="5337381" cy="1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0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1341845"/>
            <a:ext cx="8140474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Для даного текстового поля слід було додати підказку(</a:t>
            </a:r>
            <a:r>
              <a:rPr lang="en-US" sz="2800" dirty="0" smtClean="0">
                <a:solidFill>
                  <a:schemeClr val="tx1"/>
                </a:solidFill>
              </a:rPr>
              <a:t>tooltip</a:t>
            </a:r>
            <a:r>
              <a:rPr lang="uk-UA" sz="2800" dirty="0" smtClean="0">
                <a:solidFill>
                  <a:schemeClr val="tx1"/>
                </a:solidFill>
              </a:rPr>
              <a:t>), щоб вказати користувачу додаткову інформацію про нього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97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3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60" y="4135211"/>
            <a:ext cx="4651104" cy="12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488474"/>
            <a:ext cx="8140474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Елемент </a:t>
            </a:r>
            <a:r>
              <a:rPr lang="en-US" sz="2800" dirty="0" smtClean="0">
                <a:solidFill>
                  <a:schemeClr val="tx1"/>
                </a:solidFill>
              </a:rPr>
              <a:t>checkbox </a:t>
            </a:r>
            <a:r>
              <a:rPr lang="uk-UA" sz="2800" dirty="0" smtClean="0">
                <a:solidFill>
                  <a:schemeClr val="tx1"/>
                </a:solidFill>
              </a:rPr>
              <a:t>можна «відключити» натиснувши на поле з «галочкою»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4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40408"/>
            <a:ext cx="5706939" cy="3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6077" y="1262744"/>
            <a:ext cx="9198151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Слабкою стороною такої реалізації вибору статі є те, що не зрозуміло, що саме позначають стани </a:t>
            </a:r>
            <a:r>
              <a:rPr lang="en-US" sz="2800" dirty="0" smtClean="0">
                <a:solidFill>
                  <a:schemeClr val="tx1"/>
                </a:solidFill>
              </a:rPr>
              <a:t>checkbox-</a:t>
            </a:r>
            <a:r>
              <a:rPr lang="uk-UA" sz="2800" dirty="0" smtClean="0">
                <a:solidFill>
                  <a:schemeClr val="tx1"/>
                </a:solidFill>
              </a:rPr>
              <a:t>у</a:t>
            </a:r>
          </a:p>
          <a:p>
            <a:r>
              <a:rPr lang="uk-UA" sz="2800" dirty="0" smtClean="0">
                <a:solidFill>
                  <a:schemeClr val="tx1"/>
                </a:solidFill>
              </a:rPr>
              <a:t>Найкращим варіантом реалізації в даному випадку були б дві радіо кнопки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004128"/>
            <a:ext cx="10537769" cy="10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6077" y="1262744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Цей блок можна було б покращити, змінивши </a:t>
            </a:r>
            <a:r>
              <a:rPr lang="en-US" sz="2400" dirty="0" smtClean="0">
                <a:solidFill>
                  <a:schemeClr val="tx1"/>
                </a:solidFill>
              </a:rPr>
              <a:t>“no </a:t>
            </a:r>
            <a:r>
              <a:rPr lang="en-US" sz="2400" dirty="0" err="1" smtClean="0">
                <a:solidFill>
                  <a:schemeClr val="tx1"/>
                </a:solidFill>
              </a:rPr>
              <a:t>tnanks</a:t>
            </a:r>
            <a:r>
              <a:rPr lang="en-US" sz="2400" dirty="0" smtClean="0">
                <a:solidFill>
                  <a:schemeClr val="tx1"/>
                </a:solidFill>
              </a:rPr>
              <a:t>” </a:t>
            </a:r>
            <a:r>
              <a:rPr lang="uk-UA" sz="2400" dirty="0" smtClean="0">
                <a:solidFill>
                  <a:schemeClr val="tx1"/>
                </a:solidFill>
              </a:rPr>
              <a:t>на </a:t>
            </a:r>
            <a:r>
              <a:rPr lang="en-US" sz="2400" dirty="0" smtClean="0">
                <a:solidFill>
                  <a:schemeClr val="tx1"/>
                </a:solidFill>
              </a:rPr>
              <a:t>“select bonus”</a:t>
            </a:r>
            <a:r>
              <a:rPr lang="uk-UA" sz="2400" dirty="0" smtClean="0">
                <a:solidFill>
                  <a:schemeClr val="tx1"/>
                </a:solidFill>
              </a:rPr>
              <a:t> і винісши його за межі виділеної області. В свою чергу, виділену область разом із усіма прапорцями слід                                   було б відображати лише у випадку                                                     активованого прапорця           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select bonus”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10" y="3222625"/>
            <a:ext cx="7470554" cy="32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7012" y="2675466"/>
            <a:ext cx="7421210" cy="2205688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Тут </a:t>
            </a:r>
            <a:r>
              <a:rPr lang="uk-UA" sz="2400" dirty="0" err="1" smtClean="0">
                <a:solidFill>
                  <a:schemeClr val="tx1"/>
                </a:solidFill>
              </a:rPr>
              <a:t>чекбокс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discard </a:t>
            </a:r>
            <a:r>
              <a:rPr lang="uk-UA" sz="2400" dirty="0" smtClean="0">
                <a:solidFill>
                  <a:schemeClr val="tx1"/>
                </a:solidFill>
              </a:rPr>
              <a:t>є зайвим, оскільки для відповіді «так/ні» користувачу достатньо одного прапорця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7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62745"/>
            <a:ext cx="9954759" cy="7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120</TotalTime>
  <Words>788</Words>
  <Application>Microsoft Office PowerPoint</Application>
  <PresentationFormat>Произвольный</PresentationFormat>
  <Paragraphs>60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Модульная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Андрій Колесник</dc:creator>
  <cp:lastModifiedBy>Player</cp:lastModifiedBy>
  <cp:revision>15</cp:revision>
  <dcterms:created xsi:type="dcterms:W3CDTF">2016-03-30T14:12:24Z</dcterms:created>
  <dcterms:modified xsi:type="dcterms:W3CDTF">2016-04-12T13:19:08Z</dcterms:modified>
</cp:coreProperties>
</file>