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Aileron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uli" panose="020B0604020202020204" charset="0"/>
      <p:regular r:id="rId16"/>
    </p:embeddedFont>
    <p:embeddedFont>
      <p:font typeface="Muli Bold" panose="020B0604020202020204" charset="0"/>
      <p:regular r:id="rId17"/>
    </p:embeddedFont>
    <p:embeddedFont>
      <p:font typeface="Muli Heavy" panose="020B0604020202020204" charset="0"/>
      <p:regular r:id="rId18"/>
    </p:embeddedFont>
    <p:embeddedFont>
      <p:font typeface="Open Sans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108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562317" y="5143500"/>
            <a:ext cx="11890977" cy="1189097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7B8F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003487" y="-1860680"/>
            <a:ext cx="4778391" cy="477839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96E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803782" y="3257876"/>
            <a:ext cx="1277099" cy="1277099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96E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941559" y="8918298"/>
            <a:ext cx="2202441" cy="2202441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96EB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AutoShape 14"/>
          <p:cNvSpPr/>
          <p:nvPr/>
        </p:nvSpPr>
        <p:spPr>
          <a:xfrm>
            <a:off x="3113335" y="725984"/>
            <a:ext cx="11077799" cy="0"/>
          </a:xfrm>
          <a:prstGeom prst="line">
            <a:avLst/>
          </a:prstGeom>
          <a:ln w="9525" cap="flat">
            <a:solidFill>
              <a:srgbClr val="34343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 flipV="1">
            <a:off x="9515917" y="9706993"/>
            <a:ext cx="8614927" cy="22314"/>
          </a:xfrm>
          <a:prstGeom prst="line">
            <a:avLst/>
          </a:prstGeom>
          <a:ln w="9525" cap="flat">
            <a:solidFill>
              <a:srgbClr val="34343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6" name="Group 16"/>
          <p:cNvGrpSpPr/>
          <p:nvPr/>
        </p:nvGrpSpPr>
        <p:grpSpPr>
          <a:xfrm>
            <a:off x="14531133" y="404218"/>
            <a:ext cx="643532" cy="643532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96EB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3476721" y="7963241"/>
            <a:ext cx="4654123" cy="1910115"/>
          </a:xfrm>
          <a:custGeom>
            <a:avLst/>
            <a:gdLst/>
            <a:ahLst/>
            <a:cxnLst/>
            <a:rect l="l" t="t" r="r" b="b"/>
            <a:pathLst>
              <a:path w="4654123" h="1910115">
                <a:moveTo>
                  <a:pt x="0" y="0"/>
                </a:moveTo>
                <a:lnTo>
                  <a:pt x="4654123" y="0"/>
                </a:lnTo>
                <a:lnTo>
                  <a:pt x="4654123" y="1910115"/>
                </a:lnTo>
                <a:lnTo>
                  <a:pt x="0" y="19101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1779523" y="4681872"/>
            <a:ext cx="12411610" cy="2945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00"/>
              </a:lnSpc>
            </a:pPr>
            <a:r>
              <a:rPr lang="en-US" sz="7600" b="1" dirty="0">
                <a:solidFill>
                  <a:srgbClr val="343434"/>
                </a:solidFill>
                <a:latin typeface="Muli Heavy"/>
                <a:ea typeface="Muli Heavy"/>
                <a:cs typeface="Muli Heavy"/>
                <a:sym typeface="Muli Heavy"/>
              </a:rPr>
              <a:t>AUTOCUIDADO COM ESPECTRO AUTISTA </a:t>
            </a:r>
          </a:p>
          <a:p>
            <a:pPr algn="l">
              <a:lnSpc>
                <a:spcPts val="7600"/>
              </a:lnSpc>
            </a:pPr>
            <a:endParaRPr lang="en-US" sz="7600" b="1" dirty="0">
              <a:solidFill>
                <a:srgbClr val="343434"/>
              </a:solidFill>
              <a:latin typeface="Muli Heavy"/>
              <a:ea typeface="Muli Heavy"/>
              <a:cs typeface="Muli Heavy"/>
              <a:sym typeface="Muli Heavy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439413" y="7913525"/>
            <a:ext cx="4901371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343434"/>
                </a:solidFill>
                <a:latin typeface="Muli Bold"/>
                <a:ea typeface="Muli Bold"/>
                <a:cs typeface="Muli Bold"/>
                <a:sym typeface="Muli Bold"/>
              </a:rPr>
              <a:t>Kaique</a:t>
            </a:r>
            <a:r>
              <a:rPr lang="en-US" sz="5199" b="1" dirty="0">
                <a:solidFill>
                  <a:srgbClr val="343434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5199" b="1" dirty="0" err="1">
                <a:solidFill>
                  <a:srgbClr val="343434"/>
                </a:solidFill>
                <a:latin typeface="Muli Bold"/>
                <a:ea typeface="Muli Bold"/>
                <a:cs typeface="Muli Bold"/>
                <a:sym typeface="Muli Bold"/>
              </a:rPr>
              <a:t>Alvez</a:t>
            </a:r>
            <a:r>
              <a:rPr lang="en-US" sz="5199" b="1" dirty="0">
                <a:solidFill>
                  <a:srgbClr val="343434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</a:p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343434"/>
                </a:solidFill>
                <a:latin typeface="Muli Bold"/>
                <a:ea typeface="Muli Bold"/>
                <a:cs typeface="Muli Bold"/>
                <a:sym typeface="Muli Bold"/>
              </a:rPr>
              <a:t>Kauany</a:t>
            </a:r>
            <a:r>
              <a:rPr lang="en-US" sz="5199" b="1" dirty="0">
                <a:solidFill>
                  <a:srgbClr val="343434"/>
                </a:solidFill>
                <a:latin typeface="Muli Bold"/>
                <a:ea typeface="Muli Bold"/>
                <a:cs typeface="Muli Bold"/>
                <a:sym typeface="Muli Bold"/>
              </a:rPr>
              <a:t> </a:t>
            </a:r>
            <a:r>
              <a:rPr lang="en-US" sz="5199" b="1">
                <a:solidFill>
                  <a:srgbClr val="343434"/>
                </a:solidFill>
                <a:latin typeface="Muli Bold"/>
                <a:ea typeface="Muli Bold"/>
                <a:cs typeface="Muli Bold"/>
                <a:sym typeface="Muli Bold"/>
              </a:rPr>
              <a:t>Moraes</a:t>
            </a:r>
          </a:p>
        </p:txBody>
      </p:sp>
      <p:sp>
        <p:nvSpPr>
          <p:cNvPr id="23" name="AutoShape 2" descr="logo-autismo.png">
            <a:extLst>
              <a:ext uri="{FF2B5EF4-FFF2-40B4-BE49-F238E27FC236}">
                <a16:creationId xmlns:a16="http://schemas.microsoft.com/office/drawing/2014/main" id="{63BCF75B-6DB4-44B7-ADDB-C36AAAEECD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68EA5A1C-DE0D-4459-9CC2-5B5D3912E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9354" y="0"/>
            <a:ext cx="4437534" cy="295546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145" y="3349665"/>
            <a:ext cx="19060290" cy="1906029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7B8F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71274" y="1324016"/>
            <a:ext cx="14945452" cy="1330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>
                <a:solidFill>
                  <a:srgbClr val="343434"/>
                </a:solidFill>
                <a:latin typeface="Muli Heavy"/>
                <a:ea typeface="Muli Heavy"/>
                <a:cs typeface="Muli Heavy"/>
                <a:sym typeface="Muli Heavy"/>
              </a:rPr>
              <a:t>Bem-vindos!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916872" y="4836336"/>
            <a:ext cx="8454255" cy="51174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Bem-vindo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ao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nosso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projeto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dedicado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ao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autismo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!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Aqui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vamos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explorar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juntos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este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tema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tão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importante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e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complexo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, com o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objetivo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de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promover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a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compreensão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empatia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e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inclusão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Vamos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aprender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e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crescer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juntos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valorizando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a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diversidade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e as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particularidades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de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cada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indivíduo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Fique à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vontade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para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tirar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suas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dúvidas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,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compartilhar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 as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suas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experiências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</a:t>
            </a:r>
          </a:p>
          <a:p>
            <a:pPr algn="ctr">
              <a:lnSpc>
                <a:spcPts val="4059"/>
              </a:lnSpc>
            </a:pP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Juntos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podemos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fazer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a </a:t>
            </a:r>
            <a:r>
              <a:rPr lang="en-US" sz="2899" spc="92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diferença</a:t>
            </a:r>
            <a:r>
              <a:rPr lang="en-US" sz="2899" spc="92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! </a:t>
            </a:r>
          </a:p>
        </p:txBody>
      </p:sp>
      <p:sp>
        <p:nvSpPr>
          <p:cNvPr id="7" name="AutoShape 7"/>
          <p:cNvSpPr/>
          <p:nvPr/>
        </p:nvSpPr>
        <p:spPr>
          <a:xfrm>
            <a:off x="8939582" y="4562378"/>
            <a:ext cx="408837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>
            <a:off x="16087220" y="910207"/>
            <a:ext cx="918633" cy="918633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96E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59879" y="5672829"/>
            <a:ext cx="1760611" cy="1760611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96EB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57600" y="1794548"/>
            <a:ext cx="24722363" cy="23811708"/>
            <a:chOff x="0" y="0"/>
            <a:chExt cx="812800" cy="7828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782860"/>
            </a:xfrm>
            <a:custGeom>
              <a:avLst/>
              <a:gdLst/>
              <a:ahLst/>
              <a:cxnLst/>
              <a:rect l="l" t="t" r="r" b="b"/>
              <a:pathLst>
                <a:path w="812800" h="782860">
                  <a:moveTo>
                    <a:pt x="406400" y="0"/>
                  </a:moveTo>
                  <a:cubicBezTo>
                    <a:pt x="181951" y="0"/>
                    <a:pt x="0" y="175249"/>
                    <a:pt x="0" y="391430"/>
                  </a:cubicBezTo>
                  <a:cubicBezTo>
                    <a:pt x="0" y="607611"/>
                    <a:pt x="181951" y="782860"/>
                    <a:pt x="406400" y="782860"/>
                  </a:cubicBezTo>
                  <a:cubicBezTo>
                    <a:pt x="630849" y="782860"/>
                    <a:pt x="812800" y="607611"/>
                    <a:pt x="812800" y="391430"/>
                  </a:cubicBezTo>
                  <a:cubicBezTo>
                    <a:pt x="812800" y="17524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7B8F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5293"/>
              <a:ext cx="660400" cy="6741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19823" y="2935794"/>
            <a:ext cx="417755" cy="417755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94D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129029" y="689552"/>
            <a:ext cx="260541" cy="26054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94D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918032" y="3277349"/>
            <a:ext cx="11991717" cy="6751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>
              <a:lnSpc>
                <a:spcPts val="5254"/>
              </a:lnSpc>
              <a:buFont typeface="Courier New" panose="02070309020205020404" pitchFamily="49" charset="0"/>
              <a:buChar char="o"/>
            </a:pPr>
            <a:r>
              <a:rPr lang="en-US" sz="3752" b="1" dirty="0" err="1">
                <a:solidFill>
                  <a:srgbClr val="34343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Introdução</a:t>
            </a:r>
            <a:endParaRPr lang="en-US" sz="3752" b="1" dirty="0">
              <a:solidFill>
                <a:srgbClr val="343434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571500" indent="-571500">
              <a:lnSpc>
                <a:spcPts val="5254"/>
              </a:lnSpc>
              <a:buFont typeface="Courier New" panose="02070309020205020404" pitchFamily="49" charset="0"/>
              <a:buChar char="o"/>
            </a:pPr>
            <a:endParaRPr lang="en-US" sz="3752" b="1" dirty="0">
              <a:solidFill>
                <a:srgbClr val="343434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571500" indent="-571500">
              <a:lnSpc>
                <a:spcPts val="5254"/>
              </a:lnSpc>
              <a:buFont typeface="Courier New" panose="02070309020205020404" pitchFamily="49" charset="0"/>
              <a:buChar char="o"/>
            </a:pPr>
            <a:r>
              <a:rPr lang="en-US" sz="3752" b="1" dirty="0" err="1">
                <a:solidFill>
                  <a:srgbClr val="34343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Objetivos</a:t>
            </a:r>
            <a:endParaRPr lang="en-US" sz="3752" b="1" dirty="0">
              <a:solidFill>
                <a:srgbClr val="343434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571500" indent="-571500">
              <a:lnSpc>
                <a:spcPts val="5254"/>
              </a:lnSpc>
              <a:buFont typeface="Courier New" panose="02070309020205020404" pitchFamily="49" charset="0"/>
              <a:buChar char="o"/>
            </a:pPr>
            <a:endParaRPr lang="en-US" sz="3752" b="1" dirty="0">
              <a:solidFill>
                <a:srgbClr val="343434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571500" indent="-571500">
              <a:lnSpc>
                <a:spcPts val="5254"/>
              </a:lnSpc>
              <a:buFont typeface="Courier New" panose="02070309020205020404" pitchFamily="49" charset="0"/>
              <a:buChar char="o"/>
            </a:pPr>
            <a:r>
              <a:rPr lang="en-US" sz="3752" b="1" dirty="0" err="1">
                <a:solidFill>
                  <a:srgbClr val="34343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Métodologia</a:t>
            </a:r>
            <a:endParaRPr lang="en-US" sz="3752" b="1" dirty="0">
              <a:solidFill>
                <a:srgbClr val="343434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571500" indent="-571500">
              <a:lnSpc>
                <a:spcPts val="5254"/>
              </a:lnSpc>
              <a:buFont typeface="Courier New" panose="02070309020205020404" pitchFamily="49" charset="0"/>
              <a:buChar char="o"/>
            </a:pPr>
            <a:endParaRPr lang="en-US" sz="3752" b="1" dirty="0">
              <a:solidFill>
                <a:srgbClr val="343434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571500" indent="-571500">
              <a:lnSpc>
                <a:spcPts val="5254"/>
              </a:lnSpc>
              <a:buFont typeface="Courier New" panose="02070309020205020404" pitchFamily="49" charset="0"/>
              <a:buChar char="o"/>
            </a:pPr>
            <a:r>
              <a:rPr lang="en-US" sz="3752" b="1" dirty="0" err="1">
                <a:solidFill>
                  <a:srgbClr val="34343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Desenvolvimento</a:t>
            </a:r>
            <a:endParaRPr lang="en-US" sz="3752" b="1" dirty="0">
              <a:solidFill>
                <a:srgbClr val="343434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571500" indent="-571500">
              <a:lnSpc>
                <a:spcPts val="5254"/>
              </a:lnSpc>
              <a:buFont typeface="Courier New" panose="02070309020205020404" pitchFamily="49" charset="0"/>
              <a:buChar char="o"/>
            </a:pPr>
            <a:endParaRPr lang="en-US" sz="3752" b="1" dirty="0">
              <a:solidFill>
                <a:srgbClr val="343434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571500" indent="-571500">
              <a:lnSpc>
                <a:spcPts val="5254"/>
              </a:lnSpc>
              <a:buFont typeface="Courier New" panose="02070309020205020404" pitchFamily="49" charset="0"/>
              <a:buChar char="o"/>
            </a:pPr>
            <a:r>
              <a:rPr lang="en-US" sz="3752" b="1" dirty="0" err="1">
                <a:solidFill>
                  <a:srgbClr val="34343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Considerações</a:t>
            </a:r>
            <a:r>
              <a:rPr lang="en-US" sz="3752" b="1" dirty="0">
                <a:solidFill>
                  <a:srgbClr val="34343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752" b="1" dirty="0" err="1">
                <a:solidFill>
                  <a:srgbClr val="34343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Finais</a:t>
            </a:r>
            <a:r>
              <a:rPr lang="en-US" sz="3752" b="1" dirty="0">
                <a:solidFill>
                  <a:srgbClr val="34343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</a:p>
          <a:p>
            <a:pPr algn="ctr">
              <a:lnSpc>
                <a:spcPts val="5254"/>
              </a:lnSpc>
            </a:pPr>
            <a:endParaRPr lang="en-US" sz="3752" b="1" dirty="0">
              <a:solidFill>
                <a:srgbClr val="343434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671274" y="495974"/>
            <a:ext cx="14945452" cy="2597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>
                <a:solidFill>
                  <a:srgbClr val="343434"/>
                </a:solidFill>
                <a:latin typeface="Muli Heavy"/>
                <a:ea typeface="Muli Heavy"/>
                <a:cs typeface="Muli Heavy"/>
                <a:sym typeface="Muli Heavy"/>
              </a:rPr>
              <a:t>ÍNDICE</a:t>
            </a:r>
          </a:p>
          <a:p>
            <a:pPr algn="ctr">
              <a:lnSpc>
                <a:spcPts val="9999"/>
              </a:lnSpc>
            </a:pPr>
            <a:endParaRPr lang="en-US" sz="9999" b="1">
              <a:solidFill>
                <a:srgbClr val="343434"/>
              </a:solidFill>
              <a:latin typeface="Muli Heavy"/>
              <a:ea typeface="Muli Heavy"/>
              <a:cs typeface="Muli Heavy"/>
              <a:sym typeface="Muli Heavy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10729" y="-2025813"/>
            <a:ext cx="6322255" cy="6322255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7B8F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4094353" y="6762324"/>
            <a:ext cx="8588854" cy="858885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1671274" y="4196430"/>
            <a:ext cx="408837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1671274" y="2423544"/>
            <a:ext cx="14945452" cy="1330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999"/>
              </a:lnSpc>
            </a:pPr>
            <a:r>
              <a:rPr lang="en-US" sz="9999" b="1">
                <a:solidFill>
                  <a:srgbClr val="343434"/>
                </a:solidFill>
                <a:latin typeface="Muli Heavy"/>
                <a:ea typeface="Muli Heavy"/>
                <a:cs typeface="Muli Heavy"/>
                <a:sym typeface="Muli Heavy"/>
              </a:rPr>
              <a:t>Introdução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88127" y="4696493"/>
            <a:ext cx="13591961" cy="49978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Nos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últimos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anos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observa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-se que 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autismo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é um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assunto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que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está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em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alta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onde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conceito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de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autocuidado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é fundamental para 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manutenção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da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saúde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física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e mental.</a:t>
            </a:r>
          </a:p>
          <a:p>
            <a:pPr algn="l">
              <a:lnSpc>
                <a:spcPts val="3499"/>
              </a:lnSpc>
            </a:pP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Para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pessoas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com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Transtorno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do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Espectro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Autista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(TEA), 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autocuidado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assume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uma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importância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ainda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mais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significativa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devido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às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particularidades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desafios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específicos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associados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espectro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, 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Transtorno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do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Espectro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Autista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é um conjunto de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condições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de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neurodesenvolvimentos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que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afetam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percepção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, 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comunicação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e 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interação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social. As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características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do TEA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podem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incluir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uma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ampla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gama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de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habilidades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desafios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desde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dificuldades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na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comunicação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até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sensibilidades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sensoriais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acentuadas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Essas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particularidades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influenciam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a forma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como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indivíduos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com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autismo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vivenciam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praticam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autocuidado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.</a:t>
            </a:r>
          </a:p>
          <a:p>
            <a:pPr algn="l">
              <a:lnSpc>
                <a:spcPts val="4479"/>
              </a:lnSpc>
            </a:pPr>
            <a:endParaRPr lang="en-US" sz="2499" spc="79" dirty="0">
              <a:solidFill>
                <a:srgbClr val="191919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4193452" y="6762324"/>
            <a:ext cx="3342548" cy="3342548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7B8F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Rectangle 2">
            <a:extLst>
              <a:ext uri="{FF2B5EF4-FFF2-40B4-BE49-F238E27FC236}">
                <a16:creationId xmlns:a16="http://schemas.microsoft.com/office/drawing/2014/main" id="{587CC3F8-6C0F-461C-8052-F0FC98FC6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B2874EB-57F1-4447-937F-F6FC1154F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835" y="468278"/>
            <a:ext cx="4437534" cy="295546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10729" y="-2025813"/>
            <a:ext cx="6322255" cy="6322255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7B8F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4094353" y="6762324"/>
            <a:ext cx="8588854" cy="858885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1671274" y="4196430"/>
            <a:ext cx="408837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1671274" y="2423544"/>
            <a:ext cx="14945452" cy="1330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999"/>
              </a:lnSpc>
            </a:pPr>
            <a:r>
              <a:rPr lang="en-US" sz="9999" b="1">
                <a:solidFill>
                  <a:srgbClr val="343434"/>
                </a:solidFill>
                <a:latin typeface="Muli Heavy"/>
                <a:ea typeface="Muli Heavy"/>
                <a:cs typeface="Muli Heavy"/>
                <a:sym typeface="Muli Heavy"/>
              </a:rPr>
              <a:t>Objetivo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00074" y="4700521"/>
            <a:ext cx="11645131" cy="5895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importância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do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autocuidado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no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espectro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autista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não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pode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ser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subestimada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uma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vez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que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ele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contribui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para 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melhoria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da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qualidade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de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vida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proporcionando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um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sentido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de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autonomia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controle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Estratégias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eficazes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de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autocuidado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incluem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, entre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outras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, 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criação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de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rotinas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previsíveis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, 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prática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, 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autocuidado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em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indivíduos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autistas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é fundamental para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promover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não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apenas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bem-estar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físico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, mas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também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saúde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mental 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emocional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desses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indivíduos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. 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autocuidado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se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revela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essencial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na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construção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da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autonomia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independência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pessoal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elementos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cruciais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para 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qualidade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de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vida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Práticas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recomendadas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como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desenvolvimento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de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habilidades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sociais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emocionais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ajudam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fomentar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um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ambiente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em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que 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indivíduo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se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sinta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capaz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de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gerenciar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suas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necessidades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diárias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.</a:t>
            </a:r>
          </a:p>
          <a:p>
            <a:pPr algn="l">
              <a:lnSpc>
                <a:spcPts val="4479"/>
              </a:lnSpc>
            </a:pPr>
            <a:endParaRPr lang="en-US" sz="2499" spc="79" dirty="0">
              <a:solidFill>
                <a:srgbClr val="191919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4193452" y="6762324"/>
            <a:ext cx="3342548" cy="3342548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7B8F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8" name="Imagem 17">
            <a:extLst>
              <a:ext uri="{FF2B5EF4-FFF2-40B4-BE49-F238E27FC236}">
                <a16:creationId xmlns:a16="http://schemas.microsoft.com/office/drawing/2014/main" id="{30F703D7-3E51-468B-8A62-6002E9A9B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3452" y="403236"/>
            <a:ext cx="4437534" cy="295546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10729" y="-2025813"/>
            <a:ext cx="6322255" cy="6322255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7B8F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4094353" y="6762324"/>
            <a:ext cx="8588854" cy="858885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1671274" y="4196430"/>
            <a:ext cx="408837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679125" y="2327943"/>
            <a:ext cx="14945452" cy="1330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999"/>
              </a:lnSpc>
            </a:pPr>
            <a:r>
              <a:rPr lang="en-US" sz="9999" b="1">
                <a:solidFill>
                  <a:srgbClr val="343434"/>
                </a:solidFill>
                <a:latin typeface="Muli Bold"/>
                <a:ea typeface="Muli Bold"/>
                <a:cs typeface="Muli Bold"/>
                <a:sym typeface="Muli Bold"/>
              </a:rPr>
              <a:t>Metodologia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00074" y="4700521"/>
            <a:ext cx="13290009" cy="4361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pt-BR" sz="3200" dirty="0">
                <a:latin typeface="Muli" panose="020B0604020202020204" charset="0"/>
              </a:rPr>
              <a:t>Este projeto foi desenvolvido inteiramente em HTML5, utilizando o banco de dados Maria DB para guardar todas as informações pessoais. CSS e JAVASCRIPT foram as linguagens de programação empregadas para codificar o nosso site, desde a página inicial até as páginas de contato, informações e notícias. O framework NODESJS e PHP foram empregados para a integração do código.</a:t>
            </a:r>
          </a:p>
          <a:p>
            <a:pPr algn="l">
              <a:lnSpc>
                <a:spcPts val="3499"/>
              </a:lnSpc>
            </a:pPr>
            <a:endParaRPr lang="en-US" sz="2499" spc="79" dirty="0">
              <a:solidFill>
                <a:srgbClr val="191919"/>
              </a:solidFill>
              <a:latin typeface="Muli"/>
              <a:ea typeface="Muli"/>
              <a:cs typeface="Muli"/>
              <a:sym typeface="Muli"/>
            </a:endParaRPr>
          </a:p>
          <a:p>
            <a:pPr algn="l">
              <a:lnSpc>
                <a:spcPts val="3499"/>
              </a:lnSpc>
            </a:pPr>
            <a:endParaRPr lang="en-US" sz="2499" spc="79" dirty="0">
              <a:solidFill>
                <a:srgbClr val="191919"/>
              </a:solidFill>
              <a:latin typeface="Muli"/>
              <a:ea typeface="Muli"/>
              <a:cs typeface="Muli"/>
              <a:sym typeface="Muli"/>
            </a:endParaRPr>
          </a:p>
          <a:p>
            <a:pPr algn="l">
              <a:lnSpc>
                <a:spcPts val="4479"/>
              </a:lnSpc>
            </a:pPr>
            <a:endParaRPr lang="en-US" sz="2499" spc="79" dirty="0">
              <a:solidFill>
                <a:srgbClr val="191919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4193452" y="6762324"/>
            <a:ext cx="3342548" cy="3342548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7B8F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22" name="Imagem 21">
            <a:extLst>
              <a:ext uri="{FF2B5EF4-FFF2-40B4-BE49-F238E27FC236}">
                <a16:creationId xmlns:a16="http://schemas.microsoft.com/office/drawing/2014/main" id="{3050E3F6-FA3C-47AF-9D8C-7E5885922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835" y="312046"/>
            <a:ext cx="4437534" cy="295546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10729" y="-2025813"/>
            <a:ext cx="6322255" cy="6322255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7B8F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4094353" y="6762324"/>
            <a:ext cx="8588854" cy="858885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1671274" y="4196430"/>
            <a:ext cx="408837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679125" y="2327943"/>
            <a:ext cx="14945452" cy="1330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999"/>
              </a:lnSpc>
            </a:pPr>
            <a:r>
              <a:rPr lang="en-US" sz="9999" b="1">
                <a:solidFill>
                  <a:srgbClr val="343434"/>
                </a:solidFill>
                <a:latin typeface="Muli Bold"/>
                <a:ea typeface="Muli Bold"/>
                <a:cs typeface="Muli Bold"/>
                <a:sym typeface="Muli Bold"/>
              </a:rPr>
              <a:t>Desenvolvimento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00074" y="4700521"/>
            <a:ext cx="13290009" cy="3594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79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O tema sobre "Autocuidado com Espectro Autista" é uma oportunidade de explorar como o autocuidado pode ser implementado de forma prática e respeitosa, contribuindo para a qualidade de vida de indivíduos com TEA. Abordar esse tema com uma visão holística e inclusiva potencializa o entendimento sobre as necessidades dessa população, proporcionando um espaço de reflexão e ação relevante tanto na vida acâdemica quanto na sociedade. Por meio de uma pesquisa bem estruturada e a proposta de intervenções práticas.</a:t>
            </a:r>
          </a:p>
          <a:p>
            <a:pPr algn="l">
              <a:lnSpc>
                <a:spcPts val="4479"/>
              </a:lnSpc>
            </a:pPr>
            <a:endParaRPr lang="en-US" sz="2499" spc="79">
              <a:solidFill>
                <a:srgbClr val="191919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4193452" y="6762324"/>
            <a:ext cx="3342548" cy="3342548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7B8F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5" name="Imagem 14">
            <a:extLst>
              <a:ext uri="{FF2B5EF4-FFF2-40B4-BE49-F238E27FC236}">
                <a16:creationId xmlns:a16="http://schemas.microsoft.com/office/drawing/2014/main" id="{1AE7BD20-83FF-4E73-9136-9AB2F3368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612" y="312046"/>
            <a:ext cx="4437534" cy="29554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10729" y="-2025813"/>
            <a:ext cx="6322255" cy="6322255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7B8F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4094353" y="6762324"/>
            <a:ext cx="8588854" cy="858885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1671274" y="4196430"/>
            <a:ext cx="408837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679125" y="2327943"/>
            <a:ext cx="14945452" cy="1330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999"/>
              </a:lnSpc>
            </a:pPr>
            <a:r>
              <a:rPr lang="en-US" sz="9999" b="1">
                <a:solidFill>
                  <a:srgbClr val="343434"/>
                </a:solidFill>
                <a:latin typeface="Muli Bold"/>
                <a:ea typeface="Muli Bold"/>
                <a:cs typeface="Muli Bold"/>
                <a:sym typeface="Muli Bold"/>
              </a:rPr>
              <a:t>Considerações Finais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00074" y="4700521"/>
            <a:ext cx="13592126" cy="54466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Conclui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-se que 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autismo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é um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transtorno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do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neurodesenvolvimento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que altera 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comunicação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interação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social e 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comportamento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da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criança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sendo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necessário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atendimento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diferenciado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para um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atendimento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humanizado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holístico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, que 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enfermagem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em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sua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maioria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não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tem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devido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conhecimento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sobre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autismo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suas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características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sendo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necessários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treinamentos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atualizações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para 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cuidado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eficaz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. </a:t>
            </a:r>
          </a:p>
          <a:p>
            <a:pPr algn="l">
              <a:lnSpc>
                <a:spcPts val="3499"/>
              </a:lnSpc>
            </a:pP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Com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relação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aos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artigos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científicos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existem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poucas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pesquisas</a:t>
            </a:r>
            <a:endParaRPr lang="en-US" sz="2499" spc="79" dirty="0">
              <a:solidFill>
                <a:srgbClr val="191919"/>
              </a:solidFill>
              <a:latin typeface="Muli"/>
              <a:ea typeface="Muli"/>
              <a:cs typeface="Muli"/>
              <a:sym typeface="Muli"/>
            </a:endParaRPr>
          </a:p>
          <a:p>
            <a:pPr algn="l">
              <a:lnSpc>
                <a:spcPts val="3499"/>
              </a:lnSpc>
            </a:pP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atuais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relevantes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sobre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tema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todavia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são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interessantes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trazem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um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conteúdo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enriquecedor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para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melhoria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dos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cuidados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esse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público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. É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preciso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realizar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novos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estudos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pesquisas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atualizações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sobre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espectro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autista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e 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cuidado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ao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paciente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e a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família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para que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cada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vez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mais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seja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possível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se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obter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mais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suporte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científico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para o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cuidado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desse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99" spc="79" dirty="0" err="1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público</a:t>
            </a:r>
            <a:r>
              <a:rPr lang="en-US" sz="2499" spc="79" dirty="0">
                <a:solidFill>
                  <a:srgbClr val="191919"/>
                </a:solidFill>
                <a:latin typeface="Muli"/>
                <a:ea typeface="Muli"/>
                <a:cs typeface="Muli"/>
                <a:sym typeface="Muli"/>
              </a:rPr>
              <a:t>.</a:t>
            </a:r>
          </a:p>
          <a:p>
            <a:pPr algn="l">
              <a:lnSpc>
                <a:spcPts val="4479"/>
              </a:lnSpc>
            </a:pPr>
            <a:endParaRPr lang="en-US" sz="2499" spc="79" dirty="0">
              <a:solidFill>
                <a:srgbClr val="191919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4193452" y="6762324"/>
            <a:ext cx="3342548" cy="3342548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7B8F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Rectangle 2">
            <a:extLst>
              <a:ext uri="{FF2B5EF4-FFF2-40B4-BE49-F238E27FC236}">
                <a16:creationId xmlns:a16="http://schemas.microsoft.com/office/drawing/2014/main" id="{6CDA2E17-DE85-4517-803C-C24E77059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3F59ECD-AF83-4066-ABC7-5E979721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6816" y="165799"/>
            <a:ext cx="4437534" cy="29554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005073" y="-2013751"/>
            <a:ext cx="14314502" cy="14314502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544213" y="4131821"/>
            <a:ext cx="408837" cy="0"/>
          </a:xfrm>
          <a:prstGeom prst="line">
            <a:avLst/>
          </a:prstGeom>
          <a:ln w="9525" cap="flat">
            <a:solidFill>
              <a:srgbClr val="19191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3467072" y="-1585421"/>
            <a:ext cx="4472852" cy="4096131"/>
            <a:chOff x="0" y="0"/>
            <a:chExt cx="887553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87553" cy="812800"/>
            </a:xfrm>
            <a:custGeom>
              <a:avLst/>
              <a:gdLst/>
              <a:ahLst/>
              <a:cxnLst/>
              <a:rect l="l" t="t" r="r" b="b"/>
              <a:pathLst>
                <a:path w="887553" h="812800">
                  <a:moveTo>
                    <a:pt x="443777" y="0"/>
                  </a:moveTo>
                  <a:cubicBezTo>
                    <a:pt x="198686" y="0"/>
                    <a:pt x="0" y="181951"/>
                    <a:pt x="0" y="406400"/>
                  </a:cubicBezTo>
                  <a:cubicBezTo>
                    <a:pt x="0" y="630849"/>
                    <a:pt x="198686" y="812800"/>
                    <a:pt x="443777" y="812800"/>
                  </a:cubicBezTo>
                  <a:cubicBezTo>
                    <a:pt x="688868" y="812800"/>
                    <a:pt x="887553" y="630849"/>
                    <a:pt x="887553" y="406400"/>
                  </a:cubicBezTo>
                  <a:cubicBezTo>
                    <a:pt x="887553" y="181951"/>
                    <a:pt x="688868" y="0"/>
                    <a:pt x="443777" y="0"/>
                  </a:cubicBezTo>
                  <a:close/>
                </a:path>
              </a:pathLst>
            </a:custGeom>
            <a:solidFill>
              <a:srgbClr val="87B8F2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83208" y="38100"/>
              <a:ext cx="721137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494148" y="8764152"/>
            <a:ext cx="3045696" cy="3045696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7B8F2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626620" y="1370247"/>
            <a:ext cx="19199481" cy="6772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11"/>
              </a:lnSpc>
            </a:pPr>
            <a:r>
              <a:rPr lang="en-US" sz="3936" spc="12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Título do trabalho:</a:t>
            </a:r>
          </a:p>
          <a:p>
            <a:pPr algn="l">
              <a:lnSpc>
                <a:spcPts val="5511"/>
              </a:lnSpc>
            </a:pPr>
            <a:r>
              <a:rPr lang="en-US" sz="3936" spc="12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 Autocuidado com espectro Autista </a:t>
            </a:r>
          </a:p>
          <a:p>
            <a:pPr algn="l">
              <a:lnSpc>
                <a:spcPts val="5511"/>
              </a:lnSpc>
            </a:pPr>
            <a:endParaRPr lang="en-US" sz="3936" spc="125">
              <a:solidFill>
                <a:srgbClr val="191919"/>
              </a:solidFill>
              <a:latin typeface="Aileron"/>
              <a:ea typeface="Aileron"/>
              <a:cs typeface="Aileron"/>
              <a:sym typeface="Aileron"/>
            </a:endParaRPr>
          </a:p>
          <a:p>
            <a:pPr algn="l">
              <a:lnSpc>
                <a:spcPts val="5511"/>
              </a:lnSpc>
            </a:pPr>
            <a:r>
              <a:rPr lang="en-US" sz="3936" spc="12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Kaique Branco Alves Pereira </a:t>
            </a:r>
          </a:p>
          <a:p>
            <a:pPr algn="l">
              <a:lnSpc>
                <a:spcPts val="5511"/>
              </a:lnSpc>
            </a:pPr>
            <a:r>
              <a:rPr lang="en-US" sz="3936" spc="12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Kauany Cristina de Moraes Leonel</a:t>
            </a:r>
          </a:p>
          <a:p>
            <a:pPr algn="l">
              <a:lnSpc>
                <a:spcPts val="5511"/>
              </a:lnSpc>
            </a:pPr>
            <a:endParaRPr lang="en-US" sz="3936" spc="125">
              <a:solidFill>
                <a:srgbClr val="191919"/>
              </a:solidFill>
              <a:latin typeface="Aileron"/>
              <a:ea typeface="Aileron"/>
              <a:cs typeface="Aileron"/>
              <a:sym typeface="Aileron"/>
            </a:endParaRPr>
          </a:p>
          <a:p>
            <a:pPr algn="l">
              <a:lnSpc>
                <a:spcPts val="5511"/>
              </a:lnSpc>
            </a:pPr>
            <a:r>
              <a:rPr lang="en-US" sz="3936" spc="12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Serviço Nacional De Aprendizagem Industrial </a:t>
            </a:r>
          </a:p>
          <a:p>
            <a:pPr algn="l">
              <a:lnSpc>
                <a:spcPts val="5511"/>
              </a:lnSpc>
            </a:pPr>
            <a:endParaRPr lang="en-US" sz="3936" spc="125">
              <a:solidFill>
                <a:srgbClr val="191919"/>
              </a:solidFill>
              <a:latin typeface="Aileron"/>
              <a:ea typeface="Aileron"/>
              <a:cs typeface="Aileron"/>
              <a:sym typeface="Aileron"/>
            </a:endParaRPr>
          </a:p>
          <a:p>
            <a:pPr algn="l">
              <a:lnSpc>
                <a:spcPts val="5511"/>
              </a:lnSpc>
            </a:pPr>
            <a:r>
              <a:rPr lang="en-US" sz="3936" spc="12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Dezembro/2024</a:t>
            </a:r>
          </a:p>
          <a:p>
            <a:pPr algn="l">
              <a:lnSpc>
                <a:spcPts val="5511"/>
              </a:lnSpc>
            </a:pPr>
            <a:endParaRPr lang="en-US" sz="3936" spc="125">
              <a:solidFill>
                <a:srgbClr val="191919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11880953" y="1965021"/>
            <a:ext cx="6118572" cy="6356958"/>
          </a:xfrm>
          <a:custGeom>
            <a:avLst/>
            <a:gdLst/>
            <a:ahLst/>
            <a:cxnLst/>
            <a:rect l="l" t="t" r="r" b="b"/>
            <a:pathLst>
              <a:path w="6118572" h="6356958">
                <a:moveTo>
                  <a:pt x="0" y="0"/>
                </a:moveTo>
                <a:lnTo>
                  <a:pt x="6118572" y="0"/>
                </a:lnTo>
                <a:lnTo>
                  <a:pt x="6118572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652</Words>
  <Application>Microsoft Office PowerPoint</Application>
  <PresentationFormat>Personalizar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8" baseType="lpstr">
      <vt:lpstr>Muli Bold</vt:lpstr>
      <vt:lpstr>Muli</vt:lpstr>
      <vt:lpstr>Aileron</vt:lpstr>
      <vt:lpstr>Muli Heavy</vt:lpstr>
      <vt:lpstr>Courier New</vt:lpstr>
      <vt:lpstr>Calibri</vt:lpstr>
      <vt:lpstr>Arial</vt:lpstr>
      <vt:lpstr>Open Sans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para reunião de negócios empresarial verde e branco</dc:title>
  <dc:creator>1DTG</dc:creator>
  <cp:lastModifiedBy>Aluno</cp:lastModifiedBy>
  <cp:revision>9</cp:revision>
  <dcterms:created xsi:type="dcterms:W3CDTF">2006-08-16T00:00:00Z</dcterms:created>
  <dcterms:modified xsi:type="dcterms:W3CDTF">2024-11-19T14:09:47Z</dcterms:modified>
  <dc:identifier>DAGVnbHxwVg</dc:identifier>
</cp:coreProperties>
</file>