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9472" r:id="rId2"/>
    <p:sldId id="9465" r:id="rId3"/>
    <p:sldId id="9466" r:id="rId4"/>
    <p:sldId id="9467" r:id="rId5"/>
    <p:sldId id="9468" r:id="rId6"/>
    <p:sldId id="9469" r:id="rId7"/>
    <p:sldId id="9470" r:id="rId8"/>
    <p:sldId id="9471" r:id="rId9"/>
  </p:sldIdLst>
  <p:sldSz cx="9144000" cy="6858000" type="screen4x3"/>
  <p:notesSz cx="7315200" cy="9601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AITG0221" initials="C" lastIdx="1" clrIdx="0">
    <p:extLst>
      <p:ext uri="{19B8F6BF-5375-455C-9EA6-DF929625EA0E}">
        <p15:presenceInfo xmlns:p15="http://schemas.microsoft.com/office/powerpoint/2012/main" userId="S-1-5-21-744790002-584909260-4197341723-57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FF00"/>
    <a:srgbClr val="FF9900"/>
    <a:srgbClr val="00B050"/>
    <a:srgbClr val="000000"/>
    <a:srgbClr val="FDFDFD"/>
    <a:srgbClr val="FFFFFF"/>
    <a:srgbClr val="5050F8"/>
    <a:srgbClr val="FFFFAF"/>
    <a:srgbClr val="2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5332" autoAdjust="0"/>
  </p:normalViewPr>
  <p:slideViewPr>
    <p:cSldViewPr snapToGrid="0">
      <p:cViewPr varScale="1">
        <p:scale>
          <a:sx n="76" d="100"/>
          <a:sy n="76" d="100"/>
        </p:scale>
        <p:origin x="16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960" y="-13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9CBB3-97E1-40AB-BC46-B85C5F51253A}" type="datetimeFigureOut">
              <a:rPr kumimoji="1" lang="ja-JP" altLang="en-US" smtClean="0"/>
              <a:pPr/>
              <a:t>2024/1/30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AEB8-5BB7-4E03-BCFB-90DB7E2CFEE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58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" y="203200"/>
            <a:ext cx="6964363" cy="114300"/>
          </a:xfrm>
          <a:prstGeom prst="rect">
            <a:avLst/>
          </a:prstGeom>
          <a:gradFill>
            <a:gsLst>
              <a:gs pos="0">
                <a:srgbClr val="FF3300"/>
              </a:gs>
              <a:gs pos="71000">
                <a:srgbClr val="F5390A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334566" algn="l"/>
              </a:tabLst>
              <a:defRPr/>
            </a:pPr>
            <a:r>
              <a:rPr lang="en-US" altLang="ja-JP" sz="600" b="1" dirty="0">
                <a:solidFill>
                  <a:schemeClr val="bg1"/>
                </a:solidFill>
              </a:rPr>
              <a:t>	</a:t>
            </a:r>
            <a:endParaRPr lang="ja-JP" altLang="en-US" sz="600" b="1" dirty="0">
              <a:solidFill>
                <a:schemeClr val="bg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789363"/>
            <a:ext cx="9144000" cy="1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6151" y="196852"/>
            <a:ext cx="16684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テキスト ボックス 6"/>
          <p:cNvSpPr txBox="1">
            <a:spLocks noChangeArrowheads="1"/>
          </p:cNvSpPr>
          <p:nvPr/>
        </p:nvSpPr>
        <p:spPr bwMode="auto">
          <a:xfrm>
            <a:off x="69850" y="6524626"/>
            <a:ext cx="1570038" cy="2308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9pPr>
          </a:lstStyle>
          <a:p>
            <a:pPr algn="ctr">
              <a:defRPr/>
            </a:pPr>
            <a:r>
              <a:rPr lang="en-US" altLang="ja-JP" sz="900" b="1" i="1">
                <a:solidFill>
                  <a:schemeClr val="bg1"/>
                </a:solidFill>
              </a:rPr>
              <a:t>CONFIDENTIAL</a:t>
            </a:r>
            <a:endParaRPr lang="ja-JP" altLang="en-US" sz="900" b="1" i="1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04867"/>
            <a:ext cx="9144000" cy="1470025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52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3789363"/>
            <a:ext cx="9144000" cy="14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6151" y="196852"/>
            <a:ext cx="16684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69850" y="6524626"/>
            <a:ext cx="1570038" cy="2308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9pPr>
          </a:lstStyle>
          <a:p>
            <a:pPr algn="ctr">
              <a:defRPr/>
            </a:pPr>
            <a:r>
              <a:rPr lang="en-US" altLang="ja-JP" sz="900" b="1" i="1">
                <a:solidFill>
                  <a:schemeClr val="bg1"/>
                </a:solidFill>
              </a:rPr>
              <a:t>CONFIDENTIAL</a:t>
            </a:r>
            <a:endParaRPr lang="ja-JP" altLang="en-US" sz="900" b="1" i="1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04867"/>
            <a:ext cx="9144000" cy="1470025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34069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97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549277"/>
            <a:ext cx="9126538" cy="17463"/>
          </a:xfrm>
          <a:prstGeom prst="rect">
            <a:avLst/>
          </a:prstGeom>
          <a:gradFill>
            <a:gsLst>
              <a:gs pos="0">
                <a:srgbClr val="FF3300"/>
              </a:gs>
              <a:gs pos="71000">
                <a:srgbClr val="F5390A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334566" algn="l"/>
              </a:tabLst>
              <a:defRPr/>
            </a:pPr>
            <a:r>
              <a:rPr lang="en-US" altLang="ja-JP" sz="600" b="1" dirty="0">
                <a:solidFill>
                  <a:schemeClr val="bg1"/>
                </a:solidFill>
              </a:rPr>
              <a:t>	</a:t>
            </a:r>
            <a:endParaRPr lang="ja-JP" altLang="en-US" sz="600" b="1" dirty="0">
              <a:solidFill>
                <a:schemeClr val="bg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3325" y="6669090"/>
            <a:ext cx="165735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69850" y="6524626"/>
            <a:ext cx="1570038" cy="2308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9pPr>
          </a:lstStyle>
          <a:p>
            <a:pPr algn="ctr">
              <a:defRPr/>
            </a:pPr>
            <a:r>
              <a:rPr lang="en-US" altLang="ja-JP" sz="900" b="1" i="1">
                <a:solidFill>
                  <a:schemeClr val="bg1"/>
                </a:solidFill>
              </a:rPr>
              <a:t>CONFIDENTIAL</a:t>
            </a:r>
            <a:endParaRPr lang="ja-JP" altLang="en-US" sz="900" b="1" i="1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Clr>
                <a:schemeClr val="accent2"/>
              </a:buClr>
              <a:buFont typeface="Wingdings" pitchFamily="2" charset="2"/>
              <a:buChar char="n"/>
              <a:defRPr/>
            </a:lvl1pPr>
            <a:lvl2pPr marL="557213" indent="-214313">
              <a:buClr>
                <a:schemeClr val="accent6"/>
              </a:buClr>
              <a:buFont typeface="Wingdings" pitchFamily="2" charset="2"/>
              <a:buChar char="l"/>
              <a:defRPr/>
            </a:lvl2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32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0" y="549277"/>
            <a:ext cx="9126538" cy="17463"/>
          </a:xfrm>
          <a:prstGeom prst="rect">
            <a:avLst/>
          </a:prstGeom>
          <a:gradFill>
            <a:gsLst>
              <a:gs pos="0">
                <a:srgbClr val="FF3300"/>
              </a:gs>
              <a:gs pos="71000">
                <a:srgbClr val="F5390A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334566" algn="l"/>
              </a:tabLst>
              <a:defRPr/>
            </a:pPr>
            <a:r>
              <a:rPr lang="en-US" altLang="ja-JP" sz="600" b="1" dirty="0">
                <a:solidFill>
                  <a:schemeClr val="bg1"/>
                </a:solidFill>
              </a:rPr>
              <a:t>	</a:t>
            </a:r>
            <a:endParaRPr lang="ja-JP" altLang="en-US" sz="600" b="1" dirty="0">
              <a:solidFill>
                <a:schemeClr val="bg1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3325" y="6669090"/>
            <a:ext cx="165735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>
            <a:spLocks noChangeArrowheads="1"/>
          </p:cNvSpPr>
          <p:nvPr/>
        </p:nvSpPr>
        <p:spPr bwMode="auto">
          <a:xfrm>
            <a:off x="69850" y="6524626"/>
            <a:ext cx="1570038" cy="230832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HGPｺﾞｼｯｸM" pitchFamily="50" charset="-128"/>
              </a:defRPr>
            </a:lvl9pPr>
          </a:lstStyle>
          <a:p>
            <a:pPr algn="ctr">
              <a:defRPr/>
            </a:pPr>
            <a:r>
              <a:rPr lang="en-US" altLang="ja-JP" sz="900" b="1" i="1">
                <a:solidFill>
                  <a:schemeClr val="bg1"/>
                </a:solidFill>
              </a:rPr>
              <a:t>CONFIDENTIAL</a:t>
            </a:r>
            <a:endParaRPr lang="ja-JP" altLang="en-US" sz="900" b="1" i="1">
              <a:solidFill>
                <a:schemeClr val="bg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4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76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602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9A3270-F68A-4F25-8861-40E10F466E5D}" type="datetimeFigureOut">
              <a:rPr kumimoji="1" lang="ja-JP" altLang="en-US" smtClean="0"/>
              <a:pPr/>
              <a:t>2024/1/30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035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119063" y="115888"/>
            <a:ext cx="89058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119063" y="620714"/>
            <a:ext cx="8905875" cy="597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91338" y="6597650"/>
            <a:ext cx="2133600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788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91404464-524B-4B3C-AD5A-26AD0A0CF21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18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lang="ja-JP" altLang="en-US" sz="2400" b="1" kern="1200" dirty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1800" b="1">
          <a:solidFill>
            <a:schemeClr val="tx1"/>
          </a:solidFill>
          <a:latin typeface="HGPｺﾞｼｯｸM" pitchFamily="50" charset="-128"/>
          <a:ea typeface="HGPｺﾞｼｯｸM" pitchFamily="50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2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05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9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9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INTERNSHIP PROGRAMME (MSTY)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946996"/>
            <a:ext cx="6400800" cy="1752600"/>
          </a:xfrm>
        </p:spPr>
        <p:txBody>
          <a:bodyPr/>
          <a:lstStyle/>
          <a:p>
            <a:r>
              <a:rPr lang="en-US" sz="2000" i="1" dirty="0" smtClean="0"/>
              <a:t>TRAINING PROGRESS MONITORING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2139" y="6377085"/>
            <a:ext cx="26324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Prepared By : ALVIN ANAK SAMAIL</a:t>
            </a:r>
            <a:endParaRPr lang="en-MY" sz="1100" i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52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19064" y="626849"/>
            <a:ext cx="8905874" cy="5827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C7A1E-80CD-525B-F6A8-8495EFDD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" y="320878"/>
            <a:ext cx="8905875" cy="419100"/>
          </a:xfrm>
        </p:spPr>
        <p:txBody>
          <a:bodyPr/>
          <a:lstStyle/>
          <a:p>
            <a:r>
              <a:rPr lang="en-MY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Internship</a:t>
            </a:r>
            <a:r>
              <a:rPr lang="en-MY" altLang="ja-JP" i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MY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Training</a:t>
            </a:r>
            <a:r>
              <a:rPr lang="en-MY" altLang="ja-JP" i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MY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Project</a:t>
            </a:r>
            <a:r>
              <a:rPr lang="en-MY" altLang="ja-JP" i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MY" altLang="ja-JP" i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endParaRPr lang="en-MY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CCBFD3-5D5E-4B84-9761-8F0C3D70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dirty="0" err="1" smtClean="0"/>
              <a:t>Seikei</a:t>
            </a:r>
            <a:r>
              <a:rPr lang="en-US" sz="1200" dirty="0" smtClean="0"/>
              <a:t> Scanning System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Insatsu</a:t>
            </a:r>
            <a:r>
              <a:rPr lang="en-US" sz="1200" dirty="0" smtClean="0"/>
              <a:t> Printing System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200" dirty="0" smtClean="0"/>
              <a:t>Weighing Record System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pPr marL="0" indent="0">
              <a:buNone/>
            </a:pPr>
            <a:endParaRPr lang="en-US" sz="1200" dirty="0" smtClean="0"/>
          </a:p>
          <a:p>
            <a:r>
              <a:rPr lang="en-US" sz="1200" dirty="0" smtClean="0"/>
              <a:t>MSS Calculator System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4" y="948494"/>
            <a:ext cx="2565400" cy="1224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4" y="2423642"/>
            <a:ext cx="2547269" cy="1197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32" y="2743476"/>
            <a:ext cx="2574701" cy="1228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664" y="1039814"/>
            <a:ext cx="2547269" cy="12120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9" y="3955180"/>
            <a:ext cx="2565400" cy="1012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9" y="5252029"/>
            <a:ext cx="2401431" cy="11330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36143" y="723401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Seikei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 Adjustment Record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MY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4600" y="2427199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Haigou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Tokou</a:t>
            </a:r>
            <a:r>
              <a:rPr 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 Scanning System</a:t>
            </a:r>
          </a:p>
          <a:p>
            <a:pPr marL="171450" indent="-171450">
              <a:buClr>
                <a:schemeClr val="accent2"/>
              </a:buClr>
              <a:buSzPct val="150000"/>
              <a:buFont typeface="Wingdings" panose="05000000000000000000" pitchFamily="2" charset="2"/>
              <a:buChar char="§"/>
            </a:pPr>
            <a:endParaRPr lang="en-MY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01" y="1191763"/>
            <a:ext cx="1171739" cy="981212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0800000">
            <a:off x="3018829" y="1478389"/>
            <a:ext cx="413257" cy="38236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782" y="2600625"/>
            <a:ext cx="1133633" cy="98121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10800000">
            <a:off x="3079229" y="2831048"/>
            <a:ext cx="413257" cy="38236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Right Arrow 17"/>
          <p:cNvSpPr/>
          <p:nvPr/>
        </p:nvSpPr>
        <p:spPr>
          <a:xfrm>
            <a:off x="4784537" y="1478389"/>
            <a:ext cx="413257" cy="38236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11" y="4289566"/>
            <a:ext cx="1796765" cy="52238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1" b="-1"/>
          <a:stretch/>
        </p:blipFill>
        <p:spPr>
          <a:xfrm>
            <a:off x="3532699" y="5740659"/>
            <a:ext cx="2724530" cy="56068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258191" y="2770154"/>
            <a:ext cx="666049" cy="1046144"/>
            <a:chOff x="7882185" y="2437205"/>
            <a:chExt cx="1190791" cy="2202899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185" y="2437205"/>
              <a:ext cx="1190791" cy="107647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185" y="3687471"/>
              <a:ext cx="1189701" cy="952633"/>
            </a:xfrm>
            <a:prstGeom prst="rect">
              <a:avLst/>
            </a:prstGeom>
          </p:spPr>
        </p:pic>
      </p:grpSp>
      <p:sp>
        <p:nvSpPr>
          <p:cNvPr id="23" name="Right Arrow 22"/>
          <p:cNvSpPr/>
          <p:nvPr/>
        </p:nvSpPr>
        <p:spPr>
          <a:xfrm rot="10800000">
            <a:off x="2974045" y="4362085"/>
            <a:ext cx="413257" cy="38236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ight Arrow 23"/>
          <p:cNvSpPr/>
          <p:nvPr/>
        </p:nvSpPr>
        <p:spPr>
          <a:xfrm rot="10800000">
            <a:off x="3035459" y="5829818"/>
            <a:ext cx="413257" cy="38236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Right Arrow 25"/>
          <p:cNvSpPr/>
          <p:nvPr/>
        </p:nvSpPr>
        <p:spPr>
          <a:xfrm rot="10800000">
            <a:off x="7911413" y="3099048"/>
            <a:ext cx="278298" cy="41885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349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59435" y="625409"/>
            <a:ext cx="8770939" cy="1742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Rectangle 33"/>
          <p:cNvSpPr/>
          <p:nvPr/>
        </p:nvSpPr>
        <p:spPr>
          <a:xfrm>
            <a:off x="159435" y="2438175"/>
            <a:ext cx="8770939" cy="19321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Rectangle 34"/>
          <p:cNvSpPr/>
          <p:nvPr/>
        </p:nvSpPr>
        <p:spPr>
          <a:xfrm>
            <a:off x="167066" y="4439591"/>
            <a:ext cx="8770939" cy="2057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 smtClean="0"/>
              <a:t>Seikei</a:t>
            </a:r>
            <a:r>
              <a:rPr lang="en-MY" dirty="0" smtClean="0"/>
              <a:t> Scanning System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100" dirty="0" smtClean="0"/>
              <a:t>Design the UI data viewer :</a:t>
            </a:r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US" sz="1100" dirty="0" smtClean="0"/>
          </a:p>
          <a:p>
            <a:endParaRPr lang="en-MY" sz="1100" dirty="0"/>
          </a:p>
          <a:p>
            <a:r>
              <a:rPr lang="en-MY" sz="1100" dirty="0" smtClean="0"/>
              <a:t>Data insertion into table :</a:t>
            </a:r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r>
              <a:rPr lang="en-MY" sz="1100" dirty="0" smtClean="0"/>
              <a:t>Data record for machine process :</a:t>
            </a:r>
          </a:p>
          <a:p>
            <a:endParaRPr lang="en-MY" sz="1100" dirty="0" smtClean="0"/>
          </a:p>
          <a:p>
            <a:pPr marL="0" indent="0">
              <a:buNone/>
            </a:pPr>
            <a:endParaRPr lang="en-MY" sz="11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386947" y="2689717"/>
            <a:ext cx="8370106" cy="1740420"/>
            <a:chOff x="404500" y="2490889"/>
            <a:chExt cx="7854478" cy="16276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110" y="2744001"/>
              <a:ext cx="2227289" cy="859812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0" name="Right Arrow 9"/>
            <p:cNvSpPr/>
            <p:nvPr/>
          </p:nvSpPr>
          <p:spPr>
            <a:xfrm>
              <a:off x="2118483" y="3000568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00" y="2490889"/>
              <a:ext cx="1633668" cy="1366036"/>
            </a:xfrm>
            <a:prstGeom prst="rect">
              <a:avLst/>
            </a:prstGeom>
            <a:ln w="3175" cap="sq">
              <a:solidFill>
                <a:schemeClr val="accent2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Right Arrow 11"/>
            <p:cNvSpPr/>
            <p:nvPr/>
          </p:nvSpPr>
          <p:spPr>
            <a:xfrm>
              <a:off x="4848289" y="2991088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19" y="2744001"/>
              <a:ext cx="3002959" cy="70167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008735" y="3476529"/>
              <a:ext cx="1497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List of Data Record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0779" y="3856925"/>
              <a:ext cx="1438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Excel </a:t>
              </a:r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Data </a:t>
              </a:r>
              <a:r>
                <a:rPr lang="en-MY" sz="1100" dirty="0" err="1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Fomat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87820" y="3638765"/>
              <a:ext cx="21467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Web System </a:t>
              </a:r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Data Converter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78890" y="4625561"/>
            <a:ext cx="8306644" cy="1947289"/>
            <a:chOff x="456019" y="4676413"/>
            <a:chExt cx="5497065" cy="187504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19" y="4756633"/>
              <a:ext cx="916408" cy="1452984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8" name="Right Arrow 17"/>
            <p:cNvSpPr/>
            <p:nvPr/>
          </p:nvSpPr>
          <p:spPr>
            <a:xfrm>
              <a:off x="1480064" y="5349775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301" y="4722539"/>
              <a:ext cx="914918" cy="149610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21" name="Right Arrow 20"/>
            <p:cNvSpPr/>
            <p:nvPr/>
          </p:nvSpPr>
          <p:spPr>
            <a:xfrm>
              <a:off x="2952680" y="5362443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402741" y="4676413"/>
              <a:ext cx="607055" cy="1588351"/>
              <a:chOff x="3351222" y="4493344"/>
              <a:chExt cx="607055" cy="1588351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1222" y="4493344"/>
                <a:ext cx="607055" cy="809407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1222" y="5286320"/>
                <a:ext cx="607055" cy="795375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</p:pic>
        </p:grpSp>
        <p:sp>
          <p:nvSpPr>
            <p:cNvPr id="25" name="Right Arrow 24"/>
            <p:cNvSpPr/>
            <p:nvPr/>
          </p:nvSpPr>
          <p:spPr>
            <a:xfrm>
              <a:off x="4104257" y="5336039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434" y="5145721"/>
              <a:ext cx="971004" cy="64733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550051" y="6217004"/>
              <a:ext cx="1217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Tablet Scanner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68786" y="6241701"/>
              <a:ext cx="1177717" cy="2519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Data </a:t>
              </a:r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Viewer &amp; Scanner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1352" y="6289849"/>
              <a:ext cx="12650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Data Evaluation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39904" y="5860324"/>
              <a:ext cx="13131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Machine Process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5342" y="763908"/>
            <a:ext cx="8418840" cy="1602686"/>
            <a:chOff x="315342" y="763907"/>
            <a:chExt cx="6350535" cy="174546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342" y="932605"/>
              <a:ext cx="4161573" cy="97239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1710676" y="1914552"/>
              <a:ext cx="1497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List of Data Record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8048" y="763907"/>
              <a:ext cx="916408" cy="1452984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448877" y="2247763"/>
              <a:ext cx="1217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Tablet Scanner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9" name="Plus 8"/>
            <p:cNvSpPr/>
            <p:nvPr/>
          </p:nvSpPr>
          <p:spPr>
            <a:xfrm>
              <a:off x="4752399" y="1295400"/>
              <a:ext cx="314291" cy="343379"/>
            </a:xfrm>
            <a:prstGeom prst="mathPlus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117810" y="3619555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Read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52312" y="359285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06477" y="5651340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Read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3022" y="5650969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Update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3811" y="5142145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6078" y="5640534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Start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103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9434" y="5081651"/>
            <a:ext cx="8770939" cy="1581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ectangle 29"/>
          <p:cNvSpPr/>
          <p:nvPr/>
        </p:nvSpPr>
        <p:spPr>
          <a:xfrm>
            <a:off x="159435" y="3002083"/>
            <a:ext cx="8770939" cy="2015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Rectangle 28"/>
          <p:cNvSpPr/>
          <p:nvPr/>
        </p:nvSpPr>
        <p:spPr>
          <a:xfrm>
            <a:off x="159435" y="625408"/>
            <a:ext cx="8770939" cy="2311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Insatsu</a:t>
            </a:r>
            <a:r>
              <a:rPr lang="en-US" dirty="0"/>
              <a:t> Printing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Sketch and Develop the UI </a:t>
            </a:r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Develop </a:t>
            </a:r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the calculation function for the web system </a:t>
            </a:r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Storing the calculation data inside the database :</a:t>
            </a:r>
          </a:p>
          <a:p>
            <a:pPr marL="0" indent="0">
              <a:buNone/>
            </a:pPr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8009" y="5253470"/>
            <a:ext cx="6884757" cy="1344829"/>
            <a:chOff x="228600" y="4520352"/>
            <a:chExt cx="6884757" cy="134482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4520352"/>
              <a:ext cx="2857500" cy="134482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299" y="4655204"/>
              <a:ext cx="3353058" cy="653807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1" name="Right Arrow 10"/>
            <p:cNvSpPr/>
            <p:nvPr/>
          </p:nvSpPr>
          <p:spPr>
            <a:xfrm>
              <a:off x="3245399" y="4848757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1213" y="3269194"/>
            <a:ext cx="6197771" cy="1577988"/>
            <a:chOff x="412425" y="2675543"/>
            <a:chExt cx="4776624" cy="1344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91" t="26821" r="31004" b="27707"/>
            <a:stretch/>
          </p:blipFill>
          <p:spPr>
            <a:xfrm>
              <a:off x="1441287" y="2952693"/>
              <a:ext cx="432125" cy="52815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23" t="22097" r="13007" b="21311"/>
            <a:stretch/>
          </p:blipFill>
          <p:spPr>
            <a:xfrm>
              <a:off x="412425" y="2992342"/>
              <a:ext cx="596900" cy="45421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549" y="2675543"/>
              <a:ext cx="2857500" cy="134482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2" name="Right Arrow 11"/>
            <p:cNvSpPr/>
            <p:nvPr/>
          </p:nvSpPr>
          <p:spPr>
            <a:xfrm>
              <a:off x="1047506" y="3081257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1936434" y="3089647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9413" y="836243"/>
            <a:ext cx="8188488" cy="2080722"/>
            <a:chOff x="707199" y="922602"/>
            <a:chExt cx="6235699" cy="15795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5398" y="991618"/>
              <a:ext cx="2857500" cy="134482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5024752" y="2323079"/>
              <a:ext cx="978792" cy="179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Web System UI 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199" y="922602"/>
              <a:ext cx="2790063" cy="139644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5" name="Right Arrow 14"/>
            <p:cNvSpPr/>
            <p:nvPr/>
          </p:nvSpPr>
          <p:spPr>
            <a:xfrm>
              <a:off x="3621144" y="1546908"/>
              <a:ext cx="341256" cy="30025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594453" y="2717445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Exce</a:t>
            </a:r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l System UI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94652" y="4180543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Computer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30336" y="4229839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Calculator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03948" y="4809192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Web Calculation System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6424" y="2082144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43090" y="4049738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53732" y="4060717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Update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68647" y="6378553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Web Calculation System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4903" y="6070141"/>
            <a:ext cx="23054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List of Data Calculation Record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5880" y="5817699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420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9061" y="4826912"/>
            <a:ext cx="8770939" cy="16830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Rectangle 20"/>
          <p:cNvSpPr/>
          <p:nvPr/>
        </p:nvSpPr>
        <p:spPr>
          <a:xfrm>
            <a:off x="119061" y="2634752"/>
            <a:ext cx="8770939" cy="21398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/>
          <p:cNvSpPr/>
          <p:nvPr/>
        </p:nvSpPr>
        <p:spPr>
          <a:xfrm>
            <a:off x="119061" y="612818"/>
            <a:ext cx="8770939" cy="195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Weighing Record </a:t>
            </a:r>
            <a:r>
              <a:rPr lang="en-US" dirty="0" smtClean="0"/>
              <a:t>System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100" dirty="0" smtClean="0"/>
              <a:t>Standardize the UI of the system </a:t>
            </a:r>
            <a:r>
              <a:rPr lang="en-MY" sz="1100" dirty="0" smtClean="0"/>
              <a:t>:</a:t>
            </a:r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US" sz="1100" dirty="0"/>
          </a:p>
          <a:p>
            <a:pPr marL="0" indent="0">
              <a:buNone/>
            </a:pPr>
            <a:endParaRPr lang="en-MY" sz="1100" dirty="0"/>
          </a:p>
          <a:p>
            <a:endParaRPr lang="en-MY" sz="1100" dirty="0" smtClean="0"/>
          </a:p>
          <a:p>
            <a:r>
              <a:rPr lang="en-MY" sz="1100" dirty="0" smtClean="0"/>
              <a:t>Adding new </a:t>
            </a:r>
            <a:r>
              <a:rPr lang="en-MY" sz="1100" dirty="0" smtClean="0"/>
              <a:t>data record </a:t>
            </a:r>
            <a:r>
              <a:rPr lang="en-MY" sz="1100" dirty="0" smtClean="0"/>
              <a:t>view </a:t>
            </a:r>
            <a:r>
              <a:rPr lang="en-MY" sz="1100" dirty="0" smtClean="0"/>
              <a:t>:</a:t>
            </a:r>
          </a:p>
          <a:p>
            <a:endParaRPr lang="en-US" sz="1100" dirty="0"/>
          </a:p>
          <a:p>
            <a:endParaRPr lang="en-MY" sz="1100" dirty="0" smtClean="0"/>
          </a:p>
          <a:p>
            <a:endParaRPr lang="en-US" sz="1100" dirty="0" smtClean="0"/>
          </a:p>
          <a:p>
            <a:endParaRPr lang="en-US" sz="1100" dirty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r>
              <a:rPr lang="en-MY" sz="1100" dirty="0" smtClean="0"/>
              <a:t>Data record </a:t>
            </a:r>
            <a:r>
              <a:rPr lang="en-MY" sz="1100" dirty="0" smtClean="0"/>
              <a:t>in web system conversion into excel :</a:t>
            </a:r>
          </a:p>
          <a:p>
            <a:pPr marL="0" indent="0">
              <a:buNone/>
            </a:pPr>
            <a:endParaRPr lang="en-MY" sz="1100" dirty="0" smtClean="0"/>
          </a:p>
          <a:p>
            <a:pPr marL="0" indent="0">
              <a:buNone/>
            </a:pPr>
            <a:endParaRPr lang="en-MY" sz="1100" dirty="0" smtClean="0"/>
          </a:p>
          <a:p>
            <a:pPr marL="0" indent="0">
              <a:buNone/>
            </a:pPr>
            <a:endParaRPr lang="en-MY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7" y="936099"/>
            <a:ext cx="5261553" cy="141642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483030" y="2373143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Main Menu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652" y="2895296"/>
            <a:ext cx="1073733" cy="15881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10" name="Group 9"/>
          <p:cNvGrpSpPr/>
          <p:nvPr/>
        </p:nvGrpSpPr>
        <p:grpSpPr>
          <a:xfrm>
            <a:off x="415758" y="5123818"/>
            <a:ext cx="8334541" cy="1124579"/>
            <a:chOff x="226598" y="3387855"/>
            <a:chExt cx="4985681" cy="47549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598" y="3387855"/>
              <a:ext cx="1375604" cy="47549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9458" y="3387855"/>
              <a:ext cx="2122821" cy="410387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8285" y="3392400"/>
              <a:ext cx="510000" cy="35421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4974189" y="4506115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Data Record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3659" y="6248397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Data Filter Record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1565" y="602337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MS Excel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0781" y="6117592"/>
            <a:ext cx="1973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Excel Data Format Record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824853" y="5333599"/>
            <a:ext cx="509989" cy="55104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Right Arrow 16"/>
          <p:cNvSpPr/>
          <p:nvPr/>
        </p:nvSpPr>
        <p:spPr>
          <a:xfrm>
            <a:off x="4494255" y="5322123"/>
            <a:ext cx="509989" cy="55104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/>
          <p:cNvSpPr txBox="1"/>
          <p:nvPr/>
        </p:nvSpPr>
        <p:spPr>
          <a:xfrm>
            <a:off x="2803128" y="5884641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Read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15022" y="5892569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52" y="4214601"/>
            <a:ext cx="1971950" cy="37152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47" y="3523721"/>
            <a:ext cx="1056870" cy="3283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436" y="2857124"/>
            <a:ext cx="1543265" cy="295316"/>
          </a:xfrm>
          <a:prstGeom prst="rect">
            <a:avLst/>
          </a:prstGeom>
        </p:spPr>
      </p:pic>
      <p:sp>
        <p:nvSpPr>
          <p:cNvPr id="26" name="Plus 25"/>
          <p:cNvSpPr/>
          <p:nvPr/>
        </p:nvSpPr>
        <p:spPr>
          <a:xfrm>
            <a:off x="3122032" y="3144131"/>
            <a:ext cx="364500" cy="327821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Plus 26"/>
          <p:cNvSpPr/>
          <p:nvPr/>
        </p:nvSpPr>
        <p:spPr>
          <a:xfrm>
            <a:off x="3122032" y="3882348"/>
            <a:ext cx="364500" cy="327821"/>
          </a:xfrm>
          <a:prstGeom prst="mathPlu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ight Arrow 27"/>
          <p:cNvSpPr/>
          <p:nvPr/>
        </p:nvSpPr>
        <p:spPr>
          <a:xfrm>
            <a:off x="4249535" y="3406252"/>
            <a:ext cx="509989" cy="55104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TextBox 28"/>
          <p:cNvSpPr txBox="1"/>
          <p:nvPr/>
        </p:nvSpPr>
        <p:spPr>
          <a:xfrm>
            <a:off x="4225554" y="3985994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47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19061" y="3547522"/>
            <a:ext cx="8905877" cy="2954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/>
          <p:cNvSpPr/>
          <p:nvPr/>
        </p:nvSpPr>
        <p:spPr>
          <a:xfrm>
            <a:off x="119061" y="620713"/>
            <a:ext cx="8905877" cy="2868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MSS Calculator </a:t>
            </a:r>
            <a:r>
              <a:rPr lang="en-US" dirty="0" smtClean="0"/>
              <a:t>System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100" dirty="0" smtClean="0"/>
              <a:t>Sketch and develop the UI </a:t>
            </a:r>
            <a:r>
              <a:rPr lang="en-MY" sz="1100" dirty="0" smtClean="0"/>
              <a:t>:</a:t>
            </a:r>
          </a:p>
          <a:p>
            <a:endParaRPr lang="en-MY" sz="1100" dirty="0" smtClean="0"/>
          </a:p>
          <a:p>
            <a:endParaRPr lang="en-US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r>
              <a:rPr lang="en-MY" sz="1100" dirty="0" smtClean="0"/>
              <a:t>Develop the calculation function for the web :</a:t>
            </a:r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pPr marL="0" indent="0">
              <a:buNone/>
            </a:pPr>
            <a:endParaRPr lang="en-MY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2657070" y="3380918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5769" y="3933716"/>
            <a:ext cx="7314731" cy="2200384"/>
            <a:chOff x="723701" y="4709233"/>
            <a:chExt cx="4076231" cy="12144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91" t="26821" r="31004" b="27707"/>
            <a:stretch/>
          </p:blipFill>
          <p:spPr>
            <a:xfrm>
              <a:off x="1752563" y="4921193"/>
              <a:ext cx="432125" cy="528153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23" t="22097" r="13007" b="21311"/>
            <a:stretch/>
          </p:blipFill>
          <p:spPr>
            <a:xfrm>
              <a:off x="723701" y="4960842"/>
              <a:ext cx="596900" cy="45421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8" name="Right Arrow 7"/>
            <p:cNvSpPr/>
            <p:nvPr/>
          </p:nvSpPr>
          <p:spPr>
            <a:xfrm>
              <a:off x="1358782" y="5049757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247710" y="5058147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332" y="4709233"/>
              <a:ext cx="2133600" cy="1214447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260863" y="1046850"/>
            <a:ext cx="8673432" cy="2064650"/>
            <a:chOff x="146563" y="1071184"/>
            <a:chExt cx="8673432" cy="20646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4"/>
            <a:stretch/>
          </p:blipFill>
          <p:spPr>
            <a:xfrm>
              <a:off x="4572000" y="1153919"/>
              <a:ext cx="4247995" cy="1981915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563" y="1071184"/>
              <a:ext cx="3784642" cy="197539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3" name="Right Arrow 12"/>
            <p:cNvSpPr/>
            <p:nvPr/>
          </p:nvSpPr>
          <p:spPr>
            <a:xfrm>
              <a:off x="3984990" y="1848104"/>
              <a:ext cx="509989" cy="55104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542011" y="3041926"/>
            <a:ext cx="130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Excel System UI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8776" y="3119308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Web System UI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2669" y="2460538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9963" y="5230812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Computer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3530" y="527468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Calculator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3455" y="6134100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Web Calculation System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93842" y="5049110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43076" y="5114607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Update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673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9061" y="620714"/>
            <a:ext cx="8905875" cy="26654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119062" y="3328981"/>
            <a:ext cx="8905875" cy="30845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Seikei</a:t>
            </a:r>
            <a:r>
              <a:rPr lang="en-US" dirty="0"/>
              <a:t> Adjustment Record </a:t>
            </a:r>
            <a:r>
              <a:rPr lang="en-US" dirty="0" smtClean="0"/>
              <a:t>System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 the data insertion for new machine </a:t>
            </a:r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endParaRPr lang="en-US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Update the filter for the new machine :</a:t>
            </a:r>
          </a:p>
          <a:p>
            <a:pPr marL="0" indent="0">
              <a:buNone/>
            </a:pPr>
            <a:endParaRPr lang="en-MY" sz="1100" dirty="0" smtClean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2262" y="963791"/>
            <a:ext cx="6738937" cy="2339745"/>
            <a:chOff x="119063" y="878882"/>
            <a:chExt cx="3880298" cy="123064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70"/>
            <a:stretch/>
          </p:blipFill>
          <p:spPr>
            <a:xfrm>
              <a:off x="2580679" y="1180022"/>
              <a:ext cx="1418682" cy="46422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821398" y="1971926"/>
              <a:ext cx="529071" cy="137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Data Entry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63" y="878882"/>
              <a:ext cx="1767270" cy="106650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8" name="Right Arrow 7"/>
            <p:cNvSpPr/>
            <p:nvPr/>
          </p:nvSpPr>
          <p:spPr>
            <a:xfrm>
              <a:off x="2055706" y="1237996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2263" y="3428878"/>
            <a:ext cx="8605837" cy="2743322"/>
            <a:chOff x="119064" y="2739457"/>
            <a:chExt cx="8059414" cy="17394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738" y="2739457"/>
              <a:ext cx="3801740" cy="1739449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292"/>
            <a:stretch/>
          </p:blipFill>
          <p:spPr>
            <a:xfrm>
              <a:off x="119064" y="2962376"/>
              <a:ext cx="3737545" cy="337011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11" name="Right Arrow 10"/>
            <p:cNvSpPr/>
            <p:nvPr/>
          </p:nvSpPr>
          <p:spPr>
            <a:xfrm>
              <a:off x="3930450" y="2962799"/>
              <a:ext cx="355600" cy="2667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544588" y="2418937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Options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17156" y="2239338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2011" y="4310673"/>
            <a:ext cx="1423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Data Record Filter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2254" y="4310673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Read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51833" y="6194753"/>
            <a:ext cx="1351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Data Filtered List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696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9063" y="607702"/>
            <a:ext cx="8775700" cy="23898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Rectangle 24"/>
          <p:cNvSpPr/>
          <p:nvPr/>
        </p:nvSpPr>
        <p:spPr>
          <a:xfrm>
            <a:off x="119063" y="3045251"/>
            <a:ext cx="8775700" cy="33649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Haigou</a:t>
            </a:r>
            <a:r>
              <a:rPr lang="en-US" dirty="0" err="1"/>
              <a:t>~</a:t>
            </a:r>
            <a:r>
              <a:rPr lang="en-US" dirty="0" err="1" smtClean="0"/>
              <a:t>Tokou</a:t>
            </a:r>
            <a:r>
              <a:rPr lang="en-US" dirty="0" smtClean="0"/>
              <a:t> </a:t>
            </a:r>
            <a:r>
              <a:rPr lang="en-US" dirty="0"/>
              <a:t>Scanning </a:t>
            </a:r>
            <a:r>
              <a:rPr lang="en-US" dirty="0" smtClean="0"/>
              <a:t>System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1100" dirty="0" smtClean="0"/>
              <a:t>Proposed the flow of data </a:t>
            </a:r>
            <a:r>
              <a:rPr lang="en-MY" sz="1100" dirty="0" smtClean="0"/>
              <a:t>relocation for </a:t>
            </a:r>
            <a:r>
              <a:rPr lang="en-MY" sz="1100" dirty="0" smtClean="0"/>
              <a:t>the tablet </a:t>
            </a:r>
            <a:r>
              <a:rPr lang="en-MY" sz="1100" dirty="0" smtClean="0"/>
              <a:t>:</a:t>
            </a:r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MY" sz="1100" dirty="0" smtClean="0"/>
          </a:p>
          <a:p>
            <a:endParaRPr lang="en-MY" sz="1100" dirty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en-MY" sz="1100" dirty="0" smtClean="0"/>
          </a:p>
          <a:p>
            <a:r>
              <a:rPr lang="en-MY" sz="1100" dirty="0" smtClean="0"/>
              <a:t>Creating </a:t>
            </a:r>
            <a:r>
              <a:rPr lang="en-MY" sz="1100" dirty="0" smtClean="0"/>
              <a:t>Data Validation for the Scanner :</a:t>
            </a:r>
          </a:p>
          <a:p>
            <a:pPr marL="0" indent="0">
              <a:buNone/>
            </a:pPr>
            <a:endParaRPr lang="en-MY" sz="1100" dirty="0" smtClean="0"/>
          </a:p>
          <a:p>
            <a:pPr marL="0" indent="0">
              <a:buNone/>
            </a:pPr>
            <a:endParaRPr lang="en-MY" sz="11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73197" y="3415687"/>
            <a:ext cx="7858462" cy="2822068"/>
            <a:chOff x="119063" y="3206614"/>
            <a:chExt cx="7858462" cy="282206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63" y="3206615"/>
              <a:ext cx="2140542" cy="2704418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grpSp>
          <p:nvGrpSpPr>
            <p:cNvPr id="16" name="Group 15"/>
            <p:cNvGrpSpPr/>
            <p:nvPr/>
          </p:nvGrpSpPr>
          <p:grpSpPr>
            <a:xfrm>
              <a:off x="2424427" y="3206614"/>
              <a:ext cx="5553098" cy="2822068"/>
              <a:chOff x="1957575" y="3223131"/>
              <a:chExt cx="3098839" cy="181128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412035" y="3223131"/>
                <a:ext cx="607055" cy="1588351"/>
                <a:chOff x="3351222" y="4493344"/>
                <a:chExt cx="607055" cy="1588351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1222" y="4493344"/>
                  <a:ext cx="607055" cy="809407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</p:pic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1222" y="5286320"/>
                  <a:ext cx="607055" cy="795375"/>
                </a:xfrm>
                <a:prstGeom prst="rect">
                  <a:avLst/>
                </a:prstGeom>
                <a:ln>
                  <a:solidFill>
                    <a:schemeClr val="accent2"/>
                  </a:solidFill>
                </a:ln>
              </p:spPr>
            </p:pic>
          </p:grpSp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2189" y="3794596"/>
                <a:ext cx="971004" cy="647336"/>
              </a:xfrm>
              <a:prstGeom prst="rect">
                <a:avLst/>
              </a:prstGeom>
              <a:ln>
                <a:solidFill>
                  <a:schemeClr val="accent2"/>
                </a:solidFill>
              </a:ln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2367099" y="4866503"/>
                <a:ext cx="821364" cy="167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1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Data </a:t>
                </a:r>
                <a:r>
                  <a:rPr lang="en-MY" sz="11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Evaluation UI</a:t>
                </a:r>
                <a:endParaRPr lang="en-MY" sz="1100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743234" y="4503176"/>
                <a:ext cx="13131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100" dirty="0" smtClean="0">
                    <a:latin typeface="Meiryo UI" panose="020B0604030504040204" pitchFamily="34" charset="-128"/>
                    <a:ea typeface="Meiryo UI" panose="020B0604030504040204" pitchFamily="34" charset="-128"/>
                  </a:rPr>
                  <a:t>Machine Process</a:t>
                </a:r>
                <a:endParaRPr lang="en-MY" sz="1100" dirty="0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>
              <a:xfrm>
                <a:off x="3163279" y="3946171"/>
                <a:ext cx="355600" cy="2667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5" name="Right Arrow 14"/>
              <p:cNvSpPr/>
              <p:nvPr/>
            </p:nvSpPr>
            <p:spPr>
              <a:xfrm>
                <a:off x="1957575" y="3946171"/>
                <a:ext cx="355600" cy="2667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605221" y="4957753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7134" y="6134904"/>
            <a:ext cx="819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Tablet UI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50615" y="843291"/>
            <a:ext cx="8112596" cy="2187162"/>
            <a:chOff x="119063" y="880736"/>
            <a:chExt cx="8112596" cy="218716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063" y="880736"/>
              <a:ext cx="1732130" cy="192851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5" name="Right Arrow 4"/>
            <p:cNvSpPr/>
            <p:nvPr/>
          </p:nvSpPr>
          <p:spPr>
            <a:xfrm>
              <a:off x="2029606" y="1462088"/>
              <a:ext cx="394821" cy="35831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361" y="1015541"/>
              <a:ext cx="5656298" cy="1334137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1916729" y="1863054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Read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0253" y="2397364"/>
              <a:ext cx="1324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Server Database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5400" y="2806288"/>
              <a:ext cx="8194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Meiryo UI" panose="020B0604030504040204" pitchFamily="34" charset="-128"/>
                  <a:ea typeface="Meiryo UI" panose="020B0604030504040204" pitchFamily="34" charset="-128"/>
                </a:rPr>
                <a:t>Tablet UI</a:t>
              </a:r>
              <a:endParaRPr lang="en-MY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82745" y="1178408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Create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41297" y="4970765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Meiryo UI" panose="020B0604030504040204" pitchFamily="34" charset="-128"/>
                <a:ea typeface="Meiryo UI" panose="020B0604030504040204" pitchFamily="34" charset="-128"/>
              </a:rPr>
              <a:t>Start</a:t>
            </a:r>
            <a:endParaRPr lang="en-MY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441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iyoYuden">
  <a:themeElements>
    <a:clrScheme name="太陽誘電">
      <a:dk1>
        <a:srgbClr val="292929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FF3300"/>
      </a:accent2>
      <a:accent3>
        <a:srgbClr val="009999"/>
      </a:accent3>
      <a:accent4>
        <a:srgbClr val="8064A2"/>
      </a:accent4>
      <a:accent5>
        <a:srgbClr val="4BACC6"/>
      </a:accent5>
      <a:accent6>
        <a:srgbClr val="FF9900"/>
      </a:accent6>
      <a:hlink>
        <a:srgbClr val="0000FF"/>
      </a:hlink>
      <a:folHlink>
        <a:srgbClr val="800080"/>
      </a:folHlink>
    </a:clrScheme>
    <a:fontScheme name="太陽誘電">
      <a:majorFont>
        <a:latin typeface="Arial Black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iyoYuden" id="{BB43F633-4C1C-445B-AB98-CE830CE998DE}" vid="{C81F37C9-9597-4E5D-9298-09C9F6E383D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TaiyoYuden</Template>
  <TotalTime>64436</TotalTime>
  <Words>277</Words>
  <Application>Microsoft Office PowerPoint</Application>
  <PresentationFormat>On-screen Show (4:3)</PresentationFormat>
  <Paragraphs>211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Meiryo UI</vt:lpstr>
      <vt:lpstr>ＭＳ Ｐゴシック</vt:lpstr>
      <vt:lpstr>Arial</vt:lpstr>
      <vt:lpstr>Calibri</vt:lpstr>
      <vt:lpstr>HGPｺﾞｼｯｸM</vt:lpstr>
      <vt:lpstr>Wingdings</vt:lpstr>
      <vt:lpstr>TaiyoYuden</vt:lpstr>
      <vt:lpstr>INTERNSHIP PROGRAMME (MSTY)</vt:lpstr>
      <vt:lpstr>Internship Training Project </vt:lpstr>
      <vt:lpstr>Seikei Scanning System</vt:lpstr>
      <vt:lpstr>Insatsu Printing System</vt:lpstr>
      <vt:lpstr>Weighing Record System</vt:lpstr>
      <vt:lpstr>MSS Calculator System</vt:lpstr>
      <vt:lpstr>Seikei Adjustment Record System</vt:lpstr>
      <vt:lpstr>Haigou~Tokou Scanning System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H00019777</dc:creator>
  <cp:lastModifiedBy>CSAESG0027</cp:lastModifiedBy>
  <cp:revision>2112</cp:revision>
  <cp:lastPrinted>2024-01-09T03:05:38Z</cp:lastPrinted>
  <dcterms:created xsi:type="dcterms:W3CDTF">2015-08-21T08:01:00Z</dcterms:created>
  <dcterms:modified xsi:type="dcterms:W3CDTF">2024-01-30T03:10:18Z</dcterms:modified>
</cp:coreProperties>
</file>