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9472" r:id="rId2"/>
    <p:sldId id="9473" r:id="rId3"/>
    <p:sldId id="9480" r:id="rId4"/>
    <p:sldId id="9465" r:id="rId5"/>
    <p:sldId id="9466" r:id="rId6"/>
    <p:sldId id="9467" r:id="rId7"/>
    <p:sldId id="9468" r:id="rId8"/>
    <p:sldId id="9469" r:id="rId9"/>
    <p:sldId id="9470" r:id="rId10"/>
    <p:sldId id="9471" r:id="rId11"/>
    <p:sldId id="9475" r:id="rId12"/>
    <p:sldId id="9476" r:id="rId13"/>
    <p:sldId id="9477" r:id="rId14"/>
    <p:sldId id="9478" r:id="rId15"/>
    <p:sldId id="9479" r:id="rId16"/>
  </p:sldIdLst>
  <p:sldSz cx="9144000" cy="6858000" type="screen4x3"/>
  <p:notesSz cx="7315200" cy="9601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SAITG0221" initials="C" lastIdx="1" clrIdx="0">
    <p:extLst>
      <p:ext uri="{19B8F6BF-5375-455C-9EA6-DF929625EA0E}">
        <p15:presenceInfo xmlns:p15="http://schemas.microsoft.com/office/powerpoint/2012/main" userId="S-1-5-21-744790002-584909260-4197341723-57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EAEAEA"/>
    <a:srgbClr val="FF9900"/>
    <a:srgbClr val="00B050"/>
    <a:srgbClr val="000000"/>
    <a:srgbClr val="FDFDFD"/>
    <a:srgbClr val="FFFFFF"/>
    <a:srgbClr val="5050F8"/>
    <a:srgbClr val="FFFFAF"/>
    <a:srgbClr val="2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20" autoAdjust="0"/>
    <p:restoredTop sz="95332" autoAdjust="0"/>
  </p:normalViewPr>
  <p:slideViewPr>
    <p:cSldViewPr snapToGrid="0">
      <p:cViewPr varScale="1">
        <p:scale>
          <a:sx n="76" d="100"/>
          <a:sy n="76" d="100"/>
        </p:scale>
        <p:origin x="1662" y="8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notesViewPr>
    <p:cSldViewPr snapToGrid="0">
      <p:cViewPr varScale="1">
        <p:scale>
          <a:sx n="88" d="100"/>
          <a:sy n="88" d="100"/>
        </p:scale>
        <p:origin x="-960" y="-13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3169920" cy="481727"/>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143588" y="1"/>
            <a:ext cx="3169920" cy="481727"/>
          </a:xfrm>
          <a:prstGeom prst="rect">
            <a:avLst/>
          </a:prstGeom>
        </p:spPr>
        <p:txBody>
          <a:bodyPr vert="horz" lIns="91440" tIns="45720" rIns="91440" bIns="45720" rtlCol="0"/>
          <a:lstStyle>
            <a:lvl1pPr algn="r">
              <a:defRPr sz="1200"/>
            </a:lvl1pPr>
          </a:lstStyle>
          <a:p>
            <a:fld id="{FCA9CBB3-97E1-40AB-BC46-B85C5F51253A}" type="datetimeFigureOut">
              <a:rPr kumimoji="1" lang="ja-JP" altLang="en-US" smtClean="0"/>
              <a:pPr/>
              <a:t>2024/2/22</a:t>
            </a:fld>
            <a:endParaRPr kumimoji="1" lang="ja-JP" altLang="en-US"/>
          </a:p>
        </p:txBody>
      </p:sp>
      <p:sp>
        <p:nvSpPr>
          <p:cNvPr id="4" name="スライド イメージ プレースホルダー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31520" y="4620578"/>
            <a:ext cx="5852160" cy="378047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119475"/>
            <a:ext cx="3169920" cy="48172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143588" y="9119475"/>
            <a:ext cx="3169920" cy="481726"/>
          </a:xfrm>
          <a:prstGeom prst="rect">
            <a:avLst/>
          </a:prstGeom>
        </p:spPr>
        <p:txBody>
          <a:bodyPr vert="horz" lIns="91440" tIns="45720" rIns="91440" bIns="45720" rtlCol="0" anchor="b"/>
          <a:lstStyle>
            <a:lvl1pPr algn="r">
              <a:defRPr sz="1200"/>
            </a:lvl1pPr>
          </a:lstStyle>
          <a:p>
            <a:fld id="{17AAAEB8-5BB7-4E03-BCFB-90DB7E2CFEE2}" type="slidenum">
              <a:rPr kumimoji="1" lang="ja-JP" altLang="en-US" smtClean="0"/>
              <a:pPr/>
              <a:t>‹#›</a:t>
            </a:fld>
            <a:endParaRPr kumimoji="1" lang="ja-JP" altLang="en-US"/>
          </a:p>
        </p:txBody>
      </p:sp>
    </p:spTree>
    <p:extLst>
      <p:ext uri="{BB962C8B-B14F-4D97-AF65-F5344CB8AC3E}">
        <p14:creationId xmlns:p14="http://schemas.microsoft.com/office/powerpoint/2010/main" val="36625895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4" name="正方形/長方形 3"/>
          <p:cNvSpPr/>
          <p:nvPr/>
        </p:nvSpPr>
        <p:spPr>
          <a:xfrm>
            <a:off x="1" y="203200"/>
            <a:ext cx="6964363" cy="114300"/>
          </a:xfrm>
          <a:prstGeom prst="rect">
            <a:avLst/>
          </a:prstGeom>
          <a:gradFill>
            <a:gsLst>
              <a:gs pos="0">
                <a:srgbClr val="FF3300"/>
              </a:gs>
              <a:gs pos="71000">
                <a:srgbClr val="F5390A"/>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tabLst>
                <a:tab pos="334566" algn="l"/>
              </a:tabLst>
              <a:defRPr/>
            </a:pPr>
            <a:r>
              <a:rPr lang="en-US" altLang="ja-JP" sz="600" b="1" dirty="0">
                <a:solidFill>
                  <a:schemeClr val="bg1"/>
                </a:solidFill>
              </a:rPr>
              <a:t>	</a:t>
            </a:r>
            <a:endParaRPr lang="ja-JP" altLang="en-US" sz="600" b="1" dirty="0">
              <a:solidFill>
                <a:schemeClr val="bg1"/>
              </a:solidFill>
            </a:endParaRPr>
          </a:p>
        </p:txBody>
      </p:sp>
      <p:sp>
        <p:nvSpPr>
          <p:cNvPr id="5" name="正方形/長方形 4"/>
          <p:cNvSpPr/>
          <p:nvPr/>
        </p:nvSpPr>
        <p:spPr>
          <a:xfrm>
            <a:off x="0" y="3789363"/>
            <a:ext cx="9144000" cy="1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350"/>
          </a:p>
        </p:txBody>
      </p:sp>
      <p:pic>
        <p:nvPicPr>
          <p:cNvPr id="6" name="Picture 5"/>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96151" y="196852"/>
            <a:ext cx="16684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テキスト ボックス 6"/>
          <p:cNvSpPr txBox="1">
            <a:spLocks noChangeArrowheads="1"/>
          </p:cNvSpPr>
          <p:nvPr/>
        </p:nvSpPr>
        <p:spPr bwMode="auto">
          <a:xfrm>
            <a:off x="69850" y="6524626"/>
            <a:ext cx="1570038" cy="230832"/>
          </a:xfrm>
          <a:prstGeom prst="rect">
            <a:avLst/>
          </a:prstGeom>
          <a:solidFill>
            <a:srgbClr val="FF3300"/>
          </a:solidFill>
          <a:ln>
            <a:noFill/>
          </a:ln>
        </p:spPr>
        <p:txBody>
          <a:bodyPr>
            <a:spAutoFit/>
          </a:bodyPr>
          <a:lstStyle>
            <a:lvl1pPr>
              <a:defRPr kumimoji="1">
                <a:solidFill>
                  <a:schemeClr val="tx1"/>
                </a:solidFill>
                <a:latin typeface="Arial" charset="0"/>
                <a:ea typeface="HGPｺﾞｼｯｸM" pitchFamily="50" charset="-128"/>
              </a:defRPr>
            </a:lvl1pPr>
            <a:lvl2pPr marL="742950" indent="-285750">
              <a:defRPr kumimoji="1">
                <a:solidFill>
                  <a:schemeClr val="tx1"/>
                </a:solidFill>
                <a:latin typeface="Arial" charset="0"/>
                <a:ea typeface="HGPｺﾞｼｯｸM" pitchFamily="50" charset="-128"/>
              </a:defRPr>
            </a:lvl2pPr>
            <a:lvl3pPr marL="1143000" indent="-228600">
              <a:defRPr kumimoji="1">
                <a:solidFill>
                  <a:schemeClr val="tx1"/>
                </a:solidFill>
                <a:latin typeface="Arial" charset="0"/>
                <a:ea typeface="HGPｺﾞｼｯｸM" pitchFamily="50" charset="-128"/>
              </a:defRPr>
            </a:lvl3pPr>
            <a:lvl4pPr marL="1600200" indent="-228600">
              <a:defRPr kumimoji="1">
                <a:solidFill>
                  <a:schemeClr val="tx1"/>
                </a:solidFill>
                <a:latin typeface="Arial" charset="0"/>
                <a:ea typeface="HGPｺﾞｼｯｸM" pitchFamily="50" charset="-128"/>
              </a:defRPr>
            </a:lvl4pPr>
            <a:lvl5pPr marL="2057400" indent="-228600">
              <a:defRPr kumimoji="1">
                <a:solidFill>
                  <a:schemeClr val="tx1"/>
                </a:solidFill>
                <a:latin typeface="Arial" charset="0"/>
                <a:ea typeface="HGPｺﾞｼｯｸM" pitchFamily="50" charset="-128"/>
              </a:defRPr>
            </a:lvl5pPr>
            <a:lvl6pPr marL="2514600" indent="-228600" fontAlgn="base">
              <a:spcBef>
                <a:spcPct val="0"/>
              </a:spcBef>
              <a:spcAft>
                <a:spcPct val="0"/>
              </a:spcAft>
              <a:defRPr kumimoji="1">
                <a:solidFill>
                  <a:schemeClr val="tx1"/>
                </a:solidFill>
                <a:latin typeface="Arial" charset="0"/>
                <a:ea typeface="HGPｺﾞｼｯｸM" pitchFamily="50" charset="-128"/>
              </a:defRPr>
            </a:lvl6pPr>
            <a:lvl7pPr marL="2971800" indent="-228600" fontAlgn="base">
              <a:spcBef>
                <a:spcPct val="0"/>
              </a:spcBef>
              <a:spcAft>
                <a:spcPct val="0"/>
              </a:spcAft>
              <a:defRPr kumimoji="1">
                <a:solidFill>
                  <a:schemeClr val="tx1"/>
                </a:solidFill>
                <a:latin typeface="Arial" charset="0"/>
                <a:ea typeface="HGPｺﾞｼｯｸM" pitchFamily="50" charset="-128"/>
              </a:defRPr>
            </a:lvl7pPr>
            <a:lvl8pPr marL="3429000" indent="-228600" fontAlgn="base">
              <a:spcBef>
                <a:spcPct val="0"/>
              </a:spcBef>
              <a:spcAft>
                <a:spcPct val="0"/>
              </a:spcAft>
              <a:defRPr kumimoji="1">
                <a:solidFill>
                  <a:schemeClr val="tx1"/>
                </a:solidFill>
                <a:latin typeface="Arial" charset="0"/>
                <a:ea typeface="HGPｺﾞｼｯｸM" pitchFamily="50" charset="-128"/>
              </a:defRPr>
            </a:lvl8pPr>
            <a:lvl9pPr marL="3886200" indent="-228600" fontAlgn="base">
              <a:spcBef>
                <a:spcPct val="0"/>
              </a:spcBef>
              <a:spcAft>
                <a:spcPct val="0"/>
              </a:spcAft>
              <a:defRPr kumimoji="1">
                <a:solidFill>
                  <a:schemeClr val="tx1"/>
                </a:solidFill>
                <a:latin typeface="Arial" charset="0"/>
                <a:ea typeface="HGPｺﾞｼｯｸM" pitchFamily="50" charset="-128"/>
              </a:defRPr>
            </a:lvl9pPr>
          </a:lstStyle>
          <a:p>
            <a:pPr algn="ctr">
              <a:defRPr/>
            </a:pPr>
            <a:r>
              <a:rPr lang="en-US" altLang="ja-JP" sz="900" b="1" i="1">
                <a:solidFill>
                  <a:schemeClr val="bg1"/>
                </a:solidFill>
              </a:rPr>
              <a:t>CONFIDENTIAL</a:t>
            </a:r>
            <a:endParaRPr lang="ja-JP" altLang="en-US" sz="900" b="1" i="1">
              <a:solidFill>
                <a:schemeClr val="bg1"/>
              </a:solidFill>
            </a:endParaRPr>
          </a:p>
        </p:txBody>
      </p:sp>
      <p:sp>
        <p:nvSpPr>
          <p:cNvPr id="2" name="タイトル 1"/>
          <p:cNvSpPr>
            <a:spLocks noGrp="1"/>
          </p:cNvSpPr>
          <p:nvPr>
            <p:ph type="ctrTitle"/>
          </p:nvPr>
        </p:nvSpPr>
        <p:spPr>
          <a:xfrm>
            <a:off x="0" y="2204867"/>
            <a:ext cx="9144000" cy="1470025"/>
          </a:xfrm>
        </p:spPr>
        <p:txBody>
          <a:bodyPr anchor="b"/>
          <a:lstStyle>
            <a:lvl1pPr>
              <a:defRPr sz="2700"/>
            </a:lvl1pPr>
          </a:lstStyle>
          <a:p>
            <a:r>
              <a:rPr lang="ja-JP" altLang="en-US" dirty="0"/>
              <a:t>マスター タイトルの書式設定</a:t>
            </a:r>
          </a:p>
        </p:txBody>
      </p:sp>
      <p:sp>
        <p:nvSpPr>
          <p:cNvPr id="3" name="サブタイトル 2"/>
          <p:cNvSpPr>
            <a:spLocks noGrp="1"/>
          </p:cNvSpPr>
          <p:nvPr>
            <p:ph type="subTitle" idx="1"/>
          </p:nvPr>
        </p:nvSpPr>
        <p:spPr>
          <a:xfrm>
            <a:off x="1371600" y="4340696"/>
            <a:ext cx="6400800" cy="1752600"/>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ja-JP" altLang="en-US" dirty="0"/>
              <a:t>マスター サブタイトルの書式設定</a:t>
            </a:r>
          </a:p>
        </p:txBody>
      </p:sp>
      <p:sp>
        <p:nvSpPr>
          <p:cNvPr id="8" name="スライド番号プレースホルダー 5"/>
          <p:cNvSpPr>
            <a:spLocks noGrp="1"/>
          </p:cNvSpPr>
          <p:nvPr>
            <p:ph type="sldNum" sz="quarter" idx="10"/>
          </p:nvPr>
        </p:nvSpPr>
        <p:spPr/>
        <p:txBody>
          <a:bodyPr/>
          <a:lstStyle>
            <a:lvl1pPr>
              <a:defRPr/>
            </a:lvl1pPr>
          </a:lstStyle>
          <a:p>
            <a:fld id="{91404464-524B-4B3C-AD5A-26AD0A0CF21B}" type="slidenum">
              <a:rPr kumimoji="1" lang="ja-JP" altLang="en-US" smtClean="0"/>
              <a:pPr/>
              <a:t>‹#›</a:t>
            </a:fld>
            <a:endParaRPr kumimoji="1" lang="ja-JP" altLang="en-US"/>
          </a:p>
        </p:txBody>
      </p:sp>
    </p:spTree>
    <p:extLst>
      <p:ext uri="{BB962C8B-B14F-4D97-AF65-F5344CB8AC3E}">
        <p14:creationId xmlns:p14="http://schemas.microsoft.com/office/powerpoint/2010/main" val="40755283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4" name="正方形/長方形 3"/>
          <p:cNvSpPr/>
          <p:nvPr/>
        </p:nvSpPr>
        <p:spPr>
          <a:xfrm>
            <a:off x="0" y="3789363"/>
            <a:ext cx="9144000" cy="14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350"/>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296151" y="196852"/>
            <a:ext cx="1668463"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ボックス 5"/>
          <p:cNvSpPr txBox="1">
            <a:spLocks noChangeArrowheads="1"/>
          </p:cNvSpPr>
          <p:nvPr/>
        </p:nvSpPr>
        <p:spPr bwMode="auto">
          <a:xfrm>
            <a:off x="69850" y="6524626"/>
            <a:ext cx="1570038" cy="230832"/>
          </a:xfrm>
          <a:prstGeom prst="rect">
            <a:avLst/>
          </a:prstGeom>
          <a:solidFill>
            <a:srgbClr val="FF3300"/>
          </a:solidFill>
          <a:ln>
            <a:noFill/>
          </a:ln>
        </p:spPr>
        <p:txBody>
          <a:bodyPr>
            <a:spAutoFit/>
          </a:bodyPr>
          <a:lstStyle>
            <a:lvl1pPr>
              <a:defRPr kumimoji="1">
                <a:solidFill>
                  <a:schemeClr val="tx1"/>
                </a:solidFill>
                <a:latin typeface="Arial" charset="0"/>
                <a:ea typeface="HGPｺﾞｼｯｸM" pitchFamily="50" charset="-128"/>
              </a:defRPr>
            </a:lvl1pPr>
            <a:lvl2pPr marL="742950" indent="-285750">
              <a:defRPr kumimoji="1">
                <a:solidFill>
                  <a:schemeClr val="tx1"/>
                </a:solidFill>
                <a:latin typeface="Arial" charset="0"/>
                <a:ea typeface="HGPｺﾞｼｯｸM" pitchFamily="50" charset="-128"/>
              </a:defRPr>
            </a:lvl2pPr>
            <a:lvl3pPr marL="1143000" indent="-228600">
              <a:defRPr kumimoji="1">
                <a:solidFill>
                  <a:schemeClr val="tx1"/>
                </a:solidFill>
                <a:latin typeface="Arial" charset="0"/>
                <a:ea typeface="HGPｺﾞｼｯｸM" pitchFamily="50" charset="-128"/>
              </a:defRPr>
            </a:lvl3pPr>
            <a:lvl4pPr marL="1600200" indent="-228600">
              <a:defRPr kumimoji="1">
                <a:solidFill>
                  <a:schemeClr val="tx1"/>
                </a:solidFill>
                <a:latin typeface="Arial" charset="0"/>
                <a:ea typeface="HGPｺﾞｼｯｸM" pitchFamily="50" charset="-128"/>
              </a:defRPr>
            </a:lvl4pPr>
            <a:lvl5pPr marL="2057400" indent="-228600">
              <a:defRPr kumimoji="1">
                <a:solidFill>
                  <a:schemeClr val="tx1"/>
                </a:solidFill>
                <a:latin typeface="Arial" charset="0"/>
                <a:ea typeface="HGPｺﾞｼｯｸM" pitchFamily="50" charset="-128"/>
              </a:defRPr>
            </a:lvl5pPr>
            <a:lvl6pPr marL="2514600" indent="-228600" fontAlgn="base">
              <a:spcBef>
                <a:spcPct val="0"/>
              </a:spcBef>
              <a:spcAft>
                <a:spcPct val="0"/>
              </a:spcAft>
              <a:defRPr kumimoji="1">
                <a:solidFill>
                  <a:schemeClr val="tx1"/>
                </a:solidFill>
                <a:latin typeface="Arial" charset="0"/>
                <a:ea typeface="HGPｺﾞｼｯｸM" pitchFamily="50" charset="-128"/>
              </a:defRPr>
            </a:lvl6pPr>
            <a:lvl7pPr marL="2971800" indent="-228600" fontAlgn="base">
              <a:spcBef>
                <a:spcPct val="0"/>
              </a:spcBef>
              <a:spcAft>
                <a:spcPct val="0"/>
              </a:spcAft>
              <a:defRPr kumimoji="1">
                <a:solidFill>
                  <a:schemeClr val="tx1"/>
                </a:solidFill>
                <a:latin typeface="Arial" charset="0"/>
                <a:ea typeface="HGPｺﾞｼｯｸM" pitchFamily="50" charset="-128"/>
              </a:defRPr>
            </a:lvl7pPr>
            <a:lvl8pPr marL="3429000" indent="-228600" fontAlgn="base">
              <a:spcBef>
                <a:spcPct val="0"/>
              </a:spcBef>
              <a:spcAft>
                <a:spcPct val="0"/>
              </a:spcAft>
              <a:defRPr kumimoji="1">
                <a:solidFill>
                  <a:schemeClr val="tx1"/>
                </a:solidFill>
                <a:latin typeface="Arial" charset="0"/>
                <a:ea typeface="HGPｺﾞｼｯｸM" pitchFamily="50" charset="-128"/>
              </a:defRPr>
            </a:lvl8pPr>
            <a:lvl9pPr marL="3886200" indent="-228600" fontAlgn="base">
              <a:spcBef>
                <a:spcPct val="0"/>
              </a:spcBef>
              <a:spcAft>
                <a:spcPct val="0"/>
              </a:spcAft>
              <a:defRPr kumimoji="1">
                <a:solidFill>
                  <a:schemeClr val="tx1"/>
                </a:solidFill>
                <a:latin typeface="Arial" charset="0"/>
                <a:ea typeface="HGPｺﾞｼｯｸM" pitchFamily="50" charset="-128"/>
              </a:defRPr>
            </a:lvl9pPr>
          </a:lstStyle>
          <a:p>
            <a:pPr algn="ctr">
              <a:defRPr/>
            </a:pPr>
            <a:r>
              <a:rPr lang="en-US" altLang="ja-JP" sz="900" b="1" i="1">
                <a:solidFill>
                  <a:schemeClr val="bg1"/>
                </a:solidFill>
              </a:rPr>
              <a:t>CONFIDENTIAL</a:t>
            </a:r>
            <a:endParaRPr lang="ja-JP" altLang="en-US" sz="900" b="1" i="1">
              <a:solidFill>
                <a:schemeClr val="bg1"/>
              </a:solidFill>
            </a:endParaRPr>
          </a:p>
        </p:txBody>
      </p:sp>
      <p:sp>
        <p:nvSpPr>
          <p:cNvPr id="2" name="タイトル 1"/>
          <p:cNvSpPr>
            <a:spLocks noGrp="1"/>
          </p:cNvSpPr>
          <p:nvPr>
            <p:ph type="ctrTitle"/>
          </p:nvPr>
        </p:nvSpPr>
        <p:spPr>
          <a:xfrm>
            <a:off x="0" y="2204867"/>
            <a:ext cx="9144000" cy="1470025"/>
          </a:xfrm>
        </p:spPr>
        <p:txBody>
          <a:bodyPr anchor="b"/>
          <a:lstStyle>
            <a:lvl1pPr>
              <a:defRPr sz="2100"/>
            </a:lvl1pPr>
          </a:lstStyle>
          <a:p>
            <a:r>
              <a:rPr lang="ja-JP" altLang="en-US"/>
              <a:t>マスター タイトルの書式設定</a:t>
            </a:r>
            <a:endParaRPr lang="ja-JP" altLang="en-US" dirty="0"/>
          </a:p>
        </p:txBody>
      </p:sp>
      <p:sp>
        <p:nvSpPr>
          <p:cNvPr id="3" name="サブタイトル 2"/>
          <p:cNvSpPr>
            <a:spLocks noGrp="1"/>
          </p:cNvSpPr>
          <p:nvPr>
            <p:ph type="subTitle" idx="1"/>
          </p:nvPr>
        </p:nvSpPr>
        <p:spPr>
          <a:xfrm>
            <a:off x="1371600" y="4340696"/>
            <a:ext cx="6400800" cy="1752600"/>
          </a:xfrm>
        </p:spPr>
        <p:txBody>
          <a:bodyPr/>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7" name="スライド番号プレースホルダー 5"/>
          <p:cNvSpPr>
            <a:spLocks noGrp="1"/>
          </p:cNvSpPr>
          <p:nvPr>
            <p:ph type="sldNum" sz="quarter" idx="10"/>
          </p:nvPr>
        </p:nvSpPr>
        <p:spPr/>
        <p:txBody>
          <a:bodyPr/>
          <a:lstStyle>
            <a:lvl1pPr>
              <a:defRPr/>
            </a:lvl1pPr>
          </a:lstStyle>
          <a:p>
            <a:fld id="{91404464-524B-4B3C-AD5A-26AD0A0CF21B}" type="slidenum">
              <a:rPr kumimoji="1" lang="ja-JP" altLang="en-US" smtClean="0"/>
              <a:pPr/>
              <a:t>‹#›</a:t>
            </a:fld>
            <a:endParaRPr kumimoji="1" lang="ja-JP" altLang="en-US"/>
          </a:p>
        </p:txBody>
      </p:sp>
    </p:spTree>
    <p:extLst>
      <p:ext uri="{BB962C8B-B14F-4D97-AF65-F5344CB8AC3E}">
        <p14:creationId xmlns:p14="http://schemas.microsoft.com/office/powerpoint/2010/main" val="32499777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正方形/長方形 3"/>
          <p:cNvSpPr/>
          <p:nvPr/>
        </p:nvSpPr>
        <p:spPr>
          <a:xfrm>
            <a:off x="0" y="549277"/>
            <a:ext cx="9126538" cy="17463"/>
          </a:xfrm>
          <a:prstGeom prst="rect">
            <a:avLst/>
          </a:prstGeom>
          <a:gradFill>
            <a:gsLst>
              <a:gs pos="0">
                <a:srgbClr val="FF3300"/>
              </a:gs>
              <a:gs pos="71000">
                <a:srgbClr val="F5390A"/>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tabLst>
                <a:tab pos="334566" algn="l"/>
              </a:tabLst>
              <a:defRPr/>
            </a:pPr>
            <a:r>
              <a:rPr lang="en-US" altLang="ja-JP" sz="600" b="1" dirty="0">
                <a:solidFill>
                  <a:schemeClr val="bg1"/>
                </a:solidFill>
              </a:rPr>
              <a:t>	</a:t>
            </a:r>
            <a:endParaRPr lang="ja-JP" altLang="en-US" sz="600" b="1" dirty="0">
              <a:solidFill>
                <a:schemeClr val="bg1"/>
              </a:solidFill>
            </a:endParaRPr>
          </a:p>
        </p:txBody>
      </p:sp>
      <p:pic>
        <p:nvPicPr>
          <p:cNvPr id="5" name="Picture 5"/>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743325" y="6669090"/>
            <a:ext cx="165735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テキスト ボックス 5"/>
          <p:cNvSpPr txBox="1">
            <a:spLocks noChangeArrowheads="1"/>
          </p:cNvSpPr>
          <p:nvPr/>
        </p:nvSpPr>
        <p:spPr bwMode="auto">
          <a:xfrm>
            <a:off x="69850" y="6524626"/>
            <a:ext cx="1570038" cy="230832"/>
          </a:xfrm>
          <a:prstGeom prst="rect">
            <a:avLst/>
          </a:prstGeom>
          <a:solidFill>
            <a:srgbClr val="FF3300"/>
          </a:solidFill>
          <a:ln>
            <a:noFill/>
          </a:ln>
        </p:spPr>
        <p:txBody>
          <a:bodyPr>
            <a:spAutoFit/>
          </a:bodyPr>
          <a:lstStyle>
            <a:lvl1pPr>
              <a:defRPr kumimoji="1">
                <a:solidFill>
                  <a:schemeClr val="tx1"/>
                </a:solidFill>
                <a:latin typeface="Arial" charset="0"/>
                <a:ea typeface="HGPｺﾞｼｯｸM" pitchFamily="50" charset="-128"/>
              </a:defRPr>
            </a:lvl1pPr>
            <a:lvl2pPr marL="742950" indent="-285750">
              <a:defRPr kumimoji="1">
                <a:solidFill>
                  <a:schemeClr val="tx1"/>
                </a:solidFill>
                <a:latin typeface="Arial" charset="0"/>
                <a:ea typeface="HGPｺﾞｼｯｸM" pitchFamily="50" charset="-128"/>
              </a:defRPr>
            </a:lvl2pPr>
            <a:lvl3pPr marL="1143000" indent="-228600">
              <a:defRPr kumimoji="1">
                <a:solidFill>
                  <a:schemeClr val="tx1"/>
                </a:solidFill>
                <a:latin typeface="Arial" charset="0"/>
                <a:ea typeface="HGPｺﾞｼｯｸM" pitchFamily="50" charset="-128"/>
              </a:defRPr>
            </a:lvl3pPr>
            <a:lvl4pPr marL="1600200" indent="-228600">
              <a:defRPr kumimoji="1">
                <a:solidFill>
                  <a:schemeClr val="tx1"/>
                </a:solidFill>
                <a:latin typeface="Arial" charset="0"/>
                <a:ea typeface="HGPｺﾞｼｯｸM" pitchFamily="50" charset="-128"/>
              </a:defRPr>
            </a:lvl4pPr>
            <a:lvl5pPr marL="2057400" indent="-228600">
              <a:defRPr kumimoji="1">
                <a:solidFill>
                  <a:schemeClr val="tx1"/>
                </a:solidFill>
                <a:latin typeface="Arial" charset="0"/>
                <a:ea typeface="HGPｺﾞｼｯｸM" pitchFamily="50" charset="-128"/>
              </a:defRPr>
            </a:lvl5pPr>
            <a:lvl6pPr marL="2514600" indent="-228600" fontAlgn="base">
              <a:spcBef>
                <a:spcPct val="0"/>
              </a:spcBef>
              <a:spcAft>
                <a:spcPct val="0"/>
              </a:spcAft>
              <a:defRPr kumimoji="1">
                <a:solidFill>
                  <a:schemeClr val="tx1"/>
                </a:solidFill>
                <a:latin typeface="Arial" charset="0"/>
                <a:ea typeface="HGPｺﾞｼｯｸM" pitchFamily="50" charset="-128"/>
              </a:defRPr>
            </a:lvl6pPr>
            <a:lvl7pPr marL="2971800" indent="-228600" fontAlgn="base">
              <a:spcBef>
                <a:spcPct val="0"/>
              </a:spcBef>
              <a:spcAft>
                <a:spcPct val="0"/>
              </a:spcAft>
              <a:defRPr kumimoji="1">
                <a:solidFill>
                  <a:schemeClr val="tx1"/>
                </a:solidFill>
                <a:latin typeface="Arial" charset="0"/>
                <a:ea typeface="HGPｺﾞｼｯｸM" pitchFamily="50" charset="-128"/>
              </a:defRPr>
            </a:lvl7pPr>
            <a:lvl8pPr marL="3429000" indent="-228600" fontAlgn="base">
              <a:spcBef>
                <a:spcPct val="0"/>
              </a:spcBef>
              <a:spcAft>
                <a:spcPct val="0"/>
              </a:spcAft>
              <a:defRPr kumimoji="1">
                <a:solidFill>
                  <a:schemeClr val="tx1"/>
                </a:solidFill>
                <a:latin typeface="Arial" charset="0"/>
                <a:ea typeface="HGPｺﾞｼｯｸM" pitchFamily="50" charset="-128"/>
              </a:defRPr>
            </a:lvl8pPr>
            <a:lvl9pPr marL="3886200" indent="-228600" fontAlgn="base">
              <a:spcBef>
                <a:spcPct val="0"/>
              </a:spcBef>
              <a:spcAft>
                <a:spcPct val="0"/>
              </a:spcAft>
              <a:defRPr kumimoji="1">
                <a:solidFill>
                  <a:schemeClr val="tx1"/>
                </a:solidFill>
                <a:latin typeface="Arial" charset="0"/>
                <a:ea typeface="HGPｺﾞｼｯｸM" pitchFamily="50" charset="-128"/>
              </a:defRPr>
            </a:lvl9pPr>
          </a:lstStyle>
          <a:p>
            <a:pPr algn="ctr">
              <a:defRPr/>
            </a:pPr>
            <a:r>
              <a:rPr lang="en-US" altLang="ja-JP" sz="900" b="1" i="1">
                <a:solidFill>
                  <a:schemeClr val="bg1"/>
                </a:solidFill>
              </a:rPr>
              <a:t>CONFIDENTIAL</a:t>
            </a:r>
            <a:endParaRPr lang="ja-JP" altLang="en-US" sz="900" b="1" i="1">
              <a:solidFill>
                <a:schemeClr val="bg1"/>
              </a:solidFill>
            </a:endParaRPr>
          </a:p>
        </p:txBody>
      </p:sp>
      <p:sp>
        <p:nvSpPr>
          <p:cNvPr id="2" name="タイトル 1"/>
          <p:cNvSpPr>
            <a:spLocks noGrp="1"/>
          </p:cNvSpPr>
          <p:nvPr>
            <p:ph type="title"/>
          </p:nvPr>
        </p:nvSpPr>
        <p:spPr/>
        <p:txBody>
          <a:bodyPr/>
          <a:lstStyle>
            <a:lvl1pPr algn="l">
              <a:defRPr sz="2400">
                <a:latin typeface="Meiryo UI" panose="020B0604030504040204" pitchFamily="34" charset="-128"/>
                <a:ea typeface="Meiryo UI" panose="020B0604030504040204" pitchFamily="34" charset="-128"/>
              </a:defRPr>
            </a:lvl1pPr>
          </a:lstStyle>
          <a:p>
            <a:r>
              <a:rPr lang="ja-JP" altLang="en-US" dirty="0"/>
              <a:t>マスター タイトルの書式設定</a:t>
            </a:r>
          </a:p>
        </p:txBody>
      </p:sp>
      <p:sp>
        <p:nvSpPr>
          <p:cNvPr id="3" name="コンテンツ プレースホルダー 2"/>
          <p:cNvSpPr>
            <a:spLocks noGrp="1"/>
          </p:cNvSpPr>
          <p:nvPr>
            <p:ph idx="1"/>
          </p:nvPr>
        </p:nvSpPr>
        <p:spPr/>
        <p:txBody>
          <a:bodyPr/>
          <a:lstStyle>
            <a:lvl1pPr marL="257175" indent="-257175">
              <a:buClr>
                <a:schemeClr val="accent2"/>
              </a:buClr>
              <a:buFont typeface="Wingdings" pitchFamily="2" charset="2"/>
              <a:buChar char="n"/>
              <a:defRPr/>
            </a:lvl1pPr>
            <a:lvl2pPr marL="557213" indent="-214313">
              <a:buClr>
                <a:schemeClr val="accent6"/>
              </a:buClr>
              <a:buFont typeface="Wingdings" pitchFamily="2" charset="2"/>
              <a:buChar char="l"/>
              <a:defRPr/>
            </a:lvl2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7" name="スライド番号プレースホルダー 5"/>
          <p:cNvSpPr>
            <a:spLocks noGrp="1"/>
          </p:cNvSpPr>
          <p:nvPr>
            <p:ph type="sldNum" sz="quarter" idx="10"/>
          </p:nvPr>
        </p:nvSpPr>
        <p:spPr/>
        <p:txBody>
          <a:bodyPr/>
          <a:lstStyle>
            <a:lvl1pPr>
              <a:defRPr/>
            </a:lvl1pPr>
          </a:lstStyle>
          <a:p>
            <a:fld id="{91404464-524B-4B3C-AD5A-26AD0A0CF21B}" type="slidenum">
              <a:rPr kumimoji="1" lang="ja-JP" altLang="en-US" smtClean="0"/>
              <a:pPr/>
              <a:t>‹#›</a:t>
            </a:fld>
            <a:endParaRPr kumimoji="1" lang="ja-JP" altLang="en-US"/>
          </a:p>
        </p:txBody>
      </p:sp>
    </p:spTree>
    <p:extLst>
      <p:ext uri="{BB962C8B-B14F-4D97-AF65-F5344CB8AC3E}">
        <p14:creationId xmlns:p14="http://schemas.microsoft.com/office/powerpoint/2010/main" val="29623206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正方形/長方形 2"/>
          <p:cNvSpPr/>
          <p:nvPr/>
        </p:nvSpPr>
        <p:spPr>
          <a:xfrm>
            <a:off x="0" y="549277"/>
            <a:ext cx="9126538" cy="17463"/>
          </a:xfrm>
          <a:prstGeom prst="rect">
            <a:avLst/>
          </a:prstGeom>
          <a:gradFill>
            <a:gsLst>
              <a:gs pos="0">
                <a:srgbClr val="FF3300"/>
              </a:gs>
              <a:gs pos="71000">
                <a:srgbClr val="F5390A"/>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tabLst>
                <a:tab pos="334566" algn="l"/>
              </a:tabLst>
              <a:defRPr/>
            </a:pPr>
            <a:r>
              <a:rPr lang="en-US" altLang="ja-JP" sz="600" b="1" dirty="0">
                <a:solidFill>
                  <a:schemeClr val="bg1"/>
                </a:solidFill>
              </a:rPr>
              <a:t>	</a:t>
            </a:r>
            <a:endParaRPr lang="ja-JP" altLang="en-US" sz="600" b="1" dirty="0">
              <a:solidFill>
                <a:schemeClr val="bg1"/>
              </a:solidFill>
            </a:endParaRPr>
          </a:p>
        </p:txBody>
      </p:sp>
      <p:pic>
        <p:nvPicPr>
          <p:cNvPr id="4" name="Picture 5"/>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743325" y="6669090"/>
            <a:ext cx="165735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テキスト ボックス 4"/>
          <p:cNvSpPr txBox="1">
            <a:spLocks noChangeArrowheads="1"/>
          </p:cNvSpPr>
          <p:nvPr/>
        </p:nvSpPr>
        <p:spPr bwMode="auto">
          <a:xfrm>
            <a:off x="69850" y="6524626"/>
            <a:ext cx="1570038" cy="230832"/>
          </a:xfrm>
          <a:prstGeom prst="rect">
            <a:avLst/>
          </a:prstGeom>
          <a:solidFill>
            <a:srgbClr val="FF3300"/>
          </a:solidFill>
          <a:ln>
            <a:noFill/>
          </a:ln>
        </p:spPr>
        <p:txBody>
          <a:bodyPr>
            <a:spAutoFit/>
          </a:bodyPr>
          <a:lstStyle>
            <a:lvl1pPr>
              <a:defRPr kumimoji="1">
                <a:solidFill>
                  <a:schemeClr val="tx1"/>
                </a:solidFill>
                <a:latin typeface="Arial" charset="0"/>
                <a:ea typeface="HGPｺﾞｼｯｸM" pitchFamily="50" charset="-128"/>
              </a:defRPr>
            </a:lvl1pPr>
            <a:lvl2pPr marL="742950" indent="-285750">
              <a:defRPr kumimoji="1">
                <a:solidFill>
                  <a:schemeClr val="tx1"/>
                </a:solidFill>
                <a:latin typeface="Arial" charset="0"/>
                <a:ea typeface="HGPｺﾞｼｯｸM" pitchFamily="50" charset="-128"/>
              </a:defRPr>
            </a:lvl2pPr>
            <a:lvl3pPr marL="1143000" indent="-228600">
              <a:defRPr kumimoji="1">
                <a:solidFill>
                  <a:schemeClr val="tx1"/>
                </a:solidFill>
                <a:latin typeface="Arial" charset="0"/>
                <a:ea typeface="HGPｺﾞｼｯｸM" pitchFamily="50" charset="-128"/>
              </a:defRPr>
            </a:lvl3pPr>
            <a:lvl4pPr marL="1600200" indent="-228600">
              <a:defRPr kumimoji="1">
                <a:solidFill>
                  <a:schemeClr val="tx1"/>
                </a:solidFill>
                <a:latin typeface="Arial" charset="0"/>
                <a:ea typeface="HGPｺﾞｼｯｸM" pitchFamily="50" charset="-128"/>
              </a:defRPr>
            </a:lvl4pPr>
            <a:lvl5pPr marL="2057400" indent="-228600">
              <a:defRPr kumimoji="1">
                <a:solidFill>
                  <a:schemeClr val="tx1"/>
                </a:solidFill>
                <a:latin typeface="Arial" charset="0"/>
                <a:ea typeface="HGPｺﾞｼｯｸM" pitchFamily="50" charset="-128"/>
              </a:defRPr>
            </a:lvl5pPr>
            <a:lvl6pPr marL="2514600" indent="-228600" fontAlgn="base">
              <a:spcBef>
                <a:spcPct val="0"/>
              </a:spcBef>
              <a:spcAft>
                <a:spcPct val="0"/>
              </a:spcAft>
              <a:defRPr kumimoji="1">
                <a:solidFill>
                  <a:schemeClr val="tx1"/>
                </a:solidFill>
                <a:latin typeface="Arial" charset="0"/>
                <a:ea typeface="HGPｺﾞｼｯｸM" pitchFamily="50" charset="-128"/>
              </a:defRPr>
            </a:lvl6pPr>
            <a:lvl7pPr marL="2971800" indent="-228600" fontAlgn="base">
              <a:spcBef>
                <a:spcPct val="0"/>
              </a:spcBef>
              <a:spcAft>
                <a:spcPct val="0"/>
              </a:spcAft>
              <a:defRPr kumimoji="1">
                <a:solidFill>
                  <a:schemeClr val="tx1"/>
                </a:solidFill>
                <a:latin typeface="Arial" charset="0"/>
                <a:ea typeface="HGPｺﾞｼｯｸM" pitchFamily="50" charset="-128"/>
              </a:defRPr>
            </a:lvl7pPr>
            <a:lvl8pPr marL="3429000" indent="-228600" fontAlgn="base">
              <a:spcBef>
                <a:spcPct val="0"/>
              </a:spcBef>
              <a:spcAft>
                <a:spcPct val="0"/>
              </a:spcAft>
              <a:defRPr kumimoji="1">
                <a:solidFill>
                  <a:schemeClr val="tx1"/>
                </a:solidFill>
                <a:latin typeface="Arial" charset="0"/>
                <a:ea typeface="HGPｺﾞｼｯｸM" pitchFamily="50" charset="-128"/>
              </a:defRPr>
            </a:lvl8pPr>
            <a:lvl9pPr marL="3886200" indent="-228600" fontAlgn="base">
              <a:spcBef>
                <a:spcPct val="0"/>
              </a:spcBef>
              <a:spcAft>
                <a:spcPct val="0"/>
              </a:spcAft>
              <a:defRPr kumimoji="1">
                <a:solidFill>
                  <a:schemeClr val="tx1"/>
                </a:solidFill>
                <a:latin typeface="Arial" charset="0"/>
                <a:ea typeface="HGPｺﾞｼｯｸM" pitchFamily="50" charset="-128"/>
              </a:defRPr>
            </a:lvl9pPr>
          </a:lstStyle>
          <a:p>
            <a:pPr algn="ctr">
              <a:defRPr/>
            </a:pPr>
            <a:r>
              <a:rPr lang="en-US" altLang="ja-JP" sz="900" b="1" i="1">
                <a:solidFill>
                  <a:schemeClr val="bg1"/>
                </a:solidFill>
              </a:rPr>
              <a:t>CONFIDENTIAL</a:t>
            </a:r>
            <a:endParaRPr lang="ja-JP" altLang="en-US" sz="900" b="1" i="1">
              <a:solidFill>
                <a:schemeClr val="bg1"/>
              </a:solidFill>
            </a:endParaRPr>
          </a:p>
        </p:txBody>
      </p:sp>
      <p:sp>
        <p:nvSpPr>
          <p:cNvPr id="2" name="タイトル 1"/>
          <p:cNvSpPr>
            <a:spLocks noGrp="1"/>
          </p:cNvSpPr>
          <p:nvPr>
            <p:ph type="title"/>
          </p:nvPr>
        </p:nvSpPr>
        <p:spPr/>
        <p:txBody>
          <a:bodyPr/>
          <a:lstStyle>
            <a:lvl1pPr algn="l">
              <a:defRPr sz="2400">
                <a:latin typeface="Meiryo UI" panose="020B0604030504040204" pitchFamily="34" charset="-128"/>
                <a:ea typeface="Meiryo UI" panose="020B0604030504040204" pitchFamily="34" charset="-128"/>
              </a:defRPr>
            </a:lvl1pPr>
          </a:lstStyle>
          <a:p>
            <a:r>
              <a:rPr lang="ja-JP" altLang="en-US" dirty="0"/>
              <a:t>マスター タイトルの書式設定</a:t>
            </a:r>
          </a:p>
        </p:txBody>
      </p:sp>
      <p:sp>
        <p:nvSpPr>
          <p:cNvPr id="6" name="スライド番号プレースホルダー 4"/>
          <p:cNvSpPr>
            <a:spLocks noGrp="1"/>
          </p:cNvSpPr>
          <p:nvPr>
            <p:ph type="sldNum" sz="quarter" idx="10"/>
          </p:nvPr>
        </p:nvSpPr>
        <p:spPr/>
        <p:txBody>
          <a:bodyPr/>
          <a:lstStyle>
            <a:lvl1pPr>
              <a:defRPr/>
            </a:lvl1pPr>
          </a:lstStyle>
          <a:p>
            <a:fld id="{91404464-524B-4B3C-AD5A-26AD0A0CF21B}" type="slidenum">
              <a:rPr kumimoji="1" lang="ja-JP" altLang="en-US" smtClean="0"/>
              <a:pPr/>
              <a:t>‹#›</a:t>
            </a:fld>
            <a:endParaRPr kumimoji="1" lang="ja-JP" altLang="en-US"/>
          </a:p>
        </p:txBody>
      </p:sp>
    </p:spTree>
    <p:extLst>
      <p:ext uri="{BB962C8B-B14F-4D97-AF65-F5344CB8AC3E}">
        <p14:creationId xmlns:p14="http://schemas.microsoft.com/office/powerpoint/2010/main" val="23217621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5"/>
          <p:cNvSpPr>
            <a:spLocks noGrp="1"/>
          </p:cNvSpPr>
          <p:nvPr>
            <p:ph type="sldNum" sz="quarter" idx="10"/>
          </p:nvPr>
        </p:nvSpPr>
        <p:spPr/>
        <p:txBody>
          <a:bodyPr/>
          <a:lstStyle>
            <a:lvl1pPr>
              <a:defRPr/>
            </a:lvl1pPr>
          </a:lstStyle>
          <a:p>
            <a:fld id="{91404464-524B-4B3C-AD5A-26AD0A0CF21B}" type="slidenum">
              <a:rPr kumimoji="1" lang="ja-JP" altLang="en-US" smtClean="0"/>
              <a:pPr/>
              <a:t>‹#›</a:t>
            </a:fld>
            <a:endParaRPr kumimoji="1" lang="ja-JP" altLang="en-US"/>
          </a:p>
        </p:txBody>
      </p:sp>
    </p:spTree>
    <p:extLst>
      <p:ext uri="{BB962C8B-B14F-4D97-AF65-F5344CB8AC3E}">
        <p14:creationId xmlns:p14="http://schemas.microsoft.com/office/powerpoint/2010/main" val="38786026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2"/>
            <a:ext cx="7772400" cy="1362075"/>
          </a:xfrm>
        </p:spPr>
        <p:txBody>
          <a:bodyPr anchor="t"/>
          <a:lstStyle>
            <a:lvl1pPr algn="l">
              <a:defRPr sz="3000" b="1" cap="all"/>
            </a:lvl1pPr>
          </a:lstStyle>
          <a:p>
            <a:r>
              <a:rPr lang="ja-JP" altLang="en-US" dirty="0"/>
              <a:t>マスター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ja-JP" altLang="en-US" dirty="0"/>
              <a:t>マスター テキストの書式設定</a:t>
            </a:r>
          </a:p>
        </p:txBody>
      </p:sp>
      <p:sp>
        <p:nvSpPr>
          <p:cNvPr id="4" name="日付プレースホルダ 3"/>
          <p:cNvSpPr>
            <a:spLocks noGrp="1"/>
          </p:cNvSpPr>
          <p:nvPr>
            <p:ph type="dt" sz="half" idx="10"/>
          </p:nvPr>
        </p:nvSpPr>
        <p:spPr>
          <a:xfrm>
            <a:off x="457200" y="6356352"/>
            <a:ext cx="2133600" cy="365125"/>
          </a:xfrm>
          <a:prstGeom prst="rect">
            <a:avLst/>
          </a:prstGeom>
        </p:spPr>
        <p:txBody>
          <a:bodyPr/>
          <a:lstStyle>
            <a:lvl1pPr>
              <a:defRPr/>
            </a:lvl1pPr>
          </a:lstStyle>
          <a:p>
            <a:fld id="{E79A3270-F68A-4F25-8861-40E10F466E5D}" type="datetimeFigureOut">
              <a:rPr kumimoji="1" lang="ja-JP" altLang="en-US" smtClean="0"/>
              <a:pPr/>
              <a:t>2024/2/22</a:t>
            </a:fld>
            <a:endParaRPr kumimoji="1" lang="ja-JP" altLang="en-US"/>
          </a:p>
        </p:txBody>
      </p:sp>
      <p:sp>
        <p:nvSpPr>
          <p:cNvPr id="5" name="フッター プレースホルダ 4"/>
          <p:cNvSpPr>
            <a:spLocks noGrp="1"/>
          </p:cNvSpPr>
          <p:nvPr>
            <p:ph type="ftr" sz="quarter" idx="11"/>
          </p:nvPr>
        </p:nvSpPr>
        <p:spPr>
          <a:xfrm>
            <a:off x="3124200" y="6356352"/>
            <a:ext cx="2895600" cy="365125"/>
          </a:xfrm>
          <a:prstGeom prst="rect">
            <a:avLst/>
          </a:prstGeom>
        </p:spPr>
        <p:txBody>
          <a:bodyPr/>
          <a:lstStyle>
            <a:lvl1pPr>
              <a:defRPr/>
            </a:lvl1pPr>
          </a:lstStyle>
          <a:p>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91404464-524B-4B3C-AD5A-26AD0A0CF21B}" type="slidenum">
              <a:rPr kumimoji="1" lang="ja-JP" altLang="en-US" smtClean="0"/>
              <a:pPr/>
              <a:t>‹#›</a:t>
            </a:fld>
            <a:endParaRPr kumimoji="1" lang="ja-JP" altLang="en-US"/>
          </a:p>
        </p:txBody>
      </p:sp>
    </p:spTree>
    <p:extLst>
      <p:ext uri="{BB962C8B-B14F-4D97-AF65-F5344CB8AC3E}">
        <p14:creationId xmlns:p14="http://schemas.microsoft.com/office/powerpoint/2010/main" val="37040355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119063" y="115888"/>
            <a:ext cx="89058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119063" y="620714"/>
            <a:ext cx="8905875" cy="597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スライド番号プレースホルダー 5"/>
          <p:cNvSpPr>
            <a:spLocks noGrp="1"/>
          </p:cNvSpPr>
          <p:nvPr>
            <p:ph type="sldNum" sz="quarter" idx="4"/>
          </p:nvPr>
        </p:nvSpPr>
        <p:spPr>
          <a:xfrm>
            <a:off x="6891338" y="6597650"/>
            <a:ext cx="2133600" cy="215900"/>
          </a:xfrm>
          <a:prstGeom prst="rect">
            <a:avLst/>
          </a:prstGeom>
        </p:spPr>
        <p:txBody>
          <a:bodyPr vert="horz" lIns="91440" tIns="45720" rIns="91440" bIns="45720" rtlCol="0" anchor="ctr"/>
          <a:lstStyle>
            <a:lvl1pPr algn="r" fontAlgn="auto">
              <a:spcBef>
                <a:spcPts val="0"/>
              </a:spcBef>
              <a:spcAft>
                <a:spcPts val="0"/>
              </a:spcAft>
              <a:defRPr sz="788">
                <a:solidFill>
                  <a:schemeClr val="tx1"/>
                </a:solidFill>
                <a:latin typeface="+mn-lt"/>
                <a:ea typeface="+mn-ea"/>
              </a:defRPr>
            </a:lvl1pPr>
          </a:lstStyle>
          <a:p>
            <a:fld id="{91404464-524B-4B3C-AD5A-26AD0A0CF21B}" type="slidenum">
              <a:rPr kumimoji="1" lang="ja-JP" altLang="en-US" smtClean="0"/>
              <a:pPr/>
              <a:t>‹#›</a:t>
            </a:fld>
            <a:endParaRPr kumimoji="1" lang="ja-JP" altLang="en-US"/>
          </a:p>
        </p:txBody>
      </p:sp>
    </p:spTree>
    <p:extLst>
      <p:ext uri="{BB962C8B-B14F-4D97-AF65-F5344CB8AC3E}">
        <p14:creationId xmlns:p14="http://schemas.microsoft.com/office/powerpoint/2010/main" val="9371816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rtl="0" eaLnBrk="1" fontAlgn="base" hangingPunct="1">
        <a:spcBef>
          <a:spcPct val="0"/>
        </a:spcBef>
        <a:spcAft>
          <a:spcPct val="0"/>
        </a:spcAft>
        <a:defRPr kumimoji="1" lang="ja-JP" altLang="en-US" sz="2400" b="1" kern="1200" dirty="0">
          <a:solidFill>
            <a:schemeClr val="tx1"/>
          </a:solidFill>
          <a:latin typeface="Meiryo UI" panose="020B0604030504040204" pitchFamily="50" charset="-128"/>
          <a:ea typeface="Meiryo UI" panose="020B0604030504040204" pitchFamily="50" charset="-128"/>
          <a:cs typeface="+mj-cs"/>
        </a:defRPr>
      </a:lvl1pPr>
      <a:lvl2pPr algn="ctr" rtl="0" eaLnBrk="1" fontAlgn="base" hangingPunct="1">
        <a:spcBef>
          <a:spcPct val="0"/>
        </a:spcBef>
        <a:spcAft>
          <a:spcPct val="0"/>
        </a:spcAft>
        <a:defRPr kumimoji="1" sz="1800" b="1">
          <a:solidFill>
            <a:schemeClr val="tx1"/>
          </a:solidFill>
          <a:latin typeface="HGPｺﾞｼｯｸM" pitchFamily="50" charset="-128"/>
          <a:ea typeface="HGPｺﾞｼｯｸM" pitchFamily="50" charset="-128"/>
        </a:defRPr>
      </a:lvl2pPr>
      <a:lvl3pPr algn="ctr" rtl="0" eaLnBrk="1" fontAlgn="base" hangingPunct="1">
        <a:spcBef>
          <a:spcPct val="0"/>
        </a:spcBef>
        <a:spcAft>
          <a:spcPct val="0"/>
        </a:spcAft>
        <a:defRPr kumimoji="1" sz="1800" b="1">
          <a:solidFill>
            <a:schemeClr val="tx1"/>
          </a:solidFill>
          <a:latin typeface="HGPｺﾞｼｯｸM" pitchFamily="50" charset="-128"/>
          <a:ea typeface="HGPｺﾞｼｯｸM" pitchFamily="50" charset="-128"/>
        </a:defRPr>
      </a:lvl3pPr>
      <a:lvl4pPr algn="ctr" rtl="0" eaLnBrk="1" fontAlgn="base" hangingPunct="1">
        <a:spcBef>
          <a:spcPct val="0"/>
        </a:spcBef>
        <a:spcAft>
          <a:spcPct val="0"/>
        </a:spcAft>
        <a:defRPr kumimoji="1" sz="1800" b="1">
          <a:solidFill>
            <a:schemeClr val="tx1"/>
          </a:solidFill>
          <a:latin typeface="HGPｺﾞｼｯｸM" pitchFamily="50" charset="-128"/>
          <a:ea typeface="HGPｺﾞｼｯｸM" pitchFamily="50" charset="-128"/>
        </a:defRPr>
      </a:lvl4pPr>
      <a:lvl5pPr algn="ctr" rtl="0" eaLnBrk="1" fontAlgn="base" hangingPunct="1">
        <a:spcBef>
          <a:spcPct val="0"/>
        </a:spcBef>
        <a:spcAft>
          <a:spcPct val="0"/>
        </a:spcAft>
        <a:defRPr kumimoji="1" sz="1800" b="1">
          <a:solidFill>
            <a:schemeClr val="tx1"/>
          </a:solidFill>
          <a:latin typeface="HGPｺﾞｼｯｸM" pitchFamily="50" charset="-128"/>
          <a:ea typeface="HGPｺﾞｼｯｸM" pitchFamily="50" charset="-128"/>
        </a:defRPr>
      </a:lvl5pPr>
      <a:lvl6pPr marL="342900" algn="ctr" rtl="0" eaLnBrk="1" fontAlgn="base" hangingPunct="1">
        <a:spcBef>
          <a:spcPct val="0"/>
        </a:spcBef>
        <a:spcAft>
          <a:spcPct val="0"/>
        </a:spcAft>
        <a:defRPr kumimoji="1" sz="1800" b="1">
          <a:solidFill>
            <a:schemeClr val="tx1"/>
          </a:solidFill>
          <a:latin typeface="HGPｺﾞｼｯｸM" pitchFamily="50" charset="-128"/>
          <a:ea typeface="HGPｺﾞｼｯｸM" pitchFamily="50" charset="-128"/>
        </a:defRPr>
      </a:lvl6pPr>
      <a:lvl7pPr marL="685800" algn="ctr" rtl="0" eaLnBrk="1" fontAlgn="base" hangingPunct="1">
        <a:spcBef>
          <a:spcPct val="0"/>
        </a:spcBef>
        <a:spcAft>
          <a:spcPct val="0"/>
        </a:spcAft>
        <a:defRPr kumimoji="1" sz="1800" b="1">
          <a:solidFill>
            <a:schemeClr val="tx1"/>
          </a:solidFill>
          <a:latin typeface="HGPｺﾞｼｯｸM" pitchFamily="50" charset="-128"/>
          <a:ea typeface="HGPｺﾞｼｯｸM" pitchFamily="50" charset="-128"/>
        </a:defRPr>
      </a:lvl7pPr>
      <a:lvl8pPr marL="1028700" algn="ctr" rtl="0" eaLnBrk="1" fontAlgn="base" hangingPunct="1">
        <a:spcBef>
          <a:spcPct val="0"/>
        </a:spcBef>
        <a:spcAft>
          <a:spcPct val="0"/>
        </a:spcAft>
        <a:defRPr kumimoji="1" sz="1800" b="1">
          <a:solidFill>
            <a:schemeClr val="tx1"/>
          </a:solidFill>
          <a:latin typeface="HGPｺﾞｼｯｸM" pitchFamily="50" charset="-128"/>
          <a:ea typeface="HGPｺﾞｼｯｸM" pitchFamily="50" charset="-128"/>
        </a:defRPr>
      </a:lvl8pPr>
      <a:lvl9pPr marL="1371600" algn="ctr" rtl="0" eaLnBrk="1" fontAlgn="base" hangingPunct="1">
        <a:spcBef>
          <a:spcPct val="0"/>
        </a:spcBef>
        <a:spcAft>
          <a:spcPct val="0"/>
        </a:spcAft>
        <a:defRPr kumimoji="1" sz="1800" b="1">
          <a:solidFill>
            <a:schemeClr val="tx1"/>
          </a:solidFill>
          <a:latin typeface="HGPｺﾞｼｯｸM" pitchFamily="50" charset="-128"/>
          <a:ea typeface="HGPｺﾞｼｯｸM" pitchFamily="50" charset="-128"/>
        </a:defRPr>
      </a:lvl9pPr>
    </p:titleStyle>
    <p:bodyStyle>
      <a:lvl1pPr marL="257175" indent="-257175" algn="l" rtl="0" eaLnBrk="1" fontAlgn="base" hangingPunct="1">
        <a:spcBef>
          <a:spcPct val="20000"/>
        </a:spcBef>
        <a:spcAft>
          <a:spcPct val="0"/>
        </a:spcAft>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557213" indent="-214313" algn="l" rtl="0" eaLnBrk="1" fontAlgn="base" hangingPunct="1">
        <a:spcBef>
          <a:spcPct val="20000"/>
        </a:spcBef>
        <a:spcAft>
          <a:spcPct val="0"/>
        </a:spcAft>
        <a:buFont typeface="Arial" charset="0"/>
        <a:buChar char="–"/>
        <a:defRPr kumimoji="1" sz="1200" kern="1200">
          <a:solidFill>
            <a:schemeClr val="tx1"/>
          </a:solidFill>
          <a:latin typeface="Meiryo UI" panose="020B0604030504040204" pitchFamily="50" charset="-128"/>
          <a:ea typeface="Meiryo UI" panose="020B0604030504040204" pitchFamily="50" charset="-128"/>
          <a:cs typeface="+mn-cs"/>
        </a:defRPr>
      </a:lvl2pPr>
      <a:lvl3pPr marL="857250" indent="-171450" algn="l" rtl="0" eaLnBrk="1" fontAlgn="base" hangingPunct="1">
        <a:spcBef>
          <a:spcPct val="20000"/>
        </a:spcBef>
        <a:spcAft>
          <a:spcPct val="0"/>
        </a:spcAft>
        <a:buFont typeface="Arial" charset="0"/>
        <a:buChar char="•"/>
        <a:defRPr kumimoji="1" sz="1050" kern="1200">
          <a:solidFill>
            <a:schemeClr val="tx1"/>
          </a:solidFill>
          <a:latin typeface="Meiryo UI" panose="020B0604030504040204" pitchFamily="50" charset="-128"/>
          <a:ea typeface="Meiryo UI" panose="020B0604030504040204" pitchFamily="50" charset="-128"/>
          <a:cs typeface="+mn-cs"/>
        </a:defRPr>
      </a:lvl3pPr>
      <a:lvl4pPr marL="1200150" indent="-171450" algn="l" rtl="0" eaLnBrk="1" fontAlgn="base" hangingPunct="1">
        <a:spcBef>
          <a:spcPct val="20000"/>
        </a:spcBef>
        <a:spcAft>
          <a:spcPct val="0"/>
        </a:spcAft>
        <a:buFont typeface="Arial" charset="0"/>
        <a:buChar char="–"/>
        <a:defRPr kumimoji="1" sz="900" kern="1200">
          <a:solidFill>
            <a:schemeClr val="tx1"/>
          </a:solidFill>
          <a:latin typeface="Meiryo UI" panose="020B0604030504040204" pitchFamily="50" charset="-128"/>
          <a:ea typeface="Meiryo UI" panose="020B0604030504040204" pitchFamily="50" charset="-128"/>
          <a:cs typeface="+mn-cs"/>
        </a:defRPr>
      </a:lvl4pPr>
      <a:lvl5pPr marL="1543050" indent="-171450" algn="l" rtl="0" eaLnBrk="1" fontAlgn="base" hangingPunct="1">
        <a:spcBef>
          <a:spcPct val="20000"/>
        </a:spcBef>
        <a:spcAft>
          <a:spcPct val="0"/>
        </a:spcAft>
        <a:buFont typeface="Arial" charset="0"/>
        <a:buChar char="»"/>
        <a:defRPr kumimoji="1" sz="900" kern="1200">
          <a:solidFill>
            <a:schemeClr val="tx1"/>
          </a:solidFill>
          <a:latin typeface="Meiryo UI" panose="020B0604030504040204" pitchFamily="50" charset="-128"/>
          <a:ea typeface="Meiryo UI" panose="020B0604030504040204" pitchFamily="50" charset="-128"/>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3.xml"/><Relationship Id="rId6" Type="http://schemas.openxmlformats.org/officeDocument/2006/relationships/image" Target="../media/image45.png"/><Relationship Id="rId5" Type="http://schemas.openxmlformats.org/officeDocument/2006/relationships/image" Target="../media/image21.jpe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3.xml"/><Relationship Id="rId6" Type="http://schemas.openxmlformats.org/officeDocument/2006/relationships/image" Target="../media/image51.jpeg"/><Relationship Id="rId5" Type="http://schemas.openxmlformats.org/officeDocument/2006/relationships/image" Target="../media/image50.jpeg"/><Relationship Id="rId4" Type="http://schemas.openxmlformats.org/officeDocument/2006/relationships/image" Target="../media/image4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6.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INTERNSHIP PROGRAMME PRESENTATION (MSTY)</a:t>
            </a:r>
            <a:endParaRPr lang="en-MY" dirty="0"/>
          </a:p>
        </p:txBody>
      </p:sp>
      <p:sp>
        <p:nvSpPr>
          <p:cNvPr id="3" name="Subtitle 2"/>
          <p:cNvSpPr>
            <a:spLocks noGrp="1"/>
          </p:cNvSpPr>
          <p:nvPr>
            <p:ph type="subTitle" idx="1"/>
          </p:nvPr>
        </p:nvSpPr>
        <p:spPr>
          <a:xfrm>
            <a:off x="1219200" y="3946996"/>
            <a:ext cx="6400800" cy="1752600"/>
          </a:xfrm>
        </p:spPr>
        <p:txBody>
          <a:bodyPr/>
          <a:lstStyle/>
          <a:p>
            <a:r>
              <a:rPr lang="en-US" sz="2000" i="1" dirty="0" smtClean="0"/>
              <a:t>TRAINING PROGRESS </a:t>
            </a:r>
            <a:r>
              <a:rPr lang="en-US" sz="2000" i="1" dirty="0" smtClean="0"/>
              <a:t>MONITORING</a:t>
            </a:r>
            <a:endParaRPr lang="en-US" sz="2000" i="1" dirty="0" smtClean="0"/>
          </a:p>
        </p:txBody>
      </p:sp>
      <p:sp>
        <p:nvSpPr>
          <p:cNvPr id="4" name="TextBox 3"/>
          <p:cNvSpPr txBox="1"/>
          <p:nvPr/>
        </p:nvSpPr>
        <p:spPr>
          <a:xfrm>
            <a:off x="6402139" y="6377085"/>
            <a:ext cx="2632452" cy="261610"/>
          </a:xfrm>
          <a:prstGeom prst="rect">
            <a:avLst/>
          </a:prstGeom>
          <a:noFill/>
        </p:spPr>
        <p:txBody>
          <a:bodyPr wrap="none" rtlCol="0">
            <a:spAutoFit/>
          </a:bodyPr>
          <a:lstStyle/>
          <a:p>
            <a:r>
              <a:rPr lang="en-US" sz="1100" i="1" dirty="0" smtClean="0">
                <a:latin typeface="Meiryo UI" panose="020B0604030504040204" pitchFamily="34" charset="-128"/>
                <a:ea typeface="Meiryo UI" panose="020B0604030504040204" pitchFamily="34" charset="-128"/>
              </a:rPr>
              <a:t>Prepared By : ALVIN ANAK SAMAIL</a:t>
            </a:r>
            <a:endParaRPr lang="en-MY" sz="1100" i="1"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1345291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19063" y="607702"/>
            <a:ext cx="8775700" cy="2389863"/>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Rectangle 24"/>
          <p:cNvSpPr/>
          <p:nvPr/>
        </p:nvSpPr>
        <p:spPr>
          <a:xfrm>
            <a:off x="119063" y="3045251"/>
            <a:ext cx="8775700" cy="3364945"/>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p:txBody>
          <a:bodyPr/>
          <a:lstStyle/>
          <a:p>
            <a:r>
              <a:rPr lang="en-US" dirty="0" err="1" smtClean="0"/>
              <a:t>Haigou</a:t>
            </a:r>
            <a:r>
              <a:rPr lang="en-US" dirty="0" err="1"/>
              <a:t>~</a:t>
            </a:r>
            <a:r>
              <a:rPr lang="en-US" dirty="0" err="1" smtClean="0"/>
              <a:t>Tokou</a:t>
            </a:r>
            <a:r>
              <a:rPr lang="en-US" dirty="0" smtClean="0"/>
              <a:t> </a:t>
            </a:r>
            <a:r>
              <a:rPr lang="en-US" dirty="0"/>
              <a:t>Scanning </a:t>
            </a:r>
            <a:r>
              <a:rPr lang="en-US" dirty="0" smtClean="0"/>
              <a:t>System</a:t>
            </a:r>
            <a:endParaRPr lang="en-MY" dirty="0"/>
          </a:p>
        </p:txBody>
      </p:sp>
      <p:sp>
        <p:nvSpPr>
          <p:cNvPr id="3" name="Content Placeholder 2"/>
          <p:cNvSpPr>
            <a:spLocks noGrp="1"/>
          </p:cNvSpPr>
          <p:nvPr>
            <p:ph idx="1"/>
          </p:nvPr>
        </p:nvSpPr>
        <p:spPr/>
        <p:txBody>
          <a:bodyPr/>
          <a:lstStyle/>
          <a:p>
            <a:r>
              <a:rPr lang="en-MY" sz="1100" dirty="0" smtClean="0"/>
              <a:t>Proposed the flow of data relocation for the tablet :</a:t>
            </a:r>
          </a:p>
          <a:p>
            <a:endParaRPr lang="en-MY" sz="1100" dirty="0" smtClean="0"/>
          </a:p>
          <a:p>
            <a:endParaRPr lang="en-MY" sz="1100" dirty="0"/>
          </a:p>
          <a:p>
            <a:endParaRPr lang="en-MY" sz="1100" dirty="0" smtClean="0"/>
          </a:p>
          <a:p>
            <a:endParaRPr lang="en-MY" sz="1100" dirty="0"/>
          </a:p>
          <a:p>
            <a:endParaRPr lang="en-MY" sz="1100" dirty="0" smtClean="0"/>
          </a:p>
          <a:p>
            <a:endParaRPr lang="en-MY" sz="1100" dirty="0"/>
          </a:p>
          <a:p>
            <a:endParaRPr lang="en-MY" sz="1100" dirty="0" smtClean="0"/>
          </a:p>
          <a:p>
            <a:endParaRPr lang="en-MY" sz="1100" dirty="0"/>
          </a:p>
          <a:p>
            <a:endParaRPr lang="en-US" sz="1100" dirty="0" smtClean="0"/>
          </a:p>
          <a:p>
            <a:endParaRPr lang="en-US" sz="1100" dirty="0" smtClean="0"/>
          </a:p>
          <a:p>
            <a:endParaRPr lang="en-MY" sz="1100" dirty="0" smtClean="0"/>
          </a:p>
          <a:p>
            <a:r>
              <a:rPr lang="en-MY" sz="1100" dirty="0" smtClean="0"/>
              <a:t>Creating Data Validation for the Scanner :</a:t>
            </a:r>
          </a:p>
          <a:p>
            <a:pPr marL="0" indent="0">
              <a:buNone/>
            </a:pPr>
            <a:endParaRPr lang="en-MY" sz="1100" dirty="0" smtClean="0"/>
          </a:p>
          <a:p>
            <a:pPr marL="0" indent="0">
              <a:buNone/>
            </a:pPr>
            <a:endParaRPr lang="en-MY" sz="1100" dirty="0"/>
          </a:p>
        </p:txBody>
      </p:sp>
      <p:grpSp>
        <p:nvGrpSpPr>
          <p:cNvPr id="17" name="Group 16"/>
          <p:cNvGrpSpPr/>
          <p:nvPr/>
        </p:nvGrpSpPr>
        <p:grpSpPr>
          <a:xfrm>
            <a:off x="373197" y="3415687"/>
            <a:ext cx="7858462" cy="2822068"/>
            <a:chOff x="119063" y="3206614"/>
            <a:chExt cx="7858462" cy="2822068"/>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63" y="3206615"/>
              <a:ext cx="2140542" cy="2704418"/>
            </a:xfrm>
            <a:prstGeom prst="rect">
              <a:avLst/>
            </a:prstGeom>
            <a:ln>
              <a:solidFill>
                <a:schemeClr val="accent2"/>
              </a:solidFill>
            </a:ln>
          </p:spPr>
        </p:pic>
        <p:grpSp>
          <p:nvGrpSpPr>
            <p:cNvPr id="16" name="Group 15"/>
            <p:cNvGrpSpPr/>
            <p:nvPr/>
          </p:nvGrpSpPr>
          <p:grpSpPr>
            <a:xfrm>
              <a:off x="2424427" y="3206614"/>
              <a:ext cx="5553098" cy="2822068"/>
              <a:chOff x="1957575" y="3223131"/>
              <a:chExt cx="3098839" cy="1811280"/>
            </a:xfrm>
          </p:grpSpPr>
          <p:grpSp>
            <p:nvGrpSpPr>
              <p:cNvPr id="7" name="Group 6"/>
              <p:cNvGrpSpPr/>
              <p:nvPr/>
            </p:nvGrpSpPr>
            <p:grpSpPr>
              <a:xfrm>
                <a:off x="2412035" y="3223131"/>
                <a:ext cx="607055" cy="1588351"/>
                <a:chOff x="3351222" y="4493344"/>
                <a:chExt cx="607055" cy="1588351"/>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1222" y="4493344"/>
                  <a:ext cx="607055" cy="809407"/>
                </a:xfrm>
                <a:prstGeom prst="rect">
                  <a:avLst/>
                </a:prstGeom>
                <a:ln>
                  <a:solidFill>
                    <a:schemeClr val="accent2"/>
                  </a:solidFill>
                </a:ln>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1222" y="5286320"/>
                  <a:ext cx="607055" cy="795375"/>
                </a:xfrm>
                <a:prstGeom prst="rect">
                  <a:avLst/>
                </a:prstGeom>
                <a:ln>
                  <a:solidFill>
                    <a:schemeClr val="accent2"/>
                  </a:solidFill>
                </a:ln>
              </p:spPr>
            </p:pic>
          </p:gr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32189" y="3794596"/>
                <a:ext cx="971004" cy="647336"/>
              </a:xfrm>
              <a:prstGeom prst="rect">
                <a:avLst/>
              </a:prstGeom>
              <a:ln>
                <a:solidFill>
                  <a:schemeClr val="accent2"/>
                </a:solidFill>
              </a:ln>
            </p:spPr>
          </p:pic>
          <p:sp>
            <p:nvSpPr>
              <p:cNvPr id="11" name="TextBox 10"/>
              <p:cNvSpPr txBox="1"/>
              <p:nvPr/>
            </p:nvSpPr>
            <p:spPr>
              <a:xfrm>
                <a:off x="2367099" y="4866503"/>
                <a:ext cx="821364" cy="167908"/>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Data Evaluation UI</a:t>
                </a:r>
                <a:endParaRPr lang="en-MY" sz="1100" dirty="0">
                  <a:latin typeface="Meiryo UI" panose="020B0604030504040204" pitchFamily="34" charset="-128"/>
                  <a:ea typeface="Meiryo UI" panose="020B0604030504040204" pitchFamily="34" charset="-128"/>
                </a:endParaRPr>
              </a:p>
            </p:txBody>
          </p:sp>
          <p:sp>
            <p:nvSpPr>
              <p:cNvPr id="12" name="TextBox 11"/>
              <p:cNvSpPr txBox="1"/>
              <p:nvPr/>
            </p:nvSpPr>
            <p:spPr>
              <a:xfrm>
                <a:off x="3743234" y="4503176"/>
                <a:ext cx="131318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Machine Process</a:t>
                </a:r>
                <a:endParaRPr lang="en-MY" sz="1100" dirty="0">
                  <a:latin typeface="Meiryo UI" panose="020B0604030504040204" pitchFamily="34" charset="-128"/>
                  <a:ea typeface="Meiryo UI" panose="020B0604030504040204" pitchFamily="34" charset="-128"/>
                </a:endParaRPr>
              </a:p>
            </p:txBody>
          </p:sp>
          <p:sp>
            <p:nvSpPr>
              <p:cNvPr id="13" name="Right Arrow 12"/>
              <p:cNvSpPr/>
              <p:nvPr/>
            </p:nvSpPr>
            <p:spPr>
              <a:xfrm>
                <a:off x="3163279" y="3946171"/>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5" name="Right Arrow 14"/>
              <p:cNvSpPr/>
              <p:nvPr/>
            </p:nvSpPr>
            <p:spPr>
              <a:xfrm>
                <a:off x="1957575" y="3946171"/>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sp>
        <p:nvSpPr>
          <p:cNvPr id="18" name="TextBox 17"/>
          <p:cNvSpPr txBox="1"/>
          <p:nvPr/>
        </p:nvSpPr>
        <p:spPr>
          <a:xfrm>
            <a:off x="2605221" y="4957753"/>
            <a:ext cx="635110"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
        <p:nvSpPr>
          <p:cNvPr id="22" name="TextBox 21"/>
          <p:cNvSpPr txBox="1"/>
          <p:nvPr/>
        </p:nvSpPr>
        <p:spPr>
          <a:xfrm>
            <a:off x="1137134" y="6134904"/>
            <a:ext cx="819455"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Tablet UI</a:t>
            </a:r>
            <a:endParaRPr lang="en-MY" sz="1100" dirty="0">
              <a:latin typeface="Meiryo UI" panose="020B0604030504040204" pitchFamily="34" charset="-128"/>
              <a:ea typeface="Meiryo UI" panose="020B0604030504040204" pitchFamily="34" charset="-128"/>
            </a:endParaRPr>
          </a:p>
        </p:txBody>
      </p:sp>
      <p:grpSp>
        <p:nvGrpSpPr>
          <p:cNvPr id="26" name="Group 25"/>
          <p:cNvGrpSpPr/>
          <p:nvPr/>
        </p:nvGrpSpPr>
        <p:grpSpPr>
          <a:xfrm>
            <a:off x="450615" y="843291"/>
            <a:ext cx="8112596" cy="2187162"/>
            <a:chOff x="119063" y="880736"/>
            <a:chExt cx="8112596" cy="2187162"/>
          </a:xfrm>
        </p:grpSpPr>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9063" y="880736"/>
              <a:ext cx="1732130" cy="1928516"/>
            </a:xfrm>
            <a:prstGeom prst="rect">
              <a:avLst/>
            </a:prstGeom>
            <a:ln>
              <a:solidFill>
                <a:schemeClr val="accent2"/>
              </a:solidFill>
            </a:ln>
          </p:spPr>
        </p:pic>
        <p:sp>
          <p:nvSpPr>
            <p:cNvPr id="5" name="Right Arrow 4"/>
            <p:cNvSpPr/>
            <p:nvPr/>
          </p:nvSpPr>
          <p:spPr>
            <a:xfrm>
              <a:off x="2029606" y="1462088"/>
              <a:ext cx="394821" cy="358318"/>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75361" y="1015541"/>
              <a:ext cx="5656298" cy="1334137"/>
            </a:xfrm>
            <a:prstGeom prst="rect">
              <a:avLst/>
            </a:prstGeom>
            <a:ln>
              <a:solidFill>
                <a:schemeClr val="accent2"/>
              </a:solidFill>
            </a:ln>
          </p:spPr>
        </p:pic>
        <p:sp>
          <p:nvSpPr>
            <p:cNvPr id="20" name="TextBox 19"/>
            <p:cNvSpPr txBox="1"/>
            <p:nvPr/>
          </p:nvSpPr>
          <p:spPr>
            <a:xfrm>
              <a:off x="1916729" y="1863054"/>
              <a:ext cx="530915"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Read</a:t>
              </a:r>
              <a:endParaRPr lang="en-MY" sz="1100" dirty="0">
                <a:latin typeface="Meiryo UI" panose="020B0604030504040204" pitchFamily="34" charset="-128"/>
                <a:ea typeface="Meiryo UI" panose="020B0604030504040204" pitchFamily="34" charset="-128"/>
              </a:endParaRPr>
            </a:p>
          </p:txBody>
        </p:sp>
        <p:sp>
          <p:nvSpPr>
            <p:cNvPr id="21" name="TextBox 20"/>
            <p:cNvSpPr txBox="1"/>
            <p:nvPr/>
          </p:nvSpPr>
          <p:spPr>
            <a:xfrm>
              <a:off x="4570253" y="2397364"/>
              <a:ext cx="1324402"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Server Database</a:t>
              </a:r>
              <a:endParaRPr lang="en-MY" sz="1100" dirty="0">
                <a:latin typeface="Meiryo UI" panose="020B0604030504040204" pitchFamily="34" charset="-128"/>
                <a:ea typeface="Meiryo UI" panose="020B0604030504040204" pitchFamily="34" charset="-128"/>
              </a:endParaRPr>
            </a:p>
          </p:txBody>
        </p:sp>
        <p:sp>
          <p:nvSpPr>
            <p:cNvPr id="23" name="TextBox 22"/>
            <p:cNvSpPr txBox="1"/>
            <p:nvPr/>
          </p:nvSpPr>
          <p:spPr>
            <a:xfrm>
              <a:off x="575400" y="2806288"/>
              <a:ext cx="819455"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Tablet UI</a:t>
              </a:r>
              <a:endParaRPr lang="en-MY" sz="1100" dirty="0">
                <a:latin typeface="Meiryo UI" panose="020B0604030504040204" pitchFamily="34" charset="-128"/>
                <a:ea typeface="Meiryo UI" panose="020B0604030504040204" pitchFamily="34" charset="-128"/>
              </a:endParaRPr>
            </a:p>
          </p:txBody>
        </p:sp>
      </p:grpSp>
      <p:sp>
        <p:nvSpPr>
          <p:cNvPr id="27" name="TextBox 26"/>
          <p:cNvSpPr txBox="1"/>
          <p:nvPr/>
        </p:nvSpPr>
        <p:spPr>
          <a:xfrm>
            <a:off x="2182745" y="1178408"/>
            <a:ext cx="635110"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
        <p:nvSpPr>
          <p:cNvPr id="28" name="TextBox 27"/>
          <p:cNvSpPr txBox="1"/>
          <p:nvPr/>
        </p:nvSpPr>
        <p:spPr>
          <a:xfrm>
            <a:off x="4841297" y="4970765"/>
            <a:ext cx="519694"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Start</a:t>
            </a:r>
            <a:endParaRPr lang="en-MY"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20441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p:cNvSpPr/>
          <p:nvPr/>
        </p:nvSpPr>
        <p:spPr>
          <a:xfrm>
            <a:off x="26636" y="4534959"/>
            <a:ext cx="8998301" cy="1422445"/>
          </a:xfrm>
          <a:prstGeom prst="rect">
            <a:avLst/>
          </a:prstGeom>
          <a:solidFill>
            <a:schemeClr val="accent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7" name="Rectangle 46"/>
          <p:cNvSpPr/>
          <p:nvPr/>
        </p:nvSpPr>
        <p:spPr>
          <a:xfrm>
            <a:off x="26636" y="3277180"/>
            <a:ext cx="8998301" cy="1248757"/>
          </a:xfrm>
          <a:prstGeom prst="rect">
            <a:avLst/>
          </a:prstGeom>
          <a:solidFill>
            <a:schemeClr val="accent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6" name="Rectangle 45"/>
          <p:cNvSpPr/>
          <p:nvPr/>
        </p:nvSpPr>
        <p:spPr>
          <a:xfrm>
            <a:off x="26636" y="1953404"/>
            <a:ext cx="8998301" cy="1310846"/>
          </a:xfrm>
          <a:prstGeom prst="rect">
            <a:avLst/>
          </a:prstGeom>
          <a:solidFill>
            <a:schemeClr val="accent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ectangle 8"/>
          <p:cNvSpPr/>
          <p:nvPr/>
        </p:nvSpPr>
        <p:spPr>
          <a:xfrm>
            <a:off x="26636" y="608642"/>
            <a:ext cx="8998301" cy="1323776"/>
          </a:xfrm>
          <a:prstGeom prst="rect">
            <a:avLst/>
          </a:prstGeom>
          <a:solidFill>
            <a:schemeClr val="accent2"/>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p:txBody>
          <a:bodyPr/>
          <a:lstStyle/>
          <a:p>
            <a:r>
              <a:rPr lang="en-US" dirty="0" smtClean="0"/>
              <a:t>MAIN CONTRIBUTION</a:t>
            </a:r>
            <a:endParaRPr lang="en-MY" dirty="0"/>
          </a:p>
        </p:txBody>
      </p:sp>
      <p:sp>
        <p:nvSpPr>
          <p:cNvPr id="3" name="Content Placeholder 2"/>
          <p:cNvSpPr>
            <a:spLocks noGrp="1"/>
          </p:cNvSpPr>
          <p:nvPr>
            <p:ph idx="1"/>
          </p:nvPr>
        </p:nvSpPr>
        <p:spPr/>
        <p:txBody>
          <a:bodyPr/>
          <a:lstStyle/>
          <a:p>
            <a:r>
              <a:rPr lang="en-MY" dirty="0" err="1" smtClean="0"/>
              <a:t>Seikei</a:t>
            </a:r>
            <a:r>
              <a:rPr lang="en-MY" dirty="0" smtClean="0"/>
              <a:t> Scanning System:</a:t>
            </a:r>
          </a:p>
          <a:p>
            <a:endParaRPr lang="en-MY" dirty="0"/>
          </a:p>
          <a:p>
            <a:pPr marL="0" indent="0">
              <a:buNone/>
            </a:pPr>
            <a:endParaRPr lang="en-MY" dirty="0"/>
          </a:p>
          <a:p>
            <a:r>
              <a:rPr lang="en-MY" dirty="0" err="1" smtClean="0"/>
              <a:t>Insatsu</a:t>
            </a:r>
            <a:r>
              <a:rPr lang="en-MY" dirty="0" smtClean="0"/>
              <a:t> Printing System:</a:t>
            </a:r>
          </a:p>
          <a:p>
            <a:pPr marL="0" indent="0">
              <a:buNone/>
            </a:pPr>
            <a:endParaRPr lang="en-MY" dirty="0" smtClean="0"/>
          </a:p>
          <a:p>
            <a:pPr marL="0" indent="0">
              <a:buNone/>
            </a:pPr>
            <a:endParaRPr lang="en-MY" dirty="0" smtClean="0"/>
          </a:p>
          <a:p>
            <a:r>
              <a:rPr lang="en-MY" dirty="0" smtClean="0"/>
              <a:t>Weighing System:</a:t>
            </a:r>
          </a:p>
          <a:p>
            <a:endParaRPr lang="en-MY" dirty="0"/>
          </a:p>
          <a:p>
            <a:pPr marL="0" indent="0">
              <a:buNone/>
            </a:pPr>
            <a:endParaRPr lang="en-MY" dirty="0" smtClean="0"/>
          </a:p>
          <a:p>
            <a:r>
              <a:rPr lang="en-MY" dirty="0" err="1" smtClean="0"/>
              <a:t>Haigou~Tokou</a:t>
            </a:r>
            <a:r>
              <a:rPr lang="en-MY" dirty="0" smtClean="0"/>
              <a:t> Scanning System:</a:t>
            </a:r>
          </a:p>
          <a:p>
            <a:endParaRPr lang="en-MY" dirty="0"/>
          </a:p>
        </p:txBody>
      </p:sp>
      <p:grpSp>
        <p:nvGrpSpPr>
          <p:cNvPr id="35" name="Group 34"/>
          <p:cNvGrpSpPr/>
          <p:nvPr/>
        </p:nvGrpSpPr>
        <p:grpSpPr>
          <a:xfrm>
            <a:off x="433717" y="1054693"/>
            <a:ext cx="3589642" cy="881835"/>
            <a:chOff x="1168054" y="1089659"/>
            <a:chExt cx="7087511" cy="1504297"/>
          </a:xfrm>
        </p:grpSpPr>
        <p:pic>
          <p:nvPicPr>
            <p:cNvPr id="4" name="Picture 3" descr="4"/>
            <p:cNvPicPr>
              <a:picLocks noChangeAspect="1"/>
            </p:cNvPicPr>
            <p:nvPr/>
          </p:nvPicPr>
          <p:blipFill>
            <a:blip r:embed="rId2"/>
            <a:stretch>
              <a:fillRect/>
            </a:stretch>
          </p:blipFill>
          <p:spPr>
            <a:xfrm>
              <a:off x="2818130" y="1089659"/>
              <a:ext cx="1431290" cy="1071880"/>
            </a:xfrm>
            <a:prstGeom prst="rect">
              <a:avLst/>
            </a:prstGeom>
          </p:spPr>
        </p:pic>
        <p:sp>
          <p:nvSpPr>
            <p:cNvPr id="6" name="Right Arrow 5"/>
            <p:cNvSpPr/>
            <p:nvPr/>
          </p:nvSpPr>
          <p:spPr>
            <a:xfrm>
              <a:off x="2193737" y="1434417"/>
              <a:ext cx="413257" cy="382366"/>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7" name="Picture 6" descr="3"/>
            <p:cNvPicPr>
              <a:picLocks noChangeAspect="1"/>
            </p:cNvPicPr>
            <p:nvPr/>
          </p:nvPicPr>
          <p:blipFill>
            <a:blip r:embed="rId3"/>
            <a:stretch>
              <a:fillRect/>
            </a:stretch>
          </p:blipFill>
          <p:spPr>
            <a:xfrm>
              <a:off x="1168054" y="1199196"/>
              <a:ext cx="920115" cy="852805"/>
            </a:xfrm>
            <a:prstGeom prst="rect">
              <a:avLst/>
            </a:prstGeom>
          </p:spPr>
        </p:pic>
        <p:sp>
          <p:nvSpPr>
            <p:cNvPr id="8" name="Right Arrow 7"/>
            <p:cNvSpPr/>
            <p:nvPr/>
          </p:nvSpPr>
          <p:spPr>
            <a:xfrm>
              <a:off x="4442777" y="1434415"/>
              <a:ext cx="413257" cy="382366"/>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0" name="Picture 9" descr="1"/>
            <p:cNvPicPr>
              <a:picLocks noChangeAspect="1"/>
            </p:cNvPicPr>
            <p:nvPr/>
          </p:nvPicPr>
          <p:blipFill>
            <a:blip r:embed="rId4"/>
            <a:stretch>
              <a:fillRect/>
            </a:stretch>
          </p:blipFill>
          <p:spPr>
            <a:xfrm>
              <a:off x="4979381" y="1150038"/>
              <a:ext cx="1027481" cy="951120"/>
            </a:xfrm>
            <a:prstGeom prst="rect">
              <a:avLst/>
            </a:prstGeom>
          </p:spPr>
        </p:pic>
        <p:sp>
          <p:nvSpPr>
            <p:cNvPr id="15" name="TextBox 14"/>
            <p:cNvSpPr txBox="1"/>
            <p:nvPr/>
          </p:nvSpPr>
          <p:spPr>
            <a:xfrm>
              <a:off x="1254903" y="2052002"/>
              <a:ext cx="1000781" cy="446273"/>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Data</a:t>
              </a:r>
              <a:endParaRPr lang="en-MY" sz="1100" dirty="0">
                <a:solidFill>
                  <a:srgbClr val="FFFF00"/>
                </a:solidFill>
                <a:latin typeface="Meiryo UI" panose="020B0604030504040204" pitchFamily="34" charset="-128"/>
                <a:ea typeface="Meiryo UI" panose="020B0604030504040204" pitchFamily="34" charset="-128"/>
              </a:endParaRPr>
            </a:p>
          </p:txBody>
        </p:sp>
        <p:sp>
          <p:nvSpPr>
            <p:cNvPr id="16" name="TextBox 15"/>
            <p:cNvSpPr txBox="1"/>
            <p:nvPr/>
          </p:nvSpPr>
          <p:spPr>
            <a:xfrm>
              <a:off x="2666106" y="2147683"/>
              <a:ext cx="1633787" cy="446273"/>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Database</a:t>
              </a:r>
              <a:endParaRPr lang="en-MY" sz="1100" dirty="0">
                <a:solidFill>
                  <a:srgbClr val="FFFF00"/>
                </a:solidFill>
                <a:latin typeface="Meiryo UI" panose="020B0604030504040204" pitchFamily="34" charset="-128"/>
                <a:ea typeface="Meiryo UI" panose="020B0604030504040204" pitchFamily="34" charset="-128"/>
              </a:endParaRPr>
            </a:p>
          </p:txBody>
        </p:sp>
        <p:sp>
          <p:nvSpPr>
            <p:cNvPr id="17" name="TextBox 16"/>
            <p:cNvSpPr txBox="1"/>
            <p:nvPr/>
          </p:nvSpPr>
          <p:spPr>
            <a:xfrm>
              <a:off x="4783919" y="2106822"/>
              <a:ext cx="1371088" cy="446273"/>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System</a:t>
              </a:r>
              <a:endParaRPr lang="en-MY" sz="1100" dirty="0">
                <a:solidFill>
                  <a:srgbClr val="FFFF00"/>
                </a:solidFill>
                <a:latin typeface="Meiryo UI" panose="020B0604030504040204" pitchFamily="34" charset="-128"/>
                <a:ea typeface="Meiryo UI" panose="020B0604030504040204" pitchFamily="34" charset="-128"/>
              </a:endParaRPr>
            </a:p>
          </p:txBody>
        </p:sp>
        <p:sp>
          <p:nvSpPr>
            <p:cNvPr id="18" name="TextBox 17"/>
            <p:cNvSpPr txBox="1"/>
            <p:nvPr/>
          </p:nvSpPr>
          <p:spPr>
            <a:xfrm>
              <a:off x="6286286" y="1434416"/>
              <a:ext cx="1969279" cy="446273"/>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More Faster</a:t>
              </a:r>
              <a:endParaRPr lang="en-MY" sz="1100" dirty="0">
                <a:solidFill>
                  <a:srgbClr val="FFFF00"/>
                </a:solidFill>
                <a:latin typeface="Meiryo UI" panose="020B0604030504040204" pitchFamily="34" charset="-128"/>
                <a:ea typeface="Meiryo UI" panose="020B0604030504040204" pitchFamily="34" charset="-128"/>
              </a:endParaRPr>
            </a:p>
          </p:txBody>
        </p:sp>
      </p:grpSp>
      <p:sp>
        <p:nvSpPr>
          <p:cNvPr id="23" name="TextBox 22"/>
          <p:cNvSpPr txBox="1"/>
          <p:nvPr/>
        </p:nvSpPr>
        <p:spPr>
          <a:xfrm>
            <a:off x="1669866" y="3046175"/>
            <a:ext cx="930063" cy="261610"/>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Calculation</a:t>
            </a:r>
            <a:endParaRPr lang="en-MY" sz="1100" dirty="0">
              <a:solidFill>
                <a:srgbClr val="FFFF00"/>
              </a:solidFill>
              <a:latin typeface="Meiryo UI" panose="020B0604030504040204" pitchFamily="34" charset="-128"/>
              <a:ea typeface="Meiryo UI" panose="020B0604030504040204" pitchFamily="34" charset="-128"/>
            </a:endParaRPr>
          </a:p>
        </p:txBody>
      </p:sp>
      <p:grpSp>
        <p:nvGrpSpPr>
          <p:cNvPr id="36" name="Group 35"/>
          <p:cNvGrpSpPr/>
          <p:nvPr/>
        </p:nvGrpSpPr>
        <p:grpSpPr>
          <a:xfrm>
            <a:off x="451534" y="2381782"/>
            <a:ext cx="4383581" cy="879233"/>
            <a:chOff x="1173292" y="2911767"/>
            <a:chExt cx="5853263" cy="1388507"/>
          </a:xfrm>
        </p:grpSpPr>
        <p:pic>
          <p:nvPicPr>
            <p:cNvPr id="19" name="Picture 18" descr="1"/>
            <p:cNvPicPr>
              <a:picLocks noChangeAspect="1"/>
            </p:cNvPicPr>
            <p:nvPr/>
          </p:nvPicPr>
          <p:blipFill>
            <a:blip r:embed="rId4"/>
            <a:stretch>
              <a:fillRect/>
            </a:stretch>
          </p:blipFill>
          <p:spPr>
            <a:xfrm>
              <a:off x="1173292" y="2911767"/>
              <a:ext cx="1020445" cy="1020445"/>
            </a:xfrm>
            <a:prstGeom prst="rect">
              <a:avLst/>
            </a:prstGeom>
          </p:spPr>
        </p:pic>
        <p:pic>
          <p:nvPicPr>
            <p:cNvPr id="20" name="Picture 19" descr="5"/>
            <p:cNvPicPr>
              <a:picLocks noChangeAspect="1"/>
            </p:cNvPicPr>
            <p:nvPr/>
          </p:nvPicPr>
          <p:blipFill>
            <a:blip r:embed="rId5"/>
            <a:stretch>
              <a:fillRect/>
            </a:stretch>
          </p:blipFill>
          <p:spPr>
            <a:xfrm>
              <a:off x="2881345" y="2911767"/>
              <a:ext cx="1066165" cy="1066165"/>
            </a:xfrm>
            <a:prstGeom prst="rect">
              <a:avLst/>
            </a:prstGeom>
          </p:spPr>
        </p:pic>
        <p:sp>
          <p:nvSpPr>
            <p:cNvPr id="21" name="Right Arrow 20"/>
            <p:cNvSpPr/>
            <p:nvPr/>
          </p:nvSpPr>
          <p:spPr>
            <a:xfrm>
              <a:off x="2355366" y="3226826"/>
              <a:ext cx="413257" cy="382365"/>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2" name="TextBox 21"/>
            <p:cNvSpPr txBox="1"/>
            <p:nvPr/>
          </p:nvSpPr>
          <p:spPr>
            <a:xfrm>
              <a:off x="1213245" y="3887133"/>
              <a:ext cx="927239" cy="413141"/>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System</a:t>
              </a:r>
              <a:endParaRPr lang="en-MY" sz="1100" dirty="0">
                <a:solidFill>
                  <a:srgbClr val="FFFF00"/>
                </a:solidFill>
                <a:latin typeface="Meiryo UI" panose="020B0604030504040204" pitchFamily="34" charset="-128"/>
                <a:ea typeface="Meiryo UI" panose="020B0604030504040204" pitchFamily="34" charset="-128"/>
              </a:endParaRPr>
            </a:p>
          </p:txBody>
        </p:sp>
        <p:sp>
          <p:nvSpPr>
            <p:cNvPr id="24" name="TextBox 23"/>
            <p:cNvSpPr txBox="1"/>
            <p:nvPr/>
          </p:nvSpPr>
          <p:spPr>
            <a:xfrm>
              <a:off x="3971717" y="3315768"/>
              <a:ext cx="3054838" cy="413141"/>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User Friendly and Data Record</a:t>
              </a:r>
              <a:endParaRPr lang="en-MY" sz="1100" dirty="0">
                <a:solidFill>
                  <a:srgbClr val="FFFF00"/>
                </a:solidFill>
                <a:latin typeface="Meiryo UI" panose="020B0604030504040204" pitchFamily="34" charset="-128"/>
                <a:ea typeface="Meiryo UI" panose="020B0604030504040204" pitchFamily="34" charset="-128"/>
              </a:endParaRPr>
            </a:p>
          </p:txBody>
        </p:sp>
      </p:grpSp>
      <p:grpSp>
        <p:nvGrpSpPr>
          <p:cNvPr id="39" name="Group 38"/>
          <p:cNvGrpSpPr/>
          <p:nvPr/>
        </p:nvGrpSpPr>
        <p:grpSpPr>
          <a:xfrm>
            <a:off x="450123" y="3673538"/>
            <a:ext cx="6096258" cy="878738"/>
            <a:chOff x="235942" y="3464286"/>
            <a:chExt cx="8818970" cy="1449792"/>
          </a:xfrm>
        </p:grpSpPr>
        <p:pic>
          <p:nvPicPr>
            <p:cNvPr id="25" name="Picture 24" descr="4"/>
            <p:cNvPicPr>
              <a:picLocks noChangeAspect="1"/>
            </p:cNvPicPr>
            <p:nvPr/>
          </p:nvPicPr>
          <p:blipFill>
            <a:blip r:embed="rId2"/>
            <a:stretch>
              <a:fillRect/>
            </a:stretch>
          </p:blipFill>
          <p:spPr>
            <a:xfrm>
              <a:off x="3562679" y="3464286"/>
              <a:ext cx="1203141" cy="901021"/>
            </a:xfrm>
            <a:prstGeom prst="rect">
              <a:avLst/>
            </a:prstGeom>
          </p:spPr>
        </p:pic>
        <p:grpSp>
          <p:nvGrpSpPr>
            <p:cNvPr id="37" name="Group 36"/>
            <p:cNvGrpSpPr/>
            <p:nvPr/>
          </p:nvGrpSpPr>
          <p:grpSpPr>
            <a:xfrm>
              <a:off x="235942" y="3562735"/>
              <a:ext cx="8818970" cy="1351343"/>
              <a:chOff x="1566599" y="4530135"/>
              <a:chExt cx="8818970" cy="1351343"/>
            </a:xfrm>
          </p:grpSpPr>
          <p:sp>
            <p:nvSpPr>
              <p:cNvPr id="26" name="Right Arrow 25"/>
              <p:cNvSpPr/>
              <p:nvPr/>
            </p:nvSpPr>
            <p:spPr>
              <a:xfrm>
                <a:off x="2468088" y="4791554"/>
                <a:ext cx="413257" cy="382366"/>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8" name="TextBox 27"/>
              <p:cNvSpPr txBox="1"/>
              <p:nvPr/>
            </p:nvSpPr>
            <p:spPr>
              <a:xfrm>
                <a:off x="1566599" y="4581048"/>
                <a:ext cx="686870" cy="990184"/>
              </a:xfrm>
              <a:prstGeom prst="rect">
                <a:avLst/>
              </a:prstGeom>
              <a:noFill/>
            </p:spPr>
            <p:txBody>
              <a:bodyPr wrap="none" rtlCol="0">
                <a:spAutoFit/>
              </a:bodyPr>
              <a:lstStyle/>
              <a:p>
                <a:pPr algn="ctr"/>
                <a:r>
                  <a:rPr lang="en-MY" sz="1100" dirty="0" smtClean="0">
                    <a:solidFill>
                      <a:srgbClr val="FFFF00"/>
                    </a:solidFill>
                    <a:latin typeface="Meiryo UI" panose="020B0604030504040204" pitchFamily="34" charset="-128"/>
                    <a:ea typeface="Meiryo UI" panose="020B0604030504040204" pitchFamily="34" charset="-128"/>
                  </a:rPr>
                  <a:t>MTP</a:t>
                </a:r>
              </a:p>
              <a:p>
                <a:pPr algn="ctr"/>
                <a:r>
                  <a:rPr lang="en-MY" sz="1100" dirty="0" smtClean="0">
                    <a:solidFill>
                      <a:srgbClr val="FFFF00"/>
                    </a:solidFill>
                    <a:latin typeface="Meiryo UI" panose="020B0604030504040204" pitchFamily="34" charset="-128"/>
                    <a:ea typeface="Meiryo UI" panose="020B0604030504040204" pitchFamily="34" charset="-128"/>
                  </a:rPr>
                  <a:t>&amp;</a:t>
                </a:r>
              </a:p>
              <a:p>
                <a:pPr algn="ctr"/>
                <a:r>
                  <a:rPr lang="en-MY" sz="1100" dirty="0" smtClean="0">
                    <a:solidFill>
                      <a:srgbClr val="FFFF00"/>
                    </a:solidFill>
                    <a:latin typeface="Meiryo UI" panose="020B0604030504040204" pitchFamily="34" charset="-128"/>
                    <a:ea typeface="Meiryo UI" panose="020B0604030504040204" pitchFamily="34" charset="-128"/>
                  </a:rPr>
                  <a:t>MP</a:t>
                </a:r>
                <a:endParaRPr lang="en-MY" sz="1100" dirty="0">
                  <a:solidFill>
                    <a:srgbClr val="FFFF00"/>
                  </a:solidFill>
                  <a:latin typeface="Meiryo UI" panose="020B0604030504040204" pitchFamily="34" charset="-128"/>
                  <a:ea typeface="Meiryo UI" panose="020B0604030504040204" pitchFamily="34" charset="-128"/>
                </a:endParaRPr>
              </a:p>
            </p:txBody>
          </p:sp>
          <p:pic>
            <p:nvPicPr>
              <p:cNvPr id="29" name="Picture 28" descr="1"/>
              <p:cNvPicPr>
                <a:picLocks noChangeAspect="1"/>
              </p:cNvPicPr>
              <p:nvPr/>
            </p:nvPicPr>
            <p:blipFill>
              <a:blip r:embed="rId4"/>
              <a:stretch>
                <a:fillRect/>
              </a:stretch>
            </p:blipFill>
            <p:spPr>
              <a:xfrm>
                <a:off x="2981109" y="4530135"/>
                <a:ext cx="1027481" cy="951120"/>
              </a:xfrm>
              <a:prstGeom prst="rect">
                <a:avLst/>
              </a:prstGeom>
            </p:spPr>
          </p:pic>
          <p:sp>
            <p:nvSpPr>
              <p:cNvPr id="30" name="Right Arrow 29"/>
              <p:cNvSpPr/>
              <p:nvPr/>
            </p:nvSpPr>
            <p:spPr>
              <a:xfrm>
                <a:off x="4265460" y="4791554"/>
                <a:ext cx="413257" cy="382366"/>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2" name="TextBox 31"/>
              <p:cNvSpPr txBox="1"/>
              <p:nvPr/>
            </p:nvSpPr>
            <p:spPr>
              <a:xfrm>
                <a:off x="4857679" y="5354040"/>
                <a:ext cx="1197036" cy="431619"/>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Database</a:t>
                </a:r>
                <a:endParaRPr lang="en-MY" sz="1100" dirty="0">
                  <a:solidFill>
                    <a:srgbClr val="FFFF00"/>
                  </a:solidFill>
                  <a:latin typeface="Meiryo UI" panose="020B0604030504040204" pitchFamily="34" charset="-128"/>
                  <a:ea typeface="Meiryo UI" panose="020B0604030504040204" pitchFamily="34" charset="-128"/>
                </a:endParaRPr>
              </a:p>
            </p:txBody>
          </p:sp>
          <p:sp>
            <p:nvSpPr>
              <p:cNvPr id="33" name="TextBox 32"/>
              <p:cNvSpPr txBox="1"/>
              <p:nvPr/>
            </p:nvSpPr>
            <p:spPr>
              <a:xfrm>
                <a:off x="2983893" y="5449859"/>
                <a:ext cx="1004563" cy="431619"/>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System</a:t>
                </a:r>
                <a:endParaRPr lang="en-MY" sz="1100" dirty="0">
                  <a:solidFill>
                    <a:srgbClr val="FFFF00"/>
                  </a:solidFill>
                  <a:latin typeface="Meiryo UI" panose="020B0604030504040204" pitchFamily="34" charset="-128"/>
                  <a:ea typeface="Meiryo UI" panose="020B0604030504040204" pitchFamily="34" charset="-128"/>
                </a:endParaRPr>
              </a:p>
            </p:txBody>
          </p:sp>
          <p:sp>
            <p:nvSpPr>
              <p:cNvPr id="34" name="TextBox 33"/>
              <p:cNvSpPr txBox="1"/>
              <p:nvPr/>
            </p:nvSpPr>
            <p:spPr>
              <a:xfrm>
                <a:off x="6150727" y="4893475"/>
                <a:ext cx="4234842" cy="431619"/>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New Lot System Added into the System</a:t>
                </a:r>
                <a:endParaRPr lang="en-MY" sz="1100" dirty="0">
                  <a:solidFill>
                    <a:srgbClr val="FFFF00"/>
                  </a:solidFill>
                  <a:latin typeface="Meiryo UI" panose="020B0604030504040204" pitchFamily="34" charset="-128"/>
                  <a:ea typeface="Meiryo UI" panose="020B0604030504040204" pitchFamily="34" charset="-128"/>
                </a:endParaRPr>
              </a:p>
            </p:txBody>
          </p:sp>
        </p:grpSp>
      </p:grpSp>
      <p:grpSp>
        <p:nvGrpSpPr>
          <p:cNvPr id="45" name="Group 44"/>
          <p:cNvGrpSpPr/>
          <p:nvPr/>
        </p:nvGrpSpPr>
        <p:grpSpPr>
          <a:xfrm>
            <a:off x="451534" y="4990172"/>
            <a:ext cx="3535593" cy="945377"/>
            <a:chOff x="481455" y="5296834"/>
            <a:chExt cx="3535593" cy="945377"/>
          </a:xfrm>
        </p:grpSpPr>
        <p:sp>
          <p:nvSpPr>
            <p:cNvPr id="31" name="TextBox 30"/>
            <p:cNvSpPr txBox="1"/>
            <p:nvPr/>
          </p:nvSpPr>
          <p:spPr>
            <a:xfrm>
              <a:off x="2577230" y="5615946"/>
              <a:ext cx="1439818" cy="261610"/>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More Manageable</a:t>
              </a:r>
              <a:endParaRPr lang="en-MY" sz="1100" dirty="0">
                <a:solidFill>
                  <a:srgbClr val="FFFF00"/>
                </a:solidFill>
                <a:latin typeface="Meiryo UI" panose="020B0604030504040204" pitchFamily="34" charset="-128"/>
                <a:ea typeface="Meiryo UI" panose="020B0604030504040204" pitchFamily="34" charset="-128"/>
              </a:endParaRPr>
            </a:p>
          </p:txBody>
        </p:sp>
        <p:pic>
          <p:nvPicPr>
            <p:cNvPr id="40" name="Picture 39" descr="2"/>
            <p:cNvPicPr>
              <a:picLocks noChangeAspect="1"/>
            </p:cNvPicPr>
            <p:nvPr/>
          </p:nvPicPr>
          <p:blipFill>
            <a:blip r:embed="rId6"/>
            <a:stretch>
              <a:fillRect/>
            </a:stretch>
          </p:blipFill>
          <p:spPr>
            <a:xfrm>
              <a:off x="497191" y="5316874"/>
              <a:ext cx="654270" cy="498997"/>
            </a:xfrm>
            <a:prstGeom prst="rect">
              <a:avLst/>
            </a:prstGeom>
          </p:spPr>
        </p:pic>
        <p:pic>
          <p:nvPicPr>
            <p:cNvPr id="41" name="Picture 40" descr="4"/>
            <p:cNvPicPr>
              <a:picLocks noChangeAspect="1"/>
            </p:cNvPicPr>
            <p:nvPr/>
          </p:nvPicPr>
          <p:blipFill>
            <a:blip r:embed="rId2"/>
            <a:stretch>
              <a:fillRect/>
            </a:stretch>
          </p:blipFill>
          <p:spPr>
            <a:xfrm>
              <a:off x="1546835" y="5296834"/>
              <a:ext cx="852225" cy="638223"/>
            </a:xfrm>
            <a:prstGeom prst="rect">
              <a:avLst/>
            </a:prstGeom>
          </p:spPr>
        </p:pic>
        <p:sp>
          <p:nvSpPr>
            <p:cNvPr id="42" name="Right Arrow 41"/>
            <p:cNvSpPr/>
            <p:nvPr/>
          </p:nvSpPr>
          <p:spPr>
            <a:xfrm>
              <a:off x="1213377" y="5500066"/>
              <a:ext cx="285671" cy="231757"/>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3" name="TextBox 42"/>
            <p:cNvSpPr txBox="1"/>
            <p:nvPr/>
          </p:nvSpPr>
          <p:spPr>
            <a:xfrm>
              <a:off x="1546835" y="5980601"/>
              <a:ext cx="827471" cy="261610"/>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Database</a:t>
              </a:r>
              <a:endParaRPr lang="en-MY" sz="1100" dirty="0">
                <a:solidFill>
                  <a:srgbClr val="FFFF00"/>
                </a:solidFill>
                <a:latin typeface="Meiryo UI" panose="020B0604030504040204" pitchFamily="34" charset="-128"/>
                <a:ea typeface="Meiryo UI" panose="020B0604030504040204" pitchFamily="34" charset="-128"/>
              </a:endParaRPr>
            </a:p>
          </p:txBody>
        </p:sp>
        <p:sp>
          <p:nvSpPr>
            <p:cNvPr id="44" name="TextBox 43"/>
            <p:cNvSpPr txBox="1"/>
            <p:nvPr/>
          </p:nvSpPr>
          <p:spPr>
            <a:xfrm>
              <a:off x="481455" y="5877556"/>
              <a:ext cx="740908" cy="261610"/>
            </a:xfrm>
            <a:prstGeom prst="rect">
              <a:avLst/>
            </a:prstGeom>
            <a:noFill/>
          </p:spPr>
          <p:txBody>
            <a:bodyPr wrap="none" rtlCol="0">
              <a:spAutoFit/>
            </a:bodyPr>
            <a:lstStyle/>
            <a:p>
              <a:r>
                <a:rPr lang="en-MY" sz="1100" dirty="0" smtClean="0">
                  <a:solidFill>
                    <a:srgbClr val="FFFF00"/>
                  </a:solidFill>
                  <a:latin typeface="Meiryo UI" panose="020B0604030504040204" pitchFamily="34" charset="-128"/>
                  <a:ea typeface="Meiryo UI" panose="020B0604030504040204" pitchFamily="34" charset="-128"/>
                </a:rPr>
                <a:t>Scanner</a:t>
              </a:r>
              <a:endParaRPr lang="en-MY" sz="1100" dirty="0">
                <a:solidFill>
                  <a:srgbClr val="FFFF00"/>
                </a:solidFill>
                <a:latin typeface="Meiryo UI" panose="020B0604030504040204" pitchFamily="34" charset="-128"/>
                <a:ea typeface="Meiryo UI" panose="020B0604030504040204" pitchFamily="34" charset="-128"/>
              </a:endParaRPr>
            </a:p>
          </p:txBody>
        </p:sp>
      </p:grpSp>
    </p:spTree>
    <p:extLst>
      <p:ext uri="{BB962C8B-B14F-4D97-AF65-F5344CB8AC3E}">
        <p14:creationId xmlns:p14="http://schemas.microsoft.com/office/powerpoint/2010/main" val="31361461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ARCHIEVEMENT</a:t>
            </a:r>
            <a:endParaRPr lang="en-MY" dirty="0"/>
          </a:p>
        </p:txBody>
      </p:sp>
      <p:sp>
        <p:nvSpPr>
          <p:cNvPr id="3" name="Content Placeholder 2"/>
          <p:cNvSpPr>
            <a:spLocks noGrp="1"/>
          </p:cNvSpPr>
          <p:nvPr>
            <p:ph idx="1"/>
          </p:nvPr>
        </p:nvSpPr>
        <p:spPr/>
        <p:txBody>
          <a:bodyPr/>
          <a:lstStyle/>
          <a:p>
            <a:r>
              <a:rPr lang="en-MY" dirty="0" smtClean="0"/>
              <a:t>Able to finish 6 project &amp; task assign by company.</a:t>
            </a:r>
          </a:p>
          <a:p>
            <a:r>
              <a:rPr lang="en-MY" dirty="0" smtClean="0"/>
              <a:t>Learn how to install a system inside the </a:t>
            </a:r>
            <a:r>
              <a:rPr lang="en-MY" dirty="0" err="1" smtClean="0"/>
              <a:t>checkroid</a:t>
            </a:r>
            <a:r>
              <a:rPr lang="en-MY" dirty="0" smtClean="0"/>
              <a:t> in process.</a:t>
            </a:r>
          </a:p>
          <a:p>
            <a:r>
              <a:rPr lang="en-MY" dirty="0" smtClean="0"/>
              <a:t>Understanding the process of making Multi-Layer Ceramic Capacitor (MLCC).</a:t>
            </a:r>
          </a:p>
          <a:p>
            <a:r>
              <a:rPr lang="en-MY" dirty="0" smtClean="0"/>
              <a:t>Discipline in workplace and other places.</a:t>
            </a:r>
          </a:p>
          <a:p>
            <a:r>
              <a:rPr lang="en-MY" dirty="0" smtClean="0"/>
              <a:t>Able to manage work well in completing task when due data was given.</a:t>
            </a:r>
          </a:p>
          <a:p>
            <a:r>
              <a:rPr lang="en-MY" dirty="0" smtClean="0"/>
              <a:t>Design a project with attractive UI for the process system usage.</a:t>
            </a:r>
          </a:p>
          <a:p>
            <a:r>
              <a:rPr lang="en-MY" dirty="0" smtClean="0"/>
              <a:t>Learn to adapt with the system functionalities and flow in term of coding and process.</a:t>
            </a:r>
          </a:p>
          <a:p>
            <a:endParaRPr lang="en-MY" dirty="0" smtClean="0"/>
          </a:p>
        </p:txBody>
      </p:sp>
    </p:spTree>
    <p:extLst>
      <p:ext uri="{BB962C8B-B14F-4D97-AF65-F5344CB8AC3E}">
        <p14:creationId xmlns:p14="http://schemas.microsoft.com/office/powerpoint/2010/main" val="11609416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ARCHIEVEMENT (CON)</a:t>
            </a:r>
            <a:endParaRPr lang="en-MY" dirty="0"/>
          </a:p>
        </p:txBody>
      </p:sp>
      <p:sp>
        <p:nvSpPr>
          <p:cNvPr id="3" name="Content Placeholder 2"/>
          <p:cNvSpPr>
            <a:spLocks noGrp="1"/>
          </p:cNvSpPr>
          <p:nvPr>
            <p:ph idx="1"/>
          </p:nvPr>
        </p:nvSpPr>
        <p:spPr/>
        <p:txBody>
          <a:bodyPr/>
          <a:lstStyle/>
          <a:p>
            <a:r>
              <a:rPr lang="en-US" dirty="0" smtClean="0"/>
              <a:t>Challenge :</a:t>
            </a:r>
          </a:p>
          <a:p>
            <a:pPr lvl="1"/>
            <a:r>
              <a:rPr lang="en-US" dirty="0" smtClean="0"/>
              <a:t>I cannot access the internet directly into my laptop.</a:t>
            </a:r>
          </a:p>
          <a:p>
            <a:pPr lvl="1"/>
            <a:r>
              <a:rPr lang="en-US" dirty="0" smtClean="0"/>
              <a:t>I cannot access process with my own ID to learn the system by myself.</a:t>
            </a:r>
          </a:p>
          <a:p>
            <a:pPr lvl="1"/>
            <a:r>
              <a:rPr lang="en-US" dirty="0" smtClean="0"/>
              <a:t>Facing a limited source gain to construct the system.</a:t>
            </a:r>
          </a:p>
          <a:p>
            <a:pPr lvl="1"/>
            <a:r>
              <a:rPr lang="en-US" dirty="0" smtClean="0"/>
              <a:t>Unclear explanation during the orientation.</a:t>
            </a:r>
          </a:p>
          <a:p>
            <a:pPr lvl="1"/>
            <a:r>
              <a:rPr lang="en-US" dirty="0" smtClean="0"/>
              <a:t>Hard to approach the system functionality.</a:t>
            </a:r>
          </a:p>
          <a:p>
            <a:pPr lvl="1"/>
            <a:r>
              <a:rPr lang="en-US" dirty="0" smtClean="0"/>
              <a:t>Hard to making the team leader and operator understanding the new system.</a:t>
            </a:r>
          </a:p>
          <a:p>
            <a:pPr lvl="1"/>
            <a:r>
              <a:rPr lang="en-US" dirty="0" smtClean="0"/>
              <a:t>Hard to refer the ownership of the system and maintain the system.</a:t>
            </a:r>
          </a:p>
          <a:p>
            <a:pPr lvl="1"/>
            <a:r>
              <a:rPr lang="en-US" dirty="0" smtClean="0"/>
              <a:t>Hard to handle crowded database of the company.</a:t>
            </a:r>
          </a:p>
          <a:p>
            <a:pPr lvl="1"/>
            <a:endParaRPr lang="en-US" dirty="0" smtClean="0"/>
          </a:p>
          <a:p>
            <a:r>
              <a:rPr lang="en-US" dirty="0" smtClean="0"/>
              <a:t>Solution :</a:t>
            </a:r>
          </a:p>
          <a:p>
            <a:pPr lvl="1"/>
            <a:r>
              <a:rPr lang="en-US" dirty="0" smtClean="0"/>
              <a:t>Use mobile phone to access the internet for the resources finding and learning.</a:t>
            </a:r>
          </a:p>
          <a:p>
            <a:pPr lvl="1"/>
            <a:r>
              <a:rPr lang="en-US" dirty="0" smtClean="0"/>
              <a:t>Enter the process using the OJT id and my SV id to ensure that I learn the system well and able to understanding the system.</a:t>
            </a:r>
          </a:p>
          <a:p>
            <a:pPr lvl="1"/>
            <a:r>
              <a:rPr lang="en-US" dirty="0" smtClean="0"/>
              <a:t>I have to learn by myself at home and bring the concept back to the working places also known as company office to conduct the system.</a:t>
            </a:r>
          </a:p>
          <a:p>
            <a:pPr lvl="1"/>
            <a:r>
              <a:rPr lang="en-US" dirty="0" smtClean="0"/>
              <a:t>Learn the process by the system flow and how the data flow in the server and how its stored.</a:t>
            </a:r>
          </a:p>
          <a:p>
            <a:pPr lvl="1"/>
            <a:r>
              <a:rPr lang="en-US" dirty="0" smtClean="0"/>
              <a:t>Taking time to break the system part-by-part to know which functionality belong to the current system until it reach the core system function.</a:t>
            </a:r>
          </a:p>
          <a:p>
            <a:pPr lvl="1"/>
            <a:r>
              <a:rPr lang="en-US" dirty="0" smtClean="0"/>
              <a:t>Learn and convert the system that can adaptive with the operator understanding and create a machine learning to control the system data flow and stored inside the process.</a:t>
            </a:r>
          </a:p>
          <a:p>
            <a:pPr lvl="1"/>
            <a:r>
              <a:rPr lang="en-US" dirty="0" smtClean="0"/>
              <a:t>Learning the concept of the system by myself and adapt with the system by my own.</a:t>
            </a:r>
          </a:p>
          <a:p>
            <a:pPr lvl="1"/>
            <a:r>
              <a:rPr lang="en-US" dirty="0" smtClean="0"/>
              <a:t>Break the table and problem by pieces until the problem resolve.</a:t>
            </a:r>
          </a:p>
          <a:p>
            <a:endParaRPr lang="en-US" dirty="0" smtClean="0"/>
          </a:p>
        </p:txBody>
      </p:sp>
    </p:spTree>
    <p:extLst>
      <p:ext uri="{BB962C8B-B14F-4D97-AF65-F5344CB8AC3E}">
        <p14:creationId xmlns:p14="http://schemas.microsoft.com/office/powerpoint/2010/main" val="21609718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ARCHIEVEMENT (CON)</a:t>
            </a:r>
            <a:endParaRPr lang="en-MY" dirty="0"/>
          </a:p>
        </p:txBody>
      </p:sp>
      <p:sp>
        <p:nvSpPr>
          <p:cNvPr id="3" name="Content Placeholder 2"/>
          <p:cNvSpPr>
            <a:spLocks noGrp="1"/>
          </p:cNvSpPr>
          <p:nvPr>
            <p:ph idx="1"/>
          </p:nvPr>
        </p:nvSpPr>
        <p:spPr/>
        <p:txBody>
          <a:bodyPr/>
          <a:lstStyle/>
          <a:p>
            <a:r>
              <a:rPr lang="en-US" dirty="0" smtClean="0"/>
              <a:t>Strong Point (MSTY):</a:t>
            </a:r>
          </a:p>
          <a:p>
            <a:pPr lvl="1"/>
            <a:r>
              <a:rPr lang="en-MY" altLang="en-US" dirty="0">
                <a:sym typeface="+mn-ea"/>
              </a:rPr>
              <a:t>Positive customer perceptions</a:t>
            </a:r>
            <a:r>
              <a:rPr lang="en-MY" altLang="en-US" dirty="0" smtClean="0">
                <a:sym typeface="+mn-ea"/>
              </a:rPr>
              <a:t>.</a:t>
            </a:r>
          </a:p>
          <a:p>
            <a:pPr lvl="1"/>
            <a:r>
              <a:rPr lang="en-MY" spc="53" dirty="0" smtClean="0">
                <a:latin typeface="Meiryo UI" panose="020B0604030504040204" pitchFamily="34" charset="-128"/>
                <a:ea typeface="Meiryo UI" panose="020B0604030504040204" pitchFamily="34" charset="-128"/>
                <a:cs typeface="Times New Roman" panose="02020603050405020304" pitchFamily="18" charset="0"/>
                <a:sym typeface="+mn-ea"/>
              </a:rPr>
              <a:t>Dedicated to continuously produce the production of MLCC.</a:t>
            </a:r>
          </a:p>
          <a:p>
            <a:pPr lvl="1"/>
            <a:r>
              <a:rPr lang="en-MY" spc="53" dirty="0" smtClean="0">
                <a:latin typeface="Meiryo UI" panose="020B0604030504040204" pitchFamily="34" charset="-128"/>
                <a:ea typeface="Meiryo UI" panose="020B0604030504040204" pitchFamily="34" charset="-128"/>
                <a:cs typeface="Times New Roman" panose="02020603050405020304" pitchFamily="18" charset="0"/>
                <a:sym typeface="+mn-ea"/>
              </a:rPr>
              <a:t>Manageable </a:t>
            </a:r>
            <a:r>
              <a:rPr lang="en-MY" spc="53" dirty="0" smtClean="0">
                <a:latin typeface="Meiryo UI" panose="020B0604030504040204" pitchFamily="34" charset="-128"/>
                <a:ea typeface="Meiryo UI" panose="020B0604030504040204" pitchFamily="34" charset="-128"/>
                <a:cs typeface="Times New Roman" panose="02020603050405020304" pitchFamily="18" charset="0"/>
                <a:sym typeface="+mn-ea"/>
              </a:rPr>
              <a:t>time management in daily work.</a:t>
            </a:r>
          </a:p>
          <a:p>
            <a:pPr lvl="1"/>
            <a:r>
              <a:rPr lang="en-MY" spc="53" dirty="0" smtClean="0">
                <a:latin typeface="Meiryo UI" panose="020B0604030504040204" pitchFamily="34" charset="-128"/>
                <a:ea typeface="Meiryo UI" panose="020B0604030504040204" pitchFamily="34" charset="-128"/>
                <a:cs typeface="Times New Roman" panose="02020603050405020304" pitchFamily="18" charset="0"/>
                <a:sym typeface="+mn-ea"/>
              </a:rPr>
              <a:t>Determination of planning every work to be accomplish.</a:t>
            </a:r>
          </a:p>
          <a:p>
            <a:pPr lvl="1"/>
            <a:r>
              <a:rPr lang="en-MY" spc="53" dirty="0" smtClean="0">
                <a:latin typeface="Meiryo UI" panose="020B0604030504040204" pitchFamily="34" charset="-128"/>
                <a:ea typeface="Meiryo UI" panose="020B0604030504040204" pitchFamily="34" charset="-128"/>
                <a:cs typeface="Times New Roman" panose="02020603050405020304" pitchFamily="18" charset="0"/>
                <a:sym typeface="+mn-ea"/>
              </a:rPr>
              <a:t>Efficient </a:t>
            </a:r>
            <a:r>
              <a:rPr lang="en-MY" spc="53" dirty="0" smtClean="0">
                <a:latin typeface="Meiryo UI" panose="020B0604030504040204" pitchFamily="34" charset="-128"/>
                <a:ea typeface="Meiryo UI" panose="020B0604030504040204" pitchFamily="34" charset="-128"/>
                <a:cs typeface="Times New Roman" panose="02020603050405020304" pitchFamily="18" charset="0"/>
                <a:sym typeface="+mn-ea"/>
              </a:rPr>
              <a:t>time management.</a:t>
            </a:r>
          </a:p>
          <a:p>
            <a:pPr lvl="1"/>
            <a:r>
              <a:rPr lang="en-US" dirty="0" smtClean="0">
                <a:latin typeface="Meiryo UI" panose="020B0604030504040204" pitchFamily="34" charset="-128"/>
                <a:ea typeface="Meiryo UI" panose="020B0604030504040204" pitchFamily="34" charset="-128"/>
                <a:cs typeface="Times New Roman" panose="02020603050405020304" pitchFamily="18" charset="0"/>
              </a:rPr>
              <a:t>Organized department team in company.</a:t>
            </a:r>
          </a:p>
          <a:p>
            <a:pPr lvl="1"/>
            <a:endParaRPr lang="en-US" dirty="0">
              <a:latin typeface="Meiryo UI" panose="020B0604030504040204" pitchFamily="34" charset="-128"/>
              <a:ea typeface="Meiryo UI" panose="020B0604030504040204" pitchFamily="34" charset="-128"/>
              <a:cs typeface="Times New Roman" panose="02020603050405020304" pitchFamily="18" charset="0"/>
            </a:endParaRPr>
          </a:p>
          <a:p>
            <a:pPr lvl="1"/>
            <a:endParaRPr lang="en-US" dirty="0" smtClean="0">
              <a:latin typeface="Meiryo UI" panose="020B0604030504040204" pitchFamily="34" charset="-128"/>
              <a:ea typeface="Meiryo UI" panose="020B0604030504040204" pitchFamily="34" charset="-128"/>
              <a:cs typeface="Times New Roman" panose="02020603050405020304" pitchFamily="18" charset="0"/>
            </a:endParaRPr>
          </a:p>
          <a:p>
            <a:pPr lvl="1"/>
            <a:endParaRPr lang="en-US" dirty="0">
              <a:latin typeface="Meiryo UI" panose="020B0604030504040204" pitchFamily="34" charset="-128"/>
              <a:ea typeface="Meiryo UI" panose="020B0604030504040204" pitchFamily="34" charset="-128"/>
              <a:cs typeface="Times New Roman" panose="02020603050405020304" pitchFamily="18" charset="0"/>
            </a:endParaRPr>
          </a:p>
          <a:p>
            <a:pPr lvl="1"/>
            <a:endParaRPr lang="en-US" dirty="0" smtClean="0">
              <a:latin typeface="Meiryo UI" panose="020B0604030504040204" pitchFamily="34" charset="-128"/>
              <a:ea typeface="Meiryo UI" panose="020B0604030504040204" pitchFamily="34" charset="-128"/>
              <a:cs typeface="Times New Roman" panose="02020603050405020304" pitchFamily="18" charset="0"/>
            </a:endParaRPr>
          </a:p>
          <a:p>
            <a:r>
              <a:rPr lang="en-US" dirty="0" smtClean="0"/>
              <a:t>Weak Point (MSTY):</a:t>
            </a:r>
          </a:p>
          <a:p>
            <a:pPr lvl="1"/>
            <a:r>
              <a:rPr lang="en-MY" altLang="en-US" dirty="0">
                <a:sym typeface="+mn-ea"/>
              </a:rPr>
              <a:t>Outdated technology infrastructure</a:t>
            </a:r>
            <a:r>
              <a:rPr lang="en-MY" altLang="en-US" dirty="0" smtClean="0">
                <a:sym typeface="+mn-ea"/>
              </a:rPr>
              <a:t>.</a:t>
            </a:r>
          </a:p>
          <a:p>
            <a:pPr lvl="1"/>
            <a:r>
              <a:rPr lang="en-MY" altLang="en-US" dirty="0" smtClean="0">
                <a:sym typeface="+mn-ea"/>
              </a:rPr>
              <a:t>Using the traditional method to securing the data policy.</a:t>
            </a:r>
          </a:p>
          <a:p>
            <a:pPr lvl="1"/>
            <a:r>
              <a:rPr lang="en-MY" altLang="en-US" dirty="0" smtClean="0">
                <a:sym typeface="+mn-ea"/>
              </a:rPr>
              <a:t>Unable to stored big data and lack of technology.</a:t>
            </a:r>
          </a:p>
          <a:p>
            <a:pPr lvl="1"/>
            <a:r>
              <a:rPr lang="en-MY" altLang="en-US" dirty="0" smtClean="0">
                <a:sym typeface="+mn-ea"/>
              </a:rPr>
              <a:t>Does not accept the employee suggestion and also hard to deal with management.</a:t>
            </a:r>
          </a:p>
          <a:p>
            <a:pPr lvl="1"/>
            <a:r>
              <a:rPr lang="en-MY" altLang="en-US" dirty="0" smtClean="0">
                <a:sym typeface="+mn-ea"/>
              </a:rPr>
              <a:t>Long-Term planning for the product to produce the new one.</a:t>
            </a:r>
          </a:p>
          <a:p>
            <a:pPr lvl="1"/>
            <a:r>
              <a:rPr lang="en-MY" altLang="en-US" dirty="0" smtClean="0">
                <a:sym typeface="+mn-ea"/>
              </a:rPr>
              <a:t>Short-Sighted to the current security where unable to productive in the system.</a:t>
            </a:r>
          </a:p>
          <a:p>
            <a:pPr lvl="1"/>
            <a:r>
              <a:rPr lang="en-MY" altLang="en-US" dirty="0" smtClean="0">
                <a:sym typeface="+mn-ea"/>
              </a:rPr>
              <a:t>To strict in handling work and dependencies of the above level of management.</a:t>
            </a:r>
          </a:p>
          <a:p>
            <a:pPr marL="342900" lvl="1" indent="0">
              <a:buNone/>
            </a:pPr>
            <a:endParaRPr lang="en-MY" altLang="en-US" dirty="0" smtClean="0">
              <a:sym typeface="+mn-ea"/>
            </a:endParaRPr>
          </a:p>
          <a:p>
            <a:pPr lvl="1"/>
            <a:endParaRPr lang="en-MY" altLang="en-US" spc="53" dirty="0">
              <a:latin typeface="Arial Black" panose="020B0A04020102020204" pitchFamily="34" charset="0"/>
              <a:sym typeface="+mn-ea"/>
            </a:endParaRPr>
          </a:p>
        </p:txBody>
      </p:sp>
    </p:spTree>
    <p:extLst>
      <p:ext uri="{BB962C8B-B14F-4D97-AF65-F5344CB8AC3E}">
        <p14:creationId xmlns:p14="http://schemas.microsoft.com/office/powerpoint/2010/main" val="16278161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MY" dirty="0"/>
          </a:p>
        </p:txBody>
      </p:sp>
      <p:sp>
        <p:nvSpPr>
          <p:cNvPr id="3" name="Content Placeholder 2"/>
          <p:cNvSpPr>
            <a:spLocks noGrp="1"/>
          </p:cNvSpPr>
          <p:nvPr>
            <p:ph idx="1"/>
          </p:nvPr>
        </p:nvSpPr>
        <p:spPr>
          <a:xfrm>
            <a:off x="119062" y="722315"/>
            <a:ext cx="8667749" cy="5767386"/>
          </a:xfrm>
        </p:spPr>
        <p:txBody>
          <a:bodyPr/>
          <a:lstStyle/>
          <a:p>
            <a:pPr indent="0" algn="just">
              <a:buNone/>
            </a:pPr>
            <a:r>
              <a:rPr lang="en-US" sz="1800" dirty="0" smtClean="0">
                <a:sym typeface="+mn-ea"/>
              </a:rPr>
              <a:t>	In summary, </a:t>
            </a:r>
            <a:r>
              <a:rPr lang="en-MY" altLang="en-US" sz="1800" dirty="0">
                <a:sym typeface="+mn-ea"/>
              </a:rPr>
              <a:t>after </a:t>
            </a:r>
            <a:r>
              <a:rPr lang="en-MY" altLang="en-US" sz="1800" dirty="0" smtClean="0">
                <a:sym typeface="+mn-ea"/>
              </a:rPr>
              <a:t>6 </a:t>
            </a:r>
            <a:r>
              <a:rPr lang="en-MY" altLang="en-US" sz="1800" dirty="0">
                <a:sym typeface="+mn-ea"/>
              </a:rPr>
              <a:t>month of</a:t>
            </a:r>
            <a:r>
              <a:rPr lang="en-US" sz="1800" dirty="0">
                <a:sym typeface="+mn-ea"/>
              </a:rPr>
              <a:t> internship</a:t>
            </a:r>
            <a:r>
              <a:rPr lang="en-MY" altLang="en-US" sz="1800" dirty="0">
                <a:sym typeface="+mn-ea"/>
              </a:rPr>
              <a:t> </a:t>
            </a:r>
            <a:r>
              <a:rPr lang="en-MY" altLang="en-US" sz="1800" dirty="0" smtClean="0">
                <a:sym typeface="+mn-ea"/>
              </a:rPr>
              <a:t>training at </a:t>
            </a:r>
            <a:r>
              <a:rPr lang="en-MY" altLang="en-US" sz="1800" dirty="0">
                <a:sym typeface="+mn-ea"/>
              </a:rPr>
              <a:t>Taiyo Yuden (Sarawak) </a:t>
            </a:r>
            <a:r>
              <a:rPr lang="en-MY" altLang="en-US" sz="1800" dirty="0" err="1">
                <a:sym typeface="+mn-ea"/>
              </a:rPr>
              <a:t>Sdn</a:t>
            </a:r>
            <a:r>
              <a:rPr lang="en-MY" altLang="en-US" sz="1800" dirty="0">
                <a:sym typeface="+mn-ea"/>
              </a:rPr>
              <a:t>. Bhd. (MSTY</a:t>
            </a:r>
            <a:r>
              <a:rPr lang="en-MY" altLang="en-US" sz="1800" dirty="0" smtClean="0">
                <a:sym typeface="+mn-ea"/>
              </a:rPr>
              <a:t>) has gain on how the industry of MLCC in the factory area. </a:t>
            </a:r>
            <a:r>
              <a:rPr lang="en-US" altLang="en-US" sz="1800" dirty="0" smtClean="0">
                <a:sym typeface="+mn-ea"/>
              </a:rPr>
              <a:t>The task given are open the student </a:t>
            </a:r>
            <a:r>
              <a:rPr lang="en-US" sz="1800" dirty="0" smtClean="0">
                <a:sym typeface="+mn-ea"/>
              </a:rPr>
              <a:t>opportunity </a:t>
            </a:r>
            <a:r>
              <a:rPr lang="en-US" sz="1800" dirty="0">
                <a:sym typeface="+mn-ea"/>
              </a:rPr>
              <a:t>to </a:t>
            </a:r>
            <a:r>
              <a:rPr lang="en-MY" altLang="en-US" sz="1800" dirty="0">
                <a:sym typeface="+mn-ea"/>
              </a:rPr>
              <a:t>learn and </a:t>
            </a:r>
            <a:r>
              <a:rPr lang="en-MY" altLang="en-US" sz="1800" dirty="0" smtClean="0">
                <a:sym typeface="+mn-ea"/>
              </a:rPr>
              <a:t>show the skill </a:t>
            </a:r>
            <a:r>
              <a:rPr lang="en-MY" altLang="en-US" sz="1800" dirty="0">
                <a:sym typeface="+mn-ea"/>
              </a:rPr>
              <a:t>in the </a:t>
            </a:r>
            <a:r>
              <a:rPr lang="en-MY" altLang="en-US" sz="1800" dirty="0" smtClean="0">
                <a:sym typeface="+mn-ea"/>
              </a:rPr>
              <a:t>company where how the student will adapt the surrounding of office environment.</a:t>
            </a:r>
            <a:r>
              <a:rPr lang="en-US" sz="1800" dirty="0" smtClean="0">
                <a:sym typeface="+mn-ea"/>
              </a:rPr>
              <a:t> </a:t>
            </a:r>
            <a:r>
              <a:rPr lang="en-MY" altLang="en-US" sz="1800" dirty="0">
                <a:sym typeface="+mn-ea"/>
              </a:rPr>
              <a:t>The</a:t>
            </a:r>
            <a:r>
              <a:rPr lang="en-US" sz="1800" dirty="0">
                <a:sym typeface="+mn-ea"/>
              </a:rPr>
              <a:t> </a:t>
            </a:r>
            <a:r>
              <a:rPr lang="en-US" sz="1800" dirty="0" smtClean="0">
                <a:sym typeface="+mn-ea"/>
              </a:rPr>
              <a:t>company had give the needed accessories and </a:t>
            </a:r>
            <a:r>
              <a:rPr lang="en-MY" sz="1800" dirty="0" smtClean="0">
                <a:sym typeface="+mn-ea"/>
              </a:rPr>
              <a:t>tool</a:t>
            </a:r>
            <a:r>
              <a:rPr lang="en-MY" altLang="en-US" sz="1800" dirty="0" smtClean="0">
                <a:sym typeface="+mn-ea"/>
              </a:rPr>
              <a:t> </a:t>
            </a:r>
            <a:r>
              <a:rPr lang="en-MY" sz="1800" dirty="0" smtClean="0">
                <a:sym typeface="+mn-ea"/>
              </a:rPr>
              <a:t>to the student for completing the task given  and that </a:t>
            </a:r>
            <a:r>
              <a:rPr lang="en-MY" altLang="en-US" sz="1800" dirty="0" smtClean="0">
                <a:sym typeface="+mn-ea"/>
              </a:rPr>
              <a:t>is </a:t>
            </a:r>
            <a:r>
              <a:rPr lang="en-MY" altLang="en-US" sz="1800" dirty="0">
                <a:sym typeface="+mn-ea"/>
              </a:rPr>
              <a:t>very meaningful and very comfort in term of CSR and also other related things</a:t>
            </a:r>
            <a:r>
              <a:rPr lang="en-US" sz="1800" dirty="0">
                <a:sym typeface="+mn-ea"/>
              </a:rPr>
              <a:t>. </a:t>
            </a:r>
            <a:r>
              <a:rPr lang="en-MY" altLang="en-US" sz="1800" dirty="0" smtClean="0">
                <a:sym typeface="+mn-ea"/>
              </a:rPr>
              <a:t>At </a:t>
            </a:r>
            <a:r>
              <a:rPr lang="en-MY" altLang="en-US" sz="1800" dirty="0">
                <a:sym typeface="+mn-ea"/>
              </a:rPr>
              <a:t>the end of the training will looking forward to </a:t>
            </a:r>
            <a:r>
              <a:rPr lang="en-MY" altLang="en-US" sz="1800" dirty="0" smtClean="0">
                <a:sym typeface="+mn-ea"/>
              </a:rPr>
              <a:t>expand </a:t>
            </a:r>
            <a:r>
              <a:rPr lang="en-MY" altLang="en-US" sz="1800" dirty="0">
                <a:sym typeface="+mn-ea"/>
              </a:rPr>
              <a:t>my skill in the </a:t>
            </a:r>
            <a:r>
              <a:rPr lang="en-US" sz="1800" dirty="0">
                <a:sym typeface="+mn-ea"/>
              </a:rPr>
              <a:t>company</a:t>
            </a:r>
            <a:r>
              <a:rPr lang="en-MY" altLang="en-US" sz="1800" dirty="0">
                <a:sym typeface="+mn-ea"/>
              </a:rPr>
              <a:t> and improve my certain skill.</a:t>
            </a:r>
            <a:r>
              <a:rPr lang="en-US" sz="1800" dirty="0">
                <a:sym typeface="+mn-ea"/>
              </a:rPr>
              <a:t> </a:t>
            </a:r>
            <a:r>
              <a:rPr lang="en-MY" sz="1800" dirty="0" smtClean="0">
                <a:sym typeface="+mn-ea"/>
              </a:rPr>
              <a:t>Last but not least </a:t>
            </a:r>
            <a:r>
              <a:rPr lang="en-US" sz="1800" dirty="0" smtClean="0">
                <a:sym typeface="+mn-ea"/>
              </a:rPr>
              <a:t>leaving </a:t>
            </a:r>
            <a:r>
              <a:rPr lang="en-MY" altLang="en-US" sz="1800" dirty="0">
                <a:sym typeface="+mn-ea"/>
              </a:rPr>
              <a:t>grateful thanks to my supervisor from Taiyo Yuden Miss Esther and also other supervisor that has guide me through the training</a:t>
            </a:r>
            <a:r>
              <a:rPr lang="en-US" sz="1800" dirty="0">
                <a:sym typeface="+mn-ea"/>
              </a:rPr>
              <a:t>.</a:t>
            </a:r>
            <a:endParaRPr lang="en-US" sz="1800" dirty="0"/>
          </a:p>
          <a:p>
            <a:pPr algn="just"/>
            <a:endParaRPr lang="en-US" sz="1200" dirty="0"/>
          </a:p>
          <a:p>
            <a:endParaRPr lang="en-MY" sz="1200" dirty="0"/>
          </a:p>
        </p:txBody>
      </p:sp>
    </p:spTree>
    <p:extLst>
      <p:ext uri="{BB962C8B-B14F-4D97-AF65-F5344CB8AC3E}">
        <p14:creationId xmlns:p14="http://schemas.microsoft.com/office/powerpoint/2010/main" val="26247026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a:t>
            </a:r>
            <a:endParaRPr lang="en-MY" dirty="0"/>
          </a:p>
        </p:txBody>
      </p:sp>
      <p:graphicFrame>
        <p:nvGraphicFramePr>
          <p:cNvPr id="3" name="Table 2"/>
          <p:cNvGraphicFramePr>
            <a:graphicFrameLocks noGrp="1"/>
          </p:cNvGraphicFramePr>
          <p:nvPr>
            <p:extLst>
              <p:ext uri="{D42A27DB-BD31-4B8C-83A1-F6EECF244321}">
                <p14:modId xmlns:p14="http://schemas.microsoft.com/office/powerpoint/2010/main" val="798274357"/>
              </p:ext>
            </p:extLst>
          </p:nvPr>
        </p:nvGraphicFramePr>
        <p:xfrm>
          <a:off x="233363" y="685800"/>
          <a:ext cx="8478837" cy="5499104"/>
        </p:xfrm>
        <a:graphic>
          <a:graphicData uri="http://schemas.openxmlformats.org/drawingml/2006/table">
            <a:tbl>
              <a:tblPr firstRow="1" bandRow="1">
                <a:tableStyleId>{5C22544A-7EE6-4342-B048-85BDC9FD1C3A}</a:tableStyleId>
              </a:tblPr>
              <a:tblGrid>
                <a:gridCol w="865548"/>
                <a:gridCol w="5363305"/>
                <a:gridCol w="2249984"/>
              </a:tblGrid>
              <a:tr h="687388">
                <a:tc>
                  <a:txBody>
                    <a:bodyPr/>
                    <a:lstStyle/>
                    <a:p>
                      <a:pPr algn="ctr"/>
                      <a:r>
                        <a:rPr lang="en-US" dirty="0" smtClean="0"/>
                        <a:t>No</a:t>
                      </a:r>
                      <a:endParaRPr lang="en-MY" dirty="0"/>
                    </a:p>
                  </a:txBody>
                  <a:tcPr/>
                </a:tc>
                <a:tc>
                  <a:txBody>
                    <a:bodyPr/>
                    <a:lstStyle/>
                    <a:p>
                      <a:pPr algn="ctr"/>
                      <a:r>
                        <a:rPr lang="en-US" dirty="0" smtClean="0"/>
                        <a:t>Description</a:t>
                      </a:r>
                      <a:endParaRPr lang="en-MY" dirty="0"/>
                    </a:p>
                  </a:txBody>
                  <a:tcPr/>
                </a:tc>
                <a:tc>
                  <a:txBody>
                    <a:bodyPr/>
                    <a:lstStyle/>
                    <a:p>
                      <a:pPr algn="ctr"/>
                      <a:r>
                        <a:rPr lang="en-US" dirty="0" smtClean="0"/>
                        <a:t>Page</a:t>
                      </a:r>
                      <a:endParaRPr lang="en-MY" dirty="0"/>
                    </a:p>
                  </a:txBody>
                  <a:tcPr/>
                </a:tc>
              </a:tr>
              <a:tr h="687388">
                <a:tc>
                  <a:txBody>
                    <a:bodyPr/>
                    <a:lstStyle/>
                    <a:p>
                      <a:pPr algn="ctr"/>
                      <a:r>
                        <a:rPr lang="en-US" dirty="0" smtClean="0"/>
                        <a:t>1</a:t>
                      </a:r>
                      <a:endParaRPr lang="en-MY" dirty="0"/>
                    </a:p>
                  </a:txBody>
                  <a:tcPr/>
                </a:tc>
                <a:tc>
                  <a:txBody>
                    <a:bodyPr/>
                    <a:lstStyle/>
                    <a:p>
                      <a:pPr algn="ctr"/>
                      <a:r>
                        <a:rPr lang="en-US" dirty="0" smtClean="0"/>
                        <a:t>Objectives</a:t>
                      </a:r>
                      <a:endParaRPr lang="en-MY" dirty="0"/>
                    </a:p>
                  </a:txBody>
                  <a:tcPr/>
                </a:tc>
                <a:tc>
                  <a:txBody>
                    <a:bodyPr/>
                    <a:lstStyle/>
                    <a:p>
                      <a:pPr algn="ctr"/>
                      <a:r>
                        <a:rPr lang="en-MY" dirty="0" smtClean="0"/>
                        <a:t>1</a:t>
                      </a:r>
                      <a:endParaRPr lang="en-MY" dirty="0"/>
                    </a:p>
                  </a:txBody>
                  <a:tcPr/>
                </a:tc>
              </a:tr>
              <a:tr h="687388">
                <a:tc>
                  <a:txBody>
                    <a:bodyPr/>
                    <a:lstStyle/>
                    <a:p>
                      <a:pPr algn="ctr"/>
                      <a:r>
                        <a:rPr lang="en-US" dirty="0" smtClean="0"/>
                        <a:t>2</a:t>
                      </a:r>
                      <a:endParaRPr lang="en-MY" dirty="0"/>
                    </a:p>
                  </a:txBody>
                  <a:tcPr/>
                </a:tc>
                <a:tc>
                  <a:txBody>
                    <a:bodyPr/>
                    <a:lstStyle/>
                    <a:p>
                      <a:pPr algn="ctr"/>
                      <a:r>
                        <a:rPr lang="en-US" dirty="0" smtClean="0"/>
                        <a:t>List of Task</a:t>
                      </a:r>
                      <a:endParaRPr lang="en-MY" dirty="0"/>
                    </a:p>
                  </a:txBody>
                  <a:tcPr/>
                </a:tc>
                <a:tc>
                  <a:txBody>
                    <a:bodyPr/>
                    <a:lstStyle/>
                    <a:p>
                      <a:pPr algn="ctr"/>
                      <a:r>
                        <a:rPr lang="en-MY" dirty="0" smtClean="0"/>
                        <a:t>2</a:t>
                      </a:r>
                      <a:endParaRPr lang="en-MY" dirty="0"/>
                    </a:p>
                  </a:txBody>
                  <a:tcPr/>
                </a:tc>
              </a:tr>
              <a:tr h="687388">
                <a:tc>
                  <a:txBody>
                    <a:bodyPr/>
                    <a:lstStyle/>
                    <a:p>
                      <a:pPr algn="ctr"/>
                      <a:r>
                        <a:rPr lang="en-US" dirty="0" smtClean="0"/>
                        <a:t>3</a:t>
                      </a:r>
                      <a:endParaRPr lang="en-MY" dirty="0"/>
                    </a:p>
                  </a:txBody>
                  <a:tcPr/>
                </a:tc>
                <a:tc>
                  <a:txBody>
                    <a:bodyPr/>
                    <a:lstStyle/>
                    <a:p>
                      <a:pPr algn="ctr"/>
                      <a:r>
                        <a:rPr lang="en-US" dirty="0" smtClean="0"/>
                        <a:t>Main Contributions</a:t>
                      </a:r>
                      <a:endParaRPr lang="en-MY" dirty="0"/>
                    </a:p>
                  </a:txBody>
                  <a:tcPr/>
                </a:tc>
                <a:tc>
                  <a:txBody>
                    <a:bodyPr/>
                    <a:lstStyle/>
                    <a:p>
                      <a:pPr algn="ctr"/>
                      <a:r>
                        <a:rPr lang="en-MY" dirty="0" smtClean="0"/>
                        <a:t>3</a:t>
                      </a:r>
                      <a:endParaRPr lang="en-MY" dirty="0"/>
                    </a:p>
                  </a:txBody>
                  <a:tcPr/>
                </a:tc>
              </a:tr>
              <a:tr h="687388">
                <a:tc>
                  <a:txBody>
                    <a:bodyPr/>
                    <a:lstStyle/>
                    <a:p>
                      <a:pPr algn="ctr"/>
                      <a:r>
                        <a:rPr lang="en-US" dirty="0" smtClean="0"/>
                        <a:t>4</a:t>
                      </a:r>
                      <a:endParaRPr lang="en-MY" dirty="0"/>
                    </a:p>
                  </a:txBody>
                  <a:tcPr/>
                </a:tc>
                <a:tc>
                  <a:txBody>
                    <a:bodyPr/>
                    <a:lstStyle/>
                    <a:p>
                      <a:pPr algn="ctr"/>
                      <a:r>
                        <a:rPr lang="en-US" dirty="0" smtClean="0"/>
                        <a:t>Achievement</a:t>
                      </a:r>
                      <a:endParaRPr lang="en-MY" dirty="0"/>
                    </a:p>
                  </a:txBody>
                  <a:tcPr/>
                </a:tc>
                <a:tc>
                  <a:txBody>
                    <a:bodyPr/>
                    <a:lstStyle/>
                    <a:p>
                      <a:pPr algn="ctr"/>
                      <a:r>
                        <a:rPr lang="en-MY" dirty="0" smtClean="0"/>
                        <a:t>4</a:t>
                      </a:r>
                      <a:endParaRPr lang="en-MY" dirty="0"/>
                    </a:p>
                  </a:txBody>
                  <a:tcPr/>
                </a:tc>
              </a:tr>
              <a:tr h="687388">
                <a:tc>
                  <a:txBody>
                    <a:bodyPr/>
                    <a:lstStyle/>
                    <a:p>
                      <a:pPr algn="ctr"/>
                      <a:r>
                        <a:rPr lang="en-US" dirty="0" smtClean="0"/>
                        <a:t>5</a:t>
                      </a:r>
                      <a:endParaRPr lang="en-MY" dirty="0"/>
                    </a:p>
                  </a:txBody>
                  <a:tcPr/>
                </a:tc>
                <a:tc>
                  <a:txBody>
                    <a:bodyPr/>
                    <a:lstStyle/>
                    <a:p>
                      <a:pPr algn="ctr"/>
                      <a:r>
                        <a:rPr lang="en-US" dirty="0" smtClean="0"/>
                        <a:t>Challenges</a:t>
                      </a:r>
                      <a:r>
                        <a:rPr lang="en-US" baseline="0" dirty="0" smtClean="0"/>
                        <a:t> &amp; Solution</a:t>
                      </a:r>
                      <a:endParaRPr lang="en-MY" dirty="0"/>
                    </a:p>
                  </a:txBody>
                  <a:tcPr/>
                </a:tc>
                <a:tc>
                  <a:txBody>
                    <a:bodyPr/>
                    <a:lstStyle/>
                    <a:p>
                      <a:pPr algn="ctr"/>
                      <a:r>
                        <a:rPr lang="en-MY" dirty="0" smtClean="0"/>
                        <a:t>5</a:t>
                      </a:r>
                      <a:endParaRPr lang="en-MY" dirty="0"/>
                    </a:p>
                  </a:txBody>
                  <a:tcPr/>
                </a:tc>
              </a:tr>
              <a:tr h="687388">
                <a:tc>
                  <a:txBody>
                    <a:bodyPr/>
                    <a:lstStyle/>
                    <a:p>
                      <a:pPr algn="ctr"/>
                      <a:r>
                        <a:rPr lang="en-US" dirty="0" smtClean="0"/>
                        <a:t>6</a:t>
                      </a:r>
                      <a:endParaRPr lang="en-MY" dirty="0"/>
                    </a:p>
                  </a:txBody>
                  <a:tcPr/>
                </a:tc>
                <a:tc>
                  <a:txBody>
                    <a:bodyPr/>
                    <a:lstStyle/>
                    <a:p>
                      <a:pPr algn="ctr"/>
                      <a:r>
                        <a:rPr lang="en-US" dirty="0" smtClean="0"/>
                        <a:t>Strong Point &amp;</a:t>
                      </a:r>
                      <a:r>
                        <a:rPr lang="en-US" baseline="0" dirty="0" smtClean="0"/>
                        <a:t> Weak Point</a:t>
                      </a:r>
                      <a:endParaRPr lang="en-MY" dirty="0"/>
                    </a:p>
                  </a:txBody>
                  <a:tcPr/>
                </a:tc>
                <a:tc>
                  <a:txBody>
                    <a:bodyPr/>
                    <a:lstStyle/>
                    <a:p>
                      <a:pPr algn="ctr"/>
                      <a:r>
                        <a:rPr lang="en-MY" dirty="0" smtClean="0"/>
                        <a:t>6</a:t>
                      </a:r>
                      <a:endParaRPr lang="en-MY" dirty="0"/>
                    </a:p>
                  </a:txBody>
                  <a:tcPr/>
                </a:tc>
              </a:tr>
              <a:tr h="687388">
                <a:tc>
                  <a:txBody>
                    <a:bodyPr/>
                    <a:lstStyle/>
                    <a:p>
                      <a:pPr algn="ctr"/>
                      <a:r>
                        <a:rPr lang="en-US" dirty="0" smtClean="0"/>
                        <a:t>7</a:t>
                      </a:r>
                      <a:endParaRPr lang="en-MY" dirty="0"/>
                    </a:p>
                  </a:txBody>
                  <a:tcPr/>
                </a:tc>
                <a:tc>
                  <a:txBody>
                    <a:bodyPr/>
                    <a:lstStyle/>
                    <a:p>
                      <a:pPr algn="ctr"/>
                      <a:r>
                        <a:rPr lang="en-US" dirty="0" smtClean="0"/>
                        <a:t>Summary</a:t>
                      </a:r>
                      <a:endParaRPr lang="en-MY" dirty="0"/>
                    </a:p>
                  </a:txBody>
                  <a:tcPr/>
                </a:tc>
                <a:tc>
                  <a:txBody>
                    <a:bodyPr/>
                    <a:lstStyle/>
                    <a:p>
                      <a:pPr algn="ctr"/>
                      <a:r>
                        <a:rPr lang="en-MY" dirty="0" smtClean="0"/>
                        <a:t>7</a:t>
                      </a:r>
                      <a:endParaRPr lang="en-MY" dirty="0"/>
                    </a:p>
                  </a:txBody>
                  <a:tcPr/>
                </a:tc>
              </a:tr>
            </a:tbl>
          </a:graphicData>
        </a:graphic>
      </p:graphicFrame>
    </p:spTree>
    <p:extLst>
      <p:ext uri="{BB962C8B-B14F-4D97-AF65-F5344CB8AC3E}">
        <p14:creationId xmlns:p14="http://schemas.microsoft.com/office/powerpoint/2010/main" val="29545583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MY" dirty="0"/>
          </a:p>
        </p:txBody>
      </p:sp>
      <p:sp>
        <p:nvSpPr>
          <p:cNvPr id="3" name="Content Placeholder 2"/>
          <p:cNvSpPr>
            <a:spLocks noGrp="1"/>
          </p:cNvSpPr>
          <p:nvPr>
            <p:ph idx="1"/>
          </p:nvPr>
        </p:nvSpPr>
        <p:spPr/>
        <p:txBody>
          <a:bodyPr/>
          <a:lstStyle/>
          <a:p>
            <a:r>
              <a:rPr lang="en-MY" altLang="en-US" spc="49" dirty="0">
                <a:latin typeface="Times New Roman" panose="02020603050405020304" pitchFamily="18" charset="0"/>
                <a:cs typeface="Times New Roman" panose="02020603050405020304" pitchFamily="18" charset="0"/>
              </a:rPr>
              <a:t>The Industrial Training is aiming for helping student to increase and overcome their self confident  on their abilities and skill in the working area.</a:t>
            </a:r>
          </a:p>
          <a:p>
            <a:r>
              <a:rPr lang="en-MY" altLang="en-US" spc="49" dirty="0">
                <a:latin typeface="Times New Roman" panose="02020603050405020304" pitchFamily="18" charset="0"/>
                <a:cs typeface="Times New Roman" panose="02020603050405020304" pitchFamily="18" charset="0"/>
              </a:rPr>
              <a:t>The objective of industrial training is to give a change for student to recognize the real working environment and to increase  the ability of graduates to work.</a:t>
            </a:r>
          </a:p>
          <a:p>
            <a:r>
              <a:rPr lang="en-US" dirty="0" smtClean="0">
                <a:latin typeface="Times New Roman" panose="02020603050405020304" pitchFamily="18" charset="0"/>
                <a:cs typeface="Times New Roman" panose="02020603050405020304" pitchFamily="18" charset="0"/>
              </a:rPr>
              <a:t>The student are been train to enhance their own skill to apply their studies field into working environment and improve their abilities in many field in term of disciplines, communication, skill, problem solving, understanding.</a:t>
            </a:r>
            <a:endParaRPr lang="en-M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03621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119064" y="626849"/>
            <a:ext cx="8905874" cy="5827007"/>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a:extLst>
              <a:ext uri="{FF2B5EF4-FFF2-40B4-BE49-F238E27FC236}">
                <a16:creationId xmlns="" xmlns:a16="http://schemas.microsoft.com/office/drawing/2014/main" id="{667C7A1E-80CD-525B-F6A8-8495EFDDA0CE}"/>
              </a:ext>
            </a:extLst>
          </p:cNvPr>
          <p:cNvSpPr>
            <a:spLocks noGrp="1"/>
          </p:cNvSpPr>
          <p:nvPr>
            <p:ph type="title"/>
          </p:nvPr>
        </p:nvSpPr>
        <p:spPr>
          <a:xfrm>
            <a:off x="119063" y="53502"/>
            <a:ext cx="8905875" cy="419100"/>
          </a:xfrm>
        </p:spPr>
        <p:txBody>
          <a:bodyPr/>
          <a:lstStyle/>
          <a:p>
            <a:r>
              <a:rPr lang="en-MY" altLang="ja-JP" dirty="0" smtClean="0">
                <a:latin typeface="Meiryo UI" panose="020B0604030504040204" pitchFamily="50" charset="-128"/>
                <a:ea typeface="Meiryo UI" panose="020B0604030504040204" pitchFamily="50" charset="-128"/>
                <a:cs typeface="Meiryo UI" panose="020B0604030504040204" pitchFamily="50" charset="-128"/>
              </a:rPr>
              <a:t>LIST OF TASK</a:t>
            </a:r>
            <a:endParaRPr lang="en-MY" i="1" dirty="0"/>
          </a:p>
        </p:txBody>
      </p:sp>
      <p:sp>
        <p:nvSpPr>
          <p:cNvPr id="3" name="Content Placeholder 2">
            <a:extLst>
              <a:ext uri="{FF2B5EF4-FFF2-40B4-BE49-F238E27FC236}">
                <a16:creationId xmlns="" xmlns:a16="http://schemas.microsoft.com/office/drawing/2014/main" id="{76CCBFD3-5D5E-4B84-9761-8F0C3D70F1D2}"/>
              </a:ext>
            </a:extLst>
          </p:cNvPr>
          <p:cNvSpPr>
            <a:spLocks noGrp="1"/>
          </p:cNvSpPr>
          <p:nvPr>
            <p:ph idx="1"/>
          </p:nvPr>
        </p:nvSpPr>
        <p:spPr/>
        <p:txBody>
          <a:bodyPr/>
          <a:lstStyle/>
          <a:p>
            <a:r>
              <a:rPr lang="en-US" sz="1200" dirty="0" err="1" smtClean="0"/>
              <a:t>Seikei</a:t>
            </a:r>
            <a:r>
              <a:rPr lang="en-US" sz="1200" dirty="0" smtClean="0"/>
              <a:t> Scanning System</a:t>
            </a:r>
          </a:p>
          <a:p>
            <a:endParaRPr lang="en-US" sz="1200" dirty="0"/>
          </a:p>
          <a:p>
            <a:endParaRPr lang="en-US" sz="1200" dirty="0" smtClean="0"/>
          </a:p>
          <a:p>
            <a:endParaRPr lang="en-US" sz="1200" dirty="0" smtClean="0"/>
          </a:p>
          <a:p>
            <a:endParaRPr lang="en-US" sz="1200" dirty="0"/>
          </a:p>
          <a:p>
            <a:endParaRPr lang="en-US" sz="1200" dirty="0" smtClean="0"/>
          </a:p>
          <a:p>
            <a:endParaRPr lang="en-US" sz="1200" dirty="0" smtClean="0"/>
          </a:p>
          <a:p>
            <a:r>
              <a:rPr lang="en-US" sz="1200" dirty="0" err="1" smtClean="0"/>
              <a:t>Insatsu</a:t>
            </a:r>
            <a:r>
              <a:rPr lang="en-US" sz="1200" dirty="0" smtClean="0"/>
              <a:t> Printing System</a:t>
            </a:r>
          </a:p>
          <a:p>
            <a:pPr marL="0" indent="0">
              <a:buNone/>
            </a:pPr>
            <a:endParaRPr lang="en-US" sz="1200" dirty="0" smtClean="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r>
              <a:rPr lang="en-US" sz="1200" dirty="0" smtClean="0"/>
              <a:t>Weighing Record System</a:t>
            </a:r>
          </a:p>
          <a:p>
            <a:endParaRPr lang="en-US" sz="1200" dirty="0"/>
          </a:p>
          <a:p>
            <a:endParaRPr lang="en-US" sz="1200" dirty="0" smtClean="0"/>
          </a:p>
          <a:p>
            <a:endParaRPr lang="en-US" sz="1200" dirty="0"/>
          </a:p>
          <a:p>
            <a:endParaRPr lang="en-US" sz="1200" dirty="0" smtClean="0"/>
          </a:p>
          <a:p>
            <a:pPr marL="0" indent="0">
              <a:buNone/>
            </a:pPr>
            <a:endParaRPr lang="en-US" sz="1200" dirty="0" smtClean="0"/>
          </a:p>
          <a:p>
            <a:r>
              <a:rPr lang="en-US" sz="1200" dirty="0" smtClean="0"/>
              <a:t>MSS Calculator System</a:t>
            </a:r>
          </a:p>
          <a:p>
            <a:endParaRPr lang="en-US" sz="1200" dirty="0"/>
          </a:p>
          <a:p>
            <a:endParaRPr lang="en-US" sz="1200" dirty="0" smtClean="0"/>
          </a:p>
          <a:p>
            <a:endParaRPr lang="en-US" sz="1200" dirty="0"/>
          </a:p>
          <a:p>
            <a:endParaRPr lang="en-US" sz="1200" dirty="0" smtClean="0"/>
          </a:p>
          <a:p>
            <a:endParaRPr lang="en-US" sz="12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604" y="948494"/>
            <a:ext cx="2565400" cy="122448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604" y="2423642"/>
            <a:ext cx="2547269" cy="1197179"/>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8298" y="2525317"/>
            <a:ext cx="2574701" cy="122892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95664" y="953046"/>
            <a:ext cx="2547269" cy="1212097"/>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0669" y="5252029"/>
            <a:ext cx="2401431" cy="1133019"/>
          </a:xfrm>
          <a:prstGeom prst="rect">
            <a:avLst/>
          </a:prstGeom>
        </p:spPr>
      </p:pic>
      <p:sp>
        <p:nvSpPr>
          <p:cNvPr id="10" name="TextBox 9"/>
          <p:cNvSpPr txBox="1"/>
          <p:nvPr/>
        </p:nvSpPr>
        <p:spPr>
          <a:xfrm>
            <a:off x="5122427" y="611320"/>
            <a:ext cx="2893741" cy="461665"/>
          </a:xfrm>
          <a:prstGeom prst="rect">
            <a:avLst/>
          </a:prstGeom>
          <a:noFill/>
        </p:spPr>
        <p:txBody>
          <a:bodyPr wrap="none" rtlCol="0">
            <a:spAutoFit/>
          </a:bodyPr>
          <a:lstStyle/>
          <a:p>
            <a:pPr marL="171450" indent="-171450">
              <a:buClr>
                <a:schemeClr val="accent2"/>
              </a:buClr>
              <a:buSzPct val="150000"/>
              <a:buFont typeface="Wingdings" panose="05000000000000000000" pitchFamily="2" charset="2"/>
              <a:buChar char="§"/>
            </a:pPr>
            <a:r>
              <a:rPr lang="en-US" sz="1200" dirty="0" err="1">
                <a:latin typeface="Meiryo UI" panose="020B0604030504040204" pitchFamily="34" charset="-128"/>
                <a:ea typeface="Meiryo UI" panose="020B0604030504040204" pitchFamily="34" charset="-128"/>
              </a:rPr>
              <a:t>Seikei</a:t>
            </a:r>
            <a:r>
              <a:rPr lang="en-US" sz="1200" dirty="0">
                <a:latin typeface="Meiryo UI" panose="020B0604030504040204" pitchFamily="34" charset="-128"/>
                <a:ea typeface="Meiryo UI" panose="020B0604030504040204" pitchFamily="34" charset="-128"/>
              </a:rPr>
              <a:t> Adjustment Record System</a:t>
            </a:r>
          </a:p>
          <a:p>
            <a:pPr marL="171450" indent="-171450">
              <a:buFont typeface="Wingdings" panose="05000000000000000000" pitchFamily="2" charset="2"/>
              <a:buChar char="§"/>
            </a:pPr>
            <a:endParaRPr lang="en-MY" sz="1200" dirty="0">
              <a:latin typeface="Meiryo UI" panose="020B0604030504040204" pitchFamily="34" charset="-128"/>
              <a:ea typeface="Meiryo UI" panose="020B0604030504040204" pitchFamily="34" charset="-128"/>
            </a:endParaRPr>
          </a:p>
        </p:txBody>
      </p:sp>
      <p:sp>
        <p:nvSpPr>
          <p:cNvPr id="11" name="TextBox 10"/>
          <p:cNvSpPr txBox="1"/>
          <p:nvPr/>
        </p:nvSpPr>
        <p:spPr>
          <a:xfrm>
            <a:off x="5109492" y="2238807"/>
            <a:ext cx="2733441" cy="461665"/>
          </a:xfrm>
          <a:prstGeom prst="rect">
            <a:avLst/>
          </a:prstGeom>
          <a:noFill/>
        </p:spPr>
        <p:txBody>
          <a:bodyPr wrap="none" rtlCol="0">
            <a:spAutoFit/>
          </a:bodyPr>
          <a:lstStyle/>
          <a:p>
            <a:pPr marL="171450" indent="-171450">
              <a:buClr>
                <a:schemeClr val="accent2"/>
              </a:buClr>
              <a:buSzPct val="150000"/>
              <a:buFont typeface="Wingdings" panose="05000000000000000000" pitchFamily="2" charset="2"/>
              <a:buChar char="§"/>
            </a:pPr>
            <a:r>
              <a:rPr lang="en-US" sz="1200" dirty="0" err="1">
                <a:latin typeface="Meiryo UI" panose="020B0604030504040204" pitchFamily="34" charset="-128"/>
                <a:ea typeface="Meiryo UI" panose="020B0604030504040204" pitchFamily="34" charset="-128"/>
              </a:rPr>
              <a:t>Haigou</a:t>
            </a:r>
            <a:r>
              <a:rPr lang="en-US" sz="1200" dirty="0">
                <a:latin typeface="Meiryo UI" panose="020B0604030504040204" pitchFamily="34" charset="-128"/>
                <a:ea typeface="Meiryo UI" panose="020B0604030504040204" pitchFamily="34" charset="-128"/>
              </a:rPr>
              <a:t> </a:t>
            </a:r>
            <a:r>
              <a:rPr lang="en-US" sz="1200" dirty="0" err="1">
                <a:latin typeface="Meiryo UI" panose="020B0604030504040204" pitchFamily="34" charset="-128"/>
                <a:ea typeface="Meiryo UI" panose="020B0604030504040204" pitchFamily="34" charset="-128"/>
              </a:rPr>
              <a:t>Tokou</a:t>
            </a:r>
            <a:r>
              <a:rPr lang="en-US" sz="1200" dirty="0">
                <a:latin typeface="Meiryo UI" panose="020B0604030504040204" pitchFamily="34" charset="-128"/>
                <a:ea typeface="Meiryo UI" panose="020B0604030504040204" pitchFamily="34" charset="-128"/>
              </a:rPr>
              <a:t> Scanning System</a:t>
            </a:r>
          </a:p>
          <a:p>
            <a:pPr marL="171450" indent="-171450">
              <a:buClr>
                <a:schemeClr val="accent2"/>
              </a:buClr>
              <a:buSzPct val="150000"/>
              <a:buFont typeface="Wingdings" panose="05000000000000000000" pitchFamily="2" charset="2"/>
              <a:buChar char="§"/>
            </a:pPr>
            <a:endParaRPr lang="en-MY" sz="1200" dirty="0">
              <a:latin typeface="Meiryo UI" panose="020B0604030504040204" pitchFamily="34" charset="-128"/>
              <a:ea typeface="Meiryo UI" panose="020B0604030504040204" pitchFamily="34" charset="-128"/>
            </a:endParaRPr>
          </a:p>
        </p:txBody>
      </p:sp>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25601" y="1191763"/>
            <a:ext cx="1171739" cy="981212"/>
          </a:xfrm>
          <a:prstGeom prst="rect">
            <a:avLst/>
          </a:prstGeom>
        </p:spPr>
      </p:pic>
      <p:sp>
        <p:nvSpPr>
          <p:cNvPr id="15" name="Right Arrow 14"/>
          <p:cNvSpPr/>
          <p:nvPr/>
        </p:nvSpPr>
        <p:spPr>
          <a:xfrm rot="10800000">
            <a:off x="3018829" y="1478389"/>
            <a:ext cx="413257" cy="382366"/>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6" name="Picture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67782" y="2600625"/>
            <a:ext cx="1133633" cy="981212"/>
          </a:xfrm>
          <a:prstGeom prst="rect">
            <a:avLst/>
          </a:prstGeom>
        </p:spPr>
      </p:pic>
      <p:sp>
        <p:nvSpPr>
          <p:cNvPr id="17" name="Right Arrow 16"/>
          <p:cNvSpPr/>
          <p:nvPr/>
        </p:nvSpPr>
        <p:spPr>
          <a:xfrm rot="10800000">
            <a:off x="3079229" y="2831048"/>
            <a:ext cx="413257" cy="382366"/>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Right Arrow 17"/>
          <p:cNvSpPr/>
          <p:nvPr/>
        </p:nvSpPr>
        <p:spPr>
          <a:xfrm>
            <a:off x="4784537" y="1478389"/>
            <a:ext cx="413257" cy="382366"/>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92011" y="4289566"/>
            <a:ext cx="1796765" cy="522382"/>
          </a:xfrm>
          <a:prstGeom prst="rect">
            <a:avLst/>
          </a:prstGeom>
        </p:spPr>
      </p:pic>
      <p:pic>
        <p:nvPicPr>
          <p:cNvPr id="20" name="Picture 19"/>
          <p:cNvPicPr>
            <a:picLocks noChangeAspect="1"/>
          </p:cNvPicPr>
          <p:nvPr/>
        </p:nvPicPr>
        <p:blipFill rotWithShape="1">
          <a:blip r:embed="rId10">
            <a:extLst>
              <a:ext uri="{28A0092B-C50C-407E-A947-70E740481C1C}">
                <a14:useLocalDpi xmlns:a14="http://schemas.microsoft.com/office/drawing/2010/main" val="0"/>
              </a:ext>
            </a:extLst>
          </a:blip>
          <a:srcRect t="5071" b="-1"/>
          <a:stretch/>
        </p:blipFill>
        <p:spPr>
          <a:xfrm>
            <a:off x="3532699" y="5740659"/>
            <a:ext cx="2724530" cy="560684"/>
          </a:xfrm>
          <a:prstGeom prst="rect">
            <a:avLst/>
          </a:prstGeom>
        </p:spPr>
      </p:pic>
      <p:grpSp>
        <p:nvGrpSpPr>
          <p:cNvPr id="25" name="Group 24"/>
          <p:cNvGrpSpPr/>
          <p:nvPr/>
        </p:nvGrpSpPr>
        <p:grpSpPr>
          <a:xfrm>
            <a:off x="8251010" y="2568159"/>
            <a:ext cx="666049" cy="1046144"/>
            <a:chOff x="7882185" y="2437205"/>
            <a:chExt cx="1190791" cy="2202899"/>
          </a:xfrm>
        </p:grpSpPr>
        <p:pic>
          <p:nvPicPr>
            <p:cNvPr id="21" name="Picture 2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82185" y="2437205"/>
              <a:ext cx="1190791" cy="1076476"/>
            </a:xfrm>
            <a:prstGeom prst="rect">
              <a:avLst/>
            </a:prstGeom>
          </p:spPr>
        </p:pic>
        <p:pic>
          <p:nvPicPr>
            <p:cNvPr id="22" name="Picture 2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82185" y="3687471"/>
              <a:ext cx="1189701" cy="952633"/>
            </a:xfrm>
            <a:prstGeom prst="rect">
              <a:avLst/>
            </a:prstGeom>
          </p:spPr>
        </p:pic>
      </p:grpSp>
      <p:sp>
        <p:nvSpPr>
          <p:cNvPr id="23" name="Right Arrow 22"/>
          <p:cNvSpPr/>
          <p:nvPr/>
        </p:nvSpPr>
        <p:spPr>
          <a:xfrm rot="10800000">
            <a:off x="2999102" y="4359574"/>
            <a:ext cx="413257" cy="382366"/>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4" name="Right Arrow 23"/>
          <p:cNvSpPr/>
          <p:nvPr/>
        </p:nvSpPr>
        <p:spPr>
          <a:xfrm rot="10800000">
            <a:off x="3035459" y="5829818"/>
            <a:ext cx="413257" cy="382366"/>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6" name="Right Arrow 25"/>
          <p:cNvSpPr/>
          <p:nvPr/>
        </p:nvSpPr>
        <p:spPr>
          <a:xfrm rot="10800000">
            <a:off x="7907823" y="2952477"/>
            <a:ext cx="278298" cy="418851"/>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3" name="Picture 1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1604" y="3930426"/>
            <a:ext cx="2547269" cy="1106912"/>
          </a:xfrm>
          <a:prstGeom prst="rect">
            <a:avLst/>
          </a:prstGeom>
        </p:spPr>
      </p:pic>
    </p:spTree>
    <p:extLst>
      <p:ext uri="{BB962C8B-B14F-4D97-AF65-F5344CB8AC3E}">
        <p14:creationId xmlns:p14="http://schemas.microsoft.com/office/powerpoint/2010/main" val="19634998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59435" y="625409"/>
            <a:ext cx="8770939" cy="1742908"/>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4" name="Rectangle 33"/>
          <p:cNvSpPr/>
          <p:nvPr/>
        </p:nvSpPr>
        <p:spPr>
          <a:xfrm>
            <a:off x="159435" y="2438175"/>
            <a:ext cx="8770939" cy="1932119"/>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5" name="Rectangle 34"/>
          <p:cNvSpPr/>
          <p:nvPr/>
        </p:nvSpPr>
        <p:spPr>
          <a:xfrm>
            <a:off x="167066" y="4439591"/>
            <a:ext cx="8770939" cy="2057608"/>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p:txBody>
          <a:bodyPr/>
          <a:lstStyle/>
          <a:p>
            <a:r>
              <a:rPr lang="en-MY" dirty="0" err="1" smtClean="0"/>
              <a:t>Seikei</a:t>
            </a:r>
            <a:r>
              <a:rPr lang="en-MY" dirty="0" smtClean="0"/>
              <a:t> Scanning System</a:t>
            </a:r>
            <a:endParaRPr lang="en-MY" dirty="0"/>
          </a:p>
        </p:txBody>
      </p:sp>
      <p:sp>
        <p:nvSpPr>
          <p:cNvPr id="3" name="Content Placeholder 2"/>
          <p:cNvSpPr>
            <a:spLocks noGrp="1"/>
          </p:cNvSpPr>
          <p:nvPr>
            <p:ph idx="1"/>
          </p:nvPr>
        </p:nvSpPr>
        <p:spPr/>
        <p:txBody>
          <a:bodyPr/>
          <a:lstStyle/>
          <a:p>
            <a:r>
              <a:rPr lang="en-MY" sz="1100" dirty="0" smtClean="0"/>
              <a:t>Design the UI data viewer :</a:t>
            </a:r>
          </a:p>
          <a:p>
            <a:endParaRPr lang="en-MY" sz="1100" dirty="0"/>
          </a:p>
          <a:p>
            <a:endParaRPr lang="en-MY" sz="1100" dirty="0" smtClean="0"/>
          </a:p>
          <a:p>
            <a:endParaRPr lang="en-MY" sz="1100" dirty="0"/>
          </a:p>
          <a:p>
            <a:endParaRPr lang="en-MY" sz="1100" dirty="0" smtClean="0"/>
          </a:p>
          <a:p>
            <a:endParaRPr lang="en-MY" sz="1100" dirty="0"/>
          </a:p>
          <a:p>
            <a:endParaRPr lang="en-MY" sz="1100" dirty="0" smtClean="0"/>
          </a:p>
          <a:p>
            <a:endParaRPr lang="en-US" sz="1100" dirty="0" smtClean="0"/>
          </a:p>
          <a:p>
            <a:endParaRPr lang="en-MY" sz="1100" dirty="0"/>
          </a:p>
          <a:p>
            <a:r>
              <a:rPr lang="en-MY" sz="1100" dirty="0" smtClean="0"/>
              <a:t>Data insertion into table :</a:t>
            </a:r>
          </a:p>
          <a:p>
            <a:endParaRPr lang="en-MY" sz="1100" dirty="0"/>
          </a:p>
          <a:p>
            <a:endParaRPr lang="en-MY" sz="1100" dirty="0" smtClean="0"/>
          </a:p>
          <a:p>
            <a:endParaRPr lang="en-MY" sz="1100" dirty="0"/>
          </a:p>
          <a:p>
            <a:endParaRPr lang="en-MY" sz="1100" dirty="0" smtClean="0"/>
          </a:p>
          <a:p>
            <a:endParaRPr lang="en-MY" sz="1100" dirty="0"/>
          </a:p>
          <a:p>
            <a:endParaRPr lang="en-MY" sz="1100" dirty="0" smtClean="0"/>
          </a:p>
          <a:p>
            <a:endParaRPr lang="en-MY" sz="1100" dirty="0"/>
          </a:p>
          <a:p>
            <a:endParaRPr lang="en-MY" sz="1100" dirty="0" smtClean="0"/>
          </a:p>
          <a:p>
            <a:endParaRPr lang="en-MY" sz="1100" dirty="0"/>
          </a:p>
          <a:p>
            <a:r>
              <a:rPr lang="en-MY" sz="1100" dirty="0" smtClean="0"/>
              <a:t>Data record for machine process :</a:t>
            </a:r>
          </a:p>
          <a:p>
            <a:endParaRPr lang="en-MY" sz="1100" dirty="0" smtClean="0"/>
          </a:p>
          <a:p>
            <a:pPr marL="0" indent="0">
              <a:buNone/>
            </a:pPr>
            <a:endParaRPr lang="en-MY" sz="1100" dirty="0"/>
          </a:p>
        </p:txBody>
      </p:sp>
      <p:grpSp>
        <p:nvGrpSpPr>
          <p:cNvPr id="31" name="Group 30"/>
          <p:cNvGrpSpPr/>
          <p:nvPr/>
        </p:nvGrpSpPr>
        <p:grpSpPr>
          <a:xfrm>
            <a:off x="386947" y="2689717"/>
            <a:ext cx="8370106" cy="1740420"/>
            <a:chOff x="404500" y="2490889"/>
            <a:chExt cx="7854478" cy="1627646"/>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5110" y="2744001"/>
              <a:ext cx="2227289" cy="859812"/>
            </a:xfrm>
            <a:prstGeom prst="rect">
              <a:avLst/>
            </a:prstGeom>
            <a:ln>
              <a:solidFill>
                <a:schemeClr val="accent2"/>
              </a:solidFill>
            </a:ln>
          </p:spPr>
        </p:pic>
        <p:sp>
          <p:nvSpPr>
            <p:cNvPr id="10" name="Right Arrow 9"/>
            <p:cNvSpPr/>
            <p:nvPr/>
          </p:nvSpPr>
          <p:spPr>
            <a:xfrm>
              <a:off x="2118483" y="3000568"/>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500" y="2490889"/>
              <a:ext cx="1633668" cy="1366036"/>
            </a:xfrm>
            <a:prstGeom prst="rect">
              <a:avLst/>
            </a:prstGeom>
            <a:ln w="3175" cap="sq">
              <a:solidFill>
                <a:schemeClr val="accent2"/>
              </a:solidFill>
              <a:prstDash val="solid"/>
              <a:miter lim="800000"/>
            </a:ln>
            <a:effectLst>
              <a:outerShdw blurRad="50800" dist="38100" dir="2700000" algn="tl" rotWithShape="0">
                <a:srgbClr val="000000">
                  <a:alpha val="43000"/>
                </a:srgbClr>
              </a:outerShdw>
            </a:effectLst>
          </p:spPr>
        </p:pic>
        <p:sp>
          <p:nvSpPr>
            <p:cNvPr id="12" name="Right Arrow 11"/>
            <p:cNvSpPr/>
            <p:nvPr/>
          </p:nvSpPr>
          <p:spPr>
            <a:xfrm>
              <a:off x="4848289" y="2991088"/>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6019" y="2744001"/>
              <a:ext cx="3002959" cy="701673"/>
            </a:xfrm>
            <a:prstGeom prst="rect">
              <a:avLst/>
            </a:prstGeom>
            <a:ln>
              <a:solidFill>
                <a:schemeClr val="accent2"/>
              </a:solidFill>
            </a:ln>
          </p:spPr>
        </p:pic>
        <p:sp>
          <p:nvSpPr>
            <p:cNvPr id="14" name="TextBox 13"/>
            <p:cNvSpPr txBox="1"/>
            <p:nvPr/>
          </p:nvSpPr>
          <p:spPr>
            <a:xfrm>
              <a:off x="6008735" y="3476529"/>
              <a:ext cx="1497526"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List of Data Record</a:t>
              </a:r>
              <a:endParaRPr lang="en-MY" sz="1100" dirty="0">
                <a:latin typeface="Meiryo UI" panose="020B0604030504040204" pitchFamily="34" charset="-128"/>
                <a:ea typeface="Meiryo UI" panose="020B0604030504040204" pitchFamily="34" charset="-128"/>
              </a:endParaRPr>
            </a:p>
          </p:txBody>
        </p:sp>
        <p:sp>
          <p:nvSpPr>
            <p:cNvPr id="15" name="TextBox 14"/>
            <p:cNvSpPr txBox="1"/>
            <p:nvPr/>
          </p:nvSpPr>
          <p:spPr>
            <a:xfrm>
              <a:off x="490779" y="3856925"/>
              <a:ext cx="1438214"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Excel Data </a:t>
              </a:r>
              <a:r>
                <a:rPr lang="en-MY" sz="1100" dirty="0" err="1" smtClean="0">
                  <a:latin typeface="Meiryo UI" panose="020B0604030504040204" pitchFamily="34" charset="-128"/>
                  <a:ea typeface="Meiryo UI" panose="020B0604030504040204" pitchFamily="34" charset="-128"/>
                </a:rPr>
                <a:t>Fomat</a:t>
              </a:r>
              <a:endParaRPr lang="en-MY" sz="1100" dirty="0">
                <a:latin typeface="Meiryo UI" panose="020B0604030504040204" pitchFamily="34" charset="-128"/>
                <a:ea typeface="Meiryo UI" panose="020B0604030504040204" pitchFamily="34" charset="-128"/>
              </a:endParaRPr>
            </a:p>
          </p:txBody>
        </p:sp>
        <p:sp>
          <p:nvSpPr>
            <p:cNvPr id="16" name="TextBox 15"/>
            <p:cNvSpPr txBox="1"/>
            <p:nvPr/>
          </p:nvSpPr>
          <p:spPr>
            <a:xfrm>
              <a:off x="2587820" y="3638765"/>
              <a:ext cx="2146742"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Web System Data Converter</a:t>
              </a:r>
              <a:endParaRPr lang="en-MY" sz="1100" dirty="0">
                <a:latin typeface="Meiryo UI" panose="020B0604030504040204" pitchFamily="34" charset="-128"/>
                <a:ea typeface="Meiryo UI" panose="020B0604030504040204" pitchFamily="34" charset="-128"/>
              </a:endParaRPr>
            </a:p>
          </p:txBody>
        </p:sp>
      </p:grpSp>
      <p:grpSp>
        <p:nvGrpSpPr>
          <p:cNvPr id="32" name="Group 31"/>
          <p:cNvGrpSpPr/>
          <p:nvPr/>
        </p:nvGrpSpPr>
        <p:grpSpPr>
          <a:xfrm>
            <a:off x="478890" y="4625561"/>
            <a:ext cx="8306644" cy="1947289"/>
            <a:chOff x="456019" y="4676413"/>
            <a:chExt cx="5497065" cy="1875046"/>
          </a:xfrm>
        </p:grpSpPr>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6019" y="4756633"/>
              <a:ext cx="916408" cy="1452984"/>
            </a:xfrm>
            <a:prstGeom prst="rect">
              <a:avLst/>
            </a:prstGeom>
            <a:ln>
              <a:solidFill>
                <a:schemeClr val="accent2"/>
              </a:solidFill>
            </a:ln>
          </p:spPr>
        </p:pic>
        <p:sp>
          <p:nvSpPr>
            <p:cNvPr id="18" name="Right Arrow 17"/>
            <p:cNvSpPr/>
            <p:nvPr/>
          </p:nvSpPr>
          <p:spPr>
            <a:xfrm>
              <a:off x="1480064" y="5349775"/>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43301" y="4722539"/>
              <a:ext cx="914918" cy="1496101"/>
            </a:xfrm>
            <a:prstGeom prst="rect">
              <a:avLst/>
            </a:prstGeom>
            <a:ln>
              <a:solidFill>
                <a:schemeClr val="accent2"/>
              </a:solidFill>
            </a:ln>
          </p:spPr>
        </p:pic>
        <p:sp>
          <p:nvSpPr>
            <p:cNvPr id="21" name="Right Arrow 20"/>
            <p:cNvSpPr/>
            <p:nvPr/>
          </p:nvSpPr>
          <p:spPr>
            <a:xfrm>
              <a:off x="2952680" y="5362443"/>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nvGrpSpPr>
            <p:cNvPr id="24" name="Group 23"/>
            <p:cNvGrpSpPr/>
            <p:nvPr/>
          </p:nvGrpSpPr>
          <p:grpSpPr>
            <a:xfrm>
              <a:off x="3402741" y="4676413"/>
              <a:ext cx="607055" cy="1588351"/>
              <a:chOff x="3351222" y="4493344"/>
              <a:chExt cx="607055" cy="1588351"/>
            </a:xfrm>
          </p:grpSpPr>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51222" y="4493344"/>
                <a:ext cx="607055" cy="809407"/>
              </a:xfrm>
              <a:prstGeom prst="rect">
                <a:avLst/>
              </a:prstGeom>
              <a:ln>
                <a:solidFill>
                  <a:schemeClr val="accent2"/>
                </a:solidFill>
              </a:ln>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51222" y="5286320"/>
                <a:ext cx="607055" cy="795375"/>
              </a:xfrm>
              <a:prstGeom prst="rect">
                <a:avLst/>
              </a:prstGeom>
              <a:ln>
                <a:solidFill>
                  <a:schemeClr val="accent2"/>
                </a:solidFill>
              </a:ln>
            </p:spPr>
          </p:pic>
        </p:grpSp>
        <p:sp>
          <p:nvSpPr>
            <p:cNvPr id="25" name="Right Arrow 24"/>
            <p:cNvSpPr/>
            <p:nvPr/>
          </p:nvSpPr>
          <p:spPr>
            <a:xfrm>
              <a:off x="4104257" y="5336039"/>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6" name="Picture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528434" y="5145721"/>
              <a:ext cx="971004" cy="647336"/>
            </a:xfrm>
            <a:prstGeom prst="rect">
              <a:avLst/>
            </a:prstGeom>
            <a:ln>
              <a:solidFill>
                <a:schemeClr val="accent2"/>
              </a:solidFill>
            </a:ln>
          </p:spPr>
        </p:pic>
        <p:sp>
          <p:nvSpPr>
            <p:cNvPr id="27" name="TextBox 26"/>
            <p:cNvSpPr txBox="1"/>
            <p:nvPr/>
          </p:nvSpPr>
          <p:spPr>
            <a:xfrm>
              <a:off x="550051" y="6217004"/>
              <a:ext cx="121700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Tablet Scanner</a:t>
              </a:r>
              <a:endParaRPr lang="en-MY" sz="1100" dirty="0">
                <a:latin typeface="Meiryo UI" panose="020B0604030504040204" pitchFamily="34" charset="-128"/>
                <a:ea typeface="Meiryo UI" panose="020B0604030504040204" pitchFamily="34" charset="-128"/>
              </a:endParaRPr>
            </a:p>
          </p:txBody>
        </p:sp>
        <p:sp>
          <p:nvSpPr>
            <p:cNvPr id="28" name="TextBox 27"/>
            <p:cNvSpPr txBox="1"/>
            <p:nvPr/>
          </p:nvSpPr>
          <p:spPr>
            <a:xfrm>
              <a:off x="1868786" y="6241701"/>
              <a:ext cx="1177717" cy="251904"/>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Data Viewer &amp; Scanner</a:t>
              </a:r>
              <a:endParaRPr lang="en-MY" sz="1100" dirty="0">
                <a:latin typeface="Meiryo UI" panose="020B0604030504040204" pitchFamily="34" charset="-128"/>
                <a:ea typeface="Meiryo UI" panose="020B0604030504040204" pitchFamily="34" charset="-128"/>
              </a:endParaRPr>
            </a:p>
          </p:txBody>
        </p:sp>
        <p:sp>
          <p:nvSpPr>
            <p:cNvPr id="29" name="TextBox 28"/>
            <p:cNvSpPr txBox="1"/>
            <p:nvPr/>
          </p:nvSpPr>
          <p:spPr>
            <a:xfrm>
              <a:off x="3311352" y="6289849"/>
              <a:ext cx="126509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Data Evaluation</a:t>
              </a:r>
              <a:endParaRPr lang="en-MY" sz="1100" dirty="0">
                <a:latin typeface="Meiryo UI" panose="020B0604030504040204" pitchFamily="34" charset="-128"/>
                <a:ea typeface="Meiryo UI" panose="020B0604030504040204" pitchFamily="34" charset="-128"/>
              </a:endParaRPr>
            </a:p>
          </p:txBody>
        </p:sp>
        <p:sp>
          <p:nvSpPr>
            <p:cNvPr id="30" name="TextBox 29"/>
            <p:cNvSpPr txBox="1"/>
            <p:nvPr/>
          </p:nvSpPr>
          <p:spPr>
            <a:xfrm>
              <a:off x="4639904" y="5860324"/>
              <a:ext cx="131318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Machine Process</a:t>
              </a:r>
              <a:endParaRPr lang="en-MY" sz="1100" dirty="0">
                <a:latin typeface="Meiryo UI" panose="020B0604030504040204" pitchFamily="34" charset="-128"/>
                <a:ea typeface="Meiryo UI" panose="020B0604030504040204" pitchFamily="34" charset="-128"/>
              </a:endParaRPr>
            </a:p>
          </p:txBody>
        </p:sp>
      </p:grpSp>
      <p:grpSp>
        <p:nvGrpSpPr>
          <p:cNvPr id="19" name="Group 18"/>
          <p:cNvGrpSpPr/>
          <p:nvPr/>
        </p:nvGrpSpPr>
        <p:grpSpPr>
          <a:xfrm>
            <a:off x="315342" y="763908"/>
            <a:ext cx="8418840" cy="1602686"/>
            <a:chOff x="315342" y="763907"/>
            <a:chExt cx="6350535" cy="1745466"/>
          </a:xfrm>
        </p:grpSpPr>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342" y="932605"/>
              <a:ext cx="4161573" cy="972395"/>
            </a:xfrm>
            <a:prstGeom prst="rect">
              <a:avLst/>
            </a:prstGeom>
            <a:ln>
              <a:solidFill>
                <a:schemeClr val="accent2"/>
              </a:solidFill>
            </a:ln>
          </p:spPr>
        </p:pic>
        <p:sp>
          <p:nvSpPr>
            <p:cNvPr id="5" name="TextBox 4"/>
            <p:cNvSpPr txBox="1"/>
            <p:nvPr/>
          </p:nvSpPr>
          <p:spPr>
            <a:xfrm>
              <a:off x="1710676" y="1914552"/>
              <a:ext cx="1497526"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List of Data Record</a:t>
              </a:r>
              <a:endParaRPr lang="en-MY" sz="1100" dirty="0">
                <a:latin typeface="Meiryo UI" panose="020B0604030504040204" pitchFamily="34" charset="-128"/>
                <a:ea typeface="Meiryo UI" panose="020B0604030504040204" pitchFamily="34" charset="-128"/>
              </a:endParaRPr>
            </a:p>
          </p:txBody>
        </p:sp>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08048" y="763907"/>
              <a:ext cx="916408" cy="1452984"/>
            </a:xfrm>
            <a:prstGeom prst="rect">
              <a:avLst/>
            </a:prstGeom>
            <a:ln>
              <a:solidFill>
                <a:schemeClr val="accent2"/>
              </a:solidFill>
            </a:ln>
          </p:spPr>
        </p:pic>
        <p:sp>
          <p:nvSpPr>
            <p:cNvPr id="7" name="TextBox 6"/>
            <p:cNvSpPr txBox="1"/>
            <p:nvPr/>
          </p:nvSpPr>
          <p:spPr>
            <a:xfrm>
              <a:off x="5448877" y="2247763"/>
              <a:ext cx="121700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Tablet Scanner</a:t>
              </a:r>
              <a:endParaRPr lang="en-MY" sz="1100" dirty="0">
                <a:latin typeface="Meiryo UI" panose="020B0604030504040204" pitchFamily="34" charset="-128"/>
                <a:ea typeface="Meiryo UI" panose="020B0604030504040204" pitchFamily="34" charset="-128"/>
              </a:endParaRPr>
            </a:p>
          </p:txBody>
        </p:sp>
        <p:sp>
          <p:nvSpPr>
            <p:cNvPr id="9" name="Plus 8"/>
            <p:cNvSpPr/>
            <p:nvPr/>
          </p:nvSpPr>
          <p:spPr>
            <a:xfrm>
              <a:off x="4752399" y="1295400"/>
              <a:ext cx="314291" cy="343379"/>
            </a:xfrm>
            <a:prstGeom prst="mathPlus">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36" name="TextBox 35"/>
          <p:cNvSpPr txBox="1"/>
          <p:nvPr/>
        </p:nvSpPr>
        <p:spPr>
          <a:xfrm>
            <a:off x="2117810" y="3619555"/>
            <a:ext cx="530915"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Read</a:t>
            </a:r>
            <a:endParaRPr lang="en-MY" sz="1100" dirty="0">
              <a:latin typeface="Meiryo UI" panose="020B0604030504040204" pitchFamily="34" charset="-128"/>
              <a:ea typeface="Meiryo UI" panose="020B0604030504040204" pitchFamily="34" charset="-128"/>
            </a:endParaRPr>
          </a:p>
        </p:txBody>
      </p:sp>
      <p:sp>
        <p:nvSpPr>
          <p:cNvPr id="37" name="TextBox 36"/>
          <p:cNvSpPr txBox="1"/>
          <p:nvPr/>
        </p:nvSpPr>
        <p:spPr>
          <a:xfrm>
            <a:off x="4952312" y="3592852"/>
            <a:ext cx="635110"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
        <p:nvSpPr>
          <p:cNvPr id="38" name="TextBox 37"/>
          <p:cNvSpPr txBox="1"/>
          <p:nvPr/>
        </p:nvSpPr>
        <p:spPr>
          <a:xfrm>
            <a:off x="2106477" y="5651340"/>
            <a:ext cx="530915"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Read</a:t>
            </a:r>
            <a:endParaRPr lang="en-MY" sz="1100" dirty="0">
              <a:latin typeface="Meiryo UI" panose="020B0604030504040204" pitchFamily="34" charset="-128"/>
              <a:ea typeface="Meiryo UI" panose="020B0604030504040204" pitchFamily="34" charset="-128"/>
            </a:endParaRPr>
          </a:p>
        </p:txBody>
      </p:sp>
      <p:sp>
        <p:nvSpPr>
          <p:cNvPr id="39" name="TextBox 38"/>
          <p:cNvSpPr txBox="1"/>
          <p:nvPr/>
        </p:nvSpPr>
        <p:spPr>
          <a:xfrm>
            <a:off x="4253022" y="5650969"/>
            <a:ext cx="676788"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Update</a:t>
            </a:r>
            <a:endParaRPr lang="en-MY" sz="1100" dirty="0">
              <a:latin typeface="Meiryo UI" panose="020B0604030504040204" pitchFamily="34" charset="-128"/>
              <a:ea typeface="Meiryo UI" panose="020B0604030504040204" pitchFamily="34" charset="-128"/>
            </a:endParaRPr>
          </a:p>
        </p:txBody>
      </p:sp>
      <p:sp>
        <p:nvSpPr>
          <p:cNvPr id="40" name="TextBox 39"/>
          <p:cNvSpPr txBox="1"/>
          <p:nvPr/>
        </p:nvSpPr>
        <p:spPr>
          <a:xfrm>
            <a:off x="4263811" y="5142145"/>
            <a:ext cx="635110"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
        <p:nvSpPr>
          <p:cNvPr id="41" name="TextBox 40"/>
          <p:cNvSpPr txBox="1"/>
          <p:nvPr/>
        </p:nvSpPr>
        <p:spPr>
          <a:xfrm>
            <a:off x="6066078" y="5640534"/>
            <a:ext cx="519694"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Start</a:t>
            </a:r>
            <a:endParaRPr lang="en-MY"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54103541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9434" y="5081651"/>
            <a:ext cx="8770939" cy="1581650"/>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0" name="Rectangle 29"/>
          <p:cNvSpPr/>
          <p:nvPr/>
        </p:nvSpPr>
        <p:spPr>
          <a:xfrm>
            <a:off x="159435" y="3002083"/>
            <a:ext cx="8770939" cy="2015222"/>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Rectangle 28"/>
          <p:cNvSpPr/>
          <p:nvPr/>
        </p:nvSpPr>
        <p:spPr>
          <a:xfrm>
            <a:off x="159435" y="625408"/>
            <a:ext cx="8770939" cy="2311025"/>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p:txBody>
          <a:bodyPr/>
          <a:lstStyle/>
          <a:p>
            <a:r>
              <a:rPr lang="en-US" dirty="0" err="1"/>
              <a:t>Insatsu</a:t>
            </a:r>
            <a:r>
              <a:rPr lang="en-US" dirty="0"/>
              <a:t> </a:t>
            </a:r>
            <a:r>
              <a:rPr lang="en-US" dirty="0" smtClean="0"/>
              <a:t>Pressure Printing </a:t>
            </a:r>
            <a:r>
              <a:rPr lang="en-US" dirty="0"/>
              <a:t>System</a:t>
            </a:r>
          </a:p>
        </p:txBody>
      </p:sp>
      <p:sp>
        <p:nvSpPr>
          <p:cNvPr id="3" name="Content Placeholder 2"/>
          <p:cNvSpPr>
            <a:spLocks noGrp="1"/>
          </p:cNvSpPr>
          <p:nvPr>
            <p:ph idx="1"/>
          </p:nvPr>
        </p:nvSpPr>
        <p:spPr/>
        <p:txBody>
          <a:bodyPr/>
          <a:lstStyle/>
          <a:p>
            <a:r>
              <a:rPr lang="en-MY" sz="1100" dirty="0" smtClean="0">
                <a:latin typeface="Meiryo UI" panose="020B0604030504040204" pitchFamily="34" charset="-128"/>
                <a:ea typeface="Meiryo UI" panose="020B0604030504040204" pitchFamily="34" charset="-128"/>
              </a:rPr>
              <a:t>Sketch and Develop the UI :</a:t>
            </a:r>
          </a:p>
          <a:p>
            <a:endParaRPr lang="en-MY" sz="1100" dirty="0" smtClean="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US"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r>
              <a:rPr lang="en-MY" sz="1100" dirty="0" smtClean="0">
                <a:latin typeface="Meiryo UI" panose="020B0604030504040204" pitchFamily="34" charset="-128"/>
                <a:ea typeface="Meiryo UI" panose="020B0604030504040204" pitchFamily="34" charset="-128"/>
              </a:rPr>
              <a:t>Develop the calculation function for the web system :</a:t>
            </a: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r>
              <a:rPr lang="en-MY" sz="1100" dirty="0" smtClean="0">
                <a:latin typeface="Meiryo UI" panose="020B0604030504040204" pitchFamily="34" charset="-128"/>
                <a:ea typeface="Meiryo UI" panose="020B0604030504040204" pitchFamily="34" charset="-128"/>
              </a:rPr>
              <a:t>Storing the calculation data inside the database :</a:t>
            </a:r>
          </a:p>
          <a:p>
            <a:pPr marL="0" indent="0">
              <a:buNone/>
            </a:pPr>
            <a:endParaRPr lang="en-MY" sz="1100" dirty="0" smtClean="0">
              <a:latin typeface="Meiryo UI" panose="020B0604030504040204" pitchFamily="34" charset="-128"/>
              <a:ea typeface="Meiryo UI" panose="020B0604030504040204" pitchFamily="34" charset="-128"/>
            </a:endParaRPr>
          </a:p>
          <a:p>
            <a:pPr marL="0" indent="0">
              <a:buNone/>
            </a:pPr>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p:txBody>
      </p:sp>
      <p:grpSp>
        <p:nvGrpSpPr>
          <p:cNvPr id="19" name="Group 18"/>
          <p:cNvGrpSpPr/>
          <p:nvPr/>
        </p:nvGrpSpPr>
        <p:grpSpPr>
          <a:xfrm>
            <a:off x="448009" y="5253470"/>
            <a:ext cx="6884757" cy="1344829"/>
            <a:chOff x="228600" y="4520352"/>
            <a:chExt cx="6884757" cy="1344829"/>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4520352"/>
              <a:ext cx="2857500" cy="1344829"/>
            </a:xfrm>
            <a:prstGeom prst="rect">
              <a:avLst/>
            </a:prstGeom>
            <a:ln>
              <a:solidFill>
                <a:schemeClr val="accent2"/>
              </a:solidFill>
            </a:ln>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60299" y="4655204"/>
              <a:ext cx="3353058" cy="653807"/>
            </a:xfrm>
            <a:prstGeom prst="rect">
              <a:avLst/>
            </a:prstGeom>
            <a:ln>
              <a:solidFill>
                <a:schemeClr val="accent2"/>
              </a:solidFill>
            </a:ln>
          </p:spPr>
        </p:pic>
        <p:sp>
          <p:nvSpPr>
            <p:cNvPr id="11" name="Right Arrow 10"/>
            <p:cNvSpPr/>
            <p:nvPr/>
          </p:nvSpPr>
          <p:spPr>
            <a:xfrm>
              <a:off x="3245399" y="4848757"/>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17" name="Group 16"/>
          <p:cNvGrpSpPr/>
          <p:nvPr/>
        </p:nvGrpSpPr>
        <p:grpSpPr>
          <a:xfrm>
            <a:off x="1291213" y="3269194"/>
            <a:ext cx="6197771" cy="1577988"/>
            <a:chOff x="412425" y="2675543"/>
            <a:chExt cx="4776624" cy="1344829"/>
          </a:xfrm>
        </p:grpSpPr>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31791" t="26821" r="31004" b="27707"/>
            <a:stretch/>
          </p:blipFill>
          <p:spPr>
            <a:xfrm>
              <a:off x="1441287" y="2952693"/>
              <a:ext cx="432125" cy="528153"/>
            </a:xfrm>
            <a:prstGeom prst="rect">
              <a:avLst/>
            </a:prstGeom>
            <a:ln>
              <a:solidFill>
                <a:schemeClr val="accent2"/>
              </a:solidFill>
            </a:ln>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2623" t="22097" r="13007" b="21311"/>
            <a:stretch/>
          </p:blipFill>
          <p:spPr>
            <a:xfrm>
              <a:off x="412425" y="2992342"/>
              <a:ext cx="596900" cy="454215"/>
            </a:xfrm>
            <a:prstGeom prst="rect">
              <a:avLst/>
            </a:prstGeom>
            <a:ln>
              <a:solidFill>
                <a:schemeClr val="accent2"/>
              </a:solidFill>
            </a:ln>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31549" y="2675543"/>
              <a:ext cx="2857500" cy="1344829"/>
            </a:xfrm>
            <a:prstGeom prst="rect">
              <a:avLst/>
            </a:prstGeom>
            <a:ln>
              <a:solidFill>
                <a:schemeClr val="accent2"/>
              </a:solidFill>
            </a:ln>
          </p:spPr>
        </p:pic>
        <p:sp>
          <p:nvSpPr>
            <p:cNvPr id="12" name="Right Arrow 11"/>
            <p:cNvSpPr/>
            <p:nvPr/>
          </p:nvSpPr>
          <p:spPr>
            <a:xfrm>
              <a:off x="1047506" y="3081257"/>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Right Arrow 12"/>
            <p:cNvSpPr/>
            <p:nvPr/>
          </p:nvSpPr>
          <p:spPr>
            <a:xfrm>
              <a:off x="1936434" y="3089647"/>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16" name="Group 15"/>
          <p:cNvGrpSpPr/>
          <p:nvPr/>
        </p:nvGrpSpPr>
        <p:grpSpPr>
          <a:xfrm>
            <a:off x="409413" y="836243"/>
            <a:ext cx="8188488" cy="2080722"/>
            <a:chOff x="707199" y="922602"/>
            <a:chExt cx="6235699" cy="1579572"/>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5398" y="991618"/>
              <a:ext cx="2857500" cy="1344829"/>
            </a:xfrm>
            <a:prstGeom prst="rect">
              <a:avLst/>
            </a:prstGeom>
            <a:ln>
              <a:solidFill>
                <a:schemeClr val="accent2"/>
              </a:solidFill>
            </a:ln>
          </p:spPr>
        </p:pic>
        <p:sp>
          <p:nvSpPr>
            <p:cNvPr id="5" name="TextBox 4"/>
            <p:cNvSpPr txBox="1"/>
            <p:nvPr/>
          </p:nvSpPr>
          <p:spPr>
            <a:xfrm>
              <a:off x="5024752" y="2323079"/>
              <a:ext cx="978792" cy="179095"/>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Web System UI </a:t>
              </a:r>
              <a:endParaRPr lang="en-MY" sz="1100" dirty="0">
                <a:latin typeface="Meiryo UI" panose="020B0604030504040204" pitchFamily="34" charset="-128"/>
                <a:ea typeface="Meiryo UI" panose="020B0604030504040204" pitchFamily="34" charset="-128"/>
              </a:endParaRP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7199" y="922602"/>
              <a:ext cx="2790063" cy="1396442"/>
            </a:xfrm>
            <a:prstGeom prst="rect">
              <a:avLst/>
            </a:prstGeom>
            <a:ln>
              <a:solidFill>
                <a:srgbClr val="FF0000"/>
              </a:solidFill>
            </a:ln>
          </p:spPr>
        </p:pic>
        <p:sp>
          <p:nvSpPr>
            <p:cNvPr id="15" name="Right Arrow 14"/>
            <p:cNvSpPr/>
            <p:nvPr/>
          </p:nvSpPr>
          <p:spPr>
            <a:xfrm>
              <a:off x="3621144" y="1546908"/>
              <a:ext cx="341256" cy="30025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18" name="TextBox 17"/>
          <p:cNvSpPr txBox="1"/>
          <p:nvPr/>
        </p:nvSpPr>
        <p:spPr>
          <a:xfrm>
            <a:off x="1594453" y="2717445"/>
            <a:ext cx="1303562"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Excel System UI</a:t>
            </a:r>
            <a:endParaRPr lang="en-MY" sz="1100" dirty="0">
              <a:latin typeface="Meiryo UI" panose="020B0604030504040204" pitchFamily="34" charset="-128"/>
              <a:ea typeface="Meiryo UI" panose="020B0604030504040204" pitchFamily="34" charset="-128"/>
            </a:endParaRPr>
          </a:p>
        </p:txBody>
      </p:sp>
      <p:sp>
        <p:nvSpPr>
          <p:cNvPr id="20" name="TextBox 19"/>
          <p:cNvSpPr txBox="1"/>
          <p:nvPr/>
        </p:nvSpPr>
        <p:spPr>
          <a:xfrm>
            <a:off x="1194652" y="4180543"/>
            <a:ext cx="862737"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Computer</a:t>
            </a:r>
            <a:endParaRPr lang="en-MY" sz="1100" dirty="0">
              <a:latin typeface="Meiryo UI" panose="020B0604030504040204" pitchFamily="34" charset="-128"/>
              <a:ea typeface="Meiryo UI" panose="020B0604030504040204" pitchFamily="34" charset="-128"/>
            </a:endParaRPr>
          </a:p>
        </p:txBody>
      </p:sp>
      <p:sp>
        <p:nvSpPr>
          <p:cNvPr id="21" name="TextBox 20"/>
          <p:cNvSpPr txBox="1"/>
          <p:nvPr/>
        </p:nvSpPr>
        <p:spPr>
          <a:xfrm>
            <a:off x="2530336" y="4229839"/>
            <a:ext cx="865943"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Calculator</a:t>
            </a:r>
            <a:endParaRPr lang="en-MY" sz="1100" dirty="0">
              <a:latin typeface="Meiryo UI" panose="020B0604030504040204" pitchFamily="34" charset="-128"/>
              <a:ea typeface="Meiryo UI" panose="020B0604030504040204" pitchFamily="34" charset="-128"/>
            </a:endParaRPr>
          </a:p>
        </p:txBody>
      </p:sp>
      <p:sp>
        <p:nvSpPr>
          <p:cNvPr id="22" name="TextBox 21"/>
          <p:cNvSpPr txBox="1"/>
          <p:nvPr/>
        </p:nvSpPr>
        <p:spPr>
          <a:xfrm>
            <a:off x="4703948" y="4809192"/>
            <a:ext cx="1845377"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Web Calculation System</a:t>
            </a:r>
            <a:endParaRPr lang="en-MY" sz="1100" dirty="0">
              <a:latin typeface="Meiryo UI" panose="020B0604030504040204" pitchFamily="34" charset="-128"/>
              <a:ea typeface="Meiryo UI" panose="020B0604030504040204" pitchFamily="34" charset="-128"/>
            </a:endParaRPr>
          </a:p>
        </p:txBody>
      </p:sp>
      <p:sp>
        <p:nvSpPr>
          <p:cNvPr id="23" name="TextBox 22"/>
          <p:cNvSpPr txBox="1"/>
          <p:nvPr/>
        </p:nvSpPr>
        <p:spPr>
          <a:xfrm>
            <a:off x="4116424" y="2082144"/>
            <a:ext cx="635110"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
        <p:nvSpPr>
          <p:cNvPr id="24" name="TextBox 23"/>
          <p:cNvSpPr txBox="1"/>
          <p:nvPr/>
        </p:nvSpPr>
        <p:spPr>
          <a:xfrm>
            <a:off x="2043090" y="4049738"/>
            <a:ext cx="635110"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
        <p:nvSpPr>
          <p:cNvPr id="25" name="TextBox 24"/>
          <p:cNvSpPr txBox="1"/>
          <p:nvPr/>
        </p:nvSpPr>
        <p:spPr>
          <a:xfrm>
            <a:off x="3153732" y="4060717"/>
            <a:ext cx="676788"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Update</a:t>
            </a:r>
            <a:endParaRPr lang="en-MY" sz="1100" dirty="0">
              <a:latin typeface="Meiryo UI" panose="020B0604030504040204" pitchFamily="34" charset="-128"/>
              <a:ea typeface="Meiryo UI" panose="020B0604030504040204" pitchFamily="34" charset="-128"/>
            </a:endParaRPr>
          </a:p>
        </p:txBody>
      </p:sp>
      <p:sp>
        <p:nvSpPr>
          <p:cNvPr id="26" name="TextBox 25"/>
          <p:cNvSpPr txBox="1"/>
          <p:nvPr/>
        </p:nvSpPr>
        <p:spPr>
          <a:xfrm>
            <a:off x="3268647" y="6378553"/>
            <a:ext cx="1845377"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Web Calculation System</a:t>
            </a:r>
            <a:endParaRPr lang="en-MY" sz="1100" dirty="0">
              <a:latin typeface="Meiryo UI" panose="020B0604030504040204" pitchFamily="34" charset="-128"/>
              <a:ea typeface="Meiryo UI" panose="020B0604030504040204" pitchFamily="34" charset="-128"/>
            </a:endParaRPr>
          </a:p>
        </p:txBody>
      </p:sp>
      <p:sp>
        <p:nvSpPr>
          <p:cNvPr id="27" name="TextBox 26"/>
          <p:cNvSpPr txBox="1"/>
          <p:nvPr/>
        </p:nvSpPr>
        <p:spPr>
          <a:xfrm>
            <a:off x="4544903" y="6070141"/>
            <a:ext cx="2305439"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List of Data Calculation Record</a:t>
            </a:r>
            <a:endParaRPr lang="en-MY" sz="1100" dirty="0">
              <a:latin typeface="Meiryo UI" panose="020B0604030504040204" pitchFamily="34" charset="-128"/>
              <a:ea typeface="Meiryo UI" panose="020B0604030504040204" pitchFamily="34" charset="-128"/>
            </a:endParaRPr>
          </a:p>
        </p:txBody>
      </p:sp>
      <p:sp>
        <p:nvSpPr>
          <p:cNvPr id="28" name="TextBox 27"/>
          <p:cNvSpPr txBox="1"/>
          <p:nvPr/>
        </p:nvSpPr>
        <p:spPr>
          <a:xfrm>
            <a:off x="3345880" y="5817699"/>
            <a:ext cx="635110"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3884204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19061" y="4826912"/>
            <a:ext cx="8770939" cy="1683095"/>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1" name="Rectangle 20"/>
          <p:cNvSpPr/>
          <p:nvPr/>
        </p:nvSpPr>
        <p:spPr>
          <a:xfrm>
            <a:off x="119061" y="2634752"/>
            <a:ext cx="8770939" cy="2139811"/>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0" name="Rectangle 19"/>
          <p:cNvSpPr/>
          <p:nvPr/>
        </p:nvSpPr>
        <p:spPr>
          <a:xfrm>
            <a:off x="119061" y="612818"/>
            <a:ext cx="8770939" cy="1959018"/>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p:txBody>
          <a:bodyPr/>
          <a:lstStyle/>
          <a:p>
            <a:r>
              <a:rPr lang="en-US" dirty="0"/>
              <a:t>Weighing </a:t>
            </a:r>
            <a:r>
              <a:rPr lang="en-US" dirty="0" smtClean="0"/>
              <a:t>System</a:t>
            </a:r>
            <a:endParaRPr lang="en-MY" dirty="0"/>
          </a:p>
        </p:txBody>
      </p:sp>
      <p:sp>
        <p:nvSpPr>
          <p:cNvPr id="3" name="Content Placeholder 2"/>
          <p:cNvSpPr>
            <a:spLocks noGrp="1"/>
          </p:cNvSpPr>
          <p:nvPr>
            <p:ph idx="1"/>
          </p:nvPr>
        </p:nvSpPr>
        <p:spPr/>
        <p:txBody>
          <a:bodyPr/>
          <a:lstStyle/>
          <a:p>
            <a:r>
              <a:rPr lang="en-MY" sz="1100" dirty="0" smtClean="0"/>
              <a:t>Standardize the UI of the system :</a:t>
            </a:r>
          </a:p>
          <a:p>
            <a:endParaRPr lang="en-US" sz="1100" dirty="0"/>
          </a:p>
          <a:p>
            <a:endParaRPr lang="en-US" sz="1100" dirty="0" smtClean="0"/>
          </a:p>
          <a:p>
            <a:endParaRPr lang="en-US" sz="1100" dirty="0"/>
          </a:p>
          <a:p>
            <a:endParaRPr lang="en-US" sz="1100" dirty="0" smtClean="0"/>
          </a:p>
          <a:p>
            <a:endParaRPr lang="en-US" sz="1100" dirty="0"/>
          </a:p>
          <a:p>
            <a:endParaRPr lang="en-US" sz="1100" dirty="0" smtClean="0"/>
          </a:p>
          <a:p>
            <a:endParaRPr lang="en-US" sz="1100" dirty="0"/>
          </a:p>
          <a:p>
            <a:pPr marL="0" indent="0">
              <a:buNone/>
            </a:pPr>
            <a:endParaRPr lang="en-MY" sz="1100" dirty="0"/>
          </a:p>
          <a:p>
            <a:endParaRPr lang="en-MY" sz="1100" dirty="0" smtClean="0"/>
          </a:p>
          <a:p>
            <a:r>
              <a:rPr lang="en-MY" sz="1100" dirty="0" smtClean="0"/>
              <a:t>Adding new data record view :</a:t>
            </a:r>
          </a:p>
          <a:p>
            <a:endParaRPr lang="en-US" sz="1100" dirty="0"/>
          </a:p>
          <a:p>
            <a:endParaRPr lang="en-MY" sz="1100" dirty="0" smtClean="0"/>
          </a:p>
          <a:p>
            <a:endParaRPr lang="en-US" sz="1100" dirty="0" smtClean="0"/>
          </a:p>
          <a:p>
            <a:endParaRPr lang="en-US" sz="1100" dirty="0"/>
          </a:p>
          <a:p>
            <a:endParaRPr lang="en-MY" sz="1100" dirty="0"/>
          </a:p>
          <a:p>
            <a:endParaRPr lang="en-MY" sz="1100" dirty="0" smtClean="0"/>
          </a:p>
          <a:p>
            <a:endParaRPr lang="en-MY" sz="1100" dirty="0"/>
          </a:p>
          <a:p>
            <a:endParaRPr lang="en-MY" sz="1100" dirty="0" smtClean="0"/>
          </a:p>
          <a:p>
            <a:endParaRPr lang="en-MY" sz="1100" dirty="0"/>
          </a:p>
          <a:p>
            <a:endParaRPr lang="en-MY" sz="1100" dirty="0" smtClean="0"/>
          </a:p>
          <a:p>
            <a:r>
              <a:rPr lang="en-MY" sz="1100" dirty="0" smtClean="0"/>
              <a:t>Data record in web system conversion into excel :</a:t>
            </a:r>
          </a:p>
          <a:p>
            <a:pPr marL="0" indent="0">
              <a:buNone/>
            </a:pPr>
            <a:endParaRPr lang="en-MY" sz="1100" dirty="0" smtClean="0"/>
          </a:p>
          <a:p>
            <a:pPr marL="0" indent="0">
              <a:buNone/>
            </a:pPr>
            <a:endParaRPr lang="en-MY" sz="1100" dirty="0" smtClean="0"/>
          </a:p>
          <a:p>
            <a:pPr marL="0" indent="0">
              <a:buNone/>
            </a:pPr>
            <a:endParaRPr lang="en-MY" sz="11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8347" y="936099"/>
            <a:ext cx="5261553" cy="1416421"/>
          </a:xfrm>
          <a:prstGeom prst="rect">
            <a:avLst/>
          </a:prstGeom>
          <a:ln>
            <a:solidFill>
              <a:schemeClr val="accent2"/>
            </a:solidFill>
          </a:ln>
        </p:spPr>
      </p:pic>
      <p:sp>
        <p:nvSpPr>
          <p:cNvPr id="5" name="TextBox 4"/>
          <p:cNvSpPr txBox="1"/>
          <p:nvPr/>
        </p:nvSpPr>
        <p:spPr>
          <a:xfrm>
            <a:off x="3483030" y="2373143"/>
            <a:ext cx="925253"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Main Menu</a:t>
            </a:r>
            <a:endParaRPr lang="en-MY" sz="1100" dirty="0">
              <a:latin typeface="Meiryo UI" panose="020B0604030504040204" pitchFamily="34" charset="-128"/>
              <a:ea typeface="Meiryo UI" panose="020B0604030504040204" pitchFamily="34" charset="-128"/>
            </a:endParaRPr>
          </a:p>
        </p:txBody>
      </p:sp>
      <p:grpSp>
        <p:nvGrpSpPr>
          <p:cNvPr id="10" name="Group 9"/>
          <p:cNvGrpSpPr/>
          <p:nvPr/>
        </p:nvGrpSpPr>
        <p:grpSpPr>
          <a:xfrm>
            <a:off x="415758" y="5123818"/>
            <a:ext cx="8334541" cy="1124579"/>
            <a:chOff x="226598" y="3387855"/>
            <a:chExt cx="4985681" cy="47549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598" y="3387855"/>
              <a:ext cx="1375604" cy="475490"/>
            </a:xfrm>
            <a:prstGeom prst="rect">
              <a:avLst/>
            </a:prstGeom>
            <a:ln>
              <a:solidFill>
                <a:schemeClr val="accent2"/>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9458" y="3387855"/>
              <a:ext cx="2122821" cy="410387"/>
            </a:xfrm>
            <a:prstGeom prst="rect">
              <a:avLst/>
            </a:prstGeom>
            <a:ln>
              <a:solidFill>
                <a:schemeClr val="accent2"/>
              </a:solid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38285" y="3392400"/>
              <a:ext cx="510000" cy="354214"/>
            </a:xfrm>
            <a:prstGeom prst="rect">
              <a:avLst/>
            </a:prstGeom>
          </p:spPr>
        </p:pic>
      </p:grpSp>
      <p:sp>
        <p:nvSpPr>
          <p:cNvPr id="13" name="TextBox 12"/>
          <p:cNvSpPr txBox="1"/>
          <p:nvPr/>
        </p:nvSpPr>
        <p:spPr>
          <a:xfrm>
            <a:off x="853659" y="6248397"/>
            <a:ext cx="1423788"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Data Filter Record</a:t>
            </a:r>
            <a:endParaRPr lang="en-MY" sz="1100" dirty="0">
              <a:latin typeface="Meiryo UI" panose="020B0604030504040204" pitchFamily="34" charset="-128"/>
              <a:ea typeface="Meiryo UI" panose="020B0604030504040204" pitchFamily="34" charset="-128"/>
            </a:endParaRPr>
          </a:p>
        </p:txBody>
      </p:sp>
      <p:sp>
        <p:nvSpPr>
          <p:cNvPr id="14" name="TextBox 13"/>
          <p:cNvSpPr txBox="1"/>
          <p:nvPr/>
        </p:nvSpPr>
        <p:spPr>
          <a:xfrm>
            <a:off x="3561565" y="6023374"/>
            <a:ext cx="793807"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MS Excel</a:t>
            </a:r>
            <a:endParaRPr lang="en-MY" sz="1100" dirty="0">
              <a:latin typeface="Meiryo UI" panose="020B0604030504040204" pitchFamily="34" charset="-128"/>
              <a:ea typeface="Meiryo UI" panose="020B0604030504040204" pitchFamily="34" charset="-128"/>
            </a:endParaRPr>
          </a:p>
        </p:txBody>
      </p:sp>
      <p:sp>
        <p:nvSpPr>
          <p:cNvPr id="15" name="TextBox 14"/>
          <p:cNvSpPr txBox="1"/>
          <p:nvPr/>
        </p:nvSpPr>
        <p:spPr>
          <a:xfrm>
            <a:off x="6110781" y="6117592"/>
            <a:ext cx="1973617"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Excel Data Format Record</a:t>
            </a:r>
            <a:endParaRPr lang="en-MY" sz="1100" dirty="0">
              <a:latin typeface="Meiryo UI" panose="020B0604030504040204" pitchFamily="34" charset="-128"/>
              <a:ea typeface="Meiryo UI" panose="020B0604030504040204" pitchFamily="34" charset="-128"/>
            </a:endParaRPr>
          </a:p>
        </p:txBody>
      </p:sp>
      <p:sp>
        <p:nvSpPr>
          <p:cNvPr id="16" name="Right Arrow 15"/>
          <p:cNvSpPr/>
          <p:nvPr/>
        </p:nvSpPr>
        <p:spPr>
          <a:xfrm>
            <a:off x="2824853" y="5333599"/>
            <a:ext cx="509989" cy="55104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7" name="Right Arrow 16"/>
          <p:cNvSpPr/>
          <p:nvPr/>
        </p:nvSpPr>
        <p:spPr>
          <a:xfrm>
            <a:off x="4494255" y="5322123"/>
            <a:ext cx="509989" cy="55104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8" name="TextBox 17"/>
          <p:cNvSpPr txBox="1"/>
          <p:nvPr/>
        </p:nvSpPr>
        <p:spPr>
          <a:xfrm>
            <a:off x="2803128" y="5884641"/>
            <a:ext cx="530915"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Read</a:t>
            </a:r>
            <a:endParaRPr lang="en-MY" sz="1100" dirty="0">
              <a:latin typeface="Meiryo UI" panose="020B0604030504040204" pitchFamily="34" charset="-128"/>
              <a:ea typeface="Meiryo UI" panose="020B0604030504040204" pitchFamily="34" charset="-128"/>
            </a:endParaRPr>
          </a:p>
        </p:txBody>
      </p:sp>
      <p:sp>
        <p:nvSpPr>
          <p:cNvPr id="19" name="TextBox 18"/>
          <p:cNvSpPr txBox="1"/>
          <p:nvPr/>
        </p:nvSpPr>
        <p:spPr>
          <a:xfrm>
            <a:off x="4415022" y="5892569"/>
            <a:ext cx="63511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grpSp>
        <p:nvGrpSpPr>
          <p:cNvPr id="40" name="Group 39"/>
          <p:cNvGrpSpPr/>
          <p:nvPr/>
        </p:nvGrpSpPr>
        <p:grpSpPr>
          <a:xfrm>
            <a:off x="2277447" y="3266237"/>
            <a:ext cx="1340263" cy="966865"/>
            <a:chOff x="2330152" y="2857124"/>
            <a:chExt cx="1971950" cy="1729004"/>
          </a:xfrm>
        </p:grpSpPr>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30152" y="4214601"/>
              <a:ext cx="1971950" cy="371527"/>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75847" y="3523721"/>
              <a:ext cx="1056870" cy="328348"/>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59436" y="2857124"/>
              <a:ext cx="1543265" cy="295316"/>
            </a:xfrm>
            <a:prstGeom prst="rect">
              <a:avLst/>
            </a:prstGeom>
          </p:spPr>
        </p:pic>
        <p:sp>
          <p:nvSpPr>
            <p:cNvPr id="26" name="Plus 25"/>
            <p:cNvSpPr/>
            <p:nvPr/>
          </p:nvSpPr>
          <p:spPr>
            <a:xfrm>
              <a:off x="3122032" y="3144131"/>
              <a:ext cx="364500" cy="327821"/>
            </a:xfrm>
            <a:prstGeom prst="mathPlus">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7" name="Plus 26"/>
            <p:cNvSpPr/>
            <p:nvPr/>
          </p:nvSpPr>
          <p:spPr>
            <a:xfrm>
              <a:off x="3122032" y="3882348"/>
              <a:ext cx="364500" cy="327821"/>
            </a:xfrm>
            <a:prstGeom prst="mathPlus">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28" name="Right Arrow 27"/>
          <p:cNvSpPr/>
          <p:nvPr/>
        </p:nvSpPr>
        <p:spPr>
          <a:xfrm>
            <a:off x="3657406" y="3366220"/>
            <a:ext cx="509989" cy="55104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9" name="TextBox 28"/>
          <p:cNvSpPr txBox="1"/>
          <p:nvPr/>
        </p:nvSpPr>
        <p:spPr>
          <a:xfrm>
            <a:off x="3602314" y="3971492"/>
            <a:ext cx="63511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26762" y="3042890"/>
            <a:ext cx="1399218" cy="1160327"/>
          </a:xfrm>
          <a:prstGeom prst="rect">
            <a:avLst/>
          </a:prstGeom>
        </p:spPr>
      </p:pic>
      <p:sp>
        <p:nvSpPr>
          <p:cNvPr id="30" name="TextBox 29"/>
          <p:cNvSpPr txBox="1"/>
          <p:nvPr/>
        </p:nvSpPr>
        <p:spPr>
          <a:xfrm>
            <a:off x="4252077" y="4238814"/>
            <a:ext cx="139333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Lot No</a:t>
            </a:r>
            <a:r>
              <a:rPr lang="en-MY" sz="1100" dirty="0" smtClean="0">
                <a:latin typeface="Meiryo UI" panose="020B0604030504040204" pitchFamily="34" charset="-128"/>
                <a:ea typeface="Meiryo UI" panose="020B0604030504040204" pitchFamily="34" charset="-128"/>
              </a:rPr>
              <a:t> Evaluation</a:t>
            </a:r>
            <a:endParaRPr lang="en-MY" sz="1100" dirty="0">
              <a:latin typeface="Meiryo UI" panose="020B0604030504040204" pitchFamily="34" charset="-128"/>
              <a:ea typeface="Meiryo UI" panose="020B0604030504040204" pitchFamily="34" charset="-128"/>
            </a:endParaRPr>
          </a:p>
        </p:txBody>
      </p:sp>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7155" y="2905537"/>
            <a:ext cx="739846" cy="584416"/>
          </a:xfrm>
          <a:prstGeom prst="rect">
            <a:avLst/>
          </a:prstGeom>
        </p:spPr>
      </p:pic>
      <p:pic>
        <p:nvPicPr>
          <p:cNvPr id="32" name="Picture 3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00323" y="3823989"/>
            <a:ext cx="803455" cy="545630"/>
          </a:xfrm>
          <a:prstGeom prst="rect">
            <a:avLst/>
          </a:prstGeom>
        </p:spPr>
      </p:pic>
      <p:sp>
        <p:nvSpPr>
          <p:cNvPr id="33" name="TextBox 32"/>
          <p:cNvSpPr txBox="1"/>
          <p:nvPr/>
        </p:nvSpPr>
        <p:spPr>
          <a:xfrm>
            <a:off x="685314" y="3492249"/>
            <a:ext cx="647934"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MP Lot</a:t>
            </a:r>
            <a:endParaRPr lang="en-MY" sz="1100" dirty="0">
              <a:latin typeface="Meiryo UI" panose="020B0604030504040204" pitchFamily="34" charset="-128"/>
              <a:ea typeface="Meiryo UI" panose="020B0604030504040204" pitchFamily="34" charset="-128"/>
            </a:endParaRPr>
          </a:p>
        </p:txBody>
      </p:sp>
      <p:sp>
        <p:nvSpPr>
          <p:cNvPr id="34" name="TextBox 33"/>
          <p:cNvSpPr txBox="1"/>
          <p:nvPr/>
        </p:nvSpPr>
        <p:spPr>
          <a:xfrm>
            <a:off x="640430" y="4404915"/>
            <a:ext cx="737702"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MTP Lot</a:t>
            </a:r>
            <a:endParaRPr lang="en-MY" sz="1100" dirty="0">
              <a:latin typeface="Meiryo UI" panose="020B0604030504040204" pitchFamily="34" charset="-128"/>
              <a:ea typeface="Meiryo UI" panose="020B0604030504040204" pitchFamily="34" charset="-128"/>
            </a:endParaRPr>
          </a:p>
        </p:txBody>
      </p:sp>
      <p:sp>
        <p:nvSpPr>
          <p:cNvPr id="35" name="Right Arrow 34"/>
          <p:cNvSpPr/>
          <p:nvPr/>
        </p:nvSpPr>
        <p:spPr>
          <a:xfrm>
            <a:off x="1781830" y="3374800"/>
            <a:ext cx="509989" cy="55104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6" name="TextBox 35"/>
          <p:cNvSpPr txBox="1"/>
          <p:nvPr/>
        </p:nvSpPr>
        <p:spPr>
          <a:xfrm>
            <a:off x="1681070" y="4003013"/>
            <a:ext cx="63511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pic>
        <p:nvPicPr>
          <p:cNvPr id="38" name="Picture 3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992769" y="3718063"/>
            <a:ext cx="2666745" cy="884360"/>
          </a:xfrm>
          <a:prstGeom prst="rect">
            <a:avLst/>
          </a:prstGeom>
        </p:spPr>
      </p:pic>
      <p:pic>
        <p:nvPicPr>
          <p:cNvPr id="39" name="Picture 38"/>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370558" y="2697965"/>
            <a:ext cx="1275314" cy="960217"/>
          </a:xfrm>
          <a:prstGeom prst="rect">
            <a:avLst/>
          </a:prstGeom>
        </p:spPr>
      </p:pic>
      <p:sp>
        <p:nvSpPr>
          <p:cNvPr id="41" name="Right Arrow 40"/>
          <p:cNvSpPr/>
          <p:nvPr/>
        </p:nvSpPr>
        <p:spPr>
          <a:xfrm>
            <a:off x="5744187" y="3021636"/>
            <a:ext cx="509989" cy="55104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42" name="TextBox 41"/>
          <p:cNvSpPr txBox="1"/>
          <p:nvPr/>
        </p:nvSpPr>
        <p:spPr>
          <a:xfrm>
            <a:off x="7691748" y="2962629"/>
            <a:ext cx="1152375" cy="430887"/>
          </a:xfrm>
          <a:prstGeom prst="rect">
            <a:avLst/>
          </a:prstGeom>
          <a:noFill/>
        </p:spPr>
        <p:txBody>
          <a:bodyPr wrap="square" rtlCol="0">
            <a:spAutoFit/>
          </a:bodyPr>
          <a:lstStyle/>
          <a:p>
            <a:r>
              <a:rPr lang="en-MY" sz="1100" dirty="0" smtClean="0">
                <a:latin typeface="Meiryo UI" panose="020B0604030504040204" pitchFamily="34" charset="-128"/>
                <a:ea typeface="Meiryo UI" panose="020B0604030504040204" pitchFamily="34" charset="-128"/>
              </a:rPr>
              <a:t>Add Record for MTP Lot</a:t>
            </a:r>
            <a:endParaRPr lang="en-MY" sz="1100" dirty="0">
              <a:latin typeface="Meiryo UI" panose="020B0604030504040204" pitchFamily="34" charset="-128"/>
              <a:ea typeface="Meiryo UI" panose="020B0604030504040204" pitchFamily="34" charset="-128"/>
            </a:endParaRPr>
          </a:p>
        </p:txBody>
      </p:sp>
      <p:sp>
        <p:nvSpPr>
          <p:cNvPr id="43" name="TextBox 42"/>
          <p:cNvSpPr txBox="1"/>
          <p:nvPr/>
        </p:nvSpPr>
        <p:spPr>
          <a:xfrm>
            <a:off x="6819900" y="4565302"/>
            <a:ext cx="1152375" cy="261610"/>
          </a:xfrm>
          <a:prstGeom prst="rect">
            <a:avLst/>
          </a:prstGeom>
          <a:noFill/>
        </p:spPr>
        <p:txBody>
          <a:bodyPr wrap="square" rtlCol="0">
            <a:spAutoFit/>
          </a:bodyPr>
          <a:lstStyle/>
          <a:p>
            <a:r>
              <a:rPr lang="en-MY" sz="1100" dirty="0" smtClean="0">
                <a:latin typeface="Meiryo UI" panose="020B0604030504040204" pitchFamily="34" charset="-128"/>
                <a:ea typeface="Meiryo UI" panose="020B0604030504040204" pitchFamily="34" charset="-128"/>
              </a:rPr>
              <a:t>Data Listing</a:t>
            </a:r>
            <a:endParaRPr lang="en-MY"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9347515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119061" y="3547522"/>
            <a:ext cx="8905877" cy="2954877"/>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5" name="Rectangle 24"/>
          <p:cNvSpPr/>
          <p:nvPr/>
        </p:nvSpPr>
        <p:spPr>
          <a:xfrm>
            <a:off x="119061" y="620713"/>
            <a:ext cx="8905877" cy="2868619"/>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p:txBody>
          <a:bodyPr/>
          <a:lstStyle/>
          <a:p>
            <a:r>
              <a:rPr lang="en-US" dirty="0"/>
              <a:t>MSS Calculator </a:t>
            </a:r>
            <a:r>
              <a:rPr lang="en-US" dirty="0" smtClean="0"/>
              <a:t>System</a:t>
            </a:r>
            <a:endParaRPr lang="en-MY" dirty="0"/>
          </a:p>
        </p:txBody>
      </p:sp>
      <p:sp>
        <p:nvSpPr>
          <p:cNvPr id="3" name="Content Placeholder 2"/>
          <p:cNvSpPr>
            <a:spLocks noGrp="1"/>
          </p:cNvSpPr>
          <p:nvPr>
            <p:ph idx="1"/>
          </p:nvPr>
        </p:nvSpPr>
        <p:spPr/>
        <p:txBody>
          <a:bodyPr/>
          <a:lstStyle/>
          <a:p>
            <a:r>
              <a:rPr lang="en-MY" sz="1100" dirty="0" smtClean="0"/>
              <a:t>Sketch and develop the UI :</a:t>
            </a:r>
          </a:p>
          <a:p>
            <a:endParaRPr lang="en-MY" sz="1100" dirty="0" smtClean="0"/>
          </a:p>
          <a:p>
            <a:endParaRPr lang="en-US" sz="1100" dirty="0"/>
          </a:p>
          <a:p>
            <a:endParaRPr lang="en-MY" sz="1100" dirty="0" smtClean="0"/>
          </a:p>
          <a:p>
            <a:endParaRPr lang="en-MY" sz="1100" dirty="0"/>
          </a:p>
          <a:p>
            <a:endParaRPr lang="en-MY" sz="1100" dirty="0" smtClean="0"/>
          </a:p>
          <a:p>
            <a:endParaRPr lang="en-MY" sz="1100" dirty="0"/>
          </a:p>
          <a:p>
            <a:endParaRPr lang="en-US" sz="1100" dirty="0" smtClean="0"/>
          </a:p>
          <a:p>
            <a:endParaRPr lang="en-US" sz="1100" dirty="0"/>
          </a:p>
          <a:p>
            <a:endParaRPr lang="en-US" sz="1100" dirty="0" smtClean="0"/>
          </a:p>
          <a:p>
            <a:endParaRPr lang="en-MY" sz="1100" dirty="0" smtClean="0"/>
          </a:p>
          <a:p>
            <a:endParaRPr lang="en-MY" sz="1100" dirty="0"/>
          </a:p>
          <a:p>
            <a:endParaRPr lang="en-MY" sz="1100" dirty="0" smtClean="0"/>
          </a:p>
          <a:p>
            <a:endParaRPr lang="en-MY" sz="1100" dirty="0"/>
          </a:p>
          <a:p>
            <a:endParaRPr lang="en-MY" sz="1100" dirty="0" smtClean="0"/>
          </a:p>
          <a:p>
            <a:r>
              <a:rPr lang="en-MY" sz="1100" dirty="0" smtClean="0"/>
              <a:t>Develop the calculation function for the web :</a:t>
            </a:r>
          </a:p>
          <a:p>
            <a:endParaRPr lang="en-MY" sz="1100" dirty="0"/>
          </a:p>
          <a:p>
            <a:endParaRPr lang="en-MY" sz="1100" dirty="0" smtClean="0"/>
          </a:p>
          <a:p>
            <a:endParaRPr lang="en-MY" sz="1100" dirty="0"/>
          </a:p>
          <a:p>
            <a:endParaRPr lang="en-MY" sz="1100" dirty="0" smtClean="0"/>
          </a:p>
          <a:p>
            <a:endParaRPr lang="en-MY" sz="1100" dirty="0"/>
          </a:p>
          <a:p>
            <a:endParaRPr lang="en-MY" sz="1100" dirty="0" smtClean="0"/>
          </a:p>
          <a:p>
            <a:endParaRPr lang="en-MY" sz="1100" dirty="0"/>
          </a:p>
          <a:p>
            <a:endParaRPr lang="en-MY" sz="1100" dirty="0" smtClean="0"/>
          </a:p>
          <a:p>
            <a:pPr marL="0" indent="0">
              <a:buNone/>
            </a:pPr>
            <a:endParaRPr lang="en-MY" sz="1100" dirty="0"/>
          </a:p>
        </p:txBody>
      </p:sp>
      <p:sp>
        <p:nvSpPr>
          <p:cNvPr id="5" name="TextBox 4"/>
          <p:cNvSpPr txBox="1"/>
          <p:nvPr/>
        </p:nvSpPr>
        <p:spPr>
          <a:xfrm>
            <a:off x="2657070" y="3380918"/>
            <a:ext cx="184731" cy="261610"/>
          </a:xfrm>
          <a:prstGeom prst="rect">
            <a:avLst/>
          </a:prstGeom>
          <a:noFill/>
        </p:spPr>
        <p:txBody>
          <a:bodyPr wrap="none" rtlCol="0">
            <a:spAutoFit/>
          </a:bodyPr>
          <a:lstStyle/>
          <a:p>
            <a:endParaRPr lang="en-MY" sz="1100" dirty="0">
              <a:latin typeface="Meiryo UI" panose="020B0604030504040204" pitchFamily="34" charset="-128"/>
              <a:ea typeface="Meiryo UI" panose="020B0604030504040204" pitchFamily="34" charset="-128"/>
            </a:endParaRPr>
          </a:p>
        </p:txBody>
      </p:sp>
      <p:grpSp>
        <p:nvGrpSpPr>
          <p:cNvPr id="11" name="Group 10"/>
          <p:cNvGrpSpPr/>
          <p:nvPr/>
        </p:nvGrpSpPr>
        <p:grpSpPr>
          <a:xfrm>
            <a:off x="495769" y="3933716"/>
            <a:ext cx="7314731" cy="2200384"/>
            <a:chOff x="723701" y="4709233"/>
            <a:chExt cx="4076231" cy="1214447"/>
          </a:xfrm>
        </p:grpSpPr>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l="31791" t="26821" r="31004" b="27707"/>
            <a:stretch/>
          </p:blipFill>
          <p:spPr>
            <a:xfrm>
              <a:off x="1752563" y="4921193"/>
              <a:ext cx="432125" cy="528153"/>
            </a:xfrm>
            <a:prstGeom prst="rect">
              <a:avLst/>
            </a:prstGeom>
            <a:ln>
              <a:solidFill>
                <a:schemeClr val="accent2"/>
              </a:solidFill>
            </a:ln>
          </p:spPr>
        </p:pic>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12623" t="22097" r="13007" b="21311"/>
            <a:stretch/>
          </p:blipFill>
          <p:spPr>
            <a:xfrm>
              <a:off x="723701" y="4960842"/>
              <a:ext cx="596900" cy="454215"/>
            </a:xfrm>
            <a:prstGeom prst="rect">
              <a:avLst/>
            </a:prstGeom>
            <a:ln>
              <a:solidFill>
                <a:schemeClr val="accent2"/>
              </a:solidFill>
            </a:ln>
          </p:spPr>
        </p:pic>
        <p:sp>
          <p:nvSpPr>
            <p:cNvPr id="8" name="Right Arrow 7"/>
            <p:cNvSpPr/>
            <p:nvPr/>
          </p:nvSpPr>
          <p:spPr>
            <a:xfrm>
              <a:off x="1358782" y="5049757"/>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ight Arrow 8"/>
            <p:cNvSpPr/>
            <p:nvPr/>
          </p:nvSpPr>
          <p:spPr>
            <a:xfrm>
              <a:off x="2247710" y="5058147"/>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6332" y="4709233"/>
              <a:ext cx="2133600" cy="1214447"/>
            </a:xfrm>
            <a:prstGeom prst="rect">
              <a:avLst/>
            </a:prstGeom>
            <a:ln>
              <a:solidFill>
                <a:schemeClr val="accent2"/>
              </a:solidFill>
            </a:ln>
          </p:spPr>
        </p:pic>
      </p:grpSp>
      <p:grpSp>
        <p:nvGrpSpPr>
          <p:cNvPr id="14" name="Group 13"/>
          <p:cNvGrpSpPr/>
          <p:nvPr/>
        </p:nvGrpSpPr>
        <p:grpSpPr>
          <a:xfrm>
            <a:off x="260863" y="1046850"/>
            <a:ext cx="8673432" cy="2064650"/>
            <a:chOff x="146563" y="1071184"/>
            <a:chExt cx="8673432" cy="2064650"/>
          </a:xfrm>
        </p:grpSpPr>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t="1114"/>
            <a:stretch/>
          </p:blipFill>
          <p:spPr>
            <a:xfrm>
              <a:off x="4572000" y="1153919"/>
              <a:ext cx="4247995" cy="1981915"/>
            </a:xfrm>
            <a:prstGeom prst="rect">
              <a:avLst/>
            </a:prstGeom>
            <a:ln>
              <a:solidFill>
                <a:schemeClr val="accent2"/>
              </a:solidFill>
            </a:ln>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6563" y="1071184"/>
              <a:ext cx="3784642" cy="1975398"/>
            </a:xfrm>
            <a:prstGeom prst="rect">
              <a:avLst/>
            </a:prstGeom>
            <a:ln>
              <a:solidFill>
                <a:schemeClr val="accent2"/>
              </a:solidFill>
            </a:ln>
          </p:spPr>
        </p:pic>
        <p:sp>
          <p:nvSpPr>
            <p:cNvPr id="13" name="Right Arrow 12"/>
            <p:cNvSpPr/>
            <p:nvPr/>
          </p:nvSpPr>
          <p:spPr>
            <a:xfrm>
              <a:off x="3984990" y="1848104"/>
              <a:ext cx="509989" cy="551042"/>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19" name="TextBox 18"/>
          <p:cNvSpPr txBox="1"/>
          <p:nvPr/>
        </p:nvSpPr>
        <p:spPr>
          <a:xfrm>
            <a:off x="1542011" y="3041926"/>
            <a:ext cx="1303562"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Excel System UI</a:t>
            </a:r>
            <a:endParaRPr lang="en-MY" sz="1100" dirty="0">
              <a:latin typeface="Meiryo UI" panose="020B0604030504040204" pitchFamily="34" charset="-128"/>
              <a:ea typeface="Meiryo UI" panose="020B0604030504040204" pitchFamily="34" charset="-128"/>
            </a:endParaRPr>
          </a:p>
        </p:txBody>
      </p:sp>
      <p:sp>
        <p:nvSpPr>
          <p:cNvPr id="20" name="TextBox 19"/>
          <p:cNvSpPr txBox="1"/>
          <p:nvPr/>
        </p:nvSpPr>
        <p:spPr>
          <a:xfrm>
            <a:off x="6058776" y="3119308"/>
            <a:ext cx="1258678"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Web System UI</a:t>
            </a:r>
            <a:endParaRPr lang="en-MY" sz="1100" dirty="0">
              <a:latin typeface="Meiryo UI" panose="020B0604030504040204" pitchFamily="34" charset="-128"/>
              <a:ea typeface="Meiryo UI" panose="020B0604030504040204" pitchFamily="34" charset="-128"/>
            </a:endParaRPr>
          </a:p>
        </p:txBody>
      </p:sp>
      <p:sp>
        <p:nvSpPr>
          <p:cNvPr id="21" name="TextBox 20"/>
          <p:cNvSpPr txBox="1"/>
          <p:nvPr/>
        </p:nvSpPr>
        <p:spPr>
          <a:xfrm>
            <a:off x="4032669" y="2460538"/>
            <a:ext cx="635110"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
        <p:nvSpPr>
          <p:cNvPr id="22" name="TextBox 21"/>
          <p:cNvSpPr txBox="1"/>
          <p:nvPr/>
        </p:nvSpPr>
        <p:spPr>
          <a:xfrm>
            <a:off x="599963" y="5230812"/>
            <a:ext cx="862737"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Computer</a:t>
            </a:r>
            <a:endParaRPr lang="en-MY" sz="1100" dirty="0">
              <a:latin typeface="Meiryo UI" panose="020B0604030504040204" pitchFamily="34" charset="-128"/>
              <a:ea typeface="Meiryo UI" panose="020B0604030504040204" pitchFamily="34" charset="-128"/>
            </a:endParaRPr>
          </a:p>
        </p:txBody>
      </p:sp>
      <p:sp>
        <p:nvSpPr>
          <p:cNvPr id="23" name="TextBox 22"/>
          <p:cNvSpPr txBox="1"/>
          <p:nvPr/>
        </p:nvSpPr>
        <p:spPr>
          <a:xfrm>
            <a:off x="2273530" y="5274683"/>
            <a:ext cx="865943"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Calculator</a:t>
            </a:r>
            <a:endParaRPr lang="en-MY" sz="1100" dirty="0">
              <a:latin typeface="Meiryo UI" panose="020B0604030504040204" pitchFamily="34" charset="-128"/>
              <a:ea typeface="Meiryo UI" panose="020B0604030504040204" pitchFamily="34" charset="-128"/>
            </a:endParaRPr>
          </a:p>
        </p:txBody>
      </p:sp>
      <p:sp>
        <p:nvSpPr>
          <p:cNvPr id="24" name="TextBox 23"/>
          <p:cNvSpPr txBox="1"/>
          <p:nvPr/>
        </p:nvSpPr>
        <p:spPr>
          <a:xfrm>
            <a:off x="4973455" y="6134100"/>
            <a:ext cx="1845377"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Web Calculation System</a:t>
            </a:r>
            <a:endParaRPr lang="en-MY" sz="1100" dirty="0">
              <a:latin typeface="Meiryo UI" panose="020B0604030504040204" pitchFamily="34" charset="-128"/>
              <a:ea typeface="Meiryo UI" panose="020B0604030504040204" pitchFamily="34" charset="-128"/>
            </a:endParaRPr>
          </a:p>
        </p:txBody>
      </p:sp>
      <p:sp>
        <p:nvSpPr>
          <p:cNvPr id="27" name="TextBox 26"/>
          <p:cNvSpPr txBox="1"/>
          <p:nvPr/>
        </p:nvSpPr>
        <p:spPr>
          <a:xfrm>
            <a:off x="1593842" y="5049110"/>
            <a:ext cx="635110"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
        <p:nvSpPr>
          <p:cNvPr id="28" name="TextBox 27"/>
          <p:cNvSpPr txBox="1"/>
          <p:nvPr/>
        </p:nvSpPr>
        <p:spPr>
          <a:xfrm>
            <a:off x="3243076" y="5114607"/>
            <a:ext cx="676788"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Update</a:t>
            </a:r>
            <a:endParaRPr lang="en-MY"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6767348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19061" y="620714"/>
            <a:ext cx="8905875" cy="2665404"/>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3" name="Rectangle 12"/>
          <p:cNvSpPr/>
          <p:nvPr/>
        </p:nvSpPr>
        <p:spPr>
          <a:xfrm>
            <a:off x="119062" y="3328981"/>
            <a:ext cx="8905875" cy="3084519"/>
          </a:xfrm>
          <a:prstGeom prst="rect">
            <a:avLst/>
          </a:prstGeom>
          <a:solidFill>
            <a:schemeClr val="accent6">
              <a:lumMod val="60000"/>
              <a:lumOff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p:txBody>
          <a:bodyPr/>
          <a:lstStyle/>
          <a:p>
            <a:r>
              <a:rPr lang="en-US" dirty="0" err="1"/>
              <a:t>Seikei</a:t>
            </a:r>
            <a:r>
              <a:rPr lang="en-US" dirty="0"/>
              <a:t> Adjustment Record </a:t>
            </a:r>
            <a:r>
              <a:rPr lang="en-US" dirty="0" smtClean="0"/>
              <a:t>System</a:t>
            </a:r>
            <a:endParaRPr lang="en-MY" dirty="0"/>
          </a:p>
        </p:txBody>
      </p:sp>
      <p:sp>
        <p:nvSpPr>
          <p:cNvPr id="3" name="Content Placeholder 2"/>
          <p:cNvSpPr>
            <a:spLocks noGrp="1"/>
          </p:cNvSpPr>
          <p:nvPr>
            <p:ph idx="1"/>
          </p:nvPr>
        </p:nvSpPr>
        <p:spPr/>
        <p:txBody>
          <a:bodyPr/>
          <a:lstStyle/>
          <a:p>
            <a:r>
              <a:rPr lang="en-MY" sz="1100" dirty="0" smtClean="0">
                <a:latin typeface="Meiryo UI" panose="020B0604030504040204" pitchFamily="34" charset="-128"/>
                <a:ea typeface="Meiryo UI" panose="020B0604030504040204" pitchFamily="34" charset="-128"/>
              </a:rPr>
              <a:t>Create the data insertion for new machine :</a:t>
            </a:r>
          </a:p>
          <a:p>
            <a:endParaRPr lang="en-US" sz="1100" dirty="0">
              <a:latin typeface="Meiryo UI" panose="020B0604030504040204" pitchFamily="34" charset="-128"/>
              <a:ea typeface="Meiryo UI" panose="020B0604030504040204" pitchFamily="34" charset="-128"/>
            </a:endParaRPr>
          </a:p>
          <a:p>
            <a:endParaRPr lang="en-US" sz="1100" dirty="0" smtClean="0">
              <a:latin typeface="Meiryo UI" panose="020B0604030504040204" pitchFamily="34" charset="-128"/>
              <a:ea typeface="Meiryo UI" panose="020B0604030504040204" pitchFamily="34" charset="-128"/>
            </a:endParaRPr>
          </a:p>
          <a:p>
            <a:endParaRPr lang="en-US"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endParaRPr lang="en-MY" sz="1100" dirty="0">
              <a:latin typeface="Meiryo UI" panose="020B0604030504040204" pitchFamily="34" charset="-128"/>
              <a:ea typeface="Meiryo UI" panose="020B0604030504040204" pitchFamily="34" charset="-128"/>
            </a:endParaRPr>
          </a:p>
          <a:p>
            <a:endParaRPr lang="en-US" sz="1100" dirty="0" smtClean="0">
              <a:latin typeface="Meiryo UI" panose="020B0604030504040204" pitchFamily="34" charset="-128"/>
              <a:ea typeface="Meiryo UI" panose="020B0604030504040204" pitchFamily="34" charset="-128"/>
            </a:endParaRPr>
          </a:p>
          <a:p>
            <a:endParaRPr lang="en-MY" sz="1100" dirty="0" smtClean="0">
              <a:latin typeface="Meiryo UI" panose="020B0604030504040204" pitchFamily="34" charset="-128"/>
              <a:ea typeface="Meiryo UI" panose="020B0604030504040204" pitchFamily="34" charset="-128"/>
            </a:endParaRPr>
          </a:p>
          <a:p>
            <a:r>
              <a:rPr lang="en-MY" sz="1100" dirty="0" smtClean="0">
                <a:latin typeface="Meiryo UI" panose="020B0604030504040204" pitchFamily="34" charset="-128"/>
                <a:ea typeface="Meiryo UI" panose="020B0604030504040204" pitchFamily="34" charset="-128"/>
              </a:rPr>
              <a:t>Update the filter for the new machine :</a:t>
            </a:r>
          </a:p>
          <a:p>
            <a:pPr marL="0" indent="0">
              <a:buNone/>
            </a:pPr>
            <a:endParaRPr lang="en-MY" sz="1100" dirty="0" smtClean="0">
              <a:latin typeface="Meiryo UI" panose="020B0604030504040204" pitchFamily="34" charset="-128"/>
              <a:ea typeface="Meiryo UI" panose="020B0604030504040204" pitchFamily="34" charset="-128"/>
            </a:endParaRPr>
          </a:p>
          <a:p>
            <a:pPr marL="0" indent="0">
              <a:buNone/>
            </a:pPr>
            <a:endParaRPr lang="en-MY" sz="1100" dirty="0">
              <a:latin typeface="Meiryo UI" panose="020B0604030504040204" pitchFamily="34" charset="-128"/>
              <a:ea typeface="Meiryo UI" panose="020B0604030504040204" pitchFamily="34" charset="-128"/>
            </a:endParaRPr>
          </a:p>
        </p:txBody>
      </p:sp>
      <p:grpSp>
        <p:nvGrpSpPr>
          <p:cNvPr id="9" name="Group 8"/>
          <p:cNvGrpSpPr/>
          <p:nvPr/>
        </p:nvGrpSpPr>
        <p:grpSpPr>
          <a:xfrm>
            <a:off x="322262" y="963791"/>
            <a:ext cx="6738937" cy="2339745"/>
            <a:chOff x="119063" y="878882"/>
            <a:chExt cx="3880298" cy="1230644"/>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65070"/>
            <a:stretch/>
          </p:blipFill>
          <p:spPr>
            <a:xfrm>
              <a:off x="2580679" y="1180022"/>
              <a:ext cx="1418682" cy="464228"/>
            </a:xfrm>
            <a:prstGeom prst="rect">
              <a:avLst/>
            </a:prstGeom>
            <a:ln>
              <a:solidFill>
                <a:schemeClr val="accent2"/>
              </a:solidFill>
            </a:ln>
          </p:spPr>
        </p:pic>
        <p:sp>
          <p:nvSpPr>
            <p:cNvPr id="5" name="TextBox 4"/>
            <p:cNvSpPr txBox="1"/>
            <p:nvPr/>
          </p:nvSpPr>
          <p:spPr>
            <a:xfrm>
              <a:off x="821398" y="1971926"/>
              <a:ext cx="529071" cy="13760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Data Entry</a:t>
              </a:r>
              <a:endParaRPr lang="en-MY" sz="1100" dirty="0">
                <a:latin typeface="Meiryo UI" panose="020B0604030504040204" pitchFamily="34" charset="-128"/>
                <a:ea typeface="Meiryo UI" panose="020B0604030504040204" pitchFamily="34" charset="-128"/>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63" y="878882"/>
              <a:ext cx="1767270" cy="1066509"/>
            </a:xfrm>
            <a:prstGeom prst="rect">
              <a:avLst/>
            </a:prstGeom>
            <a:ln>
              <a:solidFill>
                <a:schemeClr val="accent2"/>
              </a:solidFill>
            </a:ln>
          </p:spPr>
        </p:pic>
        <p:sp>
          <p:nvSpPr>
            <p:cNvPr id="8" name="Right Arrow 7"/>
            <p:cNvSpPr/>
            <p:nvPr/>
          </p:nvSpPr>
          <p:spPr>
            <a:xfrm>
              <a:off x="2055706" y="1237996"/>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grpSp>
        <p:nvGrpSpPr>
          <p:cNvPr id="12" name="Group 11"/>
          <p:cNvGrpSpPr/>
          <p:nvPr/>
        </p:nvGrpSpPr>
        <p:grpSpPr>
          <a:xfrm>
            <a:off x="322263" y="3428878"/>
            <a:ext cx="8605837" cy="2743322"/>
            <a:chOff x="119064" y="2739457"/>
            <a:chExt cx="8059414" cy="1739449"/>
          </a:xfrm>
        </p:grpSpPr>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6738" y="2739457"/>
              <a:ext cx="3801740" cy="1739449"/>
            </a:xfrm>
            <a:prstGeom prst="rect">
              <a:avLst/>
            </a:prstGeom>
            <a:ln>
              <a:solidFill>
                <a:schemeClr val="accent2"/>
              </a:solidFill>
            </a:ln>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val="0"/>
                </a:ext>
              </a:extLst>
            </a:blip>
            <a:srcRect b="80292"/>
            <a:stretch/>
          </p:blipFill>
          <p:spPr>
            <a:xfrm>
              <a:off x="119064" y="2962376"/>
              <a:ext cx="3737545" cy="337011"/>
            </a:xfrm>
            <a:prstGeom prst="rect">
              <a:avLst/>
            </a:prstGeom>
            <a:ln>
              <a:solidFill>
                <a:schemeClr val="accent2"/>
              </a:solidFill>
            </a:ln>
          </p:spPr>
        </p:pic>
        <p:sp>
          <p:nvSpPr>
            <p:cNvPr id="11" name="Right Arrow 10"/>
            <p:cNvSpPr/>
            <p:nvPr/>
          </p:nvSpPr>
          <p:spPr>
            <a:xfrm>
              <a:off x="3930450" y="2962799"/>
              <a:ext cx="355600" cy="266700"/>
            </a:xfrm>
            <a:prstGeom prst="rightArrow">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pSp>
      <p:sp>
        <p:nvSpPr>
          <p:cNvPr id="15" name="TextBox 14"/>
          <p:cNvSpPr txBox="1"/>
          <p:nvPr/>
        </p:nvSpPr>
        <p:spPr>
          <a:xfrm>
            <a:off x="5544588" y="2418937"/>
            <a:ext cx="707245"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Options</a:t>
            </a:r>
            <a:endParaRPr lang="en-MY" sz="1100" dirty="0">
              <a:latin typeface="Meiryo UI" panose="020B0604030504040204" pitchFamily="34" charset="-128"/>
              <a:ea typeface="Meiryo UI" panose="020B0604030504040204" pitchFamily="34" charset="-128"/>
            </a:endParaRPr>
          </a:p>
        </p:txBody>
      </p:sp>
      <p:sp>
        <p:nvSpPr>
          <p:cNvPr id="16" name="TextBox 15"/>
          <p:cNvSpPr txBox="1"/>
          <p:nvPr/>
        </p:nvSpPr>
        <p:spPr>
          <a:xfrm>
            <a:off x="3617156" y="2239338"/>
            <a:ext cx="635110"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Create</a:t>
            </a:r>
            <a:endParaRPr lang="en-MY" sz="1100" dirty="0">
              <a:latin typeface="Meiryo UI" panose="020B0604030504040204" pitchFamily="34" charset="-128"/>
              <a:ea typeface="Meiryo UI" panose="020B0604030504040204" pitchFamily="34" charset="-128"/>
            </a:endParaRPr>
          </a:p>
        </p:txBody>
      </p:sp>
      <p:sp>
        <p:nvSpPr>
          <p:cNvPr id="17" name="TextBox 16"/>
          <p:cNvSpPr txBox="1"/>
          <p:nvPr/>
        </p:nvSpPr>
        <p:spPr>
          <a:xfrm>
            <a:off x="1542011" y="4310673"/>
            <a:ext cx="1423788"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Data Record Filter</a:t>
            </a:r>
            <a:endParaRPr lang="en-MY" sz="1100" dirty="0">
              <a:latin typeface="Meiryo UI" panose="020B0604030504040204" pitchFamily="34" charset="-128"/>
              <a:ea typeface="Meiryo UI" panose="020B0604030504040204" pitchFamily="34" charset="-128"/>
            </a:endParaRPr>
          </a:p>
        </p:txBody>
      </p:sp>
      <p:sp>
        <p:nvSpPr>
          <p:cNvPr id="18" name="TextBox 17"/>
          <p:cNvSpPr txBox="1"/>
          <p:nvPr/>
        </p:nvSpPr>
        <p:spPr>
          <a:xfrm>
            <a:off x="4312254" y="4310673"/>
            <a:ext cx="530915" cy="261610"/>
          </a:xfrm>
          <a:prstGeom prst="rect">
            <a:avLst/>
          </a:prstGeom>
          <a:noFill/>
        </p:spPr>
        <p:txBody>
          <a:bodyPr wrap="none" rtlCol="0">
            <a:spAutoFit/>
          </a:bodyPr>
          <a:lstStyle/>
          <a:p>
            <a:r>
              <a:rPr lang="en-MY" sz="1100" dirty="0" smtClean="0">
                <a:latin typeface="Meiryo UI" panose="020B0604030504040204" pitchFamily="34" charset="-128"/>
                <a:ea typeface="Meiryo UI" panose="020B0604030504040204" pitchFamily="34" charset="-128"/>
              </a:rPr>
              <a:t>Read</a:t>
            </a:r>
            <a:endParaRPr lang="en-MY" sz="1100" dirty="0">
              <a:latin typeface="Meiryo UI" panose="020B0604030504040204" pitchFamily="34" charset="-128"/>
              <a:ea typeface="Meiryo UI" panose="020B0604030504040204" pitchFamily="34" charset="-128"/>
            </a:endParaRPr>
          </a:p>
        </p:txBody>
      </p:sp>
      <p:sp>
        <p:nvSpPr>
          <p:cNvPr id="19" name="TextBox 18"/>
          <p:cNvSpPr txBox="1"/>
          <p:nvPr/>
        </p:nvSpPr>
        <p:spPr>
          <a:xfrm>
            <a:off x="6251833" y="6194753"/>
            <a:ext cx="1351652" cy="261610"/>
          </a:xfrm>
          <a:prstGeom prst="rect">
            <a:avLst/>
          </a:prstGeom>
          <a:noFill/>
        </p:spPr>
        <p:txBody>
          <a:bodyPr wrap="none" rtlCol="0">
            <a:spAutoFit/>
          </a:bodyPr>
          <a:lstStyle/>
          <a:p>
            <a:r>
              <a:rPr lang="en-US" sz="1100" dirty="0" smtClean="0">
                <a:latin typeface="Meiryo UI" panose="020B0604030504040204" pitchFamily="34" charset="-128"/>
                <a:ea typeface="Meiryo UI" panose="020B0604030504040204" pitchFamily="34" charset="-128"/>
              </a:rPr>
              <a:t>Data Filtered List</a:t>
            </a:r>
            <a:endParaRPr lang="en-MY" sz="11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4469629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theme/theme1.xml><?xml version="1.0" encoding="utf-8"?>
<a:theme xmlns:a="http://schemas.openxmlformats.org/drawingml/2006/main" name="TaiyoYuden">
  <a:themeElements>
    <a:clrScheme name="太陽誘電">
      <a:dk1>
        <a:srgbClr val="292929"/>
      </a:dk1>
      <a:lt1>
        <a:sysClr val="window" lastClr="FFFFFF"/>
      </a:lt1>
      <a:dk2>
        <a:srgbClr val="1F497D"/>
      </a:dk2>
      <a:lt2>
        <a:srgbClr val="EEECE1"/>
      </a:lt2>
      <a:accent1>
        <a:srgbClr val="4F81BD"/>
      </a:accent1>
      <a:accent2>
        <a:srgbClr val="FF3300"/>
      </a:accent2>
      <a:accent3>
        <a:srgbClr val="009999"/>
      </a:accent3>
      <a:accent4>
        <a:srgbClr val="8064A2"/>
      </a:accent4>
      <a:accent5>
        <a:srgbClr val="4BACC6"/>
      </a:accent5>
      <a:accent6>
        <a:srgbClr val="FF9900"/>
      </a:accent6>
      <a:hlink>
        <a:srgbClr val="0000FF"/>
      </a:hlink>
      <a:folHlink>
        <a:srgbClr val="800080"/>
      </a:folHlink>
    </a:clrScheme>
    <a:fontScheme name="太陽誘電">
      <a:majorFont>
        <a:latin typeface="Arial Black"/>
        <a:ea typeface="HGPｺﾞｼｯｸM"/>
        <a:cs typeface=""/>
      </a:majorFont>
      <a:minorFont>
        <a:latin typeface="Arial"/>
        <a:ea typeface="HGPｺﾞｼｯ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aiyoYuden" id="{BB43F633-4C1C-445B-AB98-CE830CE998DE}" vid="{C81F37C9-9597-4E5D-9298-09C9F6E383D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TaiyoYuden</Template>
  <TotalTime>64793</TotalTime>
  <Words>939</Words>
  <Application>Microsoft Office PowerPoint</Application>
  <PresentationFormat>On-screen Show (4:3)</PresentationFormat>
  <Paragraphs>322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Meiryo UI</vt:lpstr>
      <vt:lpstr>ＭＳ Ｐゴシック</vt:lpstr>
      <vt:lpstr>Arial</vt:lpstr>
      <vt:lpstr>Arial Black</vt:lpstr>
      <vt:lpstr>Calibri</vt:lpstr>
      <vt:lpstr>HGPｺﾞｼｯｸM</vt:lpstr>
      <vt:lpstr>Times New Roman</vt:lpstr>
      <vt:lpstr>Wingdings</vt:lpstr>
      <vt:lpstr>TaiyoYuden</vt:lpstr>
      <vt:lpstr>INTERNSHIP PROGRAMME PRESENTATION (MSTY)</vt:lpstr>
      <vt:lpstr>TABLE OF CONTENT</vt:lpstr>
      <vt:lpstr>OBJECTIVES</vt:lpstr>
      <vt:lpstr>LIST OF TASK</vt:lpstr>
      <vt:lpstr>Seikei Scanning System</vt:lpstr>
      <vt:lpstr>Insatsu Pressure Printing System</vt:lpstr>
      <vt:lpstr>Weighing System</vt:lpstr>
      <vt:lpstr>MSS Calculator System</vt:lpstr>
      <vt:lpstr>Seikei Adjustment Record System</vt:lpstr>
      <vt:lpstr>Haigou~Tokou Scanning System</vt:lpstr>
      <vt:lpstr>MAIN CONTRIBUTION</vt:lpstr>
      <vt:lpstr>ARCHIEVEMENT</vt:lpstr>
      <vt:lpstr>ARCHIEVEMENT (CON)</vt:lpstr>
      <vt:lpstr>ARCHIEVEMENT (CON)</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H00019777</dc:creator>
  <cp:lastModifiedBy>CSAESG0027</cp:lastModifiedBy>
  <cp:revision>2145</cp:revision>
  <cp:lastPrinted>2024-01-09T03:05:38Z</cp:lastPrinted>
  <dcterms:created xsi:type="dcterms:W3CDTF">2015-08-21T08:01:00Z</dcterms:created>
  <dcterms:modified xsi:type="dcterms:W3CDTF">2024-02-22T02:10:00Z</dcterms:modified>
</cp:coreProperties>
</file>