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84" r:id="rId2"/>
    <p:sldId id="9465" r:id="rId3"/>
    <p:sldId id="9473" r:id="rId4"/>
    <p:sldId id="9469" r:id="rId5"/>
    <p:sldId id="9467" r:id="rId6"/>
    <p:sldId id="9472" r:id="rId7"/>
    <p:sldId id="9468" r:id="rId8"/>
    <p:sldId id="9470" r:id="rId9"/>
    <p:sldId id="9471" r:id="rId10"/>
    <p:sldId id="9466" r:id="rId11"/>
  </p:sldIdLst>
  <p:sldSz cx="9144000" cy="6858000" type="screen4x3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SAITG0221" initials="C" lastIdx="1" clrIdx="0">
    <p:extLst>
      <p:ext uri="{19B8F6BF-5375-455C-9EA6-DF929625EA0E}">
        <p15:presenceInfo xmlns:p15="http://schemas.microsoft.com/office/powerpoint/2012/main" userId="S-1-5-21-744790002-584909260-4197341723-57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EAEAEA"/>
    <a:srgbClr val="FFFF00"/>
    <a:srgbClr val="00B050"/>
    <a:srgbClr val="000000"/>
    <a:srgbClr val="FDFDFD"/>
    <a:srgbClr val="5050F8"/>
    <a:srgbClr val="FFFFAF"/>
    <a:srgbClr val="2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5" autoAdjust="0"/>
    <p:restoredTop sz="95332" autoAdjust="0"/>
  </p:normalViewPr>
  <p:slideViewPr>
    <p:cSldViewPr snapToGrid="0">
      <p:cViewPr varScale="1">
        <p:scale>
          <a:sx n="71" d="100"/>
          <a:sy n="71" d="100"/>
        </p:scale>
        <p:origin x="153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960" y="-132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9CBB3-97E1-40AB-BC46-B85C5F51253A}" type="datetimeFigureOut">
              <a:rPr kumimoji="1" lang="ja-JP" altLang="en-US" smtClean="0"/>
              <a:pPr/>
              <a:t>2024/2/22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AAEB8-5BB7-4E03-BCFB-90DB7E2CFEE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589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" y="203200"/>
            <a:ext cx="6964363" cy="114300"/>
          </a:xfrm>
          <a:prstGeom prst="rect">
            <a:avLst/>
          </a:prstGeom>
          <a:gradFill>
            <a:gsLst>
              <a:gs pos="0">
                <a:srgbClr val="FF3300"/>
              </a:gs>
              <a:gs pos="71000">
                <a:srgbClr val="F5390A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334566" algn="l"/>
              </a:tabLst>
              <a:defRPr/>
            </a:pPr>
            <a:r>
              <a:rPr lang="en-US" altLang="ja-JP" sz="600" b="1" dirty="0">
                <a:solidFill>
                  <a:schemeClr val="bg1"/>
                </a:solidFill>
              </a:rPr>
              <a:t>	</a:t>
            </a:r>
            <a:endParaRPr lang="ja-JP" altLang="en-US" sz="600" b="1" dirty="0">
              <a:solidFill>
                <a:schemeClr val="bg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3789363"/>
            <a:ext cx="9144000" cy="1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96151" y="196852"/>
            <a:ext cx="16684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69850" y="6524626"/>
            <a:ext cx="1570038" cy="230832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9pPr>
          </a:lstStyle>
          <a:p>
            <a:pPr algn="ctr">
              <a:defRPr/>
            </a:pPr>
            <a:r>
              <a:rPr lang="en-US" altLang="ja-JP" sz="900" b="1" i="1">
                <a:solidFill>
                  <a:schemeClr val="bg1"/>
                </a:solidFill>
              </a:rPr>
              <a:t>CONFIDENTIAL</a:t>
            </a:r>
            <a:endParaRPr lang="ja-JP" altLang="en-US" sz="900" b="1" i="1">
              <a:solidFill>
                <a:schemeClr val="bg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04867"/>
            <a:ext cx="9144000" cy="1470025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404464-524B-4B3C-AD5A-26AD0A0CF2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52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3789363"/>
            <a:ext cx="9144000" cy="1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96151" y="196852"/>
            <a:ext cx="16684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69850" y="6524626"/>
            <a:ext cx="1570038" cy="230832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9pPr>
          </a:lstStyle>
          <a:p>
            <a:pPr algn="ctr">
              <a:defRPr/>
            </a:pPr>
            <a:r>
              <a:rPr lang="en-US" altLang="ja-JP" sz="900" b="1" i="1">
                <a:solidFill>
                  <a:schemeClr val="bg1"/>
                </a:solidFill>
              </a:rPr>
              <a:t>CONFIDENTIAL</a:t>
            </a:r>
            <a:endParaRPr lang="ja-JP" altLang="en-US" sz="900" b="1" i="1">
              <a:solidFill>
                <a:schemeClr val="bg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04867"/>
            <a:ext cx="9144000" cy="1470025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404464-524B-4B3C-AD5A-26AD0A0CF2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97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549277"/>
            <a:ext cx="9126538" cy="17463"/>
          </a:xfrm>
          <a:prstGeom prst="rect">
            <a:avLst/>
          </a:prstGeom>
          <a:gradFill>
            <a:gsLst>
              <a:gs pos="0">
                <a:srgbClr val="FF3300"/>
              </a:gs>
              <a:gs pos="71000">
                <a:srgbClr val="F5390A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334566" algn="l"/>
              </a:tabLst>
              <a:defRPr/>
            </a:pPr>
            <a:r>
              <a:rPr lang="en-US" altLang="ja-JP" sz="600" b="1" dirty="0">
                <a:solidFill>
                  <a:schemeClr val="bg1"/>
                </a:solidFill>
              </a:rPr>
              <a:t>	</a:t>
            </a:r>
            <a:endParaRPr lang="ja-JP" altLang="en-US" sz="600" b="1" dirty="0">
              <a:solidFill>
                <a:schemeClr val="bg1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43325" y="6669090"/>
            <a:ext cx="165735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69850" y="6524626"/>
            <a:ext cx="1570038" cy="230832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9pPr>
          </a:lstStyle>
          <a:p>
            <a:pPr algn="ctr">
              <a:defRPr/>
            </a:pPr>
            <a:r>
              <a:rPr lang="en-US" altLang="ja-JP" sz="900" b="1" i="1">
                <a:solidFill>
                  <a:schemeClr val="bg1"/>
                </a:solidFill>
              </a:rPr>
              <a:t>CONFIDENTIAL</a:t>
            </a:r>
            <a:endParaRPr lang="ja-JP" altLang="en-US" sz="900" b="1" i="1">
              <a:solidFill>
                <a:schemeClr val="bg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4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7175" indent="-257175">
              <a:buClr>
                <a:schemeClr val="accent2"/>
              </a:buClr>
              <a:buFont typeface="Wingdings" pitchFamily="2" charset="2"/>
              <a:buChar char="n"/>
              <a:defRPr/>
            </a:lvl1pPr>
            <a:lvl2pPr marL="557213" indent="-214313">
              <a:buClr>
                <a:schemeClr val="accent6"/>
              </a:buClr>
              <a:buFont typeface="Wingdings" pitchFamily="2" charset="2"/>
              <a:buChar char="l"/>
              <a:defRPr/>
            </a:lvl2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404464-524B-4B3C-AD5A-26AD0A0CF2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32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549277"/>
            <a:ext cx="9126538" cy="17463"/>
          </a:xfrm>
          <a:prstGeom prst="rect">
            <a:avLst/>
          </a:prstGeom>
          <a:gradFill>
            <a:gsLst>
              <a:gs pos="0">
                <a:srgbClr val="FF3300"/>
              </a:gs>
              <a:gs pos="71000">
                <a:srgbClr val="F5390A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334566" algn="l"/>
              </a:tabLst>
              <a:defRPr/>
            </a:pPr>
            <a:r>
              <a:rPr lang="en-US" altLang="ja-JP" sz="600" b="1" dirty="0">
                <a:solidFill>
                  <a:schemeClr val="bg1"/>
                </a:solidFill>
              </a:rPr>
              <a:t>	</a:t>
            </a:r>
            <a:endParaRPr lang="ja-JP" altLang="en-US" sz="600" b="1" dirty="0">
              <a:solidFill>
                <a:schemeClr val="bg1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43325" y="6669090"/>
            <a:ext cx="165735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>
            <a:spLocks noChangeArrowheads="1"/>
          </p:cNvSpPr>
          <p:nvPr/>
        </p:nvSpPr>
        <p:spPr bwMode="auto">
          <a:xfrm>
            <a:off x="69850" y="6524626"/>
            <a:ext cx="1570038" cy="230832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9pPr>
          </a:lstStyle>
          <a:p>
            <a:pPr algn="ctr">
              <a:defRPr/>
            </a:pPr>
            <a:r>
              <a:rPr lang="en-US" altLang="ja-JP" sz="900" b="1" i="1">
                <a:solidFill>
                  <a:schemeClr val="bg1"/>
                </a:solidFill>
              </a:rPr>
              <a:t>CONFIDENTIAL</a:t>
            </a:r>
            <a:endParaRPr lang="ja-JP" altLang="en-US" sz="900" b="1" i="1">
              <a:solidFill>
                <a:schemeClr val="bg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4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404464-524B-4B3C-AD5A-26AD0A0CF2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76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404464-524B-4B3C-AD5A-26AD0A0CF2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60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79A3270-F68A-4F25-8861-40E10F466E5D}" type="datetimeFigureOut">
              <a:rPr kumimoji="1" lang="ja-JP" altLang="en-US" smtClean="0"/>
              <a:pPr/>
              <a:t>2024/2/22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04464-524B-4B3C-AD5A-26AD0A0CF2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03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119063" y="115888"/>
            <a:ext cx="8905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119063" y="620714"/>
            <a:ext cx="8905875" cy="597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91338" y="6597650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788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91404464-524B-4B3C-AD5A-26AD0A0CF2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18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lang="ja-JP" altLang="en-US" sz="2400" b="1" kern="1200" dirty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1"/>
          </a:solidFill>
          <a:latin typeface="HGPｺﾞｼｯｸM" pitchFamily="50" charset="-128"/>
          <a:ea typeface="HGPｺﾞｼｯｸM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1"/>
          </a:solidFill>
          <a:latin typeface="HGPｺﾞｼｯｸM" pitchFamily="50" charset="-128"/>
          <a:ea typeface="HGPｺﾞｼｯｸM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1"/>
          </a:solidFill>
          <a:latin typeface="HGPｺﾞｼｯｸM" pitchFamily="50" charset="-128"/>
          <a:ea typeface="HGPｺﾞｼｯｸM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1"/>
          </a:solidFill>
          <a:latin typeface="HGPｺﾞｼｯｸM" pitchFamily="50" charset="-128"/>
          <a:ea typeface="HGPｺﾞｼｯｸM" pitchFamily="50" charset="-128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1"/>
          </a:solidFill>
          <a:latin typeface="HGPｺﾞｼｯｸM" pitchFamily="50" charset="-128"/>
          <a:ea typeface="HGPｺﾞｼｯｸM" pitchFamily="50" charset="-128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1"/>
          </a:solidFill>
          <a:latin typeface="HGPｺﾞｼｯｸM" pitchFamily="50" charset="-128"/>
          <a:ea typeface="HGPｺﾞｼｯｸM" pitchFamily="50" charset="-128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1"/>
          </a:solidFill>
          <a:latin typeface="HGPｺﾞｼｯｸM" pitchFamily="50" charset="-128"/>
          <a:ea typeface="HGPｺﾞｼｯｸM" pitchFamily="50" charset="-128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1"/>
          </a:solidFill>
          <a:latin typeface="HGPｺﾞｼｯｸM" pitchFamily="50" charset="-128"/>
          <a:ea typeface="HGPｺﾞｼｯｸM" pitchFamily="50" charset="-128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105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9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9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emf"/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xmlns="" id="{6C8A9DD6-8803-49A1-8B55-6E805F6B465F}"/>
              </a:ext>
            </a:extLst>
          </p:cNvPr>
          <p:cNvSpPr>
            <a:spLocks noGrp="1"/>
          </p:cNvSpPr>
          <p:nvPr/>
        </p:nvSpPr>
        <p:spPr bwMode="auto">
          <a:xfrm>
            <a:off x="0" y="3855219"/>
            <a:ext cx="8943109" cy="53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27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HGPｺﾞｼｯｸM" pitchFamily="50" charset="-128"/>
                <a:ea typeface="HGPｺﾞｼｯｸM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HGPｺﾞｼｯｸM" pitchFamily="50" charset="-128"/>
                <a:ea typeface="HGPｺﾞｼｯｸM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HGPｺﾞｼｯｸM" pitchFamily="50" charset="-128"/>
                <a:ea typeface="HGPｺﾞｼｯｸM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HGPｺﾞｼｯｸM" pitchFamily="50" charset="-128"/>
                <a:ea typeface="HGPｺﾞｼｯｸM" pitchFamily="50" charset="-128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HGPｺﾞｼｯｸM" pitchFamily="50" charset="-128"/>
                <a:ea typeface="HGPｺﾞｼｯｸM" pitchFamily="50" charset="-128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HGPｺﾞｼｯｸM" pitchFamily="50" charset="-128"/>
                <a:ea typeface="HGPｺﾞｼｯｸM" pitchFamily="50" charset="-128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HGPｺﾞｼｯｸM" pitchFamily="50" charset="-128"/>
                <a:ea typeface="HGPｺﾞｼｯｸM" pitchFamily="50" charset="-128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HGPｺﾞｼｯｸM" pitchFamily="50" charset="-128"/>
                <a:ea typeface="HGPｺﾞｼｯｸM" pitchFamily="50" charset="-128"/>
              </a:defRPr>
            </a:lvl9pPr>
          </a:lstStyle>
          <a:p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Anwar Bin </a:t>
            </a:r>
            <a:r>
              <a:rPr lang="en-US" altLang="ja-JP" sz="24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Beduan</a:t>
            </a:r>
            <a:endParaRPr lang="en-MY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A23E8B3-F9CA-D1D0-6F98-E2E28429F81F}"/>
              </a:ext>
            </a:extLst>
          </p:cNvPr>
          <p:cNvSpPr txBox="1"/>
          <p:nvPr/>
        </p:nvSpPr>
        <p:spPr>
          <a:xfrm>
            <a:off x="6347791" y="6457890"/>
            <a:ext cx="2695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Report prepared by </a:t>
            </a:r>
            <a:r>
              <a:rPr lang="en-US" altLang="ja-JP" sz="10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Anwar Bin </a:t>
            </a:r>
            <a:r>
              <a:rPr lang="en-US" altLang="ja-JP" sz="1000" b="1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Beduan</a:t>
            </a:r>
            <a:endParaRPr lang="en-MY" altLang="ja-JP" sz="10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r>
              <a:rPr lang="en-US" sz="1000" i="1" dirty="0" smtClean="0"/>
              <a:t>Date: </a:t>
            </a:r>
            <a:r>
              <a:rPr lang="en-US" sz="1000" b="1" dirty="0" smtClean="0"/>
              <a:t>12 January 2024</a:t>
            </a:r>
            <a:endParaRPr lang="en-MY" sz="1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D7401D18-DE5E-4303-98C9-328CC78D6BA0}"/>
              </a:ext>
            </a:extLst>
          </p:cNvPr>
          <p:cNvSpPr>
            <a:spLocks noGrp="1"/>
          </p:cNvSpPr>
          <p:nvPr/>
        </p:nvSpPr>
        <p:spPr bwMode="auto">
          <a:xfrm>
            <a:off x="100444" y="2212975"/>
            <a:ext cx="8943109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lang="ja-JP" altLang="en-US" sz="27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HGPｺﾞｼｯｸM" pitchFamily="50" charset="-128"/>
                <a:ea typeface="HGPｺﾞｼｯｸM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HGPｺﾞｼｯｸM" pitchFamily="50" charset="-128"/>
                <a:ea typeface="HGPｺﾞｼｯｸM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HGPｺﾞｼｯｸM" pitchFamily="50" charset="-128"/>
                <a:ea typeface="HGPｺﾞｼｯｸM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HGPｺﾞｼｯｸM" pitchFamily="50" charset="-128"/>
                <a:ea typeface="HGPｺﾞｼｯｸM" pitchFamily="50" charset="-128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HGPｺﾞｼｯｸM" pitchFamily="50" charset="-128"/>
                <a:ea typeface="HGPｺﾞｼｯｸM" pitchFamily="50" charset="-128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HGPｺﾞｼｯｸM" pitchFamily="50" charset="-128"/>
                <a:ea typeface="HGPｺﾞｼｯｸM" pitchFamily="50" charset="-128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HGPｺﾞｼｯｸM" pitchFamily="50" charset="-128"/>
                <a:ea typeface="HGPｺﾞｼｯｸM" pitchFamily="50" charset="-128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800" b="1">
                <a:solidFill>
                  <a:schemeClr val="tx1"/>
                </a:solidFill>
                <a:latin typeface="HGPｺﾞｼｯｸM" pitchFamily="50" charset="-128"/>
                <a:ea typeface="HGPｺﾞｼｯｸM" pitchFamily="50" charset="-128"/>
              </a:defRPr>
            </a:lvl9pPr>
          </a:lstStyle>
          <a:p>
            <a:r>
              <a:rPr lang="en-MY" altLang="ja-JP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Internship Reporting – 15</a:t>
            </a:r>
            <a:r>
              <a:rPr lang="en-MY" altLang="ja-JP" sz="2400" baseline="30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</a:t>
            </a:r>
            <a:r>
              <a:rPr lang="en-MY" altLang="ja-JP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January 2024</a:t>
            </a:r>
          </a:p>
        </p:txBody>
      </p:sp>
    </p:spTree>
    <p:extLst>
      <p:ext uri="{BB962C8B-B14F-4D97-AF65-F5344CB8AC3E}">
        <p14:creationId xmlns:p14="http://schemas.microsoft.com/office/powerpoint/2010/main" val="320122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9062" y="661109"/>
            <a:ext cx="8905875" cy="17941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7C7A1E-80CD-525B-F6A8-8495EFDD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Internship Reporting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CDC2C556-EA4B-4EC5-A697-31FF07978D13}"/>
              </a:ext>
            </a:extLst>
          </p:cNvPr>
          <p:cNvGrpSpPr/>
          <p:nvPr/>
        </p:nvGrpSpPr>
        <p:grpSpPr>
          <a:xfrm>
            <a:off x="4585867" y="1042557"/>
            <a:ext cx="1287686" cy="796910"/>
            <a:chOff x="2619557" y="3894962"/>
            <a:chExt cx="1287686" cy="796910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380512FD-1F2B-40B3-9413-F7778D02B491}"/>
                </a:ext>
              </a:extLst>
            </p:cNvPr>
            <p:cNvGrpSpPr/>
            <p:nvPr/>
          </p:nvGrpSpPr>
          <p:grpSpPr>
            <a:xfrm>
              <a:off x="3294940" y="3894962"/>
              <a:ext cx="612303" cy="639731"/>
              <a:chOff x="1898604" y="4975906"/>
              <a:chExt cx="978417" cy="1040368"/>
            </a:xfrm>
          </p:grpSpPr>
          <p:sp>
            <p:nvSpPr>
              <p:cNvPr id="11" name="Flowchart: Direct Access Storage 10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021C9D60-A14E-45E6-9CFA-8B54B8FA325D}"/>
                  </a:ext>
                </a:extLst>
              </p:cNvPr>
              <p:cNvSpPr/>
              <p:nvPr/>
            </p:nvSpPr>
            <p:spPr>
              <a:xfrm>
                <a:off x="1898604" y="4975906"/>
                <a:ext cx="978417" cy="1040368"/>
              </a:xfrm>
              <a:prstGeom prst="flowChartMagneticDrum">
                <a:avLst/>
              </a:prstGeom>
              <a:solidFill>
                <a:srgbClr val="FFFFA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MY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40E0D7F2-1437-4DD4-BB03-09A9E8A2BB86}"/>
                  </a:ext>
                </a:extLst>
              </p:cNvPr>
              <p:cNvSpPr/>
              <p:nvPr/>
            </p:nvSpPr>
            <p:spPr>
              <a:xfrm>
                <a:off x="2708670" y="5450980"/>
                <a:ext cx="45719" cy="1290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MY"/>
              </a:p>
            </p:txBody>
          </p:sp>
          <p:sp>
            <p:nvSpPr>
              <p:cNvPr id="13" name="Flowchart: Stored Data 12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432F3117-047D-472D-B339-8CA9193486C4}"/>
                  </a:ext>
                </a:extLst>
              </p:cNvPr>
              <p:cNvSpPr/>
              <p:nvPr/>
            </p:nvSpPr>
            <p:spPr>
              <a:xfrm>
                <a:off x="1951931" y="5018253"/>
                <a:ext cx="649278" cy="955674"/>
              </a:xfrm>
              <a:prstGeom prst="flowChartOnlineStorag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MY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5040CFA-2142-4150-BDE7-0E2B3BA9F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3238" y="4053083"/>
              <a:ext cx="533713" cy="5852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2661EF23-669C-436A-A2FF-CA309BCD3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109102">
              <a:off x="2817904" y="4106117"/>
              <a:ext cx="387408" cy="784102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8B3E153-2701-44CD-B094-1858887F165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292"/>
          <a:stretch/>
        </p:blipFill>
        <p:spPr>
          <a:xfrm>
            <a:off x="7855246" y="899559"/>
            <a:ext cx="684028" cy="5484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A471BED-8ED7-4A81-A768-A8D120462D7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03"/>
          <a:stretch/>
        </p:blipFill>
        <p:spPr>
          <a:xfrm>
            <a:off x="6948655" y="896118"/>
            <a:ext cx="605749" cy="54848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519FAF-0B48-439C-8E33-92AFD695DA02}"/>
              </a:ext>
            </a:extLst>
          </p:cNvPr>
          <p:cNvGrpSpPr/>
          <p:nvPr/>
        </p:nvGrpSpPr>
        <p:grpSpPr>
          <a:xfrm>
            <a:off x="2076456" y="1042557"/>
            <a:ext cx="1738509" cy="788504"/>
            <a:chOff x="2627070" y="3741445"/>
            <a:chExt cx="1956488" cy="944884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0ADDA3E6-6479-4DAD-AC41-FD0622FF1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019" y="3741445"/>
              <a:ext cx="1502539" cy="818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5040CFA-2142-4150-BDE7-0E2B3BA9F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0144" y="3965076"/>
              <a:ext cx="657776" cy="7212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" name="Picture 21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ACA02239-7E55-444E-8D18-BB72EEAF5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4109102">
              <a:off x="2825417" y="4043200"/>
              <a:ext cx="387408" cy="784102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3341887" y="716672"/>
            <a:ext cx="226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b="1" dirty="0" err="1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Insatsu</a:t>
            </a:r>
            <a:r>
              <a:rPr lang="en-MY" sz="1200" b="1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Matching System</a:t>
            </a:r>
            <a:endParaRPr lang="en-MY" sz="12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19685" y="1018541"/>
            <a:ext cx="1167242" cy="852752"/>
            <a:chOff x="397990" y="1080796"/>
            <a:chExt cx="1167242" cy="852752"/>
          </a:xfrm>
        </p:grpSpPr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E3A3D33F-37EA-4144-AC9E-7AEE62D66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990" y="1080796"/>
              <a:ext cx="1167242" cy="852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020" y="1332805"/>
              <a:ext cx="216197" cy="217539"/>
            </a:xfrm>
            <a:prstGeom prst="rect">
              <a:avLst/>
            </a:prstGeom>
          </p:spPr>
        </p:pic>
      </p:grpSp>
      <p:sp>
        <p:nvSpPr>
          <p:cNvPr id="27" name="Rectangle 26"/>
          <p:cNvSpPr/>
          <p:nvPr/>
        </p:nvSpPr>
        <p:spPr>
          <a:xfrm>
            <a:off x="119063" y="2551697"/>
            <a:ext cx="8905874" cy="173246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dirty="0"/>
          </a:p>
        </p:txBody>
      </p:sp>
      <p:sp>
        <p:nvSpPr>
          <p:cNvPr id="28" name="TextBox 27"/>
          <p:cNvSpPr txBox="1"/>
          <p:nvPr/>
        </p:nvSpPr>
        <p:spPr>
          <a:xfrm>
            <a:off x="3337362" y="2606826"/>
            <a:ext cx="2262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b="1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Water Barrel Inspection</a:t>
            </a:r>
            <a:endParaRPr lang="en-MY" sz="12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624818" y="1417686"/>
            <a:ext cx="419021" cy="20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051208" y="1417594"/>
            <a:ext cx="419021" cy="20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040105" y="1414002"/>
            <a:ext cx="419021" cy="20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6902" y="2945977"/>
            <a:ext cx="2463854" cy="11884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1648" y="2947741"/>
            <a:ext cx="2516915" cy="1184902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4259192" y="3585798"/>
            <a:ext cx="419021" cy="20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1726" y="2731413"/>
            <a:ext cx="1161257" cy="1369189"/>
          </a:xfrm>
          <a:prstGeom prst="rect">
            <a:avLst/>
          </a:prstGeom>
          <a:solidFill>
            <a:srgbClr val="FFFFF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Changing current existing system interface into new interface</a:t>
            </a:r>
            <a:endParaRPr lang="en-MY" sz="12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32401" y="1811981"/>
            <a:ext cx="1358125" cy="556802"/>
          </a:xfrm>
          <a:prstGeom prst="rect">
            <a:avLst/>
          </a:prstGeom>
          <a:solidFill>
            <a:srgbClr val="FFFFF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2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Upload data excel into system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915084" y="1888535"/>
            <a:ext cx="2107563" cy="472155"/>
          </a:xfrm>
          <a:prstGeom prst="rect">
            <a:avLst/>
          </a:prstGeom>
          <a:solidFill>
            <a:srgbClr val="FFFFF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2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Scan data in </a:t>
            </a:r>
            <a:r>
              <a:rPr lang="en-MY" sz="1200" b="1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workslip</a:t>
            </a:r>
            <a:r>
              <a:rPr lang="en-MY" sz="12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at the machine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255417" y="1887663"/>
            <a:ext cx="2236292" cy="472155"/>
          </a:xfrm>
          <a:prstGeom prst="rect">
            <a:avLst/>
          </a:prstGeom>
          <a:solidFill>
            <a:srgbClr val="FFFFF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2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Scan actual item based on registered data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700243" y="1541433"/>
            <a:ext cx="2118187" cy="817038"/>
          </a:xfrm>
          <a:prstGeom prst="rect">
            <a:avLst/>
          </a:prstGeom>
          <a:solidFill>
            <a:srgbClr val="FFFFF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2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Data matched or unmatched will be detected after scanning actual item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53578" y="2731413"/>
            <a:ext cx="1416343" cy="1224019"/>
          </a:xfrm>
          <a:prstGeom prst="rect">
            <a:avLst/>
          </a:prstGeom>
          <a:solidFill>
            <a:srgbClr val="FFFFF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200" b="1" dirty="0" smtClean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New interface with some new added function and input parts</a:t>
            </a:r>
            <a:endParaRPr lang="en-MY" sz="12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24141" y="4399823"/>
            <a:ext cx="2879034" cy="20718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Things I learnt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SQL on how to convert data into PDF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SQL on how to convert Excel file into database &amp; convert data from database into Excel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SQL check data for duplicate data.</a:t>
            </a:r>
            <a:endParaRPr lang="en-US" sz="12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Learnt </a:t>
            </a:r>
            <a:r>
              <a:rPr lang="en-US" sz="1200" b="1" dirty="0" err="1" smtClean="0">
                <a:latin typeface="Meiryo UI" panose="020B0604030504040204" pitchFamily="34" charset="-128"/>
                <a:ea typeface="Meiryo UI" panose="020B0604030504040204" pitchFamily="34" charset="-128"/>
              </a:rPr>
              <a:t>javascript</a:t>
            </a:r>
            <a:r>
              <a:rPr lang="en-US" sz="1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 function.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133909" y="4399823"/>
            <a:ext cx="2949905" cy="20718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Things I achieved during Internship period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Improved my web developing skills.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Improved my communication skills.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Improved my time management.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214548" y="4399823"/>
            <a:ext cx="2806298" cy="20718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Improvement</a:t>
            </a:r>
          </a:p>
          <a:p>
            <a:r>
              <a:rPr lang="en-US" sz="1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Comment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Software version are not up-to-date.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Hard to develop &amp; implementing system without internet access.</a:t>
            </a:r>
          </a:p>
          <a:p>
            <a:r>
              <a:rPr lang="en-US" sz="1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Suggestion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Using updated software.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Internet access.</a:t>
            </a:r>
            <a:endParaRPr lang="en-MY" sz="12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167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89296" y="617834"/>
            <a:ext cx="8965407" cy="58406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Internship Report</a:t>
            </a:r>
            <a:endParaRPr lang="en-MY" dirty="0"/>
          </a:p>
        </p:txBody>
      </p:sp>
      <p:sp>
        <p:nvSpPr>
          <p:cNvPr id="7" name="TextBox 6"/>
          <p:cNvSpPr txBox="1"/>
          <p:nvPr/>
        </p:nvSpPr>
        <p:spPr>
          <a:xfrm>
            <a:off x="1392399" y="1301816"/>
            <a:ext cx="6299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Table of Content</a:t>
            </a:r>
            <a:endParaRPr lang="en-MY" sz="32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55800" y="2178921"/>
            <a:ext cx="340659" cy="3406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tx1"/>
                </a:solidFill>
              </a:rPr>
              <a:t>1</a:t>
            </a:r>
            <a:endParaRPr lang="en-MY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5800" y="2736696"/>
            <a:ext cx="340659" cy="3406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1955799" y="3288164"/>
            <a:ext cx="340659" cy="3406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55798" y="3839632"/>
            <a:ext cx="340659" cy="3406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55796" y="4942568"/>
            <a:ext cx="340659" cy="3406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55797" y="4391100"/>
            <a:ext cx="340659" cy="3406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28152" y="2178920"/>
            <a:ext cx="4087906" cy="340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tx1"/>
                </a:solidFill>
              </a:rPr>
              <a:t>Internship </a:t>
            </a:r>
            <a:r>
              <a:rPr lang="en-MY" b="1" dirty="0" smtClean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Training Plan</a:t>
            </a:r>
            <a:endParaRPr lang="en-MY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28152" y="2727209"/>
            <a:ext cx="4087906" cy="350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Objective </a:t>
            </a:r>
            <a:r>
              <a:rPr lang="en-MY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Internship </a:t>
            </a:r>
            <a:r>
              <a:rPr lang="en-MY" b="1" dirty="0" smtClean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Training</a:t>
            </a:r>
            <a:endParaRPr lang="en-MY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25279" y="3283420"/>
            <a:ext cx="4087906" cy="350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List Project </a:t>
            </a:r>
            <a:r>
              <a:rPr lang="en-MY" b="1" dirty="0" smtClean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Assign</a:t>
            </a:r>
            <a:endParaRPr lang="en-MY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25279" y="3834513"/>
            <a:ext cx="4087906" cy="350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Challenges &amp; </a:t>
            </a:r>
            <a:r>
              <a:rPr lang="en-MY" b="1" dirty="0" smtClean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Solution</a:t>
            </a:r>
            <a:endParaRPr lang="en-MY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25279" y="4393424"/>
            <a:ext cx="4087906" cy="350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Strengths &amp; </a:t>
            </a:r>
            <a:r>
              <a:rPr lang="en-MY" b="1" dirty="0" smtClean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Weaknesses</a:t>
            </a:r>
            <a:endParaRPr lang="en-MY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25279" y="4942568"/>
            <a:ext cx="4087906" cy="350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 smtClean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Summary</a:t>
            </a:r>
            <a:endParaRPr lang="en-MY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349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59531" y="628284"/>
            <a:ext cx="8965407" cy="58406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Internship </a:t>
            </a:r>
            <a:r>
              <a:rPr lang="en-MY" dirty="0" smtClean="0"/>
              <a:t>Report</a:t>
            </a:r>
            <a:endParaRPr lang="en-MY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66" y="1600022"/>
            <a:ext cx="8738066" cy="411237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392399" y="1015247"/>
            <a:ext cx="6299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Internship Training Plan</a:t>
            </a:r>
            <a:endParaRPr lang="en-MY" sz="32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796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59531" y="615670"/>
            <a:ext cx="8965407" cy="58406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Internship Report</a:t>
            </a:r>
            <a:endParaRPr lang="en-MY" dirty="0"/>
          </a:p>
        </p:txBody>
      </p:sp>
      <p:sp>
        <p:nvSpPr>
          <p:cNvPr id="24" name="TextBox 23"/>
          <p:cNvSpPr txBox="1"/>
          <p:nvPr/>
        </p:nvSpPr>
        <p:spPr>
          <a:xfrm>
            <a:off x="1069215" y="1221435"/>
            <a:ext cx="6946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Objective Internship Training</a:t>
            </a:r>
            <a:endParaRPr lang="en-MY" sz="32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7790" y="1886892"/>
            <a:ext cx="8630490" cy="102197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5105" marR="26670" indent="-171450">
              <a:lnSpc>
                <a:spcPct val="1125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Tahoma"/>
              </a:rPr>
              <a:t>To </a:t>
            </a:r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Tahoma"/>
              </a:rPr>
              <a:t>expose students to  real-world working environments, allowing  them to gain practical  experience beyond the  theoretical knowledge  acquired in the classroom.</a:t>
            </a:r>
          </a:p>
        </p:txBody>
      </p:sp>
      <p:sp>
        <p:nvSpPr>
          <p:cNvPr id="9" name="Rectangle 8"/>
          <p:cNvSpPr/>
          <p:nvPr/>
        </p:nvSpPr>
        <p:spPr>
          <a:xfrm>
            <a:off x="247790" y="3070233"/>
            <a:ext cx="8630490" cy="102197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5105" marR="26670" indent="-171450">
              <a:lnSpc>
                <a:spcPct val="1125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Tahoma"/>
              </a:rPr>
              <a:t>To  </a:t>
            </a:r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Tahoma"/>
              </a:rPr>
              <a:t>enhance the skills and competencies of students,  providing them with hands-on experience in  applying academic concepts to practical,  work-related situations.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7790" y="4253574"/>
            <a:ext cx="8630490" cy="102197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5105" marR="26670" indent="-171450">
              <a:lnSpc>
                <a:spcPct val="1125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Tahoma"/>
              </a:rPr>
              <a:t>To  </a:t>
            </a:r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Tahoma"/>
              </a:rPr>
              <a:t>prepare students for  the challenges of the  professional world by  instilling in them the necessary skills,  confidence, and adaptability required  to seamlessly transition from academic settings to  the workplace.</a:t>
            </a:r>
          </a:p>
        </p:txBody>
      </p:sp>
    </p:spTree>
    <p:extLst>
      <p:ext uri="{BB962C8B-B14F-4D97-AF65-F5344CB8AC3E}">
        <p14:creationId xmlns:p14="http://schemas.microsoft.com/office/powerpoint/2010/main" val="9247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9290" y="657861"/>
            <a:ext cx="8965407" cy="58406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Internship Report</a:t>
            </a:r>
            <a:endParaRPr lang="en-MY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819" y="3307655"/>
            <a:ext cx="3604518" cy="1326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51" y="1628425"/>
            <a:ext cx="3278567" cy="1189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418" y="1644372"/>
            <a:ext cx="3604518" cy="11883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30914" y="1220739"/>
            <a:ext cx="2622636" cy="30946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1" dirty="0" err="1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Insatsu</a:t>
            </a:r>
            <a:r>
              <a:rPr lang="en-MY" sz="1400" b="1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Matching </a:t>
            </a:r>
            <a:r>
              <a:rPr lang="en-MY" sz="1400" b="1" dirty="0" smtClean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System</a:t>
            </a:r>
            <a:endParaRPr lang="en-MY" sz="1400" b="1" dirty="0">
              <a:solidFill>
                <a:sysClr val="windowText" lastClr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80787" y="2923869"/>
            <a:ext cx="3322891" cy="32235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1" dirty="0" smtClean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Water Barrel Inspection System</a:t>
            </a:r>
            <a:endParaRPr lang="en-MY" sz="1400" b="1" dirty="0">
              <a:solidFill>
                <a:sysClr val="windowText" lastClr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6538" y="4725062"/>
            <a:ext cx="2011391" cy="29504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1" dirty="0" smtClean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Weighing System</a:t>
            </a:r>
            <a:endParaRPr lang="en-MY" sz="1400" b="1" dirty="0">
              <a:solidFill>
                <a:sysClr val="windowText" lastClr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651" y="5081544"/>
            <a:ext cx="3278567" cy="13269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651" y="3346672"/>
            <a:ext cx="3278567" cy="131695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389833" y="3776549"/>
            <a:ext cx="304800" cy="45720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TextBox 13"/>
          <p:cNvSpPr txBox="1"/>
          <p:nvPr/>
        </p:nvSpPr>
        <p:spPr>
          <a:xfrm>
            <a:off x="2332636" y="693078"/>
            <a:ext cx="4478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List Project Assign</a:t>
            </a:r>
            <a:endParaRPr lang="en-MY" sz="32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5418" y="5081545"/>
            <a:ext cx="3604518" cy="132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8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0859" y="657860"/>
            <a:ext cx="8965407" cy="58406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</a:t>
            </a:r>
            <a:r>
              <a:rPr lang="en-MY" dirty="0" smtClean="0"/>
              <a:t>roject Assign</a:t>
            </a:r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78" y="1082796"/>
            <a:ext cx="3242204" cy="12359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0378" y="757243"/>
            <a:ext cx="2672401" cy="27369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1" dirty="0" err="1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Insatsu</a:t>
            </a:r>
            <a:r>
              <a:rPr lang="en-MY" sz="1400" b="1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Matching </a:t>
            </a:r>
            <a:r>
              <a:rPr lang="en-MY" sz="1400" b="1" dirty="0" smtClean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System</a:t>
            </a:r>
            <a:endParaRPr lang="en-MY" sz="1400" b="1" dirty="0">
              <a:solidFill>
                <a:sysClr val="windowText" lastClr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78" y="4924951"/>
            <a:ext cx="3242204" cy="14364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18467" y="1082795"/>
            <a:ext cx="4826000" cy="123595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MY" sz="1400" b="1" dirty="0" smtClean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The main purpose for this system is to prevent/reduce human error of taking the wrong roll, screen name &amp; paste name by making matching system to match register data and actual item.</a:t>
            </a:r>
            <a:endParaRPr lang="en-MY" sz="14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0378" y="4517499"/>
            <a:ext cx="2011391" cy="29504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1" dirty="0" smtClean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Weighing System</a:t>
            </a:r>
            <a:endParaRPr lang="en-MY" sz="1400" b="1" dirty="0">
              <a:solidFill>
                <a:sysClr val="windowText" lastClr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78" y="3002515"/>
            <a:ext cx="3242204" cy="132628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00378" y="2557510"/>
            <a:ext cx="3322891" cy="32235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1" dirty="0" smtClean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Water Barrel Inspection System</a:t>
            </a:r>
            <a:endParaRPr lang="en-MY" sz="1400" b="1" dirty="0">
              <a:solidFill>
                <a:sysClr val="windowText" lastClr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8467" y="3002515"/>
            <a:ext cx="4826000" cy="132628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MY" sz="1400" b="1" dirty="0" smtClean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The main purpose for this project is to standardize the old system into new user interface system based on other process.</a:t>
            </a:r>
            <a:endParaRPr lang="en-MY" sz="14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8467" y="4924951"/>
            <a:ext cx="4826000" cy="132628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MY" sz="1400" b="1" dirty="0" smtClean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The main purpose for this project is to change minor design in current weighing system to make it standardize.</a:t>
            </a:r>
            <a:endParaRPr lang="en-MY" sz="14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572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9296" y="640791"/>
            <a:ext cx="8965407" cy="58406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Internship Report</a:t>
            </a:r>
            <a:endParaRPr lang="en-MY" dirty="0"/>
          </a:p>
        </p:txBody>
      </p:sp>
      <p:sp>
        <p:nvSpPr>
          <p:cNvPr id="34" name="TextBox 33"/>
          <p:cNvSpPr txBox="1"/>
          <p:nvPr/>
        </p:nvSpPr>
        <p:spPr>
          <a:xfrm>
            <a:off x="2024272" y="1114124"/>
            <a:ext cx="5095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Challenges &amp; Solution</a:t>
            </a:r>
            <a:endParaRPr lang="en-MY" sz="32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226483"/>
              </p:ext>
            </p:extLst>
          </p:nvPr>
        </p:nvGraphicFramePr>
        <p:xfrm>
          <a:off x="1125068" y="1776410"/>
          <a:ext cx="6893862" cy="356945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46931"/>
                <a:gridCol w="3446931"/>
              </a:tblGrid>
              <a:tr h="3690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Challenges</a:t>
                      </a:r>
                      <a:endParaRPr lang="en-MY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Solution</a:t>
                      </a:r>
                      <a:endParaRPr lang="en-MY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</a:tr>
              <a:tr h="56963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Lack of programming practice because of no consistency.</a:t>
                      </a:r>
                      <a:endParaRPr lang="en-MY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Manage to learn </a:t>
                      </a:r>
                      <a:r>
                        <a:rPr lang="en-US" sz="1600" baseline="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by applying basic knowledge of programming everyday on project/task given.</a:t>
                      </a:r>
                      <a:endParaRPr lang="en-MY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</a:tr>
              <a:tr h="56963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Internet dependent sources of programming code</a:t>
                      </a:r>
                      <a:r>
                        <a:rPr lang="en-US" sz="1600" baseline="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.</a:t>
                      </a:r>
                      <a:endParaRPr lang="en-MY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Using company tablet to browse the internet, sometimes browse</a:t>
                      </a:r>
                      <a:r>
                        <a:rPr lang="en-US" sz="1600" baseline="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the internet at home(during not working hour) and write the code in notes to bring them into office for references.</a:t>
                      </a:r>
                      <a:endParaRPr lang="en-MY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</a:tr>
              <a:tr h="56963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Process leaders request on their</a:t>
                      </a:r>
                      <a:r>
                        <a:rPr lang="en-US" sz="1600" baseline="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r>
                        <a:rPr lang="en-US" sz="16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project.</a:t>
                      </a:r>
                      <a:endParaRPr lang="en-MY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Manage</a:t>
                      </a:r>
                      <a:r>
                        <a:rPr lang="en-MY" sz="1600" baseline="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to completed the task as requested.</a:t>
                      </a:r>
                      <a:endParaRPr lang="en-MY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6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9295" y="631826"/>
            <a:ext cx="8965407" cy="58406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Internship Report</a:t>
            </a:r>
            <a:endParaRPr lang="en-MY" dirty="0"/>
          </a:p>
        </p:txBody>
      </p:sp>
      <p:sp>
        <p:nvSpPr>
          <p:cNvPr id="34" name="TextBox 33"/>
          <p:cNvSpPr txBox="1"/>
          <p:nvPr/>
        </p:nvSpPr>
        <p:spPr>
          <a:xfrm>
            <a:off x="1329019" y="1492141"/>
            <a:ext cx="6485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Strengths &amp; Weaknesses</a:t>
            </a:r>
            <a:endParaRPr lang="en-MY" sz="32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12564"/>
              </p:ext>
            </p:extLst>
          </p:nvPr>
        </p:nvGraphicFramePr>
        <p:xfrm>
          <a:off x="1125069" y="2125335"/>
          <a:ext cx="6893862" cy="21339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46931"/>
                <a:gridCol w="3446931"/>
              </a:tblGrid>
              <a:tr h="3690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Strength</a:t>
                      </a:r>
                      <a:endParaRPr lang="en-MY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Weakness</a:t>
                      </a:r>
                      <a:endParaRPr lang="en-MY" sz="18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</a:tr>
              <a:tr h="569633">
                <a:tc>
                  <a:txBody>
                    <a:bodyPr/>
                    <a:lstStyle/>
                    <a:p>
                      <a:r>
                        <a:rPr lang="en-MY" sz="16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The</a:t>
                      </a:r>
                      <a:r>
                        <a:rPr lang="en-MY" sz="1600" baseline="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benefit for employee such as Panel clinic, meal &amp; etc.</a:t>
                      </a:r>
                      <a:endParaRPr lang="en-MY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Lack of updated software technology.</a:t>
                      </a:r>
                      <a:endParaRPr lang="en-MY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</a:tr>
              <a:tr h="569633">
                <a:tc>
                  <a:txBody>
                    <a:bodyPr/>
                    <a:lstStyle/>
                    <a:p>
                      <a:r>
                        <a:rPr lang="en-MY" sz="16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The safety policy</a:t>
                      </a:r>
                      <a:r>
                        <a:rPr lang="en-MY" sz="1600" baseline="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r>
                        <a:rPr lang="en-MY" sz="16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of</a:t>
                      </a:r>
                      <a:r>
                        <a:rPr lang="en-MY" sz="1600" baseline="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the company.</a:t>
                      </a:r>
                      <a:endParaRPr lang="en-MY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6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Data restricted</a:t>
                      </a:r>
                      <a:r>
                        <a:rPr lang="en-MY" sz="1600" baseline="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makes it hard to backup existing data.</a:t>
                      </a:r>
                      <a:endParaRPr lang="en-MY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</a:tr>
              <a:tr h="606654">
                <a:tc>
                  <a:txBody>
                    <a:bodyPr/>
                    <a:lstStyle/>
                    <a:p>
                      <a:r>
                        <a:rPr lang="en-MY" sz="160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The cleanliness</a:t>
                      </a:r>
                      <a:r>
                        <a:rPr lang="en-MY" sz="1600" baseline="0" dirty="0" smtClean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of the company.</a:t>
                      </a:r>
                      <a:endParaRPr lang="en-MY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7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9295" y="631826"/>
            <a:ext cx="8965407" cy="58406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Internship Report</a:t>
            </a:r>
            <a:endParaRPr lang="en-MY" dirty="0"/>
          </a:p>
        </p:txBody>
      </p:sp>
      <p:sp>
        <p:nvSpPr>
          <p:cNvPr id="34" name="TextBox 33"/>
          <p:cNvSpPr txBox="1"/>
          <p:nvPr/>
        </p:nvSpPr>
        <p:spPr>
          <a:xfrm>
            <a:off x="2550948" y="731909"/>
            <a:ext cx="4042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Summary</a:t>
            </a:r>
            <a:endParaRPr lang="en-MY" sz="32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2704" y="1316683"/>
            <a:ext cx="7978588" cy="420358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 smtClean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 summary, the internship training took six months to finished. Within that period, intern students have been given specific task they need to go through for training purposes which are to </a:t>
            </a:r>
            <a:r>
              <a:rPr 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Tahoma"/>
              </a:rPr>
              <a:t>expose students to  real-world working </a:t>
            </a:r>
            <a:r>
              <a:rPr lang="en-US" b="1" dirty="0" smtClean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Tahoma"/>
              </a:rPr>
              <a:t>environments, </a:t>
            </a:r>
            <a:r>
              <a:rPr 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Tahoma"/>
              </a:rPr>
              <a:t>enhance the </a:t>
            </a:r>
            <a:r>
              <a:rPr lang="en-US" b="1" dirty="0" smtClean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Tahoma"/>
              </a:rPr>
              <a:t>skills and competencies of the students &amp; prepare the </a:t>
            </a:r>
            <a:r>
              <a:rPr 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Tahoma"/>
              </a:rPr>
              <a:t>students for  the challenges of the  professional world </a:t>
            </a:r>
            <a:r>
              <a:rPr lang="en-US" b="1" dirty="0" smtClean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Tahoma"/>
              </a:rPr>
              <a:t>. Three project had been appoint to which are </a:t>
            </a:r>
            <a:r>
              <a:rPr lang="en-US" b="1" dirty="0" err="1" smtClean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Tahoma"/>
              </a:rPr>
              <a:t>Insatsu</a:t>
            </a:r>
            <a:r>
              <a:rPr lang="en-US" b="1" dirty="0" smtClean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Tahoma"/>
              </a:rPr>
              <a:t> Matching System, Water Barrel Inspection System &amp; Weighing System.  There are some challenges that I encountered for example difficult request from process leader for their project and thankfully I managed to solved the task given for me. Lastly, there is  one strength point of Taiyo Yuden Sarawak SDN BHD that I want to highlight for example the safety policies that prioritize customer needs and their employee. </a:t>
            </a:r>
            <a:endParaRPr lang="en-MY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699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iyoYuden">
  <a:themeElements>
    <a:clrScheme name="太陽誘電">
      <a:dk1>
        <a:srgbClr val="292929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FF3300"/>
      </a:accent2>
      <a:accent3>
        <a:srgbClr val="009999"/>
      </a:accent3>
      <a:accent4>
        <a:srgbClr val="8064A2"/>
      </a:accent4>
      <a:accent5>
        <a:srgbClr val="4BACC6"/>
      </a:accent5>
      <a:accent6>
        <a:srgbClr val="FF9900"/>
      </a:accent6>
      <a:hlink>
        <a:srgbClr val="0000FF"/>
      </a:hlink>
      <a:folHlink>
        <a:srgbClr val="800080"/>
      </a:folHlink>
    </a:clrScheme>
    <a:fontScheme name="太陽誘電">
      <a:majorFont>
        <a:latin typeface="Arial Black"/>
        <a:ea typeface="HGPｺﾞｼｯｸM"/>
        <a:cs typeface=""/>
      </a:majorFont>
      <a:minorFont>
        <a:latin typeface="Arial"/>
        <a:ea typeface="HGPｺﾞｼｯ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iyoYuden" id="{BB43F633-4C1C-445B-AB98-CE830CE998DE}" vid="{C81F37C9-9597-4E5D-9298-09C9F6E383D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TaiyoYuden</Template>
  <TotalTime>66199</TotalTime>
  <Words>661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Meiryo UI</vt:lpstr>
      <vt:lpstr>ＭＳ Ｐゴシック</vt:lpstr>
      <vt:lpstr>Arial</vt:lpstr>
      <vt:lpstr>Calibri</vt:lpstr>
      <vt:lpstr>HGPｺﾞｼｯｸM</vt:lpstr>
      <vt:lpstr>Tahoma</vt:lpstr>
      <vt:lpstr>Wingdings</vt:lpstr>
      <vt:lpstr>TaiyoYuden</vt:lpstr>
      <vt:lpstr>PowerPoint Presentation</vt:lpstr>
      <vt:lpstr>Internship Report</vt:lpstr>
      <vt:lpstr>Internship Report</vt:lpstr>
      <vt:lpstr>Internship Report</vt:lpstr>
      <vt:lpstr>Internship Report</vt:lpstr>
      <vt:lpstr>Project Assign</vt:lpstr>
      <vt:lpstr>Internship Report</vt:lpstr>
      <vt:lpstr>Internship Report</vt:lpstr>
      <vt:lpstr>Internship Report</vt:lpstr>
      <vt:lpstr>Internship Reporting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H00019777</dc:creator>
  <cp:lastModifiedBy>CSIMEG0088</cp:lastModifiedBy>
  <cp:revision>2132</cp:revision>
  <cp:lastPrinted>2024-01-09T03:05:38Z</cp:lastPrinted>
  <dcterms:created xsi:type="dcterms:W3CDTF">2015-08-21T08:01:00Z</dcterms:created>
  <dcterms:modified xsi:type="dcterms:W3CDTF">2024-02-22T04:07:04Z</dcterms:modified>
</cp:coreProperties>
</file>