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0" r:id="rId5"/>
    <p:sldId id="268" r:id="rId6"/>
    <p:sldId id="269" r:id="rId7"/>
    <p:sldId id="266" r:id="rId8"/>
    <p:sldId id="259" r:id="rId9"/>
    <p:sldId id="265" r:id="rId10"/>
    <p:sldId id="260" r:id="rId11"/>
    <p:sldId id="261" r:id="rId12"/>
    <p:sldId id="263" r:id="rId13"/>
    <p:sldId id="264"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65"/>
  </p:normalViewPr>
  <p:slideViewPr>
    <p:cSldViewPr snapToGrid="0">
      <p:cViewPr>
        <p:scale>
          <a:sx n="78" d="100"/>
          <a:sy n="78" d="100"/>
        </p:scale>
        <p:origin x="656"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157E-7F65-5347-1EAF-521C728E3C2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594243E3-F96E-7C83-40AD-2A3C859976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7EA2F4FF-7D01-22FD-8F6E-F4E76AA729BE}"/>
              </a:ext>
            </a:extLst>
          </p:cNvPr>
          <p:cNvSpPr>
            <a:spLocks noGrp="1"/>
          </p:cNvSpPr>
          <p:nvPr>
            <p:ph type="dt" sz="half" idx="10"/>
          </p:nvPr>
        </p:nvSpPr>
        <p:spPr/>
        <p:txBody>
          <a:bodyPr/>
          <a:lstStyle/>
          <a:p>
            <a:fld id="{77F0176A-DA3C-9B4C-97EF-EDBDACC21C4E}" type="datetimeFigureOut">
              <a:rPr lang="en-DE" smtClean="0"/>
              <a:t>26.01.23</a:t>
            </a:fld>
            <a:endParaRPr lang="en-DE"/>
          </a:p>
        </p:txBody>
      </p:sp>
      <p:sp>
        <p:nvSpPr>
          <p:cNvPr id="5" name="Footer Placeholder 4">
            <a:extLst>
              <a:ext uri="{FF2B5EF4-FFF2-40B4-BE49-F238E27FC236}">
                <a16:creationId xmlns:a16="http://schemas.microsoft.com/office/drawing/2014/main" id="{FD2E1C22-9A5F-EA2A-0D1C-B62FC9045E8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BD57CC8-839D-4EE5-3889-0F16DEC97B67}"/>
              </a:ext>
            </a:extLst>
          </p:cNvPr>
          <p:cNvSpPr>
            <a:spLocks noGrp="1"/>
          </p:cNvSpPr>
          <p:nvPr>
            <p:ph type="sldNum" sz="quarter" idx="12"/>
          </p:nvPr>
        </p:nvSpPr>
        <p:spPr/>
        <p:txBody>
          <a:bodyPr/>
          <a:lstStyle/>
          <a:p>
            <a:fld id="{C090CF59-CB55-484D-9E00-696AB1226864}" type="slidenum">
              <a:rPr lang="en-DE" smtClean="0"/>
              <a:t>‹#›</a:t>
            </a:fld>
            <a:endParaRPr lang="en-DE"/>
          </a:p>
        </p:txBody>
      </p:sp>
    </p:spTree>
    <p:extLst>
      <p:ext uri="{BB962C8B-B14F-4D97-AF65-F5344CB8AC3E}">
        <p14:creationId xmlns:p14="http://schemas.microsoft.com/office/powerpoint/2010/main" val="59783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F622-794C-C3CE-7484-243E5AF56F9D}"/>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867B9DB5-F2A3-A371-116D-302F2F45DB7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3686657B-4CF5-871A-67B1-1E1522523EBE}"/>
              </a:ext>
            </a:extLst>
          </p:cNvPr>
          <p:cNvSpPr>
            <a:spLocks noGrp="1"/>
          </p:cNvSpPr>
          <p:nvPr>
            <p:ph type="dt" sz="half" idx="10"/>
          </p:nvPr>
        </p:nvSpPr>
        <p:spPr/>
        <p:txBody>
          <a:bodyPr/>
          <a:lstStyle/>
          <a:p>
            <a:fld id="{77F0176A-DA3C-9B4C-97EF-EDBDACC21C4E}" type="datetimeFigureOut">
              <a:rPr lang="en-DE" smtClean="0"/>
              <a:t>26.01.23</a:t>
            </a:fld>
            <a:endParaRPr lang="en-DE"/>
          </a:p>
        </p:txBody>
      </p:sp>
      <p:sp>
        <p:nvSpPr>
          <p:cNvPr id="5" name="Footer Placeholder 4">
            <a:extLst>
              <a:ext uri="{FF2B5EF4-FFF2-40B4-BE49-F238E27FC236}">
                <a16:creationId xmlns:a16="http://schemas.microsoft.com/office/drawing/2014/main" id="{D7278FA0-C3E4-DDD0-04AC-BD0AF58A7F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060C978-6A42-1938-BEA9-CF551329D674}"/>
              </a:ext>
            </a:extLst>
          </p:cNvPr>
          <p:cNvSpPr>
            <a:spLocks noGrp="1"/>
          </p:cNvSpPr>
          <p:nvPr>
            <p:ph type="sldNum" sz="quarter" idx="12"/>
          </p:nvPr>
        </p:nvSpPr>
        <p:spPr/>
        <p:txBody>
          <a:bodyPr/>
          <a:lstStyle/>
          <a:p>
            <a:fld id="{C090CF59-CB55-484D-9E00-696AB1226864}" type="slidenum">
              <a:rPr lang="en-DE" smtClean="0"/>
              <a:t>‹#›</a:t>
            </a:fld>
            <a:endParaRPr lang="en-DE"/>
          </a:p>
        </p:txBody>
      </p:sp>
    </p:spTree>
    <p:extLst>
      <p:ext uri="{BB962C8B-B14F-4D97-AF65-F5344CB8AC3E}">
        <p14:creationId xmlns:p14="http://schemas.microsoft.com/office/powerpoint/2010/main" val="671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A4AFBB-2071-D677-4DA6-0C5482D4319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EBAE425A-539C-B857-C904-25E1BD6AE8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4FC2788-F351-9307-AEF7-1A831794089A}"/>
              </a:ext>
            </a:extLst>
          </p:cNvPr>
          <p:cNvSpPr>
            <a:spLocks noGrp="1"/>
          </p:cNvSpPr>
          <p:nvPr>
            <p:ph type="dt" sz="half" idx="10"/>
          </p:nvPr>
        </p:nvSpPr>
        <p:spPr/>
        <p:txBody>
          <a:bodyPr/>
          <a:lstStyle/>
          <a:p>
            <a:fld id="{77F0176A-DA3C-9B4C-97EF-EDBDACC21C4E}" type="datetimeFigureOut">
              <a:rPr lang="en-DE" smtClean="0"/>
              <a:t>26.01.23</a:t>
            </a:fld>
            <a:endParaRPr lang="en-DE"/>
          </a:p>
        </p:txBody>
      </p:sp>
      <p:sp>
        <p:nvSpPr>
          <p:cNvPr id="5" name="Footer Placeholder 4">
            <a:extLst>
              <a:ext uri="{FF2B5EF4-FFF2-40B4-BE49-F238E27FC236}">
                <a16:creationId xmlns:a16="http://schemas.microsoft.com/office/drawing/2014/main" id="{5566F52F-E314-1A5F-6189-9D5D7ACB51B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7496082-D2E8-ED43-DBBC-F246D5B92205}"/>
              </a:ext>
            </a:extLst>
          </p:cNvPr>
          <p:cNvSpPr>
            <a:spLocks noGrp="1"/>
          </p:cNvSpPr>
          <p:nvPr>
            <p:ph type="sldNum" sz="quarter" idx="12"/>
          </p:nvPr>
        </p:nvSpPr>
        <p:spPr/>
        <p:txBody>
          <a:bodyPr/>
          <a:lstStyle/>
          <a:p>
            <a:fld id="{C090CF59-CB55-484D-9E00-696AB1226864}" type="slidenum">
              <a:rPr lang="en-DE" smtClean="0"/>
              <a:t>‹#›</a:t>
            </a:fld>
            <a:endParaRPr lang="en-DE"/>
          </a:p>
        </p:txBody>
      </p:sp>
    </p:spTree>
    <p:extLst>
      <p:ext uri="{BB962C8B-B14F-4D97-AF65-F5344CB8AC3E}">
        <p14:creationId xmlns:p14="http://schemas.microsoft.com/office/powerpoint/2010/main" val="141764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D2FD-EBCB-A389-C2C2-2A7DC3BCC2EB}"/>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78F92EC6-B429-0B87-9441-428D0E8FA91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8C397699-F6D4-A136-6613-BEDCE00E62D8}"/>
              </a:ext>
            </a:extLst>
          </p:cNvPr>
          <p:cNvSpPr>
            <a:spLocks noGrp="1"/>
          </p:cNvSpPr>
          <p:nvPr>
            <p:ph type="dt" sz="half" idx="10"/>
          </p:nvPr>
        </p:nvSpPr>
        <p:spPr/>
        <p:txBody>
          <a:bodyPr/>
          <a:lstStyle/>
          <a:p>
            <a:fld id="{77F0176A-DA3C-9B4C-97EF-EDBDACC21C4E}" type="datetimeFigureOut">
              <a:rPr lang="en-DE" smtClean="0"/>
              <a:t>26.01.23</a:t>
            </a:fld>
            <a:endParaRPr lang="en-DE"/>
          </a:p>
        </p:txBody>
      </p:sp>
      <p:sp>
        <p:nvSpPr>
          <p:cNvPr id="5" name="Footer Placeholder 4">
            <a:extLst>
              <a:ext uri="{FF2B5EF4-FFF2-40B4-BE49-F238E27FC236}">
                <a16:creationId xmlns:a16="http://schemas.microsoft.com/office/drawing/2014/main" id="{65284DC1-B434-A5C5-8C71-947E72612E6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3A0B4F8-F3D3-7684-88F2-8AC0F060F65C}"/>
              </a:ext>
            </a:extLst>
          </p:cNvPr>
          <p:cNvSpPr>
            <a:spLocks noGrp="1"/>
          </p:cNvSpPr>
          <p:nvPr>
            <p:ph type="sldNum" sz="quarter" idx="12"/>
          </p:nvPr>
        </p:nvSpPr>
        <p:spPr/>
        <p:txBody>
          <a:bodyPr/>
          <a:lstStyle/>
          <a:p>
            <a:fld id="{C090CF59-CB55-484D-9E00-696AB1226864}" type="slidenum">
              <a:rPr lang="en-DE" smtClean="0"/>
              <a:t>‹#›</a:t>
            </a:fld>
            <a:endParaRPr lang="en-DE"/>
          </a:p>
        </p:txBody>
      </p:sp>
    </p:spTree>
    <p:extLst>
      <p:ext uri="{BB962C8B-B14F-4D97-AF65-F5344CB8AC3E}">
        <p14:creationId xmlns:p14="http://schemas.microsoft.com/office/powerpoint/2010/main" val="59630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7522-93ED-A8D6-ECCB-2522E1A3561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17E9123B-4235-5FE0-617E-E6D17458D2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9DB242-F2E6-7AD4-4FB6-8BA9483DFB07}"/>
              </a:ext>
            </a:extLst>
          </p:cNvPr>
          <p:cNvSpPr>
            <a:spLocks noGrp="1"/>
          </p:cNvSpPr>
          <p:nvPr>
            <p:ph type="dt" sz="half" idx="10"/>
          </p:nvPr>
        </p:nvSpPr>
        <p:spPr/>
        <p:txBody>
          <a:bodyPr/>
          <a:lstStyle/>
          <a:p>
            <a:fld id="{77F0176A-DA3C-9B4C-97EF-EDBDACC21C4E}" type="datetimeFigureOut">
              <a:rPr lang="en-DE" smtClean="0"/>
              <a:t>26.01.23</a:t>
            </a:fld>
            <a:endParaRPr lang="en-DE"/>
          </a:p>
        </p:txBody>
      </p:sp>
      <p:sp>
        <p:nvSpPr>
          <p:cNvPr id="5" name="Footer Placeholder 4">
            <a:extLst>
              <a:ext uri="{FF2B5EF4-FFF2-40B4-BE49-F238E27FC236}">
                <a16:creationId xmlns:a16="http://schemas.microsoft.com/office/drawing/2014/main" id="{565EF8D1-5BD2-8711-752B-219729137F1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5471BC2-2F8E-C337-A144-19E7259D2D90}"/>
              </a:ext>
            </a:extLst>
          </p:cNvPr>
          <p:cNvSpPr>
            <a:spLocks noGrp="1"/>
          </p:cNvSpPr>
          <p:nvPr>
            <p:ph type="sldNum" sz="quarter" idx="12"/>
          </p:nvPr>
        </p:nvSpPr>
        <p:spPr/>
        <p:txBody>
          <a:bodyPr/>
          <a:lstStyle/>
          <a:p>
            <a:fld id="{C090CF59-CB55-484D-9E00-696AB1226864}" type="slidenum">
              <a:rPr lang="en-DE" smtClean="0"/>
              <a:t>‹#›</a:t>
            </a:fld>
            <a:endParaRPr lang="en-DE"/>
          </a:p>
        </p:txBody>
      </p:sp>
    </p:spTree>
    <p:extLst>
      <p:ext uri="{BB962C8B-B14F-4D97-AF65-F5344CB8AC3E}">
        <p14:creationId xmlns:p14="http://schemas.microsoft.com/office/powerpoint/2010/main" val="3638630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0AA6-A011-815F-4F5A-CE09F1BED084}"/>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BC5CCFD-E65E-D703-8C38-045D7671C4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ED017E73-3EC4-FC91-194B-D1672FAB32B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AFFBE4E3-4221-F296-1A99-4A47A25A312D}"/>
              </a:ext>
            </a:extLst>
          </p:cNvPr>
          <p:cNvSpPr>
            <a:spLocks noGrp="1"/>
          </p:cNvSpPr>
          <p:nvPr>
            <p:ph type="dt" sz="half" idx="10"/>
          </p:nvPr>
        </p:nvSpPr>
        <p:spPr/>
        <p:txBody>
          <a:bodyPr/>
          <a:lstStyle/>
          <a:p>
            <a:fld id="{77F0176A-DA3C-9B4C-97EF-EDBDACC21C4E}" type="datetimeFigureOut">
              <a:rPr lang="en-DE" smtClean="0"/>
              <a:t>26.01.23</a:t>
            </a:fld>
            <a:endParaRPr lang="en-DE"/>
          </a:p>
        </p:txBody>
      </p:sp>
      <p:sp>
        <p:nvSpPr>
          <p:cNvPr id="6" name="Footer Placeholder 5">
            <a:extLst>
              <a:ext uri="{FF2B5EF4-FFF2-40B4-BE49-F238E27FC236}">
                <a16:creationId xmlns:a16="http://schemas.microsoft.com/office/drawing/2014/main" id="{F7AECE91-6A18-2F08-D024-8AB560F4628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45FFBC8-5A40-428C-FDE6-2E707C7627BD}"/>
              </a:ext>
            </a:extLst>
          </p:cNvPr>
          <p:cNvSpPr>
            <a:spLocks noGrp="1"/>
          </p:cNvSpPr>
          <p:nvPr>
            <p:ph type="sldNum" sz="quarter" idx="12"/>
          </p:nvPr>
        </p:nvSpPr>
        <p:spPr/>
        <p:txBody>
          <a:bodyPr/>
          <a:lstStyle/>
          <a:p>
            <a:fld id="{C090CF59-CB55-484D-9E00-696AB1226864}" type="slidenum">
              <a:rPr lang="en-DE" smtClean="0"/>
              <a:t>‹#›</a:t>
            </a:fld>
            <a:endParaRPr lang="en-DE"/>
          </a:p>
        </p:txBody>
      </p:sp>
    </p:spTree>
    <p:extLst>
      <p:ext uri="{BB962C8B-B14F-4D97-AF65-F5344CB8AC3E}">
        <p14:creationId xmlns:p14="http://schemas.microsoft.com/office/powerpoint/2010/main" val="115620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98EA-BE84-E2B5-1054-8ADD1A2BB271}"/>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48463FE1-FE73-A720-60F2-630FCA30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C13182-FB3C-9FDE-4988-1C60EF43E4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0C338B1D-4DCF-A72B-1A1B-8C1AF5A8B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78FE42D-CF97-B3D6-CAE2-624B25E4A5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14FAFD55-4198-BE26-F018-DB00122F3DE8}"/>
              </a:ext>
            </a:extLst>
          </p:cNvPr>
          <p:cNvSpPr>
            <a:spLocks noGrp="1"/>
          </p:cNvSpPr>
          <p:nvPr>
            <p:ph type="dt" sz="half" idx="10"/>
          </p:nvPr>
        </p:nvSpPr>
        <p:spPr/>
        <p:txBody>
          <a:bodyPr/>
          <a:lstStyle/>
          <a:p>
            <a:fld id="{77F0176A-DA3C-9B4C-97EF-EDBDACC21C4E}" type="datetimeFigureOut">
              <a:rPr lang="en-DE" smtClean="0"/>
              <a:t>26.01.23</a:t>
            </a:fld>
            <a:endParaRPr lang="en-DE"/>
          </a:p>
        </p:txBody>
      </p:sp>
      <p:sp>
        <p:nvSpPr>
          <p:cNvPr id="8" name="Footer Placeholder 7">
            <a:extLst>
              <a:ext uri="{FF2B5EF4-FFF2-40B4-BE49-F238E27FC236}">
                <a16:creationId xmlns:a16="http://schemas.microsoft.com/office/drawing/2014/main" id="{CF5D2F13-60FE-4524-2FD8-58A245DC9B23}"/>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65251935-C2FE-B7D9-73D0-A880971AFAB6}"/>
              </a:ext>
            </a:extLst>
          </p:cNvPr>
          <p:cNvSpPr>
            <a:spLocks noGrp="1"/>
          </p:cNvSpPr>
          <p:nvPr>
            <p:ph type="sldNum" sz="quarter" idx="12"/>
          </p:nvPr>
        </p:nvSpPr>
        <p:spPr/>
        <p:txBody>
          <a:bodyPr/>
          <a:lstStyle/>
          <a:p>
            <a:fld id="{C090CF59-CB55-484D-9E00-696AB1226864}" type="slidenum">
              <a:rPr lang="en-DE" smtClean="0"/>
              <a:t>‹#›</a:t>
            </a:fld>
            <a:endParaRPr lang="en-DE"/>
          </a:p>
        </p:txBody>
      </p:sp>
    </p:spTree>
    <p:extLst>
      <p:ext uri="{BB962C8B-B14F-4D97-AF65-F5344CB8AC3E}">
        <p14:creationId xmlns:p14="http://schemas.microsoft.com/office/powerpoint/2010/main" val="366803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B204-2B3C-B666-D91C-8994F5DD5C7E}"/>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1907A2A5-4C38-5988-E9D5-5920CDF97EBF}"/>
              </a:ext>
            </a:extLst>
          </p:cNvPr>
          <p:cNvSpPr>
            <a:spLocks noGrp="1"/>
          </p:cNvSpPr>
          <p:nvPr>
            <p:ph type="dt" sz="half" idx="10"/>
          </p:nvPr>
        </p:nvSpPr>
        <p:spPr/>
        <p:txBody>
          <a:bodyPr/>
          <a:lstStyle/>
          <a:p>
            <a:fld id="{77F0176A-DA3C-9B4C-97EF-EDBDACC21C4E}" type="datetimeFigureOut">
              <a:rPr lang="en-DE" smtClean="0"/>
              <a:t>26.01.23</a:t>
            </a:fld>
            <a:endParaRPr lang="en-DE"/>
          </a:p>
        </p:txBody>
      </p:sp>
      <p:sp>
        <p:nvSpPr>
          <p:cNvPr id="4" name="Footer Placeholder 3">
            <a:extLst>
              <a:ext uri="{FF2B5EF4-FFF2-40B4-BE49-F238E27FC236}">
                <a16:creationId xmlns:a16="http://schemas.microsoft.com/office/drawing/2014/main" id="{113C1A59-A3CD-984E-E9B4-B2397189E7CF}"/>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58CBC0D0-196C-516C-FD70-A347C9754C5E}"/>
              </a:ext>
            </a:extLst>
          </p:cNvPr>
          <p:cNvSpPr>
            <a:spLocks noGrp="1"/>
          </p:cNvSpPr>
          <p:nvPr>
            <p:ph type="sldNum" sz="quarter" idx="12"/>
          </p:nvPr>
        </p:nvSpPr>
        <p:spPr/>
        <p:txBody>
          <a:bodyPr/>
          <a:lstStyle/>
          <a:p>
            <a:fld id="{C090CF59-CB55-484D-9E00-696AB1226864}" type="slidenum">
              <a:rPr lang="en-DE" smtClean="0"/>
              <a:t>‹#›</a:t>
            </a:fld>
            <a:endParaRPr lang="en-DE"/>
          </a:p>
        </p:txBody>
      </p:sp>
    </p:spTree>
    <p:extLst>
      <p:ext uri="{BB962C8B-B14F-4D97-AF65-F5344CB8AC3E}">
        <p14:creationId xmlns:p14="http://schemas.microsoft.com/office/powerpoint/2010/main" val="359288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1F90A-3F8C-1B8E-8A63-706BBECF000F}"/>
              </a:ext>
            </a:extLst>
          </p:cNvPr>
          <p:cNvSpPr>
            <a:spLocks noGrp="1"/>
          </p:cNvSpPr>
          <p:nvPr>
            <p:ph type="dt" sz="half" idx="10"/>
          </p:nvPr>
        </p:nvSpPr>
        <p:spPr/>
        <p:txBody>
          <a:bodyPr/>
          <a:lstStyle/>
          <a:p>
            <a:fld id="{77F0176A-DA3C-9B4C-97EF-EDBDACC21C4E}" type="datetimeFigureOut">
              <a:rPr lang="en-DE" smtClean="0"/>
              <a:t>26.01.23</a:t>
            </a:fld>
            <a:endParaRPr lang="en-DE"/>
          </a:p>
        </p:txBody>
      </p:sp>
      <p:sp>
        <p:nvSpPr>
          <p:cNvPr id="3" name="Footer Placeholder 2">
            <a:extLst>
              <a:ext uri="{FF2B5EF4-FFF2-40B4-BE49-F238E27FC236}">
                <a16:creationId xmlns:a16="http://schemas.microsoft.com/office/drawing/2014/main" id="{C0FF74D4-AAB5-C3AA-0066-2799EBDE92A9}"/>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D9E84598-A311-4622-6878-1D03BB8FF7A2}"/>
              </a:ext>
            </a:extLst>
          </p:cNvPr>
          <p:cNvSpPr>
            <a:spLocks noGrp="1"/>
          </p:cNvSpPr>
          <p:nvPr>
            <p:ph type="sldNum" sz="quarter" idx="12"/>
          </p:nvPr>
        </p:nvSpPr>
        <p:spPr/>
        <p:txBody>
          <a:bodyPr/>
          <a:lstStyle/>
          <a:p>
            <a:fld id="{C090CF59-CB55-484D-9E00-696AB1226864}" type="slidenum">
              <a:rPr lang="en-DE" smtClean="0"/>
              <a:t>‹#›</a:t>
            </a:fld>
            <a:endParaRPr lang="en-DE"/>
          </a:p>
        </p:txBody>
      </p:sp>
    </p:spTree>
    <p:extLst>
      <p:ext uri="{BB962C8B-B14F-4D97-AF65-F5344CB8AC3E}">
        <p14:creationId xmlns:p14="http://schemas.microsoft.com/office/powerpoint/2010/main" val="341278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6BC7-7B92-B1C9-4AAE-C72688D3C9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32B1C337-C5A0-0483-2F03-6349684D9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75A754F3-EFF2-36D0-A8E7-6CBCF8784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D2C410-4C1E-C096-F77E-2474722722ED}"/>
              </a:ext>
            </a:extLst>
          </p:cNvPr>
          <p:cNvSpPr>
            <a:spLocks noGrp="1"/>
          </p:cNvSpPr>
          <p:nvPr>
            <p:ph type="dt" sz="half" idx="10"/>
          </p:nvPr>
        </p:nvSpPr>
        <p:spPr/>
        <p:txBody>
          <a:bodyPr/>
          <a:lstStyle/>
          <a:p>
            <a:fld id="{77F0176A-DA3C-9B4C-97EF-EDBDACC21C4E}" type="datetimeFigureOut">
              <a:rPr lang="en-DE" smtClean="0"/>
              <a:t>26.01.23</a:t>
            </a:fld>
            <a:endParaRPr lang="en-DE"/>
          </a:p>
        </p:txBody>
      </p:sp>
      <p:sp>
        <p:nvSpPr>
          <p:cNvPr id="6" name="Footer Placeholder 5">
            <a:extLst>
              <a:ext uri="{FF2B5EF4-FFF2-40B4-BE49-F238E27FC236}">
                <a16:creationId xmlns:a16="http://schemas.microsoft.com/office/drawing/2014/main" id="{4B48DE7B-F19E-C74E-58B6-BA9F67AC997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FF4B7FC-F3A1-4E33-5D4F-B59B48BE4311}"/>
              </a:ext>
            </a:extLst>
          </p:cNvPr>
          <p:cNvSpPr>
            <a:spLocks noGrp="1"/>
          </p:cNvSpPr>
          <p:nvPr>
            <p:ph type="sldNum" sz="quarter" idx="12"/>
          </p:nvPr>
        </p:nvSpPr>
        <p:spPr/>
        <p:txBody>
          <a:bodyPr/>
          <a:lstStyle/>
          <a:p>
            <a:fld id="{C090CF59-CB55-484D-9E00-696AB1226864}" type="slidenum">
              <a:rPr lang="en-DE" smtClean="0"/>
              <a:t>‹#›</a:t>
            </a:fld>
            <a:endParaRPr lang="en-DE"/>
          </a:p>
        </p:txBody>
      </p:sp>
    </p:spTree>
    <p:extLst>
      <p:ext uri="{BB962C8B-B14F-4D97-AF65-F5344CB8AC3E}">
        <p14:creationId xmlns:p14="http://schemas.microsoft.com/office/powerpoint/2010/main" val="321895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D25B-EB0E-C499-1AAC-9C71910004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52777CC9-5376-C698-8BA2-05611F555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E24F450B-A97D-3C05-6C0B-9D425C981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C56A18-02CC-76E1-8ABA-57F83755A7A4}"/>
              </a:ext>
            </a:extLst>
          </p:cNvPr>
          <p:cNvSpPr>
            <a:spLocks noGrp="1"/>
          </p:cNvSpPr>
          <p:nvPr>
            <p:ph type="dt" sz="half" idx="10"/>
          </p:nvPr>
        </p:nvSpPr>
        <p:spPr/>
        <p:txBody>
          <a:bodyPr/>
          <a:lstStyle/>
          <a:p>
            <a:fld id="{77F0176A-DA3C-9B4C-97EF-EDBDACC21C4E}" type="datetimeFigureOut">
              <a:rPr lang="en-DE" smtClean="0"/>
              <a:t>26.01.23</a:t>
            </a:fld>
            <a:endParaRPr lang="en-DE"/>
          </a:p>
        </p:txBody>
      </p:sp>
      <p:sp>
        <p:nvSpPr>
          <p:cNvPr id="6" name="Footer Placeholder 5">
            <a:extLst>
              <a:ext uri="{FF2B5EF4-FFF2-40B4-BE49-F238E27FC236}">
                <a16:creationId xmlns:a16="http://schemas.microsoft.com/office/drawing/2014/main" id="{03C19341-4D17-A8A7-EDFA-33E1880EBE8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063BEF9-BBAF-1B42-AF99-1EA4C13E4216}"/>
              </a:ext>
            </a:extLst>
          </p:cNvPr>
          <p:cNvSpPr>
            <a:spLocks noGrp="1"/>
          </p:cNvSpPr>
          <p:nvPr>
            <p:ph type="sldNum" sz="quarter" idx="12"/>
          </p:nvPr>
        </p:nvSpPr>
        <p:spPr/>
        <p:txBody>
          <a:bodyPr/>
          <a:lstStyle/>
          <a:p>
            <a:fld id="{C090CF59-CB55-484D-9E00-696AB1226864}" type="slidenum">
              <a:rPr lang="en-DE" smtClean="0"/>
              <a:t>‹#›</a:t>
            </a:fld>
            <a:endParaRPr lang="en-DE"/>
          </a:p>
        </p:txBody>
      </p:sp>
    </p:spTree>
    <p:extLst>
      <p:ext uri="{BB962C8B-B14F-4D97-AF65-F5344CB8AC3E}">
        <p14:creationId xmlns:p14="http://schemas.microsoft.com/office/powerpoint/2010/main" val="325571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E326E-CBD1-CCEA-5695-61D5DB3D88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DB5ED7C8-B500-838B-3832-6F739DC9A4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62E55B3-771D-45A0-45C4-E8DE39510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0176A-DA3C-9B4C-97EF-EDBDACC21C4E}" type="datetimeFigureOut">
              <a:rPr lang="en-DE" smtClean="0"/>
              <a:t>26.01.23</a:t>
            </a:fld>
            <a:endParaRPr lang="en-DE"/>
          </a:p>
        </p:txBody>
      </p:sp>
      <p:sp>
        <p:nvSpPr>
          <p:cNvPr id="5" name="Footer Placeholder 4">
            <a:extLst>
              <a:ext uri="{FF2B5EF4-FFF2-40B4-BE49-F238E27FC236}">
                <a16:creationId xmlns:a16="http://schemas.microsoft.com/office/drawing/2014/main" id="{5F797FA1-8FF7-3793-1B49-2192C91029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6E264B0E-0DF9-E042-6D31-5854769595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0CF59-CB55-484D-9E00-696AB1226864}" type="slidenum">
              <a:rPr lang="en-DE" smtClean="0"/>
              <a:t>‹#›</a:t>
            </a:fld>
            <a:endParaRPr lang="en-DE"/>
          </a:p>
        </p:txBody>
      </p:sp>
    </p:spTree>
    <p:extLst>
      <p:ext uri="{BB962C8B-B14F-4D97-AF65-F5344CB8AC3E}">
        <p14:creationId xmlns:p14="http://schemas.microsoft.com/office/powerpoint/2010/main" val="315556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ouvrirlascience.fr/wp-content/uploads/2022/10/Passeport_Codes-et-logiciels_IMPR-GP.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huma-num.fr/les-services-par-etapes/"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79FC-BBC1-19CD-30C4-3A63EDC1F0D3}"/>
              </a:ext>
            </a:extLst>
          </p:cNvPr>
          <p:cNvSpPr>
            <a:spLocks noGrp="1"/>
          </p:cNvSpPr>
          <p:nvPr>
            <p:ph type="ctrTitle"/>
          </p:nvPr>
        </p:nvSpPr>
        <p:spPr>
          <a:xfrm>
            <a:off x="1939637" y="1122363"/>
            <a:ext cx="8312727" cy="2387600"/>
          </a:xfrm>
        </p:spPr>
        <p:txBody>
          <a:bodyPr>
            <a:normAutofit fontScale="90000"/>
          </a:bodyPr>
          <a:lstStyle/>
          <a:p>
            <a:r>
              <a:rPr lang="en-DE" dirty="0">
                <a:latin typeface="Helvetica Light" panose="020B0403020202020204" pitchFamily="34" charset="0"/>
              </a:rPr>
              <a:t>L’usage du code source pour la recherche</a:t>
            </a:r>
          </a:p>
        </p:txBody>
      </p:sp>
      <p:sp>
        <p:nvSpPr>
          <p:cNvPr id="3" name="Subtitle 2">
            <a:extLst>
              <a:ext uri="{FF2B5EF4-FFF2-40B4-BE49-F238E27FC236}">
                <a16:creationId xmlns:a16="http://schemas.microsoft.com/office/drawing/2014/main" id="{6C1FB2CF-B434-3C72-9FC2-220B20B43347}"/>
              </a:ext>
            </a:extLst>
          </p:cNvPr>
          <p:cNvSpPr>
            <a:spLocks noGrp="1"/>
          </p:cNvSpPr>
          <p:nvPr>
            <p:ph type="subTitle" idx="1"/>
          </p:nvPr>
        </p:nvSpPr>
        <p:spPr>
          <a:xfrm>
            <a:off x="1524000" y="4278218"/>
            <a:ext cx="9144000" cy="849667"/>
          </a:xfrm>
        </p:spPr>
        <p:txBody>
          <a:bodyPr>
            <a:normAutofit/>
          </a:bodyPr>
          <a:lstStyle/>
          <a:p>
            <a:r>
              <a:rPr lang="en-DE" sz="3600" dirty="0">
                <a:latin typeface="Helvetica Light" panose="020B0403020202020204" pitchFamily="34" charset="0"/>
              </a:rPr>
              <a:t>Avantages, Inconvénient, Nécessité</a:t>
            </a:r>
          </a:p>
        </p:txBody>
      </p:sp>
    </p:spTree>
    <p:extLst>
      <p:ext uri="{BB962C8B-B14F-4D97-AF65-F5344CB8AC3E}">
        <p14:creationId xmlns:p14="http://schemas.microsoft.com/office/powerpoint/2010/main" val="3696750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CB4-25B1-DE09-07EA-31E24BE54901}"/>
              </a:ext>
            </a:extLst>
          </p:cNvPr>
          <p:cNvSpPr>
            <a:spLocks noGrp="1"/>
          </p:cNvSpPr>
          <p:nvPr>
            <p:ph type="title"/>
          </p:nvPr>
        </p:nvSpPr>
        <p:spPr/>
        <p:txBody>
          <a:bodyPr/>
          <a:lstStyle/>
          <a:p>
            <a:r>
              <a:rPr lang="en-US" dirty="0">
                <a:latin typeface="Helvetica Light" panose="020B0403020202020204" pitchFamily="34" charset="0"/>
                <a:cs typeface="Arial" panose="020B0604020202020204" pitchFamily="34" charset="0"/>
              </a:rPr>
              <a:t>Les </a:t>
            </a:r>
            <a:r>
              <a:rPr lang="en-US" dirty="0" err="1">
                <a:latin typeface="Helvetica Light" panose="020B0403020202020204" pitchFamily="34" charset="0"/>
                <a:cs typeface="Arial" panose="020B0604020202020204" pitchFamily="34" charset="0"/>
              </a:rPr>
              <a:t>principes</a:t>
            </a:r>
            <a:r>
              <a:rPr lang="en-US" dirty="0">
                <a:latin typeface="Helvetica Light" panose="020B0403020202020204" pitchFamily="34" charset="0"/>
                <a:cs typeface="Arial" panose="020B0604020202020204" pitchFamily="34" charset="0"/>
              </a:rPr>
              <a:t> de la science ouverte</a:t>
            </a:r>
            <a:endParaRPr lang="en-DE" dirty="0">
              <a:latin typeface="Helvetica Light" panose="020B0403020202020204" pitchFamily="34" charset="0"/>
              <a:cs typeface="Arial" panose="020B0604020202020204" pitchFamily="34" charset="0"/>
            </a:endParaRPr>
          </a:p>
        </p:txBody>
      </p:sp>
      <p:pic>
        <p:nvPicPr>
          <p:cNvPr id="7" name="Picture 6">
            <a:hlinkClick r:id="rId2"/>
            <a:extLst>
              <a:ext uri="{FF2B5EF4-FFF2-40B4-BE49-F238E27FC236}">
                <a16:creationId xmlns:a16="http://schemas.microsoft.com/office/drawing/2014/main" id="{F9D1452D-4FC3-8CC4-590B-193A1944F9C3}"/>
              </a:ext>
            </a:extLst>
          </p:cNvPr>
          <p:cNvPicPr>
            <a:picLocks noChangeAspect="1"/>
          </p:cNvPicPr>
          <p:nvPr/>
        </p:nvPicPr>
        <p:blipFill>
          <a:blip r:embed="rId3"/>
          <a:stretch>
            <a:fillRect/>
          </a:stretch>
        </p:blipFill>
        <p:spPr>
          <a:xfrm>
            <a:off x="7927941" y="1964881"/>
            <a:ext cx="3100325" cy="4258277"/>
          </a:xfrm>
          <a:prstGeom prst="rect">
            <a:avLst/>
          </a:prstGeom>
        </p:spPr>
      </p:pic>
      <p:sp>
        <p:nvSpPr>
          <p:cNvPr id="9" name="TextBox 8">
            <a:extLst>
              <a:ext uri="{FF2B5EF4-FFF2-40B4-BE49-F238E27FC236}">
                <a16:creationId xmlns:a16="http://schemas.microsoft.com/office/drawing/2014/main" id="{09385043-9D4F-4C17-7FB5-EEE0D0A7037D}"/>
              </a:ext>
            </a:extLst>
          </p:cNvPr>
          <p:cNvSpPr txBox="1"/>
          <p:nvPr/>
        </p:nvSpPr>
        <p:spPr>
          <a:xfrm>
            <a:off x="921328" y="1999241"/>
            <a:ext cx="6097978" cy="3847207"/>
          </a:xfrm>
          <a:prstGeom prst="rect">
            <a:avLst/>
          </a:prstGeom>
          <a:noFill/>
        </p:spPr>
        <p:txBody>
          <a:bodyPr wrap="square">
            <a:spAutoFit/>
          </a:bodyPr>
          <a:lstStyle/>
          <a:p>
            <a:r>
              <a:rPr lang="en-DE" sz="2800" dirty="0">
                <a:latin typeface="Helvetica Light" panose="020B0403020202020204" pitchFamily="34" charset="0"/>
              </a:rPr>
              <a:t>Science ouverte – Codes et logiciels</a:t>
            </a:r>
          </a:p>
          <a:p>
            <a:endParaRPr lang="en-DE" sz="2400" dirty="0">
              <a:latin typeface="Helvetica Light" panose="020B0403020202020204" pitchFamily="34" charset="0"/>
            </a:endParaRPr>
          </a:p>
          <a:p>
            <a:r>
              <a:rPr lang="en-DE" sz="2000" dirty="0">
                <a:latin typeface="Helvetica Light" panose="020B0403020202020204" pitchFamily="34" charset="0"/>
              </a:rPr>
              <a:t>Ministère de l’Enseignement supérieur et de la Recherche</a:t>
            </a:r>
          </a:p>
          <a:p>
            <a:endParaRPr lang="en-DE" sz="2000" dirty="0">
              <a:latin typeface="Helvetica Light" panose="020B0403020202020204" pitchFamily="34" charset="0"/>
            </a:endParaRPr>
          </a:p>
          <a:p>
            <a:r>
              <a:rPr lang="en-DE" sz="2000" dirty="0">
                <a:latin typeface="Helvetica Light" panose="020B0403020202020204" pitchFamily="34" charset="0"/>
              </a:rPr>
              <a:t>Août 2022</a:t>
            </a:r>
          </a:p>
          <a:p>
            <a:endParaRPr lang="en-DE" sz="2000" dirty="0">
              <a:latin typeface="Helvetica Light" panose="020B0403020202020204" pitchFamily="34" charset="0"/>
            </a:endParaRPr>
          </a:p>
          <a:p>
            <a:r>
              <a:rPr lang="en-DE" sz="2000" dirty="0">
                <a:latin typeface="Helvetica Light" panose="020B0403020202020204" pitchFamily="34" charset="0"/>
              </a:rPr>
              <a:t>Coordination éditoriale : Université de Lille</a:t>
            </a:r>
          </a:p>
          <a:p>
            <a:endParaRPr lang="en-DE" sz="2400" dirty="0">
              <a:latin typeface="Helvetica Light" panose="020B0403020202020204" pitchFamily="34" charset="0"/>
            </a:endParaRPr>
          </a:p>
          <a:p>
            <a:endParaRPr lang="en-DE" sz="2400" dirty="0">
              <a:latin typeface="Helvetica Light" panose="020B0403020202020204" pitchFamily="34" charset="0"/>
            </a:endParaRPr>
          </a:p>
          <a:p>
            <a:r>
              <a:rPr lang="en-DE" sz="2400" dirty="0">
                <a:latin typeface="Helvetica Light" panose="020B0403020202020204" pitchFamily="34" charset="0"/>
                <a:hlinkClick r:id="rId2"/>
              </a:rPr>
              <a:t>Accéder à la version numérique du guide</a:t>
            </a:r>
            <a:endParaRPr lang="en-DE" sz="2400" dirty="0">
              <a:latin typeface="Helvetica Light" panose="020B0403020202020204" pitchFamily="34" charset="0"/>
            </a:endParaRPr>
          </a:p>
        </p:txBody>
      </p:sp>
    </p:spTree>
    <p:extLst>
      <p:ext uri="{BB962C8B-B14F-4D97-AF65-F5344CB8AC3E}">
        <p14:creationId xmlns:p14="http://schemas.microsoft.com/office/powerpoint/2010/main" val="537358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CB4-25B1-DE09-07EA-31E24BE54901}"/>
              </a:ext>
            </a:extLst>
          </p:cNvPr>
          <p:cNvSpPr>
            <a:spLocks noGrp="1"/>
          </p:cNvSpPr>
          <p:nvPr>
            <p:ph type="title"/>
          </p:nvPr>
        </p:nvSpPr>
        <p:spPr/>
        <p:txBody>
          <a:bodyPr/>
          <a:lstStyle/>
          <a:p>
            <a:r>
              <a:rPr lang="en-US">
                <a:latin typeface="Helvetica Light" panose="020B0403020202020204" pitchFamily="34" charset="0"/>
                <a:cs typeface="Arial" panose="020B0604020202020204" pitchFamily="34" charset="0"/>
              </a:rPr>
              <a:t>Les principes de la science ouverte</a:t>
            </a:r>
          </a:p>
        </p:txBody>
      </p:sp>
      <p:sp>
        <p:nvSpPr>
          <p:cNvPr id="10" name="Content Placeholder 2">
            <a:extLst>
              <a:ext uri="{FF2B5EF4-FFF2-40B4-BE49-F238E27FC236}">
                <a16:creationId xmlns:a16="http://schemas.microsoft.com/office/drawing/2014/main" id="{7A4B1412-E6BE-D1E1-9B8B-EBC5D2007CD6}"/>
              </a:ext>
            </a:extLst>
          </p:cNvPr>
          <p:cNvSpPr>
            <a:spLocks noGrp="1"/>
          </p:cNvSpPr>
          <p:nvPr>
            <p:ph idx="1"/>
          </p:nvPr>
        </p:nvSpPr>
        <p:spPr>
          <a:xfrm>
            <a:off x="838199" y="1825625"/>
            <a:ext cx="5586351" cy="2627622"/>
          </a:xfrm>
        </p:spPr>
        <p:txBody>
          <a:bodyPr>
            <a:normAutofit/>
          </a:bodyPr>
          <a:lstStyle/>
          <a:p>
            <a:r>
              <a:rPr lang="en-DE" sz="2400" dirty="0">
                <a:latin typeface="Helvetica Light" panose="020B0403020202020204" pitchFamily="34" charset="0"/>
                <a:cs typeface="Arial" panose="020B0604020202020204" pitchFamily="34" charset="0"/>
              </a:rPr>
              <a:t>Le travail direct avec code source rend le </a:t>
            </a:r>
            <a:r>
              <a:rPr lang="en-DE" sz="2400" dirty="0">
                <a:highlight>
                  <a:srgbClr val="FFFF00"/>
                </a:highlight>
                <a:latin typeface="Helvetica Light" panose="020B0403020202020204" pitchFamily="34" charset="0"/>
                <a:cs typeface="Arial" panose="020B0604020202020204" pitchFamily="34" charset="0"/>
              </a:rPr>
              <a:t>travail collaboratif plus facile et efficace </a:t>
            </a:r>
          </a:p>
        </p:txBody>
      </p:sp>
      <p:pic>
        <p:nvPicPr>
          <p:cNvPr id="13" name="Picture 12">
            <a:hlinkClick r:id="rId2"/>
            <a:extLst>
              <a:ext uri="{FF2B5EF4-FFF2-40B4-BE49-F238E27FC236}">
                <a16:creationId xmlns:a16="http://schemas.microsoft.com/office/drawing/2014/main" id="{8C496F88-0BC9-DA75-0041-E359CD8B3023}"/>
              </a:ext>
            </a:extLst>
          </p:cNvPr>
          <p:cNvPicPr>
            <a:picLocks noChangeAspect="1"/>
          </p:cNvPicPr>
          <p:nvPr/>
        </p:nvPicPr>
        <p:blipFill>
          <a:blip r:embed="rId3"/>
          <a:stretch>
            <a:fillRect/>
          </a:stretch>
        </p:blipFill>
        <p:spPr>
          <a:xfrm>
            <a:off x="895731" y="5329030"/>
            <a:ext cx="3296256" cy="914372"/>
          </a:xfrm>
          <a:prstGeom prst="rect">
            <a:avLst/>
          </a:prstGeom>
        </p:spPr>
      </p:pic>
      <p:pic>
        <p:nvPicPr>
          <p:cNvPr id="14" name="Picture 6" descr="What is Git? An overview of Git and why you should use it | by Jatin  Varlyani | Level Up Coding">
            <a:extLst>
              <a:ext uri="{FF2B5EF4-FFF2-40B4-BE49-F238E27FC236}">
                <a16:creationId xmlns:a16="http://schemas.microsoft.com/office/drawing/2014/main" id="{7BB56BE6-E589-D416-3AD0-B11A40FC3F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034" y="5423888"/>
            <a:ext cx="1415059" cy="85687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7C485881-9AF2-AD4D-68AB-CB242F68CC56}"/>
              </a:ext>
            </a:extLst>
          </p:cNvPr>
          <p:cNvSpPr txBox="1">
            <a:spLocks/>
          </p:cNvSpPr>
          <p:nvPr/>
        </p:nvSpPr>
        <p:spPr>
          <a:xfrm>
            <a:off x="1021389" y="4943523"/>
            <a:ext cx="5078501" cy="578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Helvetica Light" panose="020B0403020202020204" pitchFamily="34" charset="0"/>
                <a:cs typeface="Arial" panose="020B0604020202020204" pitchFamily="34" charset="0"/>
              </a:rPr>
              <a:t>S</a:t>
            </a:r>
            <a:r>
              <a:rPr lang="en-DE" sz="1600" dirty="0">
                <a:latin typeface="Helvetica Light" panose="020B0403020202020204" pitchFamily="34" charset="0"/>
                <a:cs typeface="Arial" panose="020B0604020202020204" pitchFamily="34" charset="0"/>
              </a:rPr>
              <a:t>ystème de “forge” utilisant la technologie </a:t>
            </a:r>
            <a:r>
              <a:rPr lang="en-DE" sz="1600" b="1" dirty="0">
                <a:latin typeface="Helvetica Light" panose="020B0403020202020204" pitchFamily="34" charset="0"/>
                <a:cs typeface="Arial" panose="020B0604020202020204" pitchFamily="34" charset="0"/>
              </a:rPr>
              <a:t>git</a:t>
            </a:r>
            <a:r>
              <a:rPr lang="en-DE" sz="1600" dirty="0">
                <a:latin typeface="Helvetica Light" panose="020B0403020202020204" pitchFamily="34" charset="0"/>
                <a:cs typeface="Arial" panose="020B0604020202020204" pitchFamily="34" charset="0"/>
              </a:rPr>
              <a:t> qui est mis à disposition par Huma-Num</a:t>
            </a:r>
            <a:endParaRPr lang="en-DE" sz="1600" dirty="0">
              <a:highlight>
                <a:srgbClr val="FFFF00"/>
              </a:highlight>
              <a:latin typeface="Helvetica Light" panose="020B0403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94870B9C-89D4-45A0-B0CA-15552B2C5C71}"/>
              </a:ext>
            </a:extLst>
          </p:cNvPr>
          <p:cNvPicPr>
            <a:picLocks noChangeAspect="1"/>
          </p:cNvPicPr>
          <p:nvPr/>
        </p:nvPicPr>
        <p:blipFill>
          <a:blip r:embed="rId5"/>
          <a:stretch>
            <a:fillRect/>
          </a:stretch>
        </p:blipFill>
        <p:spPr>
          <a:xfrm>
            <a:off x="8752244" y="5624379"/>
            <a:ext cx="972205" cy="734344"/>
          </a:xfrm>
          <a:prstGeom prst="rect">
            <a:avLst/>
          </a:prstGeom>
        </p:spPr>
      </p:pic>
      <p:pic>
        <p:nvPicPr>
          <p:cNvPr id="17" name="Picture 16">
            <a:extLst>
              <a:ext uri="{FF2B5EF4-FFF2-40B4-BE49-F238E27FC236}">
                <a16:creationId xmlns:a16="http://schemas.microsoft.com/office/drawing/2014/main" id="{C884F8EB-E5D3-5108-536D-E5050913778D}"/>
              </a:ext>
            </a:extLst>
          </p:cNvPr>
          <p:cNvPicPr>
            <a:picLocks noChangeAspect="1"/>
          </p:cNvPicPr>
          <p:nvPr/>
        </p:nvPicPr>
        <p:blipFill>
          <a:blip r:embed="rId6"/>
          <a:stretch>
            <a:fillRect/>
          </a:stretch>
        </p:blipFill>
        <p:spPr>
          <a:xfrm>
            <a:off x="6424550" y="1727651"/>
            <a:ext cx="5308654" cy="3503586"/>
          </a:xfrm>
          <a:prstGeom prst="rect">
            <a:avLst/>
          </a:prstGeom>
        </p:spPr>
      </p:pic>
    </p:spTree>
    <p:extLst>
      <p:ext uri="{BB962C8B-B14F-4D97-AF65-F5344CB8AC3E}">
        <p14:creationId xmlns:p14="http://schemas.microsoft.com/office/powerpoint/2010/main" val="164431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CB4-25B1-DE09-07EA-31E24BE54901}"/>
              </a:ext>
            </a:extLst>
          </p:cNvPr>
          <p:cNvSpPr>
            <a:spLocks noGrp="1"/>
          </p:cNvSpPr>
          <p:nvPr>
            <p:ph type="title"/>
          </p:nvPr>
        </p:nvSpPr>
        <p:spPr/>
        <p:txBody>
          <a:bodyPr/>
          <a:lstStyle/>
          <a:p>
            <a:r>
              <a:rPr lang="en-US" dirty="0">
                <a:latin typeface="Helvetica Light" panose="020B0403020202020204" pitchFamily="34" charset="0"/>
                <a:cs typeface="Arial" panose="020B0604020202020204" pitchFamily="34" charset="0"/>
              </a:rPr>
              <a:t>Les </a:t>
            </a:r>
            <a:r>
              <a:rPr lang="en-US" dirty="0" err="1">
                <a:latin typeface="Helvetica Light" panose="020B0403020202020204" pitchFamily="34" charset="0"/>
                <a:cs typeface="Arial" panose="020B0604020202020204" pitchFamily="34" charset="0"/>
              </a:rPr>
              <a:t>principes</a:t>
            </a:r>
            <a:r>
              <a:rPr lang="en-US" dirty="0">
                <a:latin typeface="Helvetica Light" panose="020B0403020202020204" pitchFamily="34" charset="0"/>
                <a:cs typeface="Arial" panose="020B0604020202020204" pitchFamily="34" charset="0"/>
              </a:rPr>
              <a:t> de la science ouverte</a:t>
            </a:r>
            <a:endParaRPr lang="en-DE" dirty="0">
              <a:latin typeface="Helvetica Light" panose="020B0403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A1BE1B0-2A06-53C6-5B06-833F2A84A732}"/>
              </a:ext>
            </a:extLst>
          </p:cNvPr>
          <p:cNvPicPr>
            <a:picLocks noChangeAspect="1"/>
          </p:cNvPicPr>
          <p:nvPr/>
        </p:nvPicPr>
        <p:blipFill>
          <a:blip r:embed="rId2"/>
          <a:stretch>
            <a:fillRect/>
          </a:stretch>
        </p:blipFill>
        <p:spPr>
          <a:xfrm>
            <a:off x="8752244" y="5624379"/>
            <a:ext cx="972205" cy="734344"/>
          </a:xfrm>
          <a:prstGeom prst="rect">
            <a:avLst/>
          </a:prstGeom>
        </p:spPr>
      </p:pic>
      <p:sp>
        <p:nvSpPr>
          <p:cNvPr id="16" name="Content Placeholder 2">
            <a:extLst>
              <a:ext uri="{FF2B5EF4-FFF2-40B4-BE49-F238E27FC236}">
                <a16:creationId xmlns:a16="http://schemas.microsoft.com/office/drawing/2014/main" id="{DCA5286A-57A4-7826-52DC-166AC0BF9711}"/>
              </a:ext>
            </a:extLst>
          </p:cNvPr>
          <p:cNvSpPr>
            <a:spLocks noGrp="1"/>
          </p:cNvSpPr>
          <p:nvPr>
            <p:ph idx="1"/>
          </p:nvPr>
        </p:nvSpPr>
        <p:spPr>
          <a:xfrm>
            <a:off x="838199" y="1825625"/>
            <a:ext cx="5586351" cy="3895286"/>
          </a:xfrm>
        </p:spPr>
        <p:txBody>
          <a:bodyPr>
            <a:normAutofit/>
          </a:bodyPr>
          <a:lstStyle/>
          <a:p>
            <a:r>
              <a:rPr lang="en-DE" sz="2400" dirty="0">
                <a:latin typeface="Helvetica Light" panose="020B0403020202020204" pitchFamily="34" charset="0"/>
                <a:cs typeface="Arial" panose="020B0604020202020204" pitchFamily="34" charset="0"/>
              </a:rPr>
              <a:t>Le travail direct avec code source rend le </a:t>
            </a:r>
            <a:r>
              <a:rPr lang="en-DE" sz="2400" dirty="0">
                <a:highlight>
                  <a:srgbClr val="FFFF00"/>
                </a:highlight>
                <a:latin typeface="Helvetica Light" panose="020B0403020202020204" pitchFamily="34" charset="0"/>
                <a:cs typeface="Arial" panose="020B0604020202020204" pitchFamily="34" charset="0"/>
              </a:rPr>
              <a:t>travail collaboratif plus facile et efficace </a:t>
            </a:r>
          </a:p>
          <a:p>
            <a:pPr marL="0" indent="0">
              <a:buNone/>
            </a:pPr>
            <a:endParaRPr lang="en-DE" sz="2400" dirty="0">
              <a:highlight>
                <a:srgbClr val="FFFF00"/>
              </a:highlight>
              <a:latin typeface="Helvetica Light" panose="020B0403020202020204" pitchFamily="34" charset="0"/>
              <a:cs typeface="Arial" panose="020B0604020202020204" pitchFamily="34" charset="0"/>
            </a:endParaRPr>
          </a:p>
          <a:p>
            <a:r>
              <a:rPr lang="en-DE" sz="2400" dirty="0">
                <a:latin typeface="Helvetica Light" panose="020B0403020202020204" pitchFamily="34" charset="0"/>
                <a:cs typeface="Arial" panose="020B0604020202020204" pitchFamily="34" charset="0"/>
              </a:rPr>
              <a:t>Le partage du code source permet de </a:t>
            </a:r>
            <a:r>
              <a:rPr lang="en-DE" sz="2400" dirty="0">
                <a:highlight>
                  <a:srgbClr val="FFFF00"/>
                </a:highlight>
                <a:latin typeface="Helvetica Light" panose="020B0403020202020204" pitchFamily="34" charset="0"/>
                <a:cs typeface="Arial" panose="020B0604020202020204" pitchFamily="34" charset="0"/>
              </a:rPr>
              <a:t>valoriser le travail en révélant les “manières de faire”</a:t>
            </a:r>
          </a:p>
        </p:txBody>
      </p:sp>
      <p:pic>
        <p:nvPicPr>
          <p:cNvPr id="20" name="Picture 19">
            <a:extLst>
              <a:ext uri="{FF2B5EF4-FFF2-40B4-BE49-F238E27FC236}">
                <a16:creationId xmlns:a16="http://schemas.microsoft.com/office/drawing/2014/main" id="{7DCFD869-BE87-0B14-18C9-AE822A84F918}"/>
              </a:ext>
            </a:extLst>
          </p:cNvPr>
          <p:cNvPicPr>
            <a:picLocks noChangeAspect="1"/>
          </p:cNvPicPr>
          <p:nvPr/>
        </p:nvPicPr>
        <p:blipFill>
          <a:blip r:embed="rId3"/>
          <a:stretch>
            <a:fillRect/>
          </a:stretch>
        </p:blipFill>
        <p:spPr>
          <a:xfrm>
            <a:off x="6265104" y="5541485"/>
            <a:ext cx="2251386" cy="1046458"/>
          </a:xfrm>
          <a:prstGeom prst="rect">
            <a:avLst/>
          </a:prstGeom>
        </p:spPr>
      </p:pic>
      <p:pic>
        <p:nvPicPr>
          <p:cNvPr id="22" name="Picture 21">
            <a:extLst>
              <a:ext uri="{FF2B5EF4-FFF2-40B4-BE49-F238E27FC236}">
                <a16:creationId xmlns:a16="http://schemas.microsoft.com/office/drawing/2014/main" id="{342B891E-0CDC-5D22-C353-8E4FB6DD9751}"/>
              </a:ext>
            </a:extLst>
          </p:cNvPr>
          <p:cNvPicPr>
            <a:picLocks noChangeAspect="1"/>
          </p:cNvPicPr>
          <p:nvPr/>
        </p:nvPicPr>
        <p:blipFill>
          <a:blip r:embed="rId4"/>
          <a:stretch>
            <a:fillRect/>
          </a:stretch>
        </p:blipFill>
        <p:spPr>
          <a:xfrm>
            <a:off x="6424550" y="1727651"/>
            <a:ext cx="5308654" cy="3503586"/>
          </a:xfrm>
          <a:prstGeom prst="rect">
            <a:avLst/>
          </a:prstGeom>
        </p:spPr>
      </p:pic>
    </p:spTree>
    <p:extLst>
      <p:ext uri="{BB962C8B-B14F-4D97-AF65-F5344CB8AC3E}">
        <p14:creationId xmlns:p14="http://schemas.microsoft.com/office/powerpoint/2010/main" val="282780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CB4-25B1-DE09-07EA-31E24BE54901}"/>
              </a:ext>
            </a:extLst>
          </p:cNvPr>
          <p:cNvSpPr>
            <a:spLocks noGrp="1"/>
          </p:cNvSpPr>
          <p:nvPr>
            <p:ph type="title"/>
          </p:nvPr>
        </p:nvSpPr>
        <p:spPr/>
        <p:txBody>
          <a:bodyPr/>
          <a:lstStyle/>
          <a:p>
            <a:r>
              <a:rPr lang="en-US" dirty="0">
                <a:latin typeface="Helvetica Light" panose="020B0403020202020204" pitchFamily="34" charset="0"/>
                <a:cs typeface="Arial" panose="020B0604020202020204" pitchFamily="34" charset="0"/>
              </a:rPr>
              <a:t>Les </a:t>
            </a:r>
            <a:r>
              <a:rPr lang="en-US" dirty="0" err="1">
                <a:latin typeface="Helvetica Light" panose="020B0403020202020204" pitchFamily="34" charset="0"/>
                <a:cs typeface="Arial" panose="020B0604020202020204" pitchFamily="34" charset="0"/>
              </a:rPr>
              <a:t>principes</a:t>
            </a:r>
            <a:r>
              <a:rPr lang="en-US" dirty="0">
                <a:latin typeface="Helvetica Light" panose="020B0403020202020204" pitchFamily="34" charset="0"/>
                <a:cs typeface="Arial" panose="020B0604020202020204" pitchFamily="34" charset="0"/>
              </a:rPr>
              <a:t> de la science ouverte</a:t>
            </a:r>
            <a:endParaRPr lang="en-DE" dirty="0">
              <a:latin typeface="Helvetica Light" panose="020B0403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DCC0B54-10CD-99CA-4CB2-EDA819DB341D}"/>
              </a:ext>
            </a:extLst>
          </p:cNvPr>
          <p:cNvPicPr>
            <a:picLocks noChangeAspect="1"/>
          </p:cNvPicPr>
          <p:nvPr/>
        </p:nvPicPr>
        <p:blipFill>
          <a:blip r:embed="rId2"/>
          <a:stretch>
            <a:fillRect/>
          </a:stretch>
        </p:blipFill>
        <p:spPr>
          <a:xfrm>
            <a:off x="6424550" y="1727651"/>
            <a:ext cx="5308654" cy="3503586"/>
          </a:xfrm>
          <a:prstGeom prst="rect">
            <a:avLst/>
          </a:prstGeom>
        </p:spPr>
      </p:pic>
      <p:sp>
        <p:nvSpPr>
          <p:cNvPr id="10" name="Content Placeholder 2">
            <a:extLst>
              <a:ext uri="{FF2B5EF4-FFF2-40B4-BE49-F238E27FC236}">
                <a16:creationId xmlns:a16="http://schemas.microsoft.com/office/drawing/2014/main" id="{7A4B1412-E6BE-D1E1-9B8B-EBC5D2007CD6}"/>
              </a:ext>
            </a:extLst>
          </p:cNvPr>
          <p:cNvSpPr>
            <a:spLocks noGrp="1"/>
          </p:cNvSpPr>
          <p:nvPr>
            <p:ph idx="1"/>
          </p:nvPr>
        </p:nvSpPr>
        <p:spPr>
          <a:xfrm>
            <a:off x="838199" y="1825624"/>
            <a:ext cx="5586351" cy="4147663"/>
          </a:xfrm>
        </p:spPr>
        <p:txBody>
          <a:bodyPr>
            <a:normAutofit lnSpcReduction="10000"/>
          </a:bodyPr>
          <a:lstStyle/>
          <a:p>
            <a:r>
              <a:rPr lang="en-DE" sz="2400" dirty="0">
                <a:latin typeface="Helvetica Light" panose="020B0403020202020204" pitchFamily="34" charset="0"/>
                <a:cs typeface="Arial" panose="020B0604020202020204" pitchFamily="34" charset="0"/>
              </a:rPr>
              <a:t>Le travail direct avec code source rend le </a:t>
            </a:r>
            <a:r>
              <a:rPr lang="en-DE" sz="2400" dirty="0">
                <a:highlight>
                  <a:srgbClr val="FFFF00"/>
                </a:highlight>
                <a:latin typeface="Helvetica Light" panose="020B0403020202020204" pitchFamily="34" charset="0"/>
                <a:cs typeface="Arial" panose="020B0604020202020204" pitchFamily="34" charset="0"/>
              </a:rPr>
              <a:t>travail collaboratif plus facile et efficace </a:t>
            </a:r>
          </a:p>
          <a:p>
            <a:pPr marL="0" indent="0">
              <a:buNone/>
            </a:pPr>
            <a:endParaRPr lang="en-DE" sz="2400" dirty="0">
              <a:highlight>
                <a:srgbClr val="FFFF00"/>
              </a:highlight>
              <a:latin typeface="Helvetica Light" panose="020B0403020202020204" pitchFamily="34" charset="0"/>
              <a:cs typeface="Arial" panose="020B0604020202020204" pitchFamily="34" charset="0"/>
            </a:endParaRPr>
          </a:p>
          <a:p>
            <a:r>
              <a:rPr lang="en-DE" sz="2400" dirty="0">
                <a:latin typeface="Helvetica Light" panose="020B0403020202020204" pitchFamily="34" charset="0"/>
                <a:cs typeface="Arial" panose="020B0604020202020204" pitchFamily="34" charset="0"/>
              </a:rPr>
              <a:t>Le partage du code source permet de </a:t>
            </a:r>
            <a:r>
              <a:rPr lang="en-DE" sz="2400" dirty="0">
                <a:highlight>
                  <a:srgbClr val="FFFF00"/>
                </a:highlight>
                <a:latin typeface="Helvetica Light" panose="020B0403020202020204" pitchFamily="34" charset="0"/>
                <a:cs typeface="Arial" panose="020B0604020202020204" pitchFamily="34" charset="0"/>
              </a:rPr>
              <a:t>valoriser le travail en révélant les “manières de faire”</a:t>
            </a:r>
          </a:p>
          <a:p>
            <a:pPr marL="0" indent="0">
              <a:buNone/>
            </a:pPr>
            <a:endParaRPr lang="en-DE" sz="2400" dirty="0">
              <a:highlight>
                <a:srgbClr val="FFFF00"/>
              </a:highlight>
              <a:latin typeface="Helvetica Light" panose="020B0403020202020204" pitchFamily="34" charset="0"/>
              <a:cs typeface="Arial" panose="020B0604020202020204" pitchFamily="34" charset="0"/>
            </a:endParaRPr>
          </a:p>
          <a:p>
            <a:r>
              <a:rPr lang="en-DE" sz="2400" dirty="0">
                <a:latin typeface="Helvetica Light" panose="020B0403020202020204" pitchFamily="34" charset="0"/>
                <a:cs typeface="Arial" panose="020B0604020202020204" pitchFamily="34" charset="0"/>
              </a:rPr>
              <a:t>Rendre accessible et </a:t>
            </a:r>
            <a:r>
              <a:rPr lang="en-DE" sz="2400" dirty="0">
                <a:highlight>
                  <a:srgbClr val="FFFF00"/>
                </a:highlight>
                <a:latin typeface="Helvetica Light" panose="020B0403020202020204" pitchFamily="34" charset="0"/>
                <a:cs typeface="Arial" panose="020B0604020202020204" pitchFamily="34" charset="0"/>
              </a:rPr>
              <a:t>promouvoir un certain type d’analyse ou approche méthodologique particulière</a:t>
            </a:r>
          </a:p>
        </p:txBody>
      </p:sp>
      <p:pic>
        <p:nvPicPr>
          <p:cNvPr id="15" name="Picture 14">
            <a:extLst>
              <a:ext uri="{FF2B5EF4-FFF2-40B4-BE49-F238E27FC236}">
                <a16:creationId xmlns:a16="http://schemas.microsoft.com/office/drawing/2014/main" id="{6F579546-05FE-6F78-5C21-5E52E525E28C}"/>
              </a:ext>
            </a:extLst>
          </p:cNvPr>
          <p:cNvPicPr>
            <a:picLocks noChangeAspect="1"/>
          </p:cNvPicPr>
          <p:nvPr/>
        </p:nvPicPr>
        <p:blipFill>
          <a:blip r:embed="rId3"/>
          <a:stretch>
            <a:fillRect/>
          </a:stretch>
        </p:blipFill>
        <p:spPr>
          <a:xfrm>
            <a:off x="8752244" y="5624379"/>
            <a:ext cx="972205" cy="734344"/>
          </a:xfrm>
          <a:prstGeom prst="rect">
            <a:avLst/>
          </a:prstGeom>
        </p:spPr>
      </p:pic>
      <p:pic>
        <p:nvPicPr>
          <p:cNvPr id="16" name="Picture 15">
            <a:extLst>
              <a:ext uri="{FF2B5EF4-FFF2-40B4-BE49-F238E27FC236}">
                <a16:creationId xmlns:a16="http://schemas.microsoft.com/office/drawing/2014/main" id="{B20AEB78-3BCC-75A8-1C56-2CC461396FB4}"/>
              </a:ext>
            </a:extLst>
          </p:cNvPr>
          <p:cNvPicPr>
            <a:picLocks noChangeAspect="1"/>
          </p:cNvPicPr>
          <p:nvPr/>
        </p:nvPicPr>
        <p:blipFill>
          <a:blip r:embed="rId4"/>
          <a:stretch>
            <a:fillRect/>
          </a:stretch>
        </p:blipFill>
        <p:spPr>
          <a:xfrm>
            <a:off x="7128725" y="4946126"/>
            <a:ext cx="1387765" cy="1641750"/>
          </a:xfrm>
          <a:prstGeom prst="rect">
            <a:avLst/>
          </a:prstGeom>
        </p:spPr>
      </p:pic>
    </p:spTree>
    <p:extLst>
      <p:ext uri="{BB962C8B-B14F-4D97-AF65-F5344CB8AC3E}">
        <p14:creationId xmlns:p14="http://schemas.microsoft.com/office/powerpoint/2010/main" val="6788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CB4-25B1-DE09-07EA-31E24BE54901}"/>
              </a:ext>
            </a:extLst>
          </p:cNvPr>
          <p:cNvSpPr>
            <a:spLocks noGrp="1"/>
          </p:cNvSpPr>
          <p:nvPr>
            <p:ph type="title"/>
          </p:nvPr>
        </p:nvSpPr>
        <p:spPr/>
        <p:txBody>
          <a:bodyPr/>
          <a:lstStyle/>
          <a:p>
            <a:r>
              <a:rPr lang="en-GB" dirty="0">
                <a:latin typeface="Helvetica Light" panose="020B0403020202020204" pitchFamily="34" charset="0"/>
                <a:cs typeface="Arial" panose="020B0604020202020204" pitchFamily="34" charset="0"/>
              </a:rPr>
              <a:t>Coder</a:t>
            </a:r>
            <a:r>
              <a:rPr lang="en-DE" dirty="0">
                <a:latin typeface="Helvetica Light" panose="020B0403020202020204" pitchFamily="34" charset="0"/>
                <a:cs typeface="Arial" panose="020B0604020202020204" pitchFamily="34" charset="0"/>
              </a:rPr>
              <a:t> vs “pointer-cliquer”</a:t>
            </a:r>
          </a:p>
        </p:txBody>
      </p:sp>
      <p:sp>
        <p:nvSpPr>
          <p:cNvPr id="3" name="Content Placeholder 2">
            <a:extLst>
              <a:ext uri="{FF2B5EF4-FFF2-40B4-BE49-F238E27FC236}">
                <a16:creationId xmlns:a16="http://schemas.microsoft.com/office/drawing/2014/main" id="{C073BA62-5843-B0F9-4CF5-7C5B2FD9F7EC}"/>
              </a:ext>
            </a:extLst>
          </p:cNvPr>
          <p:cNvSpPr>
            <a:spLocks noGrp="1"/>
          </p:cNvSpPr>
          <p:nvPr>
            <p:ph idx="1"/>
          </p:nvPr>
        </p:nvSpPr>
        <p:spPr/>
        <p:txBody>
          <a:bodyPr>
            <a:normAutofit/>
          </a:bodyPr>
          <a:lstStyle/>
          <a:p>
            <a:r>
              <a:rPr lang="en-DE" dirty="0">
                <a:latin typeface="Helvetica Light" panose="020B0403020202020204" pitchFamily="34" charset="0"/>
                <a:cs typeface="Arial" panose="020B0604020202020204" pitchFamily="34" charset="0"/>
              </a:rPr>
              <a:t>L’utilisation des logiciels “pointer-cliquer” est facile et intuitive au premier abord, mais se révèle être vite limitée avec </a:t>
            </a:r>
            <a:r>
              <a:rPr lang="en-DE" dirty="0">
                <a:latin typeface="Helvetica Light" panose="020B0403020202020204" pitchFamily="34" charset="0"/>
                <a:cs typeface="Arial" panose="020B0604020202020204" pitchFamily="34" charset="0"/>
              </a:rPr>
              <a:t>des manières de faire très normalisées</a:t>
            </a:r>
          </a:p>
          <a:p>
            <a:r>
              <a:rPr lang="en-DE" dirty="0">
                <a:latin typeface="Helvetica Light" panose="020B0403020202020204" pitchFamily="34" charset="0"/>
                <a:cs typeface="Arial" panose="020B0604020202020204" pitchFamily="34" charset="0"/>
              </a:rPr>
              <a:t>Les logiciels “pointer-cliquer” sont payants et fonctionnent avec des formats de fichiers qui sont peu (ou pas) inter-opérables avec d’autres logiciels (pensez à vos fichiers .xls, .xlsx, .word, .ai, .ps, etc.)</a:t>
            </a:r>
          </a:p>
        </p:txBody>
      </p:sp>
      <p:sp>
        <p:nvSpPr>
          <p:cNvPr id="4" name="Subtitle 2">
            <a:extLst>
              <a:ext uri="{FF2B5EF4-FFF2-40B4-BE49-F238E27FC236}">
                <a16:creationId xmlns:a16="http://schemas.microsoft.com/office/drawing/2014/main" id="{C6977E80-2071-10DB-3595-446BC7479116}"/>
              </a:ext>
            </a:extLst>
          </p:cNvPr>
          <p:cNvSpPr txBox="1">
            <a:spLocks/>
          </p:cNvSpPr>
          <p:nvPr/>
        </p:nvSpPr>
        <p:spPr>
          <a:xfrm>
            <a:off x="253341" y="6371914"/>
            <a:ext cx="9144000" cy="436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DE" sz="2000" dirty="0">
                <a:solidFill>
                  <a:schemeClr val="bg1">
                    <a:lumMod val="65000"/>
                  </a:schemeClr>
                </a:solidFill>
                <a:latin typeface="Helvetica Light" panose="020B0403020202020204" pitchFamily="34" charset="0"/>
              </a:rPr>
              <a:t>Avantages (directs)</a:t>
            </a:r>
          </a:p>
        </p:txBody>
      </p:sp>
    </p:spTree>
    <p:extLst>
      <p:ext uri="{BB962C8B-B14F-4D97-AF65-F5344CB8AC3E}">
        <p14:creationId xmlns:p14="http://schemas.microsoft.com/office/powerpoint/2010/main" val="2790364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CB4-25B1-DE09-07EA-31E24BE54901}"/>
              </a:ext>
            </a:extLst>
          </p:cNvPr>
          <p:cNvSpPr>
            <a:spLocks noGrp="1"/>
          </p:cNvSpPr>
          <p:nvPr>
            <p:ph type="title"/>
          </p:nvPr>
        </p:nvSpPr>
        <p:spPr/>
        <p:txBody>
          <a:bodyPr/>
          <a:lstStyle/>
          <a:p>
            <a:r>
              <a:rPr lang="en-GB" dirty="0">
                <a:latin typeface="Helvetica Light" panose="020B0403020202020204" pitchFamily="34" charset="0"/>
                <a:cs typeface="Arial" panose="020B0604020202020204" pitchFamily="34" charset="0"/>
              </a:rPr>
              <a:t>Coder</a:t>
            </a:r>
            <a:r>
              <a:rPr lang="en-DE" dirty="0">
                <a:latin typeface="Helvetica Light" panose="020B0403020202020204" pitchFamily="34" charset="0"/>
                <a:cs typeface="Arial" panose="020B0604020202020204" pitchFamily="34" charset="0"/>
              </a:rPr>
              <a:t> vs “pointer-cliquer”</a:t>
            </a:r>
          </a:p>
        </p:txBody>
      </p:sp>
      <p:sp>
        <p:nvSpPr>
          <p:cNvPr id="3" name="Content Placeholder 2">
            <a:extLst>
              <a:ext uri="{FF2B5EF4-FFF2-40B4-BE49-F238E27FC236}">
                <a16:creationId xmlns:a16="http://schemas.microsoft.com/office/drawing/2014/main" id="{C073BA62-5843-B0F9-4CF5-7C5B2FD9F7EC}"/>
              </a:ext>
            </a:extLst>
          </p:cNvPr>
          <p:cNvSpPr>
            <a:spLocks noGrp="1"/>
          </p:cNvSpPr>
          <p:nvPr>
            <p:ph idx="1"/>
          </p:nvPr>
        </p:nvSpPr>
        <p:spPr/>
        <p:txBody>
          <a:bodyPr>
            <a:normAutofit/>
          </a:bodyPr>
          <a:lstStyle/>
          <a:p>
            <a:r>
              <a:rPr lang="en-DE" dirty="0">
                <a:latin typeface="Helvetica Light" panose="020B0403020202020204" pitchFamily="34" charset="0"/>
                <a:cs typeface="Arial" panose="020B0604020202020204" pitchFamily="34" charset="0"/>
              </a:rPr>
              <a:t>Tous les logiciels fonctionnent avec un code source, mais la plupart du temps il n’est pas visible pour l’utilisateur. De ce fait, il est difficile de reproduire le chemin parcouru au cours de l’analyse</a:t>
            </a:r>
          </a:p>
          <a:p>
            <a:r>
              <a:rPr lang="en-DE" dirty="0">
                <a:latin typeface="Helvetica Light" panose="020B0403020202020204" pitchFamily="34" charset="0"/>
                <a:cs typeface="Arial" panose="020B0604020202020204" pitchFamily="34" charset="0"/>
              </a:rPr>
              <a:t>Coder veut dire se libérer du pointer-cliquer : expliciter et archiver le détail des interactions avec les données pour le travail dans l’intime, mais aussi pour partager un travail finalisé et mis au propre…</a:t>
            </a:r>
          </a:p>
        </p:txBody>
      </p:sp>
      <p:sp>
        <p:nvSpPr>
          <p:cNvPr id="4" name="Subtitle 2">
            <a:extLst>
              <a:ext uri="{FF2B5EF4-FFF2-40B4-BE49-F238E27FC236}">
                <a16:creationId xmlns:a16="http://schemas.microsoft.com/office/drawing/2014/main" id="{41192A85-3F8D-CFEA-299D-6949D5DF31BA}"/>
              </a:ext>
            </a:extLst>
          </p:cNvPr>
          <p:cNvSpPr txBox="1">
            <a:spLocks/>
          </p:cNvSpPr>
          <p:nvPr/>
        </p:nvSpPr>
        <p:spPr>
          <a:xfrm>
            <a:off x="253341" y="6371914"/>
            <a:ext cx="9144000" cy="436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DE" sz="2000" dirty="0">
                <a:solidFill>
                  <a:schemeClr val="bg1">
                    <a:lumMod val="65000"/>
                  </a:schemeClr>
                </a:solidFill>
                <a:latin typeface="Helvetica Light" panose="020B0403020202020204" pitchFamily="34" charset="0"/>
              </a:rPr>
              <a:t>Avantages (directs)</a:t>
            </a:r>
          </a:p>
        </p:txBody>
      </p:sp>
    </p:spTree>
    <p:extLst>
      <p:ext uri="{BB962C8B-B14F-4D97-AF65-F5344CB8AC3E}">
        <p14:creationId xmlns:p14="http://schemas.microsoft.com/office/powerpoint/2010/main" val="295855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CB4-25B1-DE09-07EA-31E24BE54901}"/>
              </a:ext>
            </a:extLst>
          </p:cNvPr>
          <p:cNvSpPr>
            <a:spLocks noGrp="1"/>
          </p:cNvSpPr>
          <p:nvPr>
            <p:ph type="title"/>
          </p:nvPr>
        </p:nvSpPr>
        <p:spPr/>
        <p:txBody>
          <a:bodyPr/>
          <a:lstStyle/>
          <a:p>
            <a:r>
              <a:rPr lang="en-GB" dirty="0">
                <a:latin typeface="Helvetica Light" panose="020B0403020202020204" pitchFamily="34" charset="0"/>
                <a:cs typeface="Arial" panose="020B0604020202020204" pitchFamily="34" charset="0"/>
              </a:rPr>
              <a:t>Coder</a:t>
            </a:r>
            <a:r>
              <a:rPr lang="en-DE" dirty="0">
                <a:latin typeface="Helvetica Light" panose="020B0403020202020204" pitchFamily="34" charset="0"/>
                <a:cs typeface="Arial" panose="020B0604020202020204" pitchFamily="34" charset="0"/>
              </a:rPr>
              <a:t> vs “pointer-cliquer”</a:t>
            </a:r>
          </a:p>
        </p:txBody>
      </p:sp>
      <p:sp>
        <p:nvSpPr>
          <p:cNvPr id="3" name="Content Placeholder 2">
            <a:extLst>
              <a:ext uri="{FF2B5EF4-FFF2-40B4-BE49-F238E27FC236}">
                <a16:creationId xmlns:a16="http://schemas.microsoft.com/office/drawing/2014/main" id="{C073BA62-5843-B0F9-4CF5-7C5B2FD9F7EC}"/>
              </a:ext>
            </a:extLst>
          </p:cNvPr>
          <p:cNvSpPr>
            <a:spLocks noGrp="1"/>
          </p:cNvSpPr>
          <p:nvPr>
            <p:ph idx="1"/>
          </p:nvPr>
        </p:nvSpPr>
        <p:spPr/>
        <p:txBody>
          <a:bodyPr>
            <a:normAutofit/>
          </a:bodyPr>
          <a:lstStyle/>
          <a:p>
            <a:r>
              <a:rPr lang="en-DE" dirty="0">
                <a:latin typeface="Helvetica Light" panose="020B0403020202020204" pitchFamily="34" charset="0"/>
                <a:cs typeface="Arial" panose="020B0604020202020204" pitchFamily="34" charset="0"/>
              </a:rPr>
              <a:t>Efficacité et rapidité</a:t>
            </a:r>
          </a:p>
        </p:txBody>
      </p:sp>
      <p:sp>
        <p:nvSpPr>
          <p:cNvPr id="4" name="Subtitle 2">
            <a:extLst>
              <a:ext uri="{FF2B5EF4-FFF2-40B4-BE49-F238E27FC236}">
                <a16:creationId xmlns:a16="http://schemas.microsoft.com/office/drawing/2014/main" id="{41192A85-3F8D-CFEA-299D-6949D5DF31BA}"/>
              </a:ext>
            </a:extLst>
          </p:cNvPr>
          <p:cNvSpPr txBox="1">
            <a:spLocks/>
          </p:cNvSpPr>
          <p:nvPr/>
        </p:nvSpPr>
        <p:spPr>
          <a:xfrm>
            <a:off x="253341" y="6371914"/>
            <a:ext cx="9144000" cy="436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DE" sz="2000" dirty="0">
                <a:solidFill>
                  <a:schemeClr val="bg1">
                    <a:lumMod val="65000"/>
                  </a:schemeClr>
                </a:solidFill>
                <a:latin typeface="Helvetica Light" panose="020B0403020202020204" pitchFamily="34" charset="0"/>
              </a:rPr>
              <a:t>Avantages (directs)</a:t>
            </a:r>
          </a:p>
        </p:txBody>
      </p:sp>
      <p:pic>
        <p:nvPicPr>
          <p:cNvPr id="5" name="Picture 4">
            <a:extLst>
              <a:ext uri="{FF2B5EF4-FFF2-40B4-BE49-F238E27FC236}">
                <a16:creationId xmlns:a16="http://schemas.microsoft.com/office/drawing/2014/main" id="{762CCED0-569D-F5EB-25DC-4A9981986907}"/>
              </a:ext>
            </a:extLst>
          </p:cNvPr>
          <p:cNvPicPr>
            <a:picLocks noChangeAspect="1"/>
          </p:cNvPicPr>
          <p:nvPr/>
        </p:nvPicPr>
        <p:blipFill>
          <a:blip r:embed="rId2"/>
          <a:stretch>
            <a:fillRect/>
          </a:stretch>
        </p:blipFill>
        <p:spPr>
          <a:xfrm>
            <a:off x="6566205" y="2030621"/>
            <a:ext cx="4546600" cy="4559300"/>
          </a:xfrm>
          <a:prstGeom prst="rect">
            <a:avLst/>
          </a:prstGeom>
        </p:spPr>
      </p:pic>
      <p:pic>
        <p:nvPicPr>
          <p:cNvPr id="12" name="Picture 11">
            <a:extLst>
              <a:ext uri="{FF2B5EF4-FFF2-40B4-BE49-F238E27FC236}">
                <a16:creationId xmlns:a16="http://schemas.microsoft.com/office/drawing/2014/main" id="{6D93F010-EE87-D201-9CBA-737C503DDF1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 contrast="40000"/>
                    </a14:imgEffect>
                  </a14:imgLayer>
                </a14:imgProps>
              </a:ext>
            </a:extLst>
          </a:blip>
          <a:stretch>
            <a:fillRect/>
          </a:stretch>
        </p:blipFill>
        <p:spPr>
          <a:xfrm>
            <a:off x="838200" y="4445601"/>
            <a:ext cx="5090495" cy="1458925"/>
          </a:xfrm>
          <a:prstGeom prst="rect">
            <a:avLst/>
          </a:prstGeom>
        </p:spPr>
      </p:pic>
    </p:spTree>
    <p:extLst>
      <p:ext uri="{BB962C8B-B14F-4D97-AF65-F5344CB8AC3E}">
        <p14:creationId xmlns:p14="http://schemas.microsoft.com/office/powerpoint/2010/main" val="358772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CB4-25B1-DE09-07EA-31E24BE54901}"/>
              </a:ext>
            </a:extLst>
          </p:cNvPr>
          <p:cNvSpPr>
            <a:spLocks noGrp="1"/>
          </p:cNvSpPr>
          <p:nvPr>
            <p:ph type="title"/>
          </p:nvPr>
        </p:nvSpPr>
        <p:spPr/>
        <p:txBody>
          <a:bodyPr/>
          <a:lstStyle/>
          <a:p>
            <a:r>
              <a:rPr lang="en-GB" dirty="0">
                <a:latin typeface="Helvetica Light" panose="020B0403020202020204" pitchFamily="34" charset="0"/>
                <a:cs typeface="Arial" panose="020B0604020202020204" pitchFamily="34" charset="0"/>
              </a:rPr>
              <a:t>Coder</a:t>
            </a:r>
            <a:r>
              <a:rPr lang="en-DE" dirty="0">
                <a:latin typeface="Helvetica Light" panose="020B0403020202020204" pitchFamily="34" charset="0"/>
                <a:cs typeface="Arial" panose="020B0604020202020204" pitchFamily="34" charset="0"/>
              </a:rPr>
              <a:t> vs “pointer-cliquer”</a:t>
            </a:r>
          </a:p>
        </p:txBody>
      </p:sp>
      <p:sp>
        <p:nvSpPr>
          <p:cNvPr id="3" name="Content Placeholder 2">
            <a:extLst>
              <a:ext uri="{FF2B5EF4-FFF2-40B4-BE49-F238E27FC236}">
                <a16:creationId xmlns:a16="http://schemas.microsoft.com/office/drawing/2014/main" id="{C073BA62-5843-B0F9-4CF5-7C5B2FD9F7EC}"/>
              </a:ext>
            </a:extLst>
          </p:cNvPr>
          <p:cNvSpPr>
            <a:spLocks noGrp="1"/>
          </p:cNvSpPr>
          <p:nvPr>
            <p:ph idx="1"/>
          </p:nvPr>
        </p:nvSpPr>
        <p:spPr/>
        <p:txBody>
          <a:bodyPr>
            <a:normAutofit/>
          </a:bodyPr>
          <a:lstStyle/>
          <a:p>
            <a:r>
              <a:rPr lang="en-DE" dirty="0">
                <a:latin typeface="Helvetica Light" panose="020B0403020202020204" pitchFamily="34" charset="0"/>
                <a:cs typeface="Arial" panose="020B0604020202020204" pitchFamily="34" charset="0"/>
              </a:rPr>
              <a:t>Efficacité et rapidité</a:t>
            </a:r>
          </a:p>
          <a:p>
            <a:r>
              <a:rPr lang="en-DE" dirty="0">
                <a:latin typeface="Helvetica Light" panose="020B0403020202020204" pitchFamily="34" charset="0"/>
                <a:cs typeface="Arial" panose="020B0604020202020204" pitchFamily="34" charset="0"/>
              </a:rPr>
              <a:t>Itération</a:t>
            </a:r>
          </a:p>
        </p:txBody>
      </p:sp>
      <p:sp>
        <p:nvSpPr>
          <p:cNvPr id="4" name="Subtitle 2">
            <a:extLst>
              <a:ext uri="{FF2B5EF4-FFF2-40B4-BE49-F238E27FC236}">
                <a16:creationId xmlns:a16="http://schemas.microsoft.com/office/drawing/2014/main" id="{41192A85-3F8D-CFEA-299D-6949D5DF31BA}"/>
              </a:ext>
            </a:extLst>
          </p:cNvPr>
          <p:cNvSpPr txBox="1">
            <a:spLocks/>
          </p:cNvSpPr>
          <p:nvPr/>
        </p:nvSpPr>
        <p:spPr>
          <a:xfrm>
            <a:off x="253341" y="6371914"/>
            <a:ext cx="9144000" cy="436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DE" sz="2000" dirty="0">
                <a:solidFill>
                  <a:schemeClr val="bg1">
                    <a:lumMod val="65000"/>
                  </a:schemeClr>
                </a:solidFill>
                <a:latin typeface="Helvetica Light" panose="020B0403020202020204" pitchFamily="34" charset="0"/>
              </a:rPr>
              <a:t>Avantages (directs)</a:t>
            </a:r>
          </a:p>
        </p:txBody>
      </p:sp>
      <p:pic>
        <p:nvPicPr>
          <p:cNvPr id="8" name="Picture 7">
            <a:extLst>
              <a:ext uri="{FF2B5EF4-FFF2-40B4-BE49-F238E27FC236}">
                <a16:creationId xmlns:a16="http://schemas.microsoft.com/office/drawing/2014/main" id="{251F22DA-A7C7-7CF9-986C-275E1A12F793}"/>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10000" contrast="40000"/>
                    </a14:imgEffect>
                  </a14:imgLayer>
                </a14:imgProps>
              </a:ext>
            </a:extLst>
          </a:blip>
          <a:srcRect/>
          <a:stretch/>
        </p:blipFill>
        <p:spPr>
          <a:xfrm>
            <a:off x="838200" y="3668906"/>
            <a:ext cx="5048513" cy="2235620"/>
          </a:xfrm>
          <a:prstGeom prst="rect">
            <a:avLst/>
          </a:prstGeom>
        </p:spPr>
      </p:pic>
      <p:pic>
        <p:nvPicPr>
          <p:cNvPr id="11" name="Picture 10">
            <a:extLst>
              <a:ext uri="{FF2B5EF4-FFF2-40B4-BE49-F238E27FC236}">
                <a16:creationId xmlns:a16="http://schemas.microsoft.com/office/drawing/2014/main" id="{D34CE924-4EBC-E277-6AD0-A240125F3891}"/>
              </a:ext>
            </a:extLst>
          </p:cNvPr>
          <p:cNvPicPr>
            <a:picLocks noChangeAspect="1"/>
          </p:cNvPicPr>
          <p:nvPr/>
        </p:nvPicPr>
        <p:blipFill>
          <a:blip r:embed="rId4"/>
          <a:stretch>
            <a:fillRect/>
          </a:stretch>
        </p:blipFill>
        <p:spPr>
          <a:xfrm>
            <a:off x="6629179" y="1562400"/>
            <a:ext cx="5027521" cy="5027521"/>
          </a:xfrm>
          <a:prstGeom prst="rect">
            <a:avLst/>
          </a:prstGeom>
        </p:spPr>
      </p:pic>
    </p:spTree>
    <p:extLst>
      <p:ext uri="{BB962C8B-B14F-4D97-AF65-F5344CB8AC3E}">
        <p14:creationId xmlns:p14="http://schemas.microsoft.com/office/powerpoint/2010/main" val="281216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CB4-25B1-DE09-07EA-31E24BE54901}"/>
              </a:ext>
            </a:extLst>
          </p:cNvPr>
          <p:cNvSpPr>
            <a:spLocks noGrp="1"/>
          </p:cNvSpPr>
          <p:nvPr>
            <p:ph type="title"/>
          </p:nvPr>
        </p:nvSpPr>
        <p:spPr/>
        <p:txBody>
          <a:bodyPr/>
          <a:lstStyle/>
          <a:p>
            <a:r>
              <a:rPr lang="en-GB" dirty="0">
                <a:latin typeface="Helvetica Light" panose="020B0403020202020204" pitchFamily="34" charset="0"/>
                <a:cs typeface="Arial" panose="020B0604020202020204" pitchFamily="34" charset="0"/>
              </a:rPr>
              <a:t>Coder</a:t>
            </a:r>
            <a:r>
              <a:rPr lang="en-DE" dirty="0">
                <a:latin typeface="Helvetica Light" panose="020B0403020202020204" pitchFamily="34" charset="0"/>
                <a:cs typeface="Arial" panose="020B0604020202020204" pitchFamily="34" charset="0"/>
              </a:rPr>
              <a:t> vs “pointer-cliquer”</a:t>
            </a:r>
          </a:p>
        </p:txBody>
      </p:sp>
      <p:sp>
        <p:nvSpPr>
          <p:cNvPr id="3" name="Content Placeholder 2">
            <a:extLst>
              <a:ext uri="{FF2B5EF4-FFF2-40B4-BE49-F238E27FC236}">
                <a16:creationId xmlns:a16="http://schemas.microsoft.com/office/drawing/2014/main" id="{C073BA62-5843-B0F9-4CF5-7C5B2FD9F7EC}"/>
              </a:ext>
            </a:extLst>
          </p:cNvPr>
          <p:cNvSpPr>
            <a:spLocks noGrp="1"/>
          </p:cNvSpPr>
          <p:nvPr>
            <p:ph idx="1"/>
          </p:nvPr>
        </p:nvSpPr>
        <p:spPr/>
        <p:txBody>
          <a:bodyPr>
            <a:normAutofit/>
          </a:bodyPr>
          <a:lstStyle/>
          <a:p>
            <a:r>
              <a:rPr lang="en-DE" dirty="0">
                <a:latin typeface="Helvetica Light" panose="020B0403020202020204" pitchFamily="34" charset="0"/>
                <a:cs typeface="Arial" panose="020B0604020202020204" pitchFamily="34" charset="0"/>
              </a:rPr>
              <a:t>Efficacité et rapidité</a:t>
            </a:r>
          </a:p>
          <a:p>
            <a:r>
              <a:rPr lang="en-DE" dirty="0">
                <a:latin typeface="Helvetica Light" panose="020B0403020202020204" pitchFamily="34" charset="0"/>
                <a:cs typeface="Arial" panose="020B0604020202020204" pitchFamily="34" charset="0"/>
              </a:rPr>
              <a:t>Itération</a:t>
            </a:r>
          </a:p>
          <a:p>
            <a:r>
              <a:rPr lang="en-DE" dirty="0">
                <a:latin typeface="Helvetica Light" panose="020B0403020202020204" pitchFamily="34" charset="0"/>
                <a:cs typeface="Arial" panose="020B0604020202020204" pitchFamily="34" charset="0"/>
              </a:rPr>
              <a:t>Partage (“copier-coller”)</a:t>
            </a:r>
          </a:p>
        </p:txBody>
      </p:sp>
      <p:sp>
        <p:nvSpPr>
          <p:cNvPr id="4" name="Subtitle 2">
            <a:extLst>
              <a:ext uri="{FF2B5EF4-FFF2-40B4-BE49-F238E27FC236}">
                <a16:creationId xmlns:a16="http://schemas.microsoft.com/office/drawing/2014/main" id="{41192A85-3F8D-CFEA-299D-6949D5DF31BA}"/>
              </a:ext>
            </a:extLst>
          </p:cNvPr>
          <p:cNvSpPr txBox="1">
            <a:spLocks/>
          </p:cNvSpPr>
          <p:nvPr/>
        </p:nvSpPr>
        <p:spPr>
          <a:xfrm>
            <a:off x="253341" y="6371914"/>
            <a:ext cx="9144000" cy="436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DE" sz="2000" dirty="0">
                <a:solidFill>
                  <a:schemeClr val="bg1">
                    <a:lumMod val="65000"/>
                  </a:schemeClr>
                </a:solidFill>
                <a:latin typeface="Helvetica Light" panose="020B0403020202020204" pitchFamily="34" charset="0"/>
              </a:rPr>
              <a:t>Avantages (directs)</a:t>
            </a:r>
          </a:p>
        </p:txBody>
      </p:sp>
      <p:pic>
        <p:nvPicPr>
          <p:cNvPr id="6146" name="Picture 2" descr="Mr. Bean Cheating | Know Your Meme">
            <a:extLst>
              <a:ext uri="{FF2B5EF4-FFF2-40B4-BE49-F238E27FC236}">
                <a16:creationId xmlns:a16="http://schemas.microsoft.com/office/drawing/2014/main" id="{70C4A68B-9F7D-D915-F95D-4C4DC9E6D5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43" r="12768"/>
          <a:stretch/>
        </p:blipFill>
        <p:spPr bwMode="auto">
          <a:xfrm>
            <a:off x="5920997" y="2408477"/>
            <a:ext cx="5141365" cy="390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92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CB4-25B1-DE09-07EA-31E24BE54901}"/>
              </a:ext>
            </a:extLst>
          </p:cNvPr>
          <p:cNvSpPr>
            <a:spLocks noGrp="1"/>
          </p:cNvSpPr>
          <p:nvPr>
            <p:ph type="title"/>
          </p:nvPr>
        </p:nvSpPr>
        <p:spPr/>
        <p:txBody>
          <a:bodyPr/>
          <a:lstStyle/>
          <a:p>
            <a:r>
              <a:rPr lang="fr-FR">
                <a:latin typeface="Helvetica Light" panose="020B0403020202020204" pitchFamily="34" charset="0"/>
                <a:cs typeface="Arial" panose="020B0604020202020204" pitchFamily="34" charset="0"/>
              </a:rPr>
              <a:t>Un nouvel outil à maitriser</a:t>
            </a:r>
          </a:p>
        </p:txBody>
      </p:sp>
      <p:sp>
        <p:nvSpPr>
          <p:cNvPr id="3" name="Subtitle 2">
            <a:extLst>
              <a:ext uri="{FF2B5EF4-FFF2-40B4-BE49-F238E27FC236}">
                <a16:creationId xmlns:a16="http://schemas.microsoft.com/office/drawing/2014/main" id="{2D92E44C-BB1E-A87C-E1D8-92286B34B3DA}"/>
              </a:ext>
            </a:extLst>
          </p:cNvPr>
          <p:cNvSpPr txBox="1">
            <a:spLocks/>
          </p:cNvSpPr>
          <p:nvPr/>
        </p:nvSpPr>
        <p:spPr>
          <a:xfrm>
            <a:off x="253341" y="6371914"/>
            <a:ext cx="9144000" cy="436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DE" sz="2000" dirty="0">
                <a:solidFill>
                  <a:schemeClr val="bg1">
                    <a:lumMod val="65000"/>
                  </a:schemeClr>
                </a:solidFill>
                <a:latin typeface="Helvetica Light" panose="020B0403020202020204" pitchFamily="34" charset="0"/>
              </a:rPr>
              <a:t>Inconvénient</a:t>
            </a:r>
          </a:p>
        </p:txBody>
      </p:sp>
      <p:sp>
        <p:nvSpPr>
          <p:cNvPr id="8" name="Content Placeholder 2">
            <a:extLst>
              <a:ext uri="{FF2B5EF4-FFF2-40B4-BE49-F238E27FC236}">
                <a16:creationId xmlns:a16="http://schemas.microsoft.com/office/drawing/2014/main" id="{1EA50FEF-DF7F-B3AF-C680-0C1365688180}"/>
              </a:ext>
            </a:extLst>
          </p:cNvPr>
          <p:cNvSpPr>
            <a:spLocks noGrp="1"/>
          </p:cNvSpPr>
          <p:nvPr>
            <p:ph idx="1"/>
          </p:nvPr>
        </p:nvSpPr>
        <p:spPr>
          <a:xfrm rot="16200000">
            <a:off x="2472318" y="3549880"/>
            <a:ext cx="2819400" cy="574675"/>
          </a:xfrm>
        </p:spPr>
        <p:txBody>
          <a:bodyPr>
            <a:normAutofit/>
          </a:bodyPr>
          <a:lstStyle/>
          <a:p>
            <a:pPr marL="0" indent="0" algn="ctr">
              <a:buNone/>
            </a:pPr>
            <a:r>
              <a:rPr lang="en-DE" dirty="0">
                <a:latin typeface="Helvetica Light" panose="020B0403020202020204" pitchFamily="34" charset="0"/>
                <a:cs typeface="Arial" panose="020B0604020202020204" pitchFamily="34" charset="0"/>
              </a:rPr>
              <a:t>compétence</a:t>
            </a:r>
          </a:p>
        </p:txBody>
      </p:sp>
      <p:sp>
        <p:nvSpPr>
          <p:cNvPr id="10" name="Content Placeholder 2">
            <a:extLst>
              <a:ext uri="{FF2B5EF4-FFF2-40B4-BE49-F238E27FC236}">
                <a16:creationId xmlns:a16="http://schemas.microsoft.com/office/drawing/2014/main" id="{16528BC3-E19E-19FD-5CC1-E3F827187F46}"/>
              </a:ext>
            </a:extLst>
          </p:cNvPr>
          <p:cNvSpPr txBox="1">
            <a:spLocks/>
          </p:cNvSpPr>
          <p:nvPr/>
        </p:nvSpPr>
        <p:spPr>
          <a:xfrm>
            <a:off x="4686300" y="5853118"/>
            <a:ext cx="2819400" cy="574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DE" dirty="0">
                <a:latin typeface="Helvetica Light" panose="020B0403020202020204" pitchFamily="34" charset="0"/>
                <a:cs typeface="Arial" panose="020B0604020202020204" pitchFamily="34" charset="0"/>
              </a:rPr>
              <a:t>temps </a:t>
            </a:r>
          </a:p>
        </p:txBody>
      </p:sp>
      <p:pic>
        <p:nvPicPr>
          <p:cNvPr id="12" name="Picture 11">
            <a:extLst>
              <a:ext uri="{FF2B5EF4-FFF2-40B4-BE49-F238E27FC236}">
                <a16:creationId xmlns:a16="http://schemas.microsoft.com/office/drawing/2014/main" id="{0D02EA31-5363-E9B2-0454-EC5DAECA961F}"/>
              </a:ext>
            </a:extLst>
          </p:cNvPr>
          <p:cNvPicPr>
            <a:picLocks noChangeAspect="1"/>
          </p:cNvPicPr>
          <p:nvPr/>
        </p:nvPicPr>
        <p:blipFill>
          <a:blip r:embed="rId2"/>
          <a:stretch>
            <a:fillRect/>
          </a:stretch>
        </p:blipFill>
        <p:spPr>
          <a:xfrm>
            <a:off x="4398927" y="2077600"/>
            <a:ext cx="3394146" cy="3519237"/>
          </a:xfrm>
          <a:prstGeom prst="rect">
            <a:avLst/>
          </a:prstGeom>
        </p:spPr>
      </p:pic>
    </p:spTree>
    <p:extLst>
      <p:ext uri="{BB962C8B-B14F-4D97-AF65-F5344CB8AC3E}">
        <p14:creationId xmlns:p14="http://schemas.microsoft.com/office/powerpoint/2010/main" val="338818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CB4-25B1-DE09-07EA-31E24BE54901}"/>
              </a:ext>
            </a:extLst>
          </p:cNvPr>
          <p:cNvSpPr>
            <a:spLocks noGrp="1"/>
          </p:cNvSpPr>
          <p:nvPr>
            <p:ph type="title"/>
          </p:nvPr>
        </p:nvSpPr>
        <p:spPr/>
        <p:txBody>
          <a:bodyPr/>
          <a:lstStyle/>
          <a:p>
            <a:r>
              <a:rPr lang="en-US" dirty="0">
                <a:latin typeface="Helvetica Light" panose="020B0403020202020204" pitchFamily="34" charset="0"/>
                <a:cs typeface="Arial" panose="020B0604020202020204" pitchFamily="34" charset="0"/>
              </a:rPr>
              <a:t>La crise de la </a:t>
            </a:r>
            <a:r>
              <a:rPr lang="en-US" dirty="0" err="1">
                <a:latin typeface="Helvetica Light" panose="020B0403020202020204" pitchFamily="34" charset="0"/>
                <a:cs typeface="Arial" panose="020B0604020202020204" pitchFamily="34" charset="0"/>
              </a:rPr>
              <a:t>reproductibilité</a:t>
            </a:r>
            <a:endParaRPr lang="en-US" dirty="0">
              <a:latin typeface="Helvetica Light" panose="020B0403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2FA057E9-831C-96AA-7DC8-C14EB187F05E}"/>
              </a:ext>
            </a:extLst>
          </p:cNvPr>
          <p:cNvSpPr>
            <a:spLocks noGrp="1"/>
          </p:cNvSpPr>
          <p:nvPr>
            <p:ph idx="1"/>
          </p:nvPr>
        </p:nvSpPr>
        <p:spPr>
          <a:xfrm>
            <a:off x="838200" y="2156590"/>
            <a:ext cx="2819400" cy="4276910"/>
          </a:xfrm>
        </p:spPr>
        <p:txBody>
          <a:bodyPr>
            <a:normAutofit/>
          </a:bodyPr>
          <a:lstStyle/>
          <a:p>
            <a:r>
              <a:rPr lang="en-GB" b="1">
                <a:latin typeface="Helvetica Light" panose="020B0403020202020204" pitchFamily="34" charset="0"/>
                <a:cs typeface="Arial" panose="020B0604020202020204" pitchFamily="34" charset="0"/>
              </a:rPr>
              <a:t>bla</a:t>
            </a:r>
            <a:endParaRPr lang="en-GB" dirty="0">
              <a:latin typeface="Helvetica Light" panose="020B0403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CBC1151-63C8-6D23-BA7B-0EB540211568}"/>
              </a:ext>
            </a:extLst>
          </p:cNvPr>
          <p:cNvSpPr txBox="1">
            <a:spLocks/>
          </p:cNvSpPr>
          <p:nvPr/>
        </p:nvSpPr>
        <p:spPr>
          <a:xfrm>
            <a:off x="253341" y="6371914"/>
            <a:ext cx="9144000" cy="436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DE" sz="2000" dirty="0">
                <a:solidFill>
                  <a:schemeClr val="bg1">
                    <a:lumMod val="65000"/>
                  </a:schemeClr>
                </a:solidFill>
                <a:latin typeface="Helvetica Light" panose="020B0403020202020204" pitchFamily="34" charset="0"/>
              </a:rPr>
              <a:t>Nécessité</a:t>
            </a:r>
          </a:p>
        </p:txBody>
      </p:sp>
    </p:spTree>
    <p:extLst>
      <p:ext uri="{BB962C8B-B14F-4D97-AF65-F5344CB8AC3E}">
        <p14:creationId xmlns:p14="http://schemas.microsoft.com/office/powerpoint/2010/main" val="254423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CB4-25B1-DE09-07EA-31E24BE54901}"/>
              </a:ext>
            </a:extLst>
          </p:cNvPr>
          <p:cNvSpPr>
            <a:spLocks noGrp="1"/>
          </p:cNvSpPr>
          <p:nvPr>
            <p:ph type="title"/>
          </p:nvPr>
        </p:nvSpPr>
        <p:spPr/>
        <p:txBody>
          <a:bodyPr/>
          <a:lstStyle/>
          <a:p>
            <a:r>
              <a:rPr lang="en-US" dirty="0">
                <a:latin typeface="Helvetica Light" panose="020B0403020202020204" pitchFamily="34" charset="0"/>
                <a:cs typeface="Arial" panose="020B0604020202020204" pitchFamily="34" charset="0"/>
              </a:rPr>
              <a:t>Les </a:t>
            </a:r>
            <a:r>
              <a:rPr lang="en-US" dirty="0" err="1">
                <a:latin typeface="Helvetica Light" panose="020B0403020202020204" pitchFamily="34" charset="0"/>
                <a:cs typeface="Arial" panose="020B0604020202020204" pitchFamily="34" charset="0"/>
              </a:rPr>
              <a:t>principes</a:t>
            </a:r>
            <a:r>
              <a:rPr lang="en-US" dirty="0">
                <a:latin typeface="Helvetica Light" panose="020B0403020202020204" pitchFamily="34" charset="0"/>
                <a:cs typeface="Arial" panose="020B0604020202020204" pitchFamily="34" charset="0"/>
              </a:rPr>
              <a:t> de la science ouverte</a:t>
            </a:r>
          </a:p>
        </p:txBody>
      </p:sp>
      <p:pic>
        <p:nvPicPr>
          <p:cNvPr id="6" name="Picture 5">
            <a:extLst>
              <a:ext uri="{FF2B5EF4-FFF2-40B4-BE49-F238E27FC236}">
                <a16:creationId xmlns:a16="http://schemas.microsoft.com/office/drawing/2014/main" id="{86B60AF8-78E9-1CCF-D5CB-AE1E51E71E38}"/>
              </a:ext>
            </a:extLst>
          </p:cNvPr>
          <p:cNvPicPr>
            <a:picLocks noChangeAspect="1"/>
          </p:cNvPicPr>
          <p:nvPr/>
        </p:nvPicPr>
        <p:blipFill rotWithShape="1">
          <a:blip r:embed="rId2"/>
          <a:srcRect l="5428" r="5815"/>
          <a:stretch/>
        </p:blipFill>
        <p:spPr>
          <a:xfrm>
            <a:off x="4357919" y="2156590"/>
            <a:ext cx="6911559" cy="3543863"/>
          </a:xfrm>
          <a:prstGeom prst="rect">
            <a:avLst/>
          </a:prstGeom>
        </p:spPr>
      </p:pic>
      <p:sp>
        <p:nvSpPr>
          <p:cNvPr id="9" name="Content Placeholder 2">
            <a:extLst>
              <a:ext uri="{FF2B5EF4-FFF2-40B4-BE49-F238E27FC236}">
                <a16:creationId xmlns:a16="http://schemas.microsoft.com/office/drawing/2014/main" id="{2FA057E9-831C-96AA-7DC8-C14EB187F05E}"/>
              </a:ext>
            </a:extLst>
          </p:cNvPr>
          <p:cNvSpPr>
            <a:spLocks noGrp="1"/>
          </p:cNvSpPr>
          <p:nvPr>
            <p:ph idx="1"/>
          </p:nvPr>
        </p:nvSpPr>
        <p:spPr>
          <a:xfrm>
            <a:off x="838200" y="2156590"/>
            <a:ext cx="2819400" cy="4276910"/>
          </a:xfrm>
        </p:spPr>
        <p:txBody>
          <a:bodyPr>
            <a:normAutofit lnSpcReduction="10000"/>
          </a:bodyPr>
          <a:lstStyle/>
          <a:p>
            <a:r>
              <a:rPr lang="en-GB" b="1" dirty="0">
                <a:latin typeface="Helvetica Light" panose="020B0403020202020204" pitchFamily="34" charset="0"/>
                <a:cs typeface="Arial" panose="020B0604020202020204" pitchFamily="34" charset="0"/>
              </a:rPr>
              <a:t>F</a:t>
            </a:r>
            <a:r>
              <a:rPr lang="en-GB" dirty="0">
                <a:latin typeface="Helvetica Light" panose="020B0403020202020204" pitchFamily="34" charset="0"/>
                <a:cs typeface="Arial" panose="020B0604020202020204" pitchFamily="34" charset="0"/>
              </a:rPr>
              <a:t>indable</a:t>
            </a:r>
          </a:p>
          <a:p>
            <a:pPr marL="0" indent="0">
              <a:buNone/>
            </a:pPr>
            <a:r>
              <a:rPr lang="en-GB" sz="2100" b="1" dirty="0" err="1">
                <a:latin typeface="Helvetica Light" panose="020B0403020202020204" pitchFamily="34" charset="0"/>
                <a:cs typeface="Arial" panose="020B0604020202020204" pitchFamily="34" charset="0"/>
              </a:rPr>
              <a:t>F</a:t>
            </a:r>
            <a:r>
              <a:rPr lang="en-GB" sz="2100" dirty="0" err="1">
                <a:latin typeface="Helvetica Light" panose="020B0403020202020204" pitchFamily="34" charset="0"/>
                <a:cs typeface="Arial" panose="020B0604020202020204" pitchFamily="34" charset="0"/>
              </a:rPr>
              <a:t>aciles</a:t>
            </a:r>
            <a:r>
              <a:rPr lang="en-GB" sz="2100" dirty="0">
                <a:latin typeface="Helvetica Light" panose="020B0403020202020204" pitchFamily="34" charset="0"/>
                <a:cs typeface="Arial" panose="020B0604020202020204" pitchFamily="34" charset="0"/>
              </a:rPr>
              <a:t> </a:t>
            </a:r>
            <a:r>
              <a:rPr lang="en-GB" sz="2100" dirty="0" err="1">
                <a:latin typeface="Helvetica Light" panose="020B0403020202020204" pitchFamily="34" charset="0"/>
                <a:cs typeface="Arial" panose="020B0604020202020204" pitchFamily="34" charset="0"/>
              </a:rPr>
              <a:t>à</a:t>
            </a:r>
            <a:r>
              <a:rPr lang="en-GB" sz="2100" dirty="0">
                <a:latin typeface="Helvetica Light" panose="020B0403020202020204" pitchFamily="34" charset="0"/>
                <a:cs typeface="Arial" panose="020B0604020202020204" pitchFamily="34" charset="0"/>
              </a:rPr>
              <a:t> </a:t>
            </a:r>
            <a:r>
              <a:rPr lang="en-GB" sz="2100" dirty="0" err="1">
                <a:latin typeface="Helvetica Light" panose="020B0403020202020204" pitchFamily="34" charset="0"/>
                <a:cs typeface="Arial" panose="020B0604020202020204" pitchFamily="34" charset="0"/>
              </a:rPr>
              <a:t>trouver</a:t>
            </a:r>
            <a:endParaRPr lang="en-GB" sz="2100" dirty="0">
              <a:latin typeface="Helvetica Light" panose="020B0403020202020204" pitchFamily="34" charset="0"/>
              <a:cs typeface="Arial" panose="020B0604020202020204" pitchFamily="34" charset="0"/>
            </a:endParaRPr>
          </a:p>
          <a:p>
            <a:pPr marL="0" indent="0">
              <a:buNone/>
            </a:pPr>
            <a:endParaRPr lang="en-GB" sz="600" dirty="0">
              <a:latin typeface="Helvetica Light" panose="020B0403020202020204" pitchFamily="34" charset="0"/>
              <a:cs typeface="Arial" panose="020B0604020202020204" pitchFamily="34" charset="0"/>
            </a:endParaRPr>
          </a:p>
          <a:p>
            <a:r>
              <a:rPr lang="en-GB" b="1" dirty="0">
                <a:latin typeface="Helvetica Light" panose="020B0403020202020204" pitchFamily="34" charset="0"/>
                <a:cs typeface="Arial" panose="020B0604020202020204" pitchFamily="34" charset="0"/>
              </a:rPr>
              <a:t>A</a:t>
            </a:r>
            <a:r>
              <a:rPr lang="en-GB" dirty="0">
                <a:latin typeface="Helvetica Light" panose="020B0403020202020204" pitchFamily="34" charset="0"/>
                <a:cs typeface="Arial" panose="020B0604020202020204" pitchFamily="34" charset="0"/>
              </a:rPr>
              <a:t>ccessible</a:t>
            </a:r>
          </a:p>
          <a:p>
            <a:pPr marL="0" indent="0">
              <a:buNone/>
            </a:pPr>
            <a:r>
              <a:rPr lang="en-GB" sz="2100" dirty="0" err="1">
                <a:latin typeface="Helvetica Light" panose="020B0403020202020204" pitchFamily="34" charset="0"/>
                <a:cs typeface="Arial" panose="020B0604020202020204" pitchFamily="34" charset="0"/>
              </a:rPr>
              <a:t>Accessibles</a:t>
            </a:r>
            <a:endParaRPr lang="en-GB" sz="2100" dirty="0">
              <a:latin typeface="Helvetica Light" panose="020B0403020202020204" pitchFamily="34" charset="0"/>
              <a:cs typeface="Arial" panose="020B0604020202020204" pitchFamily="34" charset="0"/>
            </a:endParaRPr>
          </a:p>
          <a:p>
            <a:pPr marL="0" indent="0">
              <a:buNone/>
            </a:pPr>
            <a:endParaRPr lang="en-GB" sz="800" dirty="0">
              <a:latin typeface="Helvetica Light" panose="020B0403020202020204" pitchFamily="34" charset="0"/>
              <a:cs typeface="Arial" panose="020B0604020202020204" pitchFamily="34" charset="0"/>
            </a:endParaRPr>
          </a:p>
          <a:p>
            <a:r>
              <a:rPr lang="en-GB" b="1" dirty="0">
                <a:latin typeface="Helvetica Light" panose="020B0403020202020204" pitchFamily="34" charset="0"/>
                <a:cs typeface="Arial" panose="020B0604020202020204" pitchFamily="34" charset="0"/>
              </a:rPr>
              <a:t>I</a:t>
            </a:r>
            <a:r>
              <a:rPr lang="en-GB" dirty="0">
                <a:latin typeface="Helvetica Light" panose="020B0403020202020204" pitchFamily="34" charset="0"/>
                <a:cs typeface="Arial" panose="020B0604020202020204" pitchFamily="34" charset="0"/>
              </a:rPr>
              <a:t>nteroperable</a:t>
            </a:r>
          </a:p>
          <a:p>
            <a:pPr marL="0" indent="0">
              <a:buNone/>
            </a:pPr>
            <a:r>
              <a:rPr lang="en-GB" sz="1900" dirty="0" err="1">
                <a:latin typeface="Helvetica Light" panose="020B0403020202020204" pitchFamily="34" charset="0"/>
                <a:cs typeface="Arial" panose="020B0604020202020204" pitchFamily="34" charset="0"/>
              </a:rPr>
              <a:t>Interopérables</a:t>
            </a:r>
            <a:endParaRPr lang="en-GB" sz="1900" dirty="0">
              <a:latin typeface="Helvetica Light" panose="020B0403020202020204" pitchFamily="34" charset="0"/>
              <a:cs typeface="Arial" panose="020B0604020202020204" pitchFamily="34" charset="0"/>
            </a:endParaRPr>
          </a:p>
          <a:p>
            <a:pPr marL="0" indent="0">
              <a:buNone/>
            </a:pPr>
            <a:endParaRPr lang="en-GB" sz="800" dirty="0">
              <a:latin typeface="Helvetica Light" panose="020B0403020202020204" pitchFamily="34" charset="0"/>
              <a:cs typeface="Arial" panose="020B0604020202020204" pitchFamily="34" charset="0"/>
            </a:endParaRPr>
          </a:p>
          <a:p>
            <a:r>
              <a:rPr lang="en-GB" b="1" dirty="0">
                <a:latin typeface="Helvetica Light" panose="020B0403020202020204" pitchFamily="34" charset="0"/>
                <a:cs typeface="Arial" panose="020B0604020202020204" pitchFamily="34" charset="0"/>
              </a:rPr>
              <a:t>R</a:t>
            </a:r>
            <a:r>
              <a:rPr lang="en-GB" dirty="0">
                <a:latin typeface="Helvetica Light" panose="020B0403020202020204" pitchFamily="34" charset="0"/>
                <a:cs typeface="Arial" panose="020B0604020202020204" pitchFamily="34" charset="0"/>
              </a:rPr>
              <a:t>eusable</a:t>
            </a:r>
          </a:p>
          <a:p>
            <a:pPr marL="0" indent="0">
              <a:buNone/>
            </a:pPr>
            <a:r>
              <a:rPr lang="en-GB" sz="1900" dirty="0" err="1">
                <a:latin typeface="Helvetica Light" panose="020B0403020202020204" pitchFamily="34" charset="0"/>
                <a:cs typeface="Arial" panose="020B0604020202020204" pitchFamily="34" charset="0"/>
              </a:rPr>
              <a:t>Réutilisables</a:t>
            </a:r>
            <a:endParaRPr lang="en-GB" sz="1900" dirty="0">
              <a:latin typeface="Helvetica Light" panose="020B0403020202020204" pitchFamily="34" charset="0"/>
              <a:cs typeface="Arial" panose="020B0604020202020204" pitchFamily="34" charset="0"/>
            </a:endParaRPr>
          </a:p>
        </p:txBody>
      </p:sp>
    </p:spTree>
    <p:extLst>
      <p:ext uri="{BB962C8B-B14F-4D97-AF65-F5344CB8AC3E}">
        <p14:creationId xmlns:p14="http://schemas.microsoft.com/office/powerpoint/2010/main" val="152587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410</Words>
  <Application>Microsoft Macintosh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 Light</vt:lpstr>
      <vt:lpstr>Helvetica Light</vt:lpstr>
      <vt:lpstr>Office Theme</vt:lpstr>
      <vt:lpstr>L’usage du code source pour la recherche</vt:lpstr>
      <vt:lpstr>Coder vs “pointer-cliquer”</vt:lpstr>
      <vt:lpstr>Coder vs “pointer-cliquer”</vt:lpstr>
      <vt:lpstr>Coder vs “pointer-cliquer”</vt:lpstr>
      <vt:lpstr>Coder vs “pointer-cliquer”</vt:lpstr>
      <vt:lpstr>Coder vs “pointer-cliquer”</vt:lpstr>
      <vt:lpstr>Un nouvel outil à maitriser</vt:lpstr>
      <vt:lpstr>La crise de la reproductibilité</vt:lpstr>
      <vt:lpstr>Les principes de la science ouverte</vt:lpstr>
      <vt:lpstr>Les principes de la science ouverte</vt:lpstr>
      <vt:lpstr>Les principes de la science ouverte</vt:lpstr>
      <vt:lpstr>Les principes de la science ouverte</vt:lpstr>
      <vt:lpstr>Les principes de la science ouverte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aymeric hermann</dc:creator>
  <cp:lastModifiedBy>aymeric hermann</cp:lastModifiedBy>
  <cp:revision>11</cp:revision>
  <dcterms:created xsi:type="dcterms:W3CDTF">2023-01-26T00:25:41Z</dcterms:created>
  <dcterms:modified xsi:type="dcterms:W3CDTF">2023-01-27T00:30:00Z</dcterms:modified>
</cp:coreProperties>
</file>