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6858000" cy="9144000"/>
  <p:embeddedFontLst>
    <p:embeddedFont>
      <p:font typeface="Archivo Narrow"/>
      <p:regular r:id="rId25"/>
    </p:embeddedFont>
    <p:embeddedFont>
      <p:font typeface="Georgia" panose="02040502050405020303"/>
      <p:regular r:id="rId26"/>
    </p:embeddedFont>
    <p:embeddedFont>
      <p:font typeface="Pacifico" panose="00000500000000000000"/>
      <p:regular r:id="rId27"/>
    </p:embeddedFont>
    <p:embeddedFont>
      <p:font typeface="Arial Narrow" panose="020B060602020203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28be7674e57_0_8:notes"/>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8be7674e57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28be7674e57_0_17:notes"/>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8be7674e57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28be7674e57_0_23:notes"/>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8be7674e57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28be7674e57_0_29:notes"/>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8be7674e57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28bc9377a58_0_3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8bc9377a58_0_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15"/>
          <p:cNvSpPr txBox="1"/>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15"/>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3" name="Google Shape;13;p15"/>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15"/>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15"/>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5"/>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MISSION</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FFFFFF"/>
              </a:buClr>
              <a:buSzPts val="1100"/>
              <a:buFont typeface="Georgia" panose="02040502050405020303"/>
              <a:buNone/>
            </a:pP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 is a nurturing ground for an individual’s holistic development to make effective contribution to the society in a dynamic environment</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7" name="Google Shape;17;p15"/>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VISION</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FFFFFF"/>
              </a:buClr>
              <a:buSzPts val="1100"/>
              <a:buFont typeface="Georgia" panose="02040502050405020303"/>
              <a:buNone/>
            </a:pP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8" name="Google Shape;18;p15"/>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CORE   VALUES</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FFFFFF"/>
              </a:buClr>
              <a:buSzPts val="1100"/>
              <a:buFont typeface="Georgia" panose="02040502050405020303"/>
              <a:buNone/>
            </a:pP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Faith in God |  Moral Uprightness</a:t>
            </a:r>
            <a:b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 Love of Fellow Beings   </a:t>
            </a:r>
            <a:b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Social Responsibility | Pursuit of Excellence</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pic>
        <p:nvPicPr>
          <p:cNvPr id="19" name="Google Shape;19;p15"/>
          <p:cNvPicPr preferRelativeResize="0"/>
          <p:nvPr/>
        </p:nvPicPr>
        <p:blipFill rotWithShape="1">
          <a:blip r:embed="rId2"/>
          <a:srcRect/>
          <a:stretch>
            <a:fill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92" name="Shape 92"/>
        <p:cNvGrpSpPr/>
        <p:nvPr/>
      </p:nvGrpSpPr>
      <p:grpSpPr>
        <a:xfrm>
          <a:off x="0" y="0"/>
          <a:ext cx="0" cy="0"/>
          <a:chOff x="0" y="0"/>
          <a:chExt cx="0" cy="0"/>
        </a:xfrm>
      </p:grpSpPr>
      <p:sp>
        <p:nvSpPr>
          <p:cNvPr id="93" name="Google Shape;93;p24"/>
          <p:cNvSpPr txBox="1"/>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p:txBody>
      </p:sp>
      <p:sp>
        <p:nvSpPr>
          <p:cNvPr id="94" name="Google Shape;94;p24"/>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95" name="Google Shape;95;p2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2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97" name="Google Shape;97;p2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2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00" name="Shape 100"/>
        <p:cNvGrpSpPr/>
        <p:nvPr/>
      </p:nvGrpSpPr>
      <p:grpSpPr>
        <a:xfrm>
          <a:off x="0" y="0"/>
          <a:ext cx="0" cy="0"/>
          <a:chOff x="0" y="0"/>
          <a:chExt cx="0" cy="0"/>
        </a:xfrm>
      </p:grpSpPr>
      <p:sp>
        <p:nvSpPr>
          <p:cNvPr id="101" name="Google Shape;101;p25"/>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02" name="Google Shape;102;p2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2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04" name="Google Shape;104;p2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2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sp>
        <p:nvSpPr>
          <p:cNvPr id="21" name="Google Shape;21;p16"/>
          <p:cNvSpPr txBox="1"/>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p:txBody>
      </p:sp>
      <p:sp>
        <p:nvSpPr>
          <p:cNvPr id="23" name="Google Shape;23;p16"/>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24" name="Google Shape;24;p1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1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26" name="Google Shape;26;p1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1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1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29" name="Shape 29"/>
        <p:cNvGrpSpPr/>
        <p:nvPr/>
      </p:nvGrpSpPr>
      <p:grpSpPr>
        <a:xfrm>
          <a:off x="0" y="0"/>
          <a:ext cx="0" cy="0"/>
          <a:chOff x="0" y="0"/>
          <a:chExt cx="0" cy="0"/>
        </a:xfrm>
      </p:grpSpPr>
      <p:sp>
        <p:nvSpPr>
          <p:cNvPr id="30" name="Google Shape;30;p17"/>
          <p:cNvSpPr txBox="1"/>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1" name="Google Shape;31;p17"/>
          <p:cNvSpPr txBox="1"/>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p:txBody>
      </p:sp>
      <p:sp>
        <p:nvSpPr>
          <p:cNvPr id="32" name="Google Shape;32;p17"/>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1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1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35" name="Google Shape;35;p1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1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8" name="Shape 38"/>
        <p:cNvGrpSpPr/>
        <p:nvPr/>
      </p:nvGrpSpPr>
      <p:grpSpPr>
        <a:xfrm>
          <a:off x="0" y="0"/>
          <a:ext cx="0" cy="0"/>
          <a:chOff x="0" y="0"/>
          <a:chExt cx="0" cy="0"/>
        </a:xfrm>
      </p:grpSpPr>
      <p:sp>
        <p:nvSpPr>
          <p:cNvPr id="39" name="Google Shape;39;p18"/>
          <p:cNvSpPr txBox="1"/>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18"/>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41" name="Google Shape;41;p1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1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43" name="Google Shape;43;p1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1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1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6" name="Shape 46"/>
        <p:cNvGrpSpPr/>
        <p:nvPr/>
      </p:nvGrpSpPr>
      <p:grpSpPr>
        <a:xfrm>
          <a:off x="0" y="0"/>
          <a:ext cx="0" cy="0"/>
          <a:chOff x="0" y="0"/>
          <a:chExt cx="0" cy="0"/>
        </a:xfrm>
      </p:grpSpPr>
      <p:sp>
        <p:nvSpPr>
          <p:cNvPr id="47" name="Google Shape;47;p19"/>
          <p:cNvSpPr txBox="1"/>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19"/>
          <p:cNvSpPr txBox="1"/>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p:txBody>
      </p:sp>
      <p:sp>
        <p:nvSpPr>
          <p:cNvPr id="49" name="Google Shape;49;p19"/>
          <p:cNvSpPr txBox="1"/>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p:txBody>
      </p:sp>
      <p:sp>
        <p:nvSpPr>
          <p:cNvPr id="50" name="Google Shape;50;p19"/>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51" name="Google Shape;51;p1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1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53" name="Google Shape;53;p1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1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1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8" name="Google Shape;58;p20"/>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59" name="Google Shape;59;p2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2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1" name="Google Shape;61;p2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2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63;p2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64" name="Shape 64"/>
        <p:cNvGrpSpPr/>
        <p:nvPr/>
      </p:nvGrpSpPr>
      <p:grpSpPr>
        <a:xfrm>
          <a:off x="0" y="0"/>
          <a:ext cx="0" cy="0"/>
          <a:chOff x="0" y="0"/>
          <a:chExt cx="0" cy="0"/>
        </a:xfrm>
      </p:grpSpPr>
      <p:sp>
        <p:nvSpPr>
          <p:cNvPr id="65" name="Google Shape;65;p21"/>
          <p:cNvSpPr txBox="1"/>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6" name="Google Shape;66;p21"/>
          <p:cNvSpPr txBox="1"/>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p:txBody>
      </p:sp>
      <p:sp>
        <p:nvSpPr>
          <p:cNvPr id="67" name="Google Shape;67;p21"/>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68" name="Google Shape;68;p2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2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70" name="Google Shape;70;p2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2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2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73" name="Shape 73"/>
        <p:cNvGrpSpPr/>
        <p:nvPr/>
      </p:nvGrpSpPr>
      <p:grpSpPr>
        <a:xfrm>
          <a:off x="0" y="0"/>
          <a:ext cx="0" cy="0"/>
          <a:chOff x="0" y="0"/>
          <a:chExt cx="0" cy="0"/>
        </a:xfrm>
      </p:grpSpPr>
      <p:sp>
        <p:nvSpPr>
          <p:cNvPr id="74" name="Google Shape;74;p22"/>
          <p:cNvSpPr txBox="1"/>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5" name="Google Shape;75;p22"/>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76" name="Google Shape;76;p2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2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78" name="Google Shape;78;p2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2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2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81" name="Shape 81"/>
        <p:cNvGrpSpPr/>
        <p:nvPr/>
      </p:nvGrpSpPr>
      <p:grpSpPr>
        <a:xfrm>
          <a:off x="0" y="0"/>
          <a:ext cx="0" cy="0"/>
          <a:chOff x="0" y="0"/>
          <a:chExt cx="0" cy="0"/>
        </a:xfrm>
      </p:grpSpPr>
      <p:sp>
        <p:nvSpPr>
          <p:cNvPr id="82" name="Google Shape;82;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23"/>
          <p:cNvSpPr txBox="1"/>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3"/>
          <p:cNvSpPr txBox="1"/>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85" name="Google Shape;85;p23"/>
          <p:cNvSpPr txBox="1"/>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p:txBody>
      </p:sp>
      <p:sp>
        <p:nvSpPr>
          <p:cNvPr id="86" name="Google Shape;86;p23"/>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87" name="Google Shape;87;p2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2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9" name="Google Shape;89;p2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2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2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p:txBody>
      </p:sp>
      <p:sp>
        <p:nvSpPr>
          <p:cNvPr id="7" name="Google Shape;7;p14"/>
          <p:cNvSpPr txBox="1"/>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p:txBody>
      </p:sp>
      <p:sp>
        <p:nvSpPr>
          <p:cNvPr id="8" name="Google Shape;8;p14"/>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62865" y="1424940"/>
            <a:ext cx="9081135" cy="77978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None/>
            </a:pPr>
            <a:r>
              <a:rPr lang="en-US" altLang="en-GB"/>
              <a:t>TRAVEL AND TOURISM MANAGEMENT SYSTEM</a:t>
            </a:r>
            <a:endParaRPr lang="en-US" altLang="en-GB"/>
          </a:p>
        </p:txBody>
      </p:sp>
      <p:sp>
        <p:nvSpPr>
          <p:cNvPr id="113" name="Google Shape;113;p1"/>
          <p:cNvSpPr txBox="1"/>
          <p:nvPr/>
        </p:nvSpPr>
        <p:spPr>
          <a:xfrm>
            <a:off x="6948170" y="5012690"/>
            <a:ext cx="2196465" cy="762000"/>
          </a:xfrm>
          <a:prstGeom prst="rect">
            <a:avLst/>
          </a:prstGeom>
          <a:noFill/>
          <a:ln>
            <a:noFill/>
          </a:ln>
        </p:spPr>
        <p:txBody>
          <a:bodyPr spcFirstLastPara="1" wrap="square" lIns="91425" tIns="91425" rIns="91425" bIns="91425" anchor="t" anchorCtr="0">
            <a:noAutofit/>
          </a:bodyPr>
          <a:lstStyle/>
          <a:p>
            <a:pPr marL="0" indent="0">
              <a:buClr>
                <a:srgbClr val="000000"/>
              </a:buClr>
              <a:buSzPts val="2000"/>
              <a:buFont typeface="Arial" panose="020B0604020202020204"/>
              <a:buNone/>
            </a:pPr>
            <a:r>
              <a:rPr lang="en-GB" sz="1200" b="1" cap="none">
                <a:latin typeface="Archivo Narrow"/>
                <a:ea typeface="Archivo Narrow"/>
                <a:cs typeface="Archivo Narrow"/>
                <a:sym typeface="Archivo Narrow"/>
              </a:rPr>
              <a:t>Presented by:</a:t>
            </a:r>
            <a:endParaRPr sz="1200" b="1" cap="none">
              <a:latin typeface="Archivo Narrow"/>
              <a:ea typeface="Archivo Narrow"/>
              <a:cs typeface="Archivo Narrow"/>
              <a:sym typeface="Archivo Narrow"/>
            </a:endParaRPr>
          </a:p>
          <a:p>
            <a:pPr marL="0" indent="0">
              <a:buClr>
                <a:srgbClr val="000000"/>
              </a:buClr>
              <a:buSzPts val="2000"/>
              <a:buFont typeface="Arial" panose="020B0604020202020204"/>
              <a:buNone/>
            </a:pPr>
            <a:r>
              <a:rPr lang="en-US" sz="1200">
                <a:latin typeface="Archivo Narrow"/>
                <a:ea typeface="Archivo Narrow"/>
                <a:cs typeface="Archivo Narrow"/>
                <a:sym typeface="Archivo Narrow"/>
              </a:rPr>
              <a:t>ALWIN TOMY - 2347207</a:t>
            </a:r>
            <a:endParaRPr lang="en-US" sz="1200">
              <a:latin typeface="Archivo Narrow"/>
              <a:ea typeface="Archivo Narrow"/>
              <a:cs typeface="Archivo Narrow"/>
              <a:sym typeface="Archivo Narrow"/>
            </a:endParaRPr>
          </a:p>
          <a:p>
            <a:pPr marL="0" indent="0">
              <a:buClr>
                <a:srgbClr val="000000"/>
              </a:buClr>
              <a:buSzPts val="2000"/>
              <a:buFont typeface="Arial" panose="020B0604020202020204"/>
              <a:buNone/>
            </a:pPr>
            <a:r>
              <a:rPr lang="en-US" sz="1200">
                <a:latin typeface="Archivo Narrow"/>
                <a:ea typeface="Archivo Narrow"/>
                <a:cs typeface="Archivo Narrow"/>
                <a:sym typeface="Archivo Narrow"/>
              </a:rPr>
              <a:t>PAVITHARANI G P - 2347244</a:t>
            </a:r>
            <a:endParaRPr lang="en-US" sz="1200">
              <a:latin typeface="Archivo Narrow"/>
              <a:ea typeface="Archivo Narrow"/>
              <a:cs typeface="Archivo Narrow"/>
              <a:sym typeface="Archivo Narrow"/>
            </a:endParaRPr>
          </a:p>
          <a:p>
            <a:pPr marL="0" indent="0">
              <a:buClr>
                <a:srgbClr val="000000"/>
              </a:buClr>
              <a:buSzPts val="2000"/>
              <a:buFont typeface="Arial" panose="020B0604020202020204"/>
              <a:buNone/>
            </a:pPr>
            <a:r>
              <a:rPr lang="en-US" sz="1200">
                <a:latin typeface="Archivo Narrow"/>
                <a:ea typeface="Archivo Narrow"/>
                <a:cs typeface="Archivo Narrow"/>
                <a:sym typeface="Archivo Narrow"/>
              </a:rPr>
              <a:t>VISHNU SWAROOP P S - 2347265</a:t>
            </a:r>
            <a:endParaRPr lang="en-US" sz="1200">
              <a:latin typeface="Archivo Narrow"/>
              <a:ea typeface="Archivo Narrow"/>
              <a:cs typeface="Archivo Narrow"/>
              <a:sym typeface="Archivo Narrow"/>
            </a:endParaRPr>
          </a:p>
        </p:txBody>
      </p:sp>
      <p:sp>
        <p:nvSpPr>
          <p:cNvPr id="114" name="Google Shape;114;p1"/>
          <p:cNvSpPr txBox="1"/>
          <p:nvPr/>
        </p:nvSpPr>
        <p:spPr>
          <a:xfrm>
            <a:off x="251460" y="5085080"/>
            <a:ext cx="1571625" cy="673735"/>
          </a:xfrm>
          <a:prstGeom prst="rect">
            <a:avLst/>
          </a:prstGeom>
          <a:noFill/>
          <a:ln>
            <a:noFill/>
          </a:ln>
        </p:spPr>
        <p:txBody>
          <a:bodyPr spcFirstLastPara="1" wrap="square" lIns="91425" tIns="45700" rIns="91425" bIns="45700" anchor="t" anchorCtr="0">
            <a:noAutofit/>
          </a:bodyPr>
          <a:lstStyle/>
          <a:p>
            <a:pPr marL="0" indent="0">
              <a:buNone/>
            </a:pPr>
            <a:r>
              <a:rPr lang="en-GB" sz="1800" b="1">
                <a:latin typeface="Arial Narrow" panose="020B0606020202030204" charset="0"/>
                <a:cs typeface="Arial Narrow" panose="020B0606020202030204" charset="0"/>
              </a:rPr>
              <a:t>Evaluated By:</a:t>
            </a:r>
            <a:endParaRPr lang="en-GB" sz="1800" b="1">
              <a:latin typeface="Arial Narrow" panose="020B0606020202030204" charset="0"/>
              <a:cs typeface="Arial Narrow" panose="020B0606020202030204" charset="0"/>
            </a:endParaRPr>
          </a:p>
          <a:p>
            <a:pPr marL="0" indent="0">
              <a:buNone/>
            </a:pPr>
            <a:r>
              <a:rPr lang="en-GB" sz="1800" cap="none">
                <a:latin typeface="Arial Narrow" panose="020B0606020202030204" charset="0"/>
                <a:ea typeface="Arial" panose="020B0604020202020204"/>
                <a:cs typeface="Arial Narrow" panose="020B0606020202030204" charset="0"/>
                <a:sym typeface="Arial" panose="020B0604020202020204"/>
              </a:rPr>
              <a:t>Dr.Cynthia</a:t>
            </a:r>
            <a:endParaRPr sz="1800" cap="none">
              <a:latin typeface="Arial Narrow" panose="020B0606020202030204" charset="0"/>
              <a:ea typeface="Arial" panose="020B0604020202020204"/>
              <a:cs typeface="Arial Narrow" panose="020B0606020202030204" charset="0"/>
              <a:sym typeface="Arial" panose="020B0604020202020204"/>
            </a:endParaRPr>
          </a:p>
          <a:p>
            <a:pPr marL="0" indent="0">
              <a:buNone/>
            </a:pPr>
            <a:endParaRPr sz="1800" b="1" cap="none">
              <a:latin typeface="Arial Narrow" panose="020B0606020202030204" charset="0"/>
              <a:ea typeface="Arial" panose="020B0604020202020204"/>
              <a:cs typeface="Arial Narrow" panose="020B0606020202030204" charset="0"/>
              <a:sym typeface="Arial" panose="020B0604020202020204"/>
            </a:endParaRPr>
          </a:p>
          <a:p>
            <a:pPr marL="0" indent="0">
              <a:buNone/>
            </a:pPr>
            <a:endParaRPr sz="1800" b="1" cap="none">
              <a:latin typeface="Arial Narrow" panose="020B0606020202030204" charset="0"/>
              <a:ea typeface="Arial" panose="020B0604020202020204"/>
              <a:cs typeface="Arial Narrow" panose="020B0606020202030204" charset="0"/>
              <a:sym typeface="Arial" panose="020B0604020202020204"/>
            </a:endParaRPr>
          </a:p>
          <a:p>
            <a:pPr marL="0" indent="0">
              <a:buNone/>
            </a:pPr>
            <a:endParaRPr sz="1800" b="1" cap="none">
              <a:latin typeface="Arial Narrow" panose="020B0606020202030204" charset="0"/>
              <a:ea typeface="Arial" panose="020B0604020202020204"/>
              <a:cs typeface="Arial Narrow" panose="020B0606020202030204" charset="0"/>
              <a:sym typeface="Arial" panose="020B0604020202020204"/>
            </a:endParaRPr>
          </a:p>
          <a:p>
            <a:pPr marL="0" indent="0">
              <a:buNone/>
            </a:pPr>
            <a:endParaRPr sz="1800" b="1" cap="none">
              <a:latin typeface="Arial Narrow" panose="020B0606020202030204" charset="0"/>
              <a:ea typeface="Arial" panose="020B0604020202020204"/>
              <a:cs typeface="Arial Narrow" panose="020B0606020202030204" charset="0"/>
              <a:sym typeface="Arial" panose="020B0604020202020204"/>
            </a:endParaRPr>
          </a:p>
        </p:txBody>
      </p:sp>
      <p:pic>
        <p:nvPicPr>
          <p:cNvPr id="100" name="Picture 99"/>
          <p:cNvPicPr/>
          <p:nvPr/>
        </p:nvPicPr>
        <p:blipFill>
          <a:blip r:embed="rId1"/>
          <a:stretch>
            <a:fillRect/>
          </a:stretch>
        </p:blipFill>
        <p:spPr>
          <a:xfrm>
            <a:off x="1823085" y="2204720"/>
            <a:ext cx="5181600" cy="288036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9"/>
          <p:cNvSpPr txBox="1"/>
          <p:nvPr>
            <p:ph type="title"/>
          </p:nvPr>
        </p:nvSpPr>
        <p:spPr>
          <a:xfrm>
            <a:off x="711750" y="885150"/>
            <a:ext cx="80721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CONCLUSION</a:t>
            </a:r>
            <a:endParaRPr lang="en-GB"/>
          </a:p>
          <a:p>
            <a:pPr marL="0" lvl="0" indent="0" algn="l" rtl="0">
              <a:lnSpc>
                <a:spcPct val="100000"/>
              </a:lnSpc>
              <a:spcBef>
                <a:spcPts val="0"/>
              </a:spcBef>
              <a:spcAft>
                <a:spcPts val="0"/>
              </a:spcAft>
              <a:buSzPts val="2800"/>
              <a:buNone/>
            </a:pPr>
          </a:p>
        </p:txBody>
      </p:sp>
      <p:sp>
        <p:nvSpPr>
          <p:cNvPr id="177" name="Google Shape;177;p9"/>
          <p:cNvSpPr txBox="1"/>
          <p:nvPr>
            <p:ph type="body" idx="1"/>
          </p:nvPr>
        </p:nvSpPr>
        <p:spPr>
          <a:xfrm>
            <a:off x="234950" y="1916430"/>
            <a:ext cx="8786495" cy="27647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a:solidFill>
                  <a:schemeClr val="dk1"/>
                </a:solidFill>
              </a:rPr>
              <a:t>The Travel and Tourism Management System project is designed to revolutionize the way users engage with travel-related processes. By providing a user-friendly platform for profile management, tour and hotel information, and secure online payments, the application seeks to offer a comprehensive solution to the complexities of travel planning. Embracing the advancements in technology, this system aims to elevate the overall user experience in the dynamic realm of travel and tourism.</a:t>
            </a:r>
            <a:endParaRPr>
              <a:solidFill>
                <a:schemeClr val="dk1"/>
              </a:solidFill>
            </a:endParaRPr>
          </a:p>
        </p:txBody>
      </p:sp>
      <p:sp>
        <p:nvSpPr>
          <p:cNvPr id="178" name="Google Shape;178;p9"/>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10"/>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
        <p:nvSpPr>
          <p:cNvPr id="184" name="Google Shape;184;p10"/>
          <p:cNvSpPr txBox="1"/>
          <p:nvPr/>
        </p:nvSpPr>
        <p:spPr>
          <a:xfrm>
            <a:off x="664200" y="605425"/>
            <a:ext cx="7815600" cy="93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b="1">
                <a:latin typeface="Archivo Narrow"/>
                <a:ea typeface="Archivo Narrow"/>
                <a:cs typeface="Archivo Narrow"/>
                <a:sym typeface="Archivo Narrow"/>
              </a:rPr>
              <a:t>SCREENSHOTS</a:t>
            </a:r>
            <a:endParaRPr sz="2800" b="1">
              <a:latin typeface="Archivo Narrow"/>
              <a:ea typeface="Archivo Narrow"/>
              <a:cs typeface="Archivo Narrow"/>
              <a:sym typeface="Archivo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11"/>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12"/>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g28be7674e57_0_8"/>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2"/>
              </a:buClr>
              <a:buSzPts val="1000"/>
              <a:buFont typeface="Arial" panose="020B0604020202020204"/>
              <a:buNone/>
            </a:pPr>
            <a:fld id="{00000000-1234-1234-1234-123412341234}" type="slidenum">
              <a:rPr lang="en-GB"/>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g28be7674e57_0_17"/>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g28be7674e57_0_23"/>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2"/>
              </a:buClr>
              <a:buSzPts val="1000"/>
              <a:buFont typeface="Arial" panose="020B0604020202020204"/>
              <a:buNone/>
            </a:pPr>
            <a:fld id="{00000000-1234-1234-1234-123412341234}" type="slidenum">
              <a:rPr lang="en-GB"/>
            </a:fld>
            <a:endParaRPr lang="en-GB"/>
          </a:p>
        </p:txBody>
      </p:sp>
      <p:pic>
        <p:nvPicPr>
          <p:cNvPr id="215" name="Google Shape;215;g28be7674e57_0_23"/>
          <p:cNvPicPr preferRelativeResize="0"/>
          <p:nvPr/>
        </p:nvPicPr>
        <p:blipFill>
          <a:blip r:embed="rId1"/>
          <a:stretch>
            <a:fillRect/>
          </a:stretch>
        </p:blipFill>
        <p:spPr>
          <a:xfrm>
            <a:off x="152400" y="942975"/>
            <a:ext cx="8839200" cy="497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g28be7674e57_0_29"/>
          <p:cNvSpPr txBox="1"/>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2"/>
              </a:buClr>
              <a:buSzPts val="1000"/>
              <a:buFont typeface="Arial" panose="020B0604020202020204"/>
              <a:buNone/>
            </a:pPr>
            <a:fld id="{00000000-1234-1234-1234-123412341234}" type="slidenum">
              <a:rPr lang="en-GB"/>
            </a:fld>
            <a:endParaRPr lang="en-GB"/>
          </a:p>
        </p:txBody>
      </p:sp>
      <p:pic>
        <p:nvPicPr>
          <p:cNvPr id="221" name="Google Shape;221;g28be7674e57_0_29"/>
          <p:cNvPicPr preferRelativeResize="0"/>
          <p:nvPr/>
        </p:nvPicPr>
        <p:blipFill>
          <a:blip r:embed="rId1"/>
          <a:stretch>
            <a:fillRect/>
          </a:stretch>
        </p:blipFill>
        <p:spPr>
          <a:xfrm>
            <a:off x="152400" y="942975"/>
            <a:ext cx="8839200" cy="497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311700" y="1724901"/>
            <a:ext cx="8520600" cy="236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GB" b="0" u="sng">
                <a:latin typeface="Pacifico" panose="00000500000000000000"/>
                <a:ea typeface="Pacifico" panose="00000500000000000000"/>
                <a:cs typeface="Pacifico" panose="00000500000000000000"/>
                <a:sym typeface="Pacifico" panose="00000500000000000000"/>
              </a:rPr>
              <a:t>Thanks!</a:t>
            </a:r>
            <a:endParaRPr b="0" u="sng">
              <a:latin typeface="Pacifico" panose="00000500000000000000"/>
              <a:ea typeface="Pacifico" panose="00000500000000000000"/>
              <a:cs typeface="Pacifico" panose="00000500000000000000"/>
              <a:sym typeface="Pacifico" panose="00000500000000000000"/>
            </a:endParaRPr>
          </a:p>
        </p:txBody>
      </p:sp>
      <p:sp>
        <p:nvSpPr>
          <p:cNvPr id="227" name="Google Shape;227;p13"/>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
          <p:cNvSpPr txBox="1"/>
          <p:nvPr>
            <p:ph type="title"/>
          </p:nvPr>
        </p:nvSpPr>
        <p:spPr>
          <a:xfrm>
            <a:off x="311700" y="633832"/>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ABSTRACT</a:t>
            </a:r>
            <a:endParaRPr lang="en-GB"/>
          </a:p>
        </p:txBody>
      </p:sp>
      <p:sp>
        <p:nvSpPr>
          <p:cNvPr id="120" name="Google Shape;120;p2"/>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
        <p:nvSpPr>
          <p:cNvPr id="121" name="Google Shape;121;p2"/>
          <p:cNvSpPr txBox="1"/>
          <p:nvPr/>
        </p:nvSpPr>
        <p:spPr>
          <a:xfrm>
            <a:off x="311785" y="1473835"/>
            <a:ext cx="8248015" cy="4699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100">
                <a:latin typeface="Archivo Narrow"/>
                <a:ea typeface="Archivo Narrow"/>
                <a:cs typeface="Archivo Narrow"/>
                <a:sym typeface="Archivo Narrow"/>
              </a:rPr>
              <a:t>Our </a:t>
            </a:r>
            <a:r>
              <a:rPr sz="2100">
                <a:latin typeface="Archivo Narrow"/>
                <a:ea typeface="Archivo Narrow"/>
                <a:cs typeface="Archivo Narrow"/>
                <a:sym typeface="Archivo Narrow"/>
              </a:rPr>
              <a:t>Travel and Tourism Management System is a comprehensive SWING-based web application designed to automate and streamline travel-related processes.</a:t>
            </a:r>
            <a:endParaRPr sz="2100">
              <a:latin typeface="Archivo Narrow"/>
              <a:ea typeface="Archivo Narrow"/>
              <a:cs typeface="Archivo Narrow"/>
              <a:sym typeface="Archivo Narrow"/>
            </a:endParaRPr>
          </a:p>
          <a:p>
            <a:pPr marL="0" marR="0" lvl="0" indent="0" algn="just" rtl="0">
              <a:lnSpc>
                <a:spcPct val="100000"/>
              </a:lnSpc>
              <a:spcBef>
                <a:spcPts val="0"/>
              </a:spcBef>
              <a:spcAft>
                <a:spcPts val="0"/>
              </a:spcAft>
              <a:buNone/>
            </a:pPr>
            <a:endParaRPr sz="2100">
              <a:latin typeface="Archivo Narrow"/>
              <a:ea typeface="Archivo Narrow"/>
              <a:cs typeface="Archivo Narrow"/>
              <a:sym typeface="Archivo Narrow"/>
            </a:endParaRPr>
          </a:p>
          <a:p>
            <a:pPr marL="0" marR="0" lvl="0" indent="0" algn="just" rtl="0">
              <a:lnSpc>
                <a:spcPct val="100000"/>
              </a:lnSpc>
              <a:spcBef>
                <a:spcPts val="0"/>
              </a:spcBef>
              <a:spcAft>
                <a:spcPts val="0"/>
              </a:spcAft>
              <a:buNone/>
            </a:pPr>
            <a:r>
              <a:rPr lang="en-GB" sz="2100">
                <a:latin typeface="Archivo Narrow"/>
                <a:ea typeface="Archivo Narrow"/>
                <a:cs typeface="Archivo Narrow"/>
                <a:sym typeface="Archivo Narrow"/>
              </a:rPr>
              <a:t>This project highlights the hardware and software requirement.The application also serves as a valuable resource for obtaining details about travel agencies.</a:t>
            </a:r>
            <a:endParaRPr lang="en-GB" sz="2100">
              <a:latin typeface="Archivo Narrow"/>
              <a:ea typeface="Archivo Narrow"/>
              <a:cs typeface="Archivo Narrow"/>
              <a:sym typeface="Archivo Narrow"/>
            </a:endParaRPr>
          </a:p>
          <a:p>
            <a:pPr marL="0" marR="0" lvl="0" indent="0" algn="just" rtl="0">
              <a:lnSpc>
                <a:spcPct val="100000"/>
              </a:lnSpc>
              <a:spcBef>
                <a:spcPts val="0"/>
              </a:spcBef>
              <a:spcAft>
                <a:spcPts val="0"/>
              </a:spcAft>
              <a:buNone/>
            </a:pPr>
            <a:endParaRPr lang="en-GB" sz="2100">
              <a:latin typeface="Archivo Narrow"/>
              <a:ea typeface="Archivo Narrow"/>
              <a:cs typeface="Archivo Narrow"/>
              <a:sym typeface="Archivo Narrow"/>
            </a:endParaRPr>
          </a:p>
          <a:p>
            <a:pPr marL="0" marR="0" lvl="0" indent="0" algn="just" rtl="0">
              <a:lnSpc>
                <a:spcPct val="100000"/>
              </a:lnSpc>
              <a:spcBef>
                <a:spcPts val="0"/>
              </a:spcBef>
              <a:spcAft>
                <a:spcPts val="0"/>
              </a:spcAft>
              <a:buNone/>
            </a:pPr>
            <a:r>
              <a:rPr lang="en-GB" sz="2100">
                <a:latin typeface="Archivo Narrow"/>
                <a:ea typeface="Archivo Narrow"/>
                <a:cs typeface="Archivo Narrow"/>
                <a:sym typeface="Archivo Narrow"/>
              </a:rPr>
              <a:t>In the rapidly evolving landscape of the travel and tourism industry, the need for efficient and streamlined management systems has become increasingly apparent. The Travel and Tourism Management System project aims to address this demand by developing a comprehensive application that automates various processes and activities related to travel. This system is designed to empower users to perform a wide array of operations with ease, ranging from accessing destination information to managing personal travel details.</a:t>
            </a:r>
            <a:endParaRPr sz="2100">
              <a:latin typeface="Archivo Narrow"/>
              <a:ea typeface="Archivo Narrow"/>
              <a:cs typeface="Archivo Narrow"/>
              <a:sym typeface="Archivo Narrow"/>
            </a:endParaRPr>
          </a:p>
          <a:p>
            <a:pPr marL="0" marR="0" lvl="0" indent="0" algn="just" rtl="0">
              <a:lnSpc>
                <a:spcPct val="100000"/>
              </a:lnSpc>
              <a:spcBef>
                <a:spcPts val="0"/>
              </a:spcBef>
              <a:spcAft>
                <a:spcPts val="0"/>
              </a:spcAft>
              <a:buNone/>
            </a:pPr>
            <a:endParaRPr sz="2100" i="0" u="none" strike="noStrike" cap="none">
              <a:solidFill>
                <a:srgbClr val="000000"/>
              </a:solidFill>
              <a:latin typeface="Archivo Narrow"/>
              <a:ea typeface="Archivo Narrow"/>
              <a:cs typeface="Archivo Narrow"/>
              <a:sym typeface="Archivo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3"/>
          <p:cNvSpPr txBox="1"/>
          <p:nvPr>
            <p:ph type="title"/>
          </p:nvPr>
        </p:nvSpPr>
        <p:spPr>
          <a:xfrm>
            <a:off x="466475" y="776475"/>
            <a:ext cx="84438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GB"/>
              <a:t>CONTENTS</a:t>
            </a:r>
            <a:endParaRPr lang="en-GB"/>
          </a:p>
        </p:txBody>
      </p:sp>
      <p:sp>
        <p:nvSpPr>
          <p:cNvPr id="127" name="Google Shape;127;p3"/>
          <p:cNvSpPr txBox="1"/>
          <p:nvPr>
            <p:ph type="body" idx="1"/>
          </p:nvPr>
        </p:nvSpPr>
        <p:spPr>
          <a:xfrm>
            <a:off x="311700" y="1415000"/>
            <a:ext cx="4730700" cy="3723900"/>
          </a:xfrm>
          <a:prstGeom prst="rect">
            <a:avLst/>
          </a:prstGeom>
          <a:noFill/>
          <a:ln>
            <a:noFill/>
          </a:ln>
        </p:spPr>
        <p:txBody>
          <a:bodyPr spcFirstLastPara="1" wrap="square" lIns="91425" tIns="91425" rIns="91425" bIns="91425" anchor="ctr" anchorCtr="0">
            <a:noAutofit/>
          </a:bodyPr>
          <a:lstStyle/>
          <a:p>
            <a:pPr marL="457200" lvl="0" indent="-368300" algn="l" rtl="0">
              <a:lnSpc>
                <a:spcPct val="115000"/>
              </a:lnSpc>
              <a:spcBef>
                <a:spcPts val="600"/>
              </a:spcBef>
              <a:spcAft>
                <a:spcPts val="0"/>
              </a:spcAft>
              <a:buSzPts val="2200"/>
              <a:buChar char="●"/>
            </a:pPr>
            <a:r>
              <a:rPr lang="en-GB"/>
              <a:t>Introduction</a:t>
            </a:r>
            <a:endParaRPr lang="en-GB"/>
          </a:p>
          <a:p>
            <a:pPr marL="457200" lvl="0" indent="-368300" algn="l" rtl="0">
              <a:lnSpc>
                <a:spcPct val="115000"/>
              </a:lnSpc>
              <a:spcBef>
                <a:spcPts val="0"/>
              </a:spcBef>
              <a:spcAft>
                <a:spcPts val="0"/>
              </a:spcAft>
              <a:buSzPts val="2200"/>
              <a:buChar char="●"/>
            </a:pPr>
            <a:r>
              <a:rPr lang="en-GB"/>
              <a:t>Hardware Requirements</a:t>
            </a:r>
            <a:endParaRPr lang="en-GB"/>
          </a:p>
          <a:p>
            <a:pPr marL="457200" lvl="0" indent="-368300" algn="l" rtl="0">
              <a:lnSpc>
                <a:spcPct val="115000"/>
              </a:lnSpc>
              <a:spcBef>
                <a:spcPts val="0"/>
              </a:spcBef>
              <a:spcAft>
                <a:spcPts val="0"/>
              </a:spcAft>
              <a:buSzPts val="2200"/>
              <a:buChar char="●"/>
            </a:pPr>
            <a:r>
              <a:rPr lang="en-GB"/>
              <a:t>Software Requirements</a:t>
            </a:r>
            <a:endParaRPr lang="en-GB"/>
          </a:p>
          <a:p>
            <a:pPr marL="457200" lvl="0" indent="-368300" algn="l" rtl="0">
              <a:lnSpc>
                <a:spcPct val="115000"/>
              </a:lnSpc>
              <a:spcBef>
                <a:spcPts val="0"/>
              </a:spcBef>
              <a:spcAft>
                <a:spcPts val="0"/>
              </a:spcAft>
              <a:buSzPts val="2200"/>
              <a:buChar char="●"/>
            </a:pPr>
            <a:r>
              <a:rPr lang="en-GB"/>
              <a:t>Project Description</a:t>
            </a:r>
            <a:endParaRPr lang="en-GB"/>
          </a:p>
          <a:p>
            <a:pPr marL="457200" lvl="0" indent="-368300" algn="l" rtl="0">
              <a:lnSpc>
                <a:spcPct val="115000"/>
              </a:lnSpc>
              <a:spcBef>
                <a:spcPts val="0"/>
              </a:spcBef>
              <a:spcAft>
                <a:spcPts val="0"/>
              </a:spcAft>
              <a:buSzPts val="2200"/>
              <a:buChar char="●"/>
            </a:pPr>
            <a:r>
              <a:rPr lang="en-GB"/>
              <a:t>Conclusion</a:t>
            </a:r>
            <a:endParaRPr lang="en-GB"/>
          </a:p>
          <a:p>
            <a:pPr marL="457200" lvl="0" indent="-368300" algn="l" rtl="0">
              <a:lnSpc>
                <a:spcPct val="115000"/>
              </a:lnSpc>
              <a:spcBef>
                <a:spcPts val="0"/>
              </a:spcBef>
              <a:spcAft>
                <a:spcPts val="0"/>
              </a:spcAft>
              <a:buSzPts val="2200"/>
              <a:buChar char="●"/>
            </a:pPr>
            <a:r>
              <a:rPr lang="en-GB"/>
              <a:t>ScreenShots</a:t>
            </a:r>
            <a:endParaRPr lang="en-GB"/>
          </a:p>
        </p:txBody>
      </p:sp>
      <p:sp>
        <p:nvSpPr>
          <p:cNvPr id="128" name="Google Shape;128;p3"/>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pic>
        <p:nvPicPr>
          <p:cNvPr id="101" name="Picture 100"/>
          <p:cNvPicPr/>
          <p:nvPr/>
        </p:nvPicPr>
        <p:blipFill>
          <a:blip r:embed="rId1"/>
          <a:stretch>
            <a:fillRect/>
          </a:stretch>
        </p:blipFill>
        <p:spPr>
          <a:xfrm>
            <a:off x="4800600" y="1700530"/>
            <a:ext cx="3921125" cy="380174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4"/>
          <p:cNvSpPr txBox="1"/>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GB"/>
              <a:t>INTRODUCTION</a:t>
            </a:r>
            <a:endParaRPr lang="en-GB"/>
          </a:p>
        </p:txBody>
      </p:sp>
      <p:sp>
        <p:nvSpPr>
          <p:cNvPr id="135" name="Google Shape;135;p4"/>
          <p:cNvSpPr txBox="1"/>
          <p:nvPr>
            <p:ph type="body" idx="1"/>
          </p:nvPr>
        </p:nvSpPr>
        <p:spPr>
          <a:xfrm>
            <a:off x="311700" y="1356875"/>
            <a:ext cx="8520600" cy="46782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panose="020B0604020202020204"/>
              <a:buNone/>
            </a:pPr>
            <a:r>
              <a:rPr lang="en-GB"/>
              <a:t>The Travel and Tourism Management System project is designed to revolutionize travel operations by introducing a comprehensive and user-friendly application. With a primary focus on user convenience, the system incorporates a robust user profile management module, empowering individuals to add, update, and delete their personal information.</a:t>
            </a:r>
            <a:endParaRPr lang="en-GB"/>
          </a:p>
          <a:p>
            <a:pPr marL="0" lvl="0" indent="0" algn="just" rtl="0">
              <a:lnSpc>
                <a:spcPct val="100000"/>
              </a:lnSpc>
              <a:spcBef>
                <a:spcPts val="0"/>
              </a:spcBef>
              <a:spcAft>
                <a:spcPts val="0"/>
              </a:spcAft>
              <a:buClr>
                <a:schemeClr val="dk1"/>
              </a:buClr>
              <a:buSzPts val="1100"/>
              <a:buFont typeface="Arial" panose="020B0604020202020204"/>
              <a:buNone/>
            </a:pPr>
            <a:endParaRPr lang="en-GB"/>
          </a:p>
          <a:p>
            <a:pPr marL="0" lvl="0" indent="0" algn="just" rtl="0">
              <a:lnSpc>
                <a:spcPct val="100000"/>
              </a:lnSpc>
              <a:spcBef>
                <a:spcPts val="0"/>
              </a:spcBef>
              <a:spcAft>
                <a:spcPts val="0"/>
              </a:spcAft>
              <a:buClr>
                <a:schemeClr val="dk1"/>
              </a:buClr>
              <a:buSzPts val="1100"/>
              <a:buFont typeface="Arial" panose="020B0604020202020204"/>
              <a:buNone/>
            </a:pPr>
            <a:r>
              <a:rPr lang="en-GB"/>
              <a:t> Users can seamlessly explore and book travel packages and hotels, simplifying the travel planning process. The application serves as a centralized hub for accessing vital travel information, aiding users in tracking their tours effortlessly. Furthermore, it offers valuable insights into various travel agencies. The inclusion of a secure payment gateway ensures a safe and efficient transaction process, enhancing the overall travel experience.</a:t>
            </a:r>
            <a:endParaRPr lang="en-GB"/>
          </a:p>
          <a:p>
            <a:pPr marL="0" lvl="0" indent="0" algn="just" rtl="0">
              <a:lnSpc>
                <a:spcPct val="100000"/>
              </a:lnSpc>
              <a:spcBef>
                <a:spcPts val="0"/>
              </a:spcBef>
              <a:spcAft>
                <a:spcPts val="0"/>
              </a:spcAft>
              <a:buClr>
                <a:schemeClr val="dk1"/>
              </a:buClr>
              <a:buSzPts val="1100"/>
              <a:buFont typeface="Arial" panose="020B0604020202020204"/>
              <a:buNone/>
            </a:pPr>
            <a:endParaRPr lang="en-GB"/>
          </a:p>
          <a:p>
            <a:pPr marL="0" lvl="0" indent="0" algn="just" rtl="0">
              <a:lnSpc>
                <a:spcPct val="100000"/>
              </a:lnSpc>
              <a:spcBef>
                <a:spcPts val="0"/>
              </a:spcBef>
              <a:spcAft>
                <a:spcPts val="0"/>
              </a:spcAft>
              <a:buClr>
                <a:schemeClr val="dk1"/>
              </a:buClr>
              <a:buSzPts val="1100"/>
              <a:buFont typeface="Arial" panose="020B0604020202020204"/>
              <a:buNone/>
            </a:pPr>
            <a:endParaRPr lang="en-GB"/>
          </a:p>
          <a:p>
            <a:pPr marL="0" lvl="0" indent="0" algn="just" rtl="0">
              <a:lnSpc>
                <a:spcPct val="100000"/>
              </a:lnSpc>
              <a:spcBef>
                <a:spcPts val="0"/>
              </a:spcBef>
              <a:spcAft>
                <a:spcPts val="0"/>
              </a:spcAft>
              <a:buClr>
                <a:schemeClr val="dk1"/>
              </a:buClr>
              <a:buSzPts val="1100"/>
              <a:buFont typeface="Arial" panose="020B0604020202020204"/>
              <a:buNone/>
            </a:pPr>
            <a:endParaRPr lang="en-GB"/>
          </a:p>
          <a:p>
            <a:pPr marL="0" lvl="0" indent="0" algn="just" rtl="0">
              <a:lnSpc>
                <a:spcPct val="100000"/>
              </a:lnSpc>
              <a:spcBef>
                <a:spcPts val="0"/>
              </a:spcBef>
              <a:spcAft>
                <a:spcPts val="0"/>
              </a:spcAft>
              <a:buClr>
                <a:schemeClr val="dk1"/>
              </a:buClr>
              <a:buSzPts val="1100"/>
              <a:buFont typeface="Arial" panose="020B0604020202020204"/>
              <a:buNone/>
            </a:pPr>
            <a:endParaRPr lang="en-GB"/>
          </a:p>
          <a:p>
            <a:pPr marL="0" lvl="0" indent="0" algn="just" rtl="0">
              <a:lnSpc>
                <a:spcPct val="100000"/>
              </a:lnSpc>
              <a:spcBef>
                <a:spcPts val="0"/>
              </a:spcBef>
              <a:spcAft>
                <a:spcPts val="0"/>
              </a:spcAft>
              <a:buClr>
                <a:schemeClr val="dk1"/>
              </a:buClr>
              <a:buSzPts val="1100"/>
              <a:buFont typeface="Arial" panose="020B0604020202020204"/>
              <a:buNone/>
            </a:pPr>
            <a:endParaRPr lang="en-GB"/>
          </a:p>
          <a:p>
            <a:pPr marL="0" lvl="0" indent="0" algn="just" rtl="0">
              <a:lnSpc>
                <a:spcPct val="100000"/>
              </a:lnSpc>
              <a:spcBef>
                <a:spcPts val="0"/>
              </a:spcBef>
              <a:spcAft>
                <a:spcPts val="0"/>
              </a:spcAft>
              <a:buClr>
                <a:schemeClr val="dk1"/>
              </a:buClr>
              <a:buSzPts val="1100"/>
              <a:buFont typeface="Arial" panose="020B0604020202020204"/>
              <a:buNone/>
            </a:pPr>
            <a:endParaRPr lang="en-GB"/>
          </a:p>
          <a:p>
            <a:pPr marL="0" lvl="0" indent="0" algn="just" rtl="0">
              <a:lnSpc>
                <a:spcPct val="100000"/>
              </a:lnSpc>
              <a:spcBef>
                <a:spcPts val="0"/>
              </a:spcBef>
              <a:spcAft>
                <a:spcPts val="0"/>
              </a:spcAft>
              <a:buClr>
                <a:schemeClr val="dk1"/>
              </a:buClr>
              <a:buSzPts val="1100"/>
              <a:buFont typeface="Arial" panose="020B0604020202020204"/>
              <a:buNone/>
            </a:pPr>
          </a:p>
          <a:p>
            <a:pPr marL="0" lvl="0" indent="0" algn="just" rtl="0">
              <a:lnSpc>
                <a:spcPct val="100000"/>
              </a:lnSpc>
              <a:spcBef>
                <a:spcPts val="0"/>
              </a:spcBef>
              <a:spcAft>
                <a:spcPts val="0"/>
              </a:spcAft>
              <a:buNone/>
            </a:pPr>
          </a:p>
        </p:txBody>
      </p:sp>
      <p:sp>
        <p:nvSpPr>
          <p:cNvPr id="136" name="Google Shape;136;p4"/>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5"/>
          <p:cNvSpPr txBox="1"/>
          <p:nvPr>
            <p:ph type="body" idx="1"/>
          </p:nvPr>
        </p:nvSpPr>
        <p:spPr>
          <a:xfrm>
            <a:off x="142550" y="1719900"/>
            <a:ext cx="5110500" cy="354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a:p>
            <a:pPr marL="457200" lvl="0" indent="-368300" algn="l" rtl="0">
              <a:lnSpc>
                <a:spcPct val="100000"/>
              </a:lnSpc>
              <a:spcBef>
                <a:spcPts val="0"/>
              </a:spcBef>
              <a:spcAft>
                <a:spcPts val="0"/>
              </a:spcAft>
              <a:buClr>
                <a:schemeClr val="dk1"/>
              </a:buClr>
              <a:buSzPts val="2200"/>
              <a:buChar char="●"/>
            </a:pPr>
            <a:r>
              <a:rPr lang="en-GB" b="1">
                <a:solidFill>
                  <a:schemeClr val="dk1"/>
                </a:solidFill>
              </a:rPr>
              <a:t>Monitor Type</a:t>
            </a:r>
            <a:r>
              <a:rPr lang="en-GB">
                <a:solidFill>
                  <a:schemeClr val="dk1"/>
                </a:solidFill>
              </a:rPr>
              <a:t> : Any modern monitor with a minimum resolution of 1280x800.</a:t>
            </a:r>
            <a:endParaRPr lang="en-GB">
              <a:solidFill>
                <a:schemeClr val="dk1"/>
              </a:solidFill>
            </a:endParaRPr>
          </a:p>
          <a:p>
            <a:pPr marL="457200" lvl="0" indent="-368300" algn="l" rtl="0">
              <a:lnSpc>
                <a:spcPct val="100000"/>
              </a:lnSpc>
              <a:spcBef>
                <a:spcPts val="0"/>
              </a:spcBef>
              <a:spcAft>
                <a:spcPts val="0"/>
              </a:spcAft>
              <a:buSzPts val="2200"/>
              <a:buChar char="●"/>
            </a:pPr>
            <a:r>
              <a:rPr lang="en-GB" b="1"/>
              <a:t>Processor</a:t>
            </a:r>
            <a:r>
              <a:rPr lang="en-GB"/>
              <a:t> : Intel dual-core processor and above.</a:t>
            </a:r>
            <a:endParaRPr lang="en-GB"/>
          </a:p>
          <a:p>
            <a:pPr marL="457200" lvl="0" indent="-368300" algn="l" rtl="0">
              <a:lnSpc>
                <a:spcPct val="100000"/>
              </a:lnSpc>
              <a:spcBef>
                <a:spcPts val="0"/>
              </a:spcBef>
              <a:spcAft>
                <a:spcPts val="0"/>
              </a:spcAft>
              <a:buClr>
                <a:schemeClr val="dk1"/>
              </a:buClr>
              <a:buSzPts val="2200"/>
              <a:buChar char="●"/>
            </a:pPr>
            <a:r>
              <a:rPr lang="en-GB" b="1">
                <a:solidFill>
                  <a:schemeClr val="dk1"/>
                </a:solidFill>
              </a:rPr>
              <a:t>RAM Size</a:t>
            </a:r>
            <a:r>
              <a:rPr lang="en-GB">
                <a:solidFill>
                  <a:schemeClr val="dk1"/>
                </a:solidFill>
              </a:rPr>
              <a:t> : 4 GB or more .</a:t>
            </a:r>
            <a:endParaRPr lang="en-GB">
              <a:solidFill>
                <a:schemeClr val="dk1"/>
              </a:solidFill>
            </a:endParaRPr>
          </a:p>
          <a:p>
            <a:pPr marL="457200" lvl="0" indent="-368300" algn="l" rtl="0">
              <a:lnSpc>
                <a:spcPct val="100000"/>
              </a:lnSpc>
              <a:spcBef>
                <a:spcPts val="0"/>
              </a:spcBef>
              <a:spcAft>
                <a:spcPts val="0"/>
              </a:spcAft>
              <a:buSzPts val="2200"/>
              <a:buChar char="●"/>
            </a:pPr>
            <a:r>
              <a:rPr lang="en-GB" b="1"/>
              <a:t>Clock Speed</a:t>
            </a:r>
            <a:r>
              <a:rPr lang="en-GB"/>
              <a:t> : 2.0 GHz or higher.</a:t>
            </a:r>
            <a:endParaRPr lang="en-GB"/>
          </a:p>
          <a:p>
            <a:pPr marL="457200" lvl="0" indent="-368300" algn="l" rtl="0">
              <a:lnSpc>
                <a:spcPct val="100000"/>
              </a:lnSpc>
              <a:spcBef>
                <a:spcPts val="0"/>
              </a:spcBef>
              <a:spcAft>
                <a:spcPts val="0"/>
              </a:spcAft>
              <a:buSzPts val="2200"/>
              <a:buChar char="●"/>
            </a:pPr>
            <a:r>
              <a:rPr lang="en-GB" b="1"/>
              <a:t>Hard Disk Capacity</a:t>
            </a:r>
            <a:r>
              <a:rPr lang="en-GB"/>
              <a:t> : 256 GB or more.</a:t>
            </a:r>
            <a:endParaRPr lang="en-GB"/>
          </a:p>
          <a:p>
            <a:pPr marL="457200" lvl="0" indent="0" algn="l" rtl="0">
              <a:lnSpc>
                <a:spcPct val="100000"/>
              </a:lnSpc>
              <a:spcBef>
                <a:spcPts val="0"/>
              </a:spcBef>
              <a:spcAft>
                <a:spcPts val="0"/>
              </a:spcAft>
              <a:buClr>
                <a:schemeClr val="dk1"/>
              </a:buClr>
              <a:buSzPts val="1100"/>
              <a:buFont typeface="Arial" panose="020B0604020202020204"/>
              <a:buNone/>
            </a:pPr>
          </a:p>
          <a:p>
            <a:pPr marL="457200" lvl="0" indent="0" algn="l" rtl="0">
              <a:lnSpc>
                <a:spcPct val="100000"/>
              </a:lnSpc>
              <a:spcBef>
                <a:spcPts val="0"/>
              </a:spcBef>
              <a:spcAft>
                <a:spcPts val="0"/>
              </a:spcAft>
              <a:buSzPts val="2200"/>
              <a:buNone/>
            </a:pPr>
          </a:p>
          <a:p>
            <a:pPr marL="457200" lvl="0" indent="0" algn="l" rtl="0">
              <a:lnSpc>
                <a:spcPct val="100000"/>
              </a:lnSpc>
              <a:spcBef>
                <a:spcPts val="0"/>
              </a:spcBef>
              <a:spcAft>
                <a:spcPts val="0"/>
              </a:spcAft>
              <a:buSzPts val="2200"/>
              <a:buNone/>
            </a:pPr>
          </a:p>
          <a:p>
            <a:pPr marL="457200" lvl="0" indent="0" algn="l" rtl="0">
              <a:lnSpc>
                <a:spcPct val="100000"/>
              </a:lnSpc>
              <a:spcBef>
                <a:spcPts val="0"/>
              </a:spcBef>
              <a:spcAft>
                <a:spcPts val="0"/>
              </a:spcAft>
              <a:buSzPts val="2200"/>
              <a:buNone/>
            </a:pPr>
          </a:p>
        </p:txBody>
      </p:sp>
      <p:sp>
        <p:nvSpPr>
          <p:cNvPr id="142" name="Google Shape;142;p5"/>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pic>
        <p:nvPicPr>
          <p:cNvPr id="143" name="Google Shape;143;p5"/>
          <p:cNvPicPr preferRelativeResize="0"/>
          <p:nvPr/>
        </p:nvPicPr>
        <p:blipFill>
          <a:blip r:embed="rId1"/>
          <a:stretch>
            <a:fillRect/>
          </a:stretch>
        </p:blipFill>
        <p:spPr>
          <a:xfrm>
            <a:off x="5341328" y="1589077"/>
            <a:ext cx="3679826" cy="3679826"/>
          </a:xfrm>
          <a:prstGeom prst="rect">
            <a:avLst/>
          </a:prstGeom>
          <a:noFill/>
          <a:ln>
            <a:noFill/>
          </a:ln>
        </p:spPr>
      </p:pic>
      <p:sp>
        <p:nvSpPr>
          <p:cNvPr id="144" name="Google Shape;144;p5"/>
          <p:cNvSpPr txBox="1"/>
          <p:nvPr/>
        </p:nvSpPr>
        <p:spPr>
          <a:xfrm>
            <a:off x="520650" y="722850"/>
            <a:ext cx="8102700" cy="6393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Clr>
                <a:schemeClr val="dk1"/>
              </a:buClr>
              <a:buSzPts val="1100"/>
              <a:buFont typeface="Arial" panose="020B0604020202020204"/>
              <a:buNone/>
            </a:pPr>
            <a:r>
              <a:rPr lang="en-GB" sz="2800" b="1">
                <a:solidFill>
                  <a:schemeClr val="dk1"/>
                </a:solidFill>
                <a:latin typeface="Archivo Narrow"/>
                <a:ea typeface="Archivo Narrow"/>
                <a:cs typeface="Archivo Narrow"/>
                <a:sym typeface="Archivo Narrow"/>
              </a:rPr>
              <a:t>HARDWARE REQUIREMENTS</a:t>
            </a:r>
            <a:endParaRPr>
              <a:latin typeface="Archivo Narrow"/>
              <a:ea typeface="Archivo Narrow"/>
              <a:cs typeface="Archivo Narrow"/>
              <a:sym typeface="Archivo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6"/>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
        <p:nvSpPr>
          <p:cNvPr id="150" name="Google Shape;150;p6"/>
          <p:cNvSpPr txBox="1"/>
          <p:nvPr>
            <p:ph type="body" idx="1"/>
          </p:nvPr>
        </p:nvSpPr>
        <p:spPr>
          <a:xfrm>
            <a:off x="298175" y="886750"/>
            <a:ext cx="7801500" cy="4783800"/>
          </a:xfrm>
          <a:prstGeom prst="rect">
            <a:avLst/>
          </a:prstGeom>
          <a:noFill/>
          <a:ln>
            <a:noFill/>
          </a:ln>
        </p:spPr>
        <p:txBody>
          <a:bodyPr spcFirstLastPara="1" wrap="square" lIns="91425" tIns="91425" rIns="91425" bIns="91425" anchor="t" anchorCtr="0">
            <a:noAutofit/>
          </a:bodyPr>
          <a:lstStyle/>
          <a:p>
            <a:pPr marL="457200" lvl="0" indent="0" algn="ctr" rtl="0">
              <a:lnSpc>
                <a:spcPct val="100000"/>
              </a:lnSpc>
              <a:spcBef>
                <a:spcPts val="0"/>
              </a:spcBef>
              <a:spcAft>
                <a:spcPts val="0"/>
              </a:spcAft>
              <a:buSzPts val="1100"/>
              <a:buNone/>
            </a:pPr>
            <a:r>
              <a:rPr lang="en-GB" sz="2800" b="1"/>
              <a:t>SOFTWARE</a:t>
            </a:r>
            <a:r>
              <a:rPr lang="en-GB" sz="2800" b="1"/>
              <a:t> REQUIREMENTS </a:t>
            </a:r>
            <a:endParaRPr sz="2800" b="1"/>
          </a:p>
          <a:p>
            <a:pPr marL="457200" lvl="0" indent="0" algn="l" rtl="0">
              <a:lnSpc>
                <a:spcPct val="100000"/>
              </a:lnSpc>
              <a:spcBef>
                <a:spcPts val="0"/>
              </a:spcBef>
              <a:spcAft>
                <a:spcPts val="0"/>
              </a:spcAft>
              <a:buSzPts val="1100"/>
              <a:buNone/>
            </a:pPr>
          </a:p>
          <a:p>
            <a:pPr marL="457200" lvl="0" indent="-368300" algn="l" rtl="0">
              <a:lnSpc>
                <a:spcPct val="100000"/>
              </a:lnSpc>
              <a:spcBef>
                <a:spcPts val="0"/>
              </a:spcBef>
              <a:spcAft>
                <a:spcPts val="0"/>
              </a:spcAft>
              <a:buSzPts val="2200"/>
              <a:buChar char="●"/>
            </a:pPr>
            <a:r>
              <a:rPr lang="en-GB" b="1"/>
              <a:t>Operating System </a:t>
            </a:r>
            <a:r>
              <a:rPr lang="en-GB"/>
              <a:t>: Windows 10, macOS, Linux.</a:t>
            </a:r>
            <a:endParaRPr lang="en-GB"/>
          </a:p>
          <a:p>
            <a:pPr marL="457200" lvl="0" indent="-368300" algn="l" rtl="0">
              <a:lnSpc>
                <a:spcPct val="100000"/>
              </a:lnSpc>
              <a:spcBef>
                <a:spcPts val="0"/>
              </a:spcBef>
              <a:spcAft>
                <a:spcPts val="0"/>
              </a:spcAft>
              <a:buSzPts val="2200"/>
              <a:buChar char="●"/>
            </a:pPr>
            <a:r>
              <a:rPr lang="en-GB" b="1"/>
              <a:t>Code Editor </a:t>
            </a:r>
            <a:r>
              <a:rPr lang="en-GB"/>
              <a:t>: Visual Studio Code or your preferred code editor.</a:t>
            </a:r>
            <a:endParaRPr lang="en-GB"/>
          </a:p>
          <a:p>
            <a:pPr marL="457200" lvl="0" indent="-368300" algn="l" rtl="0">
              <a:lnSpc>
                <a:spcPct val="100000"/>
              </a:lnSpc>
              <a:spcBef>
                <a:spcPts val="0"/>
              </a:spcBef>
              <a:spcAft>
                <a:spcPts val="0"/>
              </a:spcAft>
              <a:buSzPts val="2200"/>
              <a:buChar char="●"/>
            </a:pPr>
            <a:r>
              <a:rPr lang="en-GB" b="1"/>
              <a:t>Node.js</a:t>
            </a:r>
            <a:r>
              <a:rPr lang="en-GB"/>
              <a:t> : Install Node.js with npm for managing dependencies and running JavaScript.</a:t>
            </a:r>
            <a:endParaRPr lang="en-GB"/>
          </a:p>
          <a:p>
            <a:pPr marL="457200" lvl="0" indent="-368300" algn="l" rtl="0">
              <a:lnSpc>
                <a:spcPct val="100000"/>
              </a:lnSpc>
              <a:spcBef>
                <a:spcPts val="0"/>
              </a:spcBef>
              <a:spcAft>
                <a:spcPts val="0"/>
              </a:spcAft>
              <a:buSzPts val="2200"/>
              <a:buChar char="●"/>
            </a:pPr>
            <a:r>
              <a:rPr lang="en-GB" b="1"/>
              <a:t>ReactJS </a:t>
            </a:r>
            <a:r>
              <a:rPr lang="en-GB"/>
              <a:t>: Create your Netflix Clone project using ReactJS, a powerful JavaScript library for building user interfaces.</a:t>
            </a:r>
            <a:endParaRPr lang="en-GB"/>
          </a:p>
          <a:p>
            <a:pPr marL="457200" lvl="0" indent="-368300" algn="l" rtl="0">
              <a:lnSpc>
                <a:spcPct val="100000"/>
              </a:lnSpc>
              <a:spcBef>
                <a:spcPts val="0"/>
              </a:spcBef>
              <a:spcAft>
                <a:spcPts val="0"/>
              </a:spcAft>
              <a:buSzPts val="2200"/>
              <a:buChar char="●"/>
            </a:pPr>
            <a:r>
              <a:rPr lang="en-GB" b="1"/>
              <a:t>Database</a:t>
            </a:r>
            <a:r>
              <a:rPr lang="en-GB"/>
              <a:t> : Use Firebase, MySQL, or any preferred database system for storing data.</a:t>
            </a:r>
            <a:endParaRPr lang="en-GB"/>
          </a:p>
          <a:p>
            <a:pPr marL="457200" lvl="0" indent="-368300" algn="l" rtl="0">
              <a:lnSpc>
                <a:spcPct val="100000"/>
              </a:lnSpc>
              <a:spcBef>
                <a:spcPts val="0"/>
              </a:spcBef>
              <a:spcAft>
                <a:spcPts val="0"/>
              </a:spcAft>
              <a:buSzPts val="2200"/>
              <a:buChar char="●"/>
            </a:pPr>
            <a:r>
              <a:rPr lang="en-GB" b="1"/>
              <a:t>Web Browser</a:t>
            </a:r>
            <a:r>
              <a:rPr lang="en-GB"/>
              <a:t> : Google Chrome, Microsoft Edge, Mozilla Firefox.</a:t>
            </a:r>
            <a:endParaRPr lang="en-GB"/>
          </a:p>
          <a:p>
            <a:pPr marL="457200" lvl="0" indent="-368300" algn="l" rtl="0">
              <a:lnSpc>
                <a:spcPct val="100000"/>
              </a:lnSpc>
              <a:spcBef>
                <a:spcPts val="0"/>
              </a:spcBef>
              <a:spcAft>
                <a:spcPts val="0"/>
              </a:spcAft>
              <a:buSzPts val="2200"/>
              <a:buChar char="●"/>
            </a:pPr>
            <a:r>
              <a:rPr lang="en-GB" b="1"/>
              <a:t>Git</a:t>
            </a:r>
            <a:r>
              <a:rPr lang="en-GB"/>
              <a:t> : Consider using Git for version control and collaboration.</a:t>
            </a:r>
            <a:endParaRPr lang="en-GB"/>
          </a:p>
          <a:p>
            <a:pPr marL="457200" lvl="0" indent="0" algn="l" rtl="0">
              <a:lnSpc>
                <a:spcPct val="100000"/>
              </a:lnSpc>
              <a:spcBef>
                <a:spcPts val="0"/>
              </a:spcBef>
              <a:spcAft>
                <a:spcPts val="0"/>
              </a:spcAft>
              <a:buSzPts val="1100"/>
              <a:buNone/>
            </a:pPr>
          </a:p>
          <a:p>
            <a:pPr marL="457200" lvl="0" indent="0" algn="l" rtl="0">
              <a:lnSpc>
                <a:spcPct val="100000"/>
              </a:lnSpc>
              <a:spcBef>
                <a:spcPts val="0"/>
              </a:spcBef>
              <a:spcAft>
                <a:spcPts val="0"/>
              </a:spcAft>
              <a:buSzPts val="1100"/>
              <a:buNone/>
            </a:pPr>
          </a:p>
          <a:p>
            <a:pPr marL="457200" lvl="0" indent="0" algn="l" rtl="0">
              <a:lnSpc>
                <a:spcPct val="100000"/>
              </a:lnSpc>
              <a:spcBef>
                <a:spcPts val="0"/>
              </a:spcBef>
              <a:spcAft>
                <a:spcPts val="0"/>
              </a:spcAft>
              <a:buSzPts val="2200"/>
              <a:buNone/>
            </a:pPr>
          </a:p>
          <a:p>
            <a:pPr marL="457200" lvl="0" indent="0" algn="l" rtl="0">
              <a:lnSpc>
                <a:spcPct val="100000"/>
              </a:lnSpc>
              <a:spcBef>
                <a:spcPts val="0"/>
              </a:spcBef>
              <a:spcAft>
                <a:spcPts val="0"/>
              </a:spcAft>
              <a:buSzPts val="2200"/>
              <a:buNone/>
            </a:pPr>
          </a:p>
          <a:p>
            <a:pPr marL="457200" lvl="0" indent="0" algn="l" rtl="0">
              <a:lnSpc>
                <a:spcPct val="100000"/>
              </a:lnSpc>
              <a:spcBef>
                <a:spcPts val="0"/>
              </a:spcBef>
              <a:spcAft>
                <a:spcPts val="0"/>
              </a:spcAft>
              <a:buSzPts val="22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7"/>
          <p:cNvSpPr txBox="1"/>
          <p:nvPr>
            <p:ph type="title"/>
          </p:nvPr>
        </p:nvSpPr>
        <p:spPr>
          <a:xfrm>
            <a:off x="500550" y="761917"/>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PROJECT DESCRIPTION</a:t>
            </a:r>
            <a:endParaRPr lang="en-GB"/>
          </a:p>
        </p:txBody>
      </p:sp>
      <p:sp>
        <p:nvSpPr>
          <p:cNvPr id="156" name="Google Shape;156;p7"/>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
        <p:nvSpPr>
          <p:cNvPr id="157" name="Google Shape;157;p7"/>
          <p:cNvSpPr txBox="1"/>
          <p:nvPr/>
        </p:nvSpPr>
        <p:spPr>
          <a:xfrm>
            <a:off x="583925" y="1784675"/>
            <a:ext cx="6999600" cy="289052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SzPts val="2200"/>
              <a:buFont typeface="Archivo Narrow"/>
              <a:buChar char="❖"/>
            </a:pPr>
            <a:r>
              <a:rPr lang="en-GB" sz="2800" b="1">
                <a:latin typeface="Archivo Narrow"/>
                <a:ea typeface="Archivo Narrow"/>
                <a:cs typeface="Archivo Narrow"/>
                <a:sym typeface="Archivo Narrow"/>
              </a:rPr>
              <a:t>Module 1 : User </a:t>
            </a:r>
            <a:r>
              <a:rPr lang="en-US" altLang="en-GB" sz="2800" b="1">
                <a:latin typeface="Archivo Narrow"/>
                <a:ea typeface="Archivo Narrow"/>
                <a:cs typeface="Archivo Narrow"/>
                <a:sym typeface="Archivo Narrow"/>
              </a:rPr>
              <a:t>Profile Mangement</a:t>
            </a:r>
            <a:endParaRPr sz="2800" b="1">
              <a:latin typeface="Archivo Narrow"/>
              <a:ea typeface="Archivo Narrow"/>
              <a:cs typeface="Archivo Narrow"/>
              <a:sym typeface="Archivo Narrow"/>
            </a:endParaRPr>
          </a:p>
          <a:p>
            <a:pPr marL="457200" marR="0" lvl="0" indent="0" algn="l" rtl="0">
              <a:lnSpc>
                <a:spcPct val="100000"/>
              </a:lnSpc>
              <a:spcBef>
                <a:spcPts val="0"/>
              </a:spcBef>
              <a:spcAft>
                <a:spcPts val="0"/>
              </a:spcAft>
              <a:buNone/>
            </a:pPr>
            <a:endParaRPr sz="2200">
              <a:latin typeface="Archivo Narrow"/>
              <a:ea typeface="Archivo Narrow"/>
              <a:cs typeface="Archivo Narrow"/>
              <a:sym typeface="Archivo Narrow"/>
            </a:endParaRPr>
          </a:p>
          <a:p>
            <a:pPr marL="457200" marR="0" lvl="0" indent="-368300" algn="l" rtl="0">
              <a:lnSpc>
                <a:spcPct val="100000"/>
              </a:lnSpc>
              <a:spcBef>
                <a:spcPts val="0"/>
              </a:spcBef>
              <a:spcAft>
                <a:spcPts val="0"/>
              </a:spcAft>
              <a:buSzPts val="2200"/>
              <a:buFont typeface="Archivo Narrow"/>
              <a:buChar char="●"/>
            </a:pPr>
            <a:r>
              <a:rPr lang="en-GB" sz="2200">
                <a:latin typeface="Archivo Narrow"/>
                <a:ea typeface="Archivo Narrow"/>
                <a:cs typeface="Archivo Narrow"/>
                <a:sym typeface="Archivo Narrow"/>
              </a:rPr>
              <a:t>This functionality allows users to create, update, and delete their profiles within the system. Users can input and maintain their personal details, ensuring a seamless experience when engaging with the application. This user-centric approach enhances the overall usability of the system and facilitates a more personalized interaction.</a:t>
            </a:r>
            <a:endParaRPr lang="en-GB" sz="2200">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8"/>
          <p:cNvSpPr txBox="1"/>
          <p:nvPr>
            <p:ph type="body" idx="1"/>
          </p:nvPr>
        </p:nvSpPr>
        <p:spPr>
          <a:xfrm>
            <a:off x="394200" y="1536625"/>
            <a:ext cx="8355600" cy="455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p>
          <a:p>
            <a:pPr marL="0" lvl="0" indent="0" algn="l" rtl="0">
              <a:lnSpc>
                <a:spcPct val="100000"/>
              </a:lnSpc>
              <a:spcBef>
                <a:spcPts val="0"/>
              </a:spcBef>
              <a:spcAft>
                <a:spcPts val="0"/>
              </a:spcAft>
              <a:buSzPts val="2200"/>
              <a:buNone/>
            </a:pPr>
          </a:p>
        </p:txBody>
      </p:sp>
      <p:sp>
        <p:nvSpPr>
          <p:cNvPr id="163" name="Google Shape;163;p8"/>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
        <p:nvSpPr>
          <p:cNvPr id="164" name="Google Shape;164;p8"/>
          <p:cNvSpPr txBox="1"/>
          <p:nvPr/>
        </p:nvSpPr>
        <p:spPr>
          <a:xfrm>
            <a:off x="668100" y="644575"/>
            <a:ext cx="8081700" cy="54474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chivo Narrow"/>
              <a:buChar char="❖"/>
            </a:pPr>
            <a:r>
              <a:rPr lang="en-GB" sz="2800" b="1">
                <a:latin typeface="Archivo Narrow"/>
                <a:ea typeface="Archivo Narrow"/>
                <a:cs typeface="Archivo Narrow"/>
                <a:sym typeface="Archivo Narrow"/>
              </a:rPr>
              <a:t>Module 2: </a:t>
            </a:r>
            <a:r>
              <a:rPr lang="en-US" altLang="en-GB" sz="2800" b="1">
                <a:latin typeface="Archivo Narrow"/>
                <a:ea typeface="Archivo Narrow"/>
                <a:cs typeface="Archivo Narrow"/>
                <a:sym typeface="Archivo Narrow"/>
              </a:rPr>
              <a:t>Packages and Booking </a:t>
            </a:r>
            <a:endParaRPr sz="2800" b="1">
              <a:latin typeface="Archivo Narrow"/>
              <a:ea typeface="Archivo Narrow"/>
              <a:cs typeface="Archivo Narrow"/>
              <a:sym typeface="Archivo Narrow"/>
            </a:endParaRPr>
          </a:p>
          <a:p>
            <a:pPr marL="0" lvl="0" indent="0" algn="l" rtl="0">
              <a:spcBef>
                <a:spcPts val="0"/>
              </a:spcBef>
              <a:spcAft>
                <a:spcPts val="0"/>
              </a:spcAft>
              <a:buClr>
                <a:schemeClr val="dk1"/>
              </a:buClr>
              <a:buSzPts val="1100"/>
              <a:buFont typeface="Arial" panose="020B0604020202020204"/>
              <a:buNone/>
            </a:pPr>
            <a:endParaRPr>
              <a:latin typeface="Archivo Narrow"/>
              <a:ea typeface="Archivo Narrow"/>
              <a:cs typeface="Archivo Narrow"/>
              <a:sym typeface="Archivo Narrow"/>
            </a:endParaRPr>
          </a:p>
          <a:p>
            <a:pPr marL="457200" lvl="0" indent="-368300" algn="l" rtl="0">
              <a:spcBef>
                <a:spcPts val="0"/>
              </a:spcBef>
              <a:spcAft>
                <a:spcPts val="0"/>
              </a:spcAft>
              <a:buSzPts val="2200"/>
              <a:buFont typeface="Archivo Narrow"/>
              <a:buChar char="●"/>
            </a:pPr>
            <a:r>
              <a:rPr lang="en-GB" sz="2200">
                <a:latin typeface="Archivo Narrow"/>
                <a:ea typeface="Archivo Narrow"/>
                <a:cs typeface="Archivo Narrow"/>
                <a:sym typeface="Archivo Narrow"/>
              </a:rPr>
              <a:t>The application provides a user-friendly interface to access detailed information about various travel destinations. Users can explore different tour packages, view itineraries, and obtain comprehensive details about the destinations they are interested in. The booking process is simplified, enabling users to seamlessly reserve their preferred tour packages.</a:t>
            </a:r>
            <a:endParaRPr lang="en-GB" sz="2200">
              <a:latin typeface="Archivo Narrow"/>
              <a:ea typeface="Archivo Narrow"/>
              <a:cs typeface="Archivo Narrow"/>
              <a:sym typeface="Archivo Narrow"/>
            </a:endParaRPr>
          </a:p>
          <a:p>
            <a:pPr marL="457200" lvl="0" indent="-368300" algn="l" rtl="0">
              <a:spcBef>
                <a:spcPts val="0"/>
              </a:spcBef>
              <a:spcAft>
                <a:spcPts val="0"/>
              </a:spcAft>
              <a:buSzPts val="2200"/>
              <a:buFont typeface="Archivo Narrow"/>
              <a:buChar char="●"/>
            </a:pPr>
            <a:endParaRPr lang="en-GB" sz="2200">
              <a:latin typeface="Archivo Narrow"/>
              <a:ea typeface="Archivo Narrow"/>
              <a:cs typeface="Archivo Narrow"/>
              <a:sym typeface="Archivo Narrow"/>
            </a:endParaRPr>
          </a:p>
          <a:p>
            <a:pPr marL="457200" lvl="0" indent="-406400" algn="l" rtl="0">
              <a:spcBef>
                <a:spcPts val="0"/>
              </a:spcBef>
              <a:spcAft>
                <a:spcPts val="0"/>
              </a:spcAft>
              <a:buSzPts val="2800"/>
              <a:buFont typeface="Archivo Narrow"/>
              <a:buChar char="❖"/>
            </a:pPr>
            <a:r>
              <a:rPr lang="en-GB" sz="2800" b="1">
                <a:latin typeface="Archivo Narrow"/>
                <a:ea typeface="Archivo Narrow"/>
                <a:cs typeface="Archivo Narrow"/>
                <a:sym typeface="Archivo Narrow"/>
              </a:rPr>
              <a:t>Module 3: </a:t>
            </a:r>
            <a:r>
              <a:rPr lang="en-US" altLang="en-GB" sz="2800" b="1">
                <a:latin typeface="Archivo Narrow"/>
                <a:ea typeface="Archivo Narrow"/>
                <a:cs typeface="Archivo Narrow"/>
                <a:sym typeface="Archivo Narrow"/>
              </a:rPr>
              <a:t>Hotel Booking</a:t>
            </a:r>
            <a:endParaRPr sz="2800" b="1">
              <a:latin typeface="Archivo Narrow"/>
              <a:ea typeface="Archivo Narrow"/>
              <a:cs typeface="Archivo Narrow"/>
              <a:sym typeface="Archivo Narrow"/>
            </a:endParaRPr>
          </a:p>
          <a:p>
            <a:pPr marL="457200" lvl="0" indent="0" algn="l" rtl="0">
              <a:spcBef>
                <a:spcPts val="0"/>
              </a:spcBef>
              <a:spcAft>
                <a:spcPts val="0"/>
              </a:spcAft>
              <a:buNone/>
            </a:pPr>
            <a:endParaRPr sz="1700" b="1">
              <a:latin typeface="Archivo Narrow"/>
              <a:ea typeface="Archivo Narrow"/>
              <a:cs typeface="Archivo Narrow"/>
              <a:sym typeface="Archivo Narrow"/>
            </a:endParaRPr>
          </a:p>
          <a:p>
            <a:pPr marL="457200" lvl="0" indent="-368300" algn="l" rtl="0">
              <a:spcBef>
                <a:spcPts val="0"/>
              </a:spcBef>
              <a:spcAft>
                <a:spcPts val="0"/>
              </a:spcAft>
              <a:buSzPts val="2200"/>
              <a:buFont typeface="Archivo Narrow"/>
              <a:buChar char="●"/>
            </a:pPr>
            <a:r>
              <a:rPr lang="en-GB" sz="2200">
                <a:latin typeface="Archivo Narrow"/>
                <a:ea typeface="Archivo Narrow"/>
                <a:cs typeface="Archivo Narrow"/>
                <a:sym typeface="Archivo Narrow"/>
              </a:rPr>
              <a:t>In addition to tour packages, the Travel and Tourism Management System facilitates hotel bookings. Users can browse through a list of available hotels, explore amenities, and make reservations based on their preferences. This integrated feature ensures that the entire travel experience, from tours to accommodation, can be managed within a single platform.</a:t>
            </a:r>
            <a:endParaRPr lang="en-GB" sz="2200">
              <a:latin typeface="Archivo Narrow"/>
              <a:ea typeface="Archivo Narrow"/>
              <a:cs typeface="Archivo Narrow"/>
              <a:sym typeface="Archivo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g28bc9377a58_0_33"/>
          <p:cNvSpPr txBox="1"/>
          <p:nvPr>
            <p:ph type="body" idx="1"/>
          </p:nvPr>
        </p:nvSpPr>
        <p:spPr>
          <a:xfrm>
            <a:off x="394200" y="1536625"/>
            <a:ext cx="8355600" cy="455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p>
          <a:p>
            <a:pPr marL="0" lvl="0" indent="0" algn="l" rtl="0">
              <a:lnSpc>
                <a:spcPct val="100000"/>
              </a:lnSpc>
              <a:spcBef>
                <a:spcPts val="0"/>
              </a:spcBef>
              <a:spcAft>
                <a:spcPts val="0"/>
              </a:spcAft>
              <a:buSzPts val="2200"/>
              <a:buNone/>
            </a:pPr>
          </a:p>
        </p:txBody>
      </p:sp>
      <p:sp>
        <p:nvSpPr>
          <p:cNvPr id="170" name="Google Shape;170;g28bc9377a58_0_33"/>
          <p:cNvSpPr txBox="1"/>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2"/>
              </a:buClr>
              <a:buSzPts val="1000"/>
              <a:buFont typeface="Arial" panose="020B0604020202020204"/>
              <a:buNone/>
            </a:pPr>
            <a:fld id="{00000000-1234-1234-1234-123412341234}" type="slidenum">
              <a:rPr lang="en-GB">
                <a:solidFill>
                  <a:schemeClr val="lt1"/>
                </a:solidFill>
              </a:rPr>
            </a:fld>
            <a:endParaRPr>
              <a:solidFill>
                <a:schemeClr val="lt1"/>
              </a:solidFill>
            </a:endParaRPr>
          </a:p>
        </p:txBody>
      </p:sp>
      <p:sp>
        <p:nvSpPr>
          <p:cNvPr id="171" name="Google Shape;171;g28bc9377a58_0_33"/>
          <p:cNvSpPr txBox="1"/>
          <p:nvPr/>
        </p:nvSpPr>
        <p:spPr>
          <a:xfrm>
            <a:off x="668100" y="796975"/>
            <a:ext cx="8081700" cy="54474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chivo Narrow"/>
              <a:buChar char="❖"/>
            </a:pPr>
            <a:r>
              <a:rPr lang="en-GB" sz="2800" b="1">
                <a:latin typeface="Archivo Narrow"/>
                <a:ea typeface="Archivo Narrow"/>
                <a:cs typeface="Archivo Narrow"/>
                <a:sym typeface="Archivo Narrow"/>
              </a:rPr>
              <a:t>Module 4:</a:t>
            </a:r>
            <a:r>
              <a:rPr lang="en-US" altLang="en-GB" sz="2800" b="1">
                <a:latin typeface="Archivo Narrow"/>
                <a:ea typeface="Archivo Narrow"/>
                <a:cs typeface="Archivo Narrow"/>
                <a:sym typeface="Archivo Narrow"/>
              </a:rPr>
              <a:t> Secure Payment Gateway</a:t>
            </a:r>
            <a:endParaRPr sz="2800" b="1">
              <a:latin typeface="Archivo Narrow"/>
              <a:ea typeface="Archivo Narrow"/>
              <a:cs typeface="Archivo Narrow"/>
              <a:sym typeface="Archivo Narrow"/>
            </a:endParaRPr>
          </a:p>
          <a:p>
            <a:pPr marL="0" lvl="0" indent="0" algn="l" rtl="0">
              <a:spcBef>
                <a:spcPts val="0"/>
              </a:spcBef>
              <a:spcAft>
                <a:spcPts val="0"/>
              </a:spcAft>
              <a:buNone/>
            </a:pPr>
            <a:endParaRPr>
              <a:latin typeface="Archivo Narrow"/>
              <a:ea typeface="Archivo Narrow"/>
              <a:cs typeface="Archivo Narrow"/>
              <a:sym typeface="Archivo Narrow"/>
            </a:endParaRPr>
          </a:p>
          <a:p>
            <a:pPr marL="457200" lvl="0" indent="-368300" algn="l" rtl="0">
              <a:spcBef>
                <a:spcPts val="0"/>
              </a:spcBef>
              <a:spcAft>
                <a:spcPts val="0"/>
              </a:spcAft>
              <a:buSzPts val="2200"/>
              <a:buFont typeface="Archivo Narrow"/>
              <a:buChar char="●"/>
            </a:pPr>
            <a:r>
              <a:rPr lang="en-GB" sz="2200">
                <a:latin typeface="Archivo Narrow"/>
                <a:ea typeface="Archivo Narrow"/>
                <a:cs typeface="Archivo Narrow"/>
                <a:sym typeface="Archivo Narrow"/>
              </a:rPr>
              <a:t>To streamline the payment process and ensure user convenience, the application incorporates a secure payment gateway. Users can confidently make online payments for their selected tour packages and hotel reservations. The inclusion of a secure payment gateway not only enhances user trust but also adds a layer of security to financial transactions within the system.</a:t>
            </a:r>
            <a:endParaRPr lang="en-GB" sz="2200">
              <a:latin typeface="Archivo Narrow"/>
              <a:ea typeface="Archivo Narrow"/>
              <a:cs typeface="Archivo Narrow"/>
              <a:sym typeface="Archivo Narrow"/>
            </a:endParaRPr>
          </a:p>
          <a:p>
            <a:pPr marL="457200" lvl="0" indent="-368300" algn="l" rtl="0">
              <a:spcBef>
                <a:spcPts val="0"/>
              </a:spcBef>
              <a:spcAft>
                <a:spcPts val="0"/>
              </a:spcAft>
              <a:buSzPts val="2200"/>
              <a:buFont typeface="Archivo Narrow"/>
              <a:buChar char="●"/>
            </a:pPr>
            <a:endParaRPr lang="en-GB" sz="2200">
              <a:latin typeface="Archivo Narrow"/>
              <a:ea typeface="Archivo Narrow"/>
              <a:cs typeface="Archivo Narrow"/>
              <a:sym typeface="Archivo Narrow"/>
            </a:endParaRPr>
          </a:p>
          <a:p>
            <a:pPr marL="457200" lvl="0" indent="-406400" algn="l" rtl="0">
              <a:spcBef>
                <a:spcPts val="0"/>
              </a:spcBef>
              <a:spcAft>
                <a:spcPts val="0"/>
              </a:spcAft>
              <a:buSzPts val="2800"/>
              <a:buFont typeface="Archivo Narrow"/>
              <a:buChar char="❖"/>
            </a:pPr>
            <a:r>
              <a:rPr lang="en-GB" sz="2800" b="1">
                <a:latin typeface="Archivo Narrow"/>
                <a:ea typeface="Archivo Narrow"/>
                <a:cs typeface="Archivo Narrow"/>
                <a:sym typeface="Archivo Narrow"/>
              </a:rPr>
              <a:t>Module 5:  Database</a:t>
            </a:r>
            <a:endParaRPr sz="2800" b="1">
              <a:latin typeface="Archivo Narrow"/>
              <a:ea typeface="Archivo Narrow"/>
              <a:cs typeface="Archivo Narrow"/>
              <a:sym typeface="Archivo Narrow"/>
            </a:endParaRPr>
          </a:p>
          <a:p>
            <a:pPr marL="457200" lvl="0" indent="0" algn="l" rtl="0">
              <a:spcBef>
                <a:spcPts val="0"/>
              </a:spcBef>
              <a:spcAft>
                <a:spcPts val="0"/>
              </a:spcAft>
              <a:buNone/>
            </a:pPr>
            <a:endParaRPr sz="1700" b="1">
              <a:latin typeface="Archivo Narrow"/>
              <a:ea typeface="Archivo Narrow"/>
              <a:cs typeface="Archivo Narrow"/>
              <a:sym typeface="Archivo Narrow"/>
            </a:endParaRPr>
          </a:p>
          <a:p>
            <a:pPr marL="457200" lvl="0" indent="-368300" algn="l" rtl="0">
              <a:spcBef>
                <a:spcPts val="0"/>
              </a:spcBef>
              <a:spcAft>
                <a:spcPts val="0"/>
              </a:spcAft>
              <a:buSzPts val="2200"/>
              <a:buFont typeface="Archivo Narrow"/>
              <a:buChar char="●"/>
            </a:pPr>
            <a:r>
              <a:rPr lang="en-GB" sz="2200">
                <a:latin typeface="Archivo Narrow"/>
                <a:ea typeface="Archivo Narrow"/>
                <a:cs typeface="Archivo Narrow"/>
                <a:sym typeface="Archivo Narrow"/>
              </a:rPr>
              <a:t>The Travel and Tourism Management System relies on a MySQL database with JDBC connectivity to efficiently store and manage data. The database is structured to accommodate the various aspects of user profiles, tour information, hotel details, and secure payment transactions</a:t>
            </a:r>
            <a:endParaRPr lang="en-GB" sz="2200">
              <a:latin typeface="Archivo Narrow"/>
              <a:ea typeface="Archivo Narrow"/>
              <a:cs typeface="Archivo Narrow"/>
              <a:sym typeface="Archivo Narro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5036</Words>
  <Application>WPS Presentation</Application>
  <PresentationFormat/>
  <Paragraphs>142</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Arial</vt:lpstr>
      <vt:lpstr>Archivo Narrow</vt:lpstr>
      <vt:lpstr>Georgia</vt:lpstr>
      <vt:lpstr>Pacifico</vt:lpstr>
      <vt:lpstr>Microsoft YaHei</vt:lpstr>
      <vt:lpstr>Arial Unicode MS</vt:lpstr>
      <vt:lpstr>Bahnschrift</vt:lpstr>
      <vt:lpstr>Arial Black</vt:lpstr>
      <vt:lpstr>Arial Narrow</vt:lpstr>
      <vt:lpstr>Simple Light</vt:lpstr>
      <vt:lpstr>NETFLIX CLONE REACT APP</vt:lpstr>
      <vt:lpstr>ABSTRACT</vt:lpstr>
      <vt:lpstr>CONTENTS</vt:lpstr>
      <vt:lpstr>INTRODUCTION</vt:lpstr>
      <vt:lpstr>PowerPoint 演示文稿</vt:lpstr>
      <vt:lpstr>PowerPoint 演示文稿</vt:lpstr>
      <vt:lpstr>PROJECT DESCRIPTION</vt:lpstr>
      <vt:lpstr>PowerPoint 演示文稿</vt:lpstr>
      <vt:lpstr>PowerPoint 演示文稿</vt:lpstr>
      <vt:lpstr>CONCLUSION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AND TOURISM MANAGEMENT SYSTEM</dc:title>
  <dc:creator/>
  <cp:lastModifiedBy>vishnu</cp:lastModifiedBy>
  <cp:revision>1</cp:revision>
  <dcterms:created xsi:type="dcterms:W3CDTF">2024-01-24T08:51:24Z</dcterms:created>
  <dcterms:modified xsi:type="dcterms:W3CDTF">2024-01-24T08:51:25Z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4671161715D346568C48B192A38D5ACA_12</vt:lpwstr>
  </property>
  <property fmtid="{D5CDD505-2E9C-101B-9397-08002B2CF9AE}" pid="3" name="KSOProductBuildVer">
    <vt:lpwstr>1033-12.2.0.13416</vt:lpwstr>
  </property>
</Properties>
</file>