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</p:sldMasterIdLst>
  <p:sldIdLst>
    <p:sldId id="256" r:id="rId9"/>
    <p:sldId id="257" r:id="rId10"/>
  </p:sldIdLst>
  <p:sldSz cx="7556500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A5A5F-669E-4391-800B-CA6169AD5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7F4B30-988B-4085-8803-832D3D9AF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D0C8F9-CD79-4ECC-8FF7-BA46504003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F39DA0-03C0-4E96-85C1-6278552C76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86208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59640CD-9CA2-4141-A2FD-6557D67D17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86208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62F8CAA-9FE5-428F-A6D9-8C5A5DB05D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1E0231-5E21-4D49-AE0B-7530A81AD5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3ED5B40-55A0-46C3-9459-B41AA2D1BB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A16241B-886D-46DD-8207-78AFEE909D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5DED7D-8BF1-40B8-A3E4-1D5E0A708E8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C36F05-65CC-44BA-B8C9-0A0FAECD3C37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B1CD57-233F-408D-B2CA-9D510A039006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1BE152-7E4B-4001-8A77-6C8DC215733D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624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3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4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88469C-5A4B-4B28-B8B3-82D809CA9493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dt" idx="15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6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7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B5638E-7458-4978-9582-8B4DEDDCD42B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8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19"/>
          </p:nvPr>
        </p:nvSpPr>
        <p:spPr>
          <a:xfrm>
            <a:off x="2571480" y="9945000"/>
            <a:ext cx="241956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0"/>
          </p:nvPr>
        </p:nvSpPr>
        <p:spPr>
          <a:xfrm>
            <a:off x="544536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DA5B6D-5EF9-4283-AFF6-D2302EB1D797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21"/>
          </p:nvPr>
        </p:nvSpPr>
        <p:spPr>
          <a:xfrm>
            <a:off x="378000" y="9945000"/>
            <a:ext cx="17388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2"/>
          <p:cNvSpPr/>
          <p:nvPr/>
        </p:nvSpPr>
        <p:spPr>
          <a:xfrm>
            <a:off x="1548000" y="385200"/>
            <a:ext cx="482400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</a:rPr>
              <a:t>Red</a:t>
            </a:r>
            <a:r>
              <a:rPr b="1" lang="en-GB" sz="1600" spc="-14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</a:rPr>
              <a:t>Team</a:t>
            </a:r>
            <a:r>
              <a:rPr b="1" lang="en-GB" sz="1600" spc="-14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</a:rPr>
              <a:t>Hardware</a:t>
            </a:r>
            <a:r>
              <a:rPr b="1" lang="en-GB" sz="1600" spc="-11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</a:rPr>
              <a:t>Simulator</a:t>
            </a:r>
            <a:r>
              <a:rPr b="1" lang="en-GB" sz="1600" spc="-14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</a:rPr>
              <a:t>-</a:t>
            </a:r>
            <a:r>
              <a:rPr b="1" lang="en-GB" sz="1600" spc="-14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600" strike="noStrike" u="none">
                <a:solidFill>
                  <a:srgbClr val="000000"/>
                </a:solidFill>
                <a:uFillTx/>
                <a:latin typeface="Arial"/>
              </a:rPr>
              <a:t>Academic</a:t>
            </a:r>
            <a:r>
              <a:rPr b="1" lang="en-GB" sz="1600" spc="-11" strike="noStrike" u="none">
                <a:solidFill>
                  <a:srgbClr val="000000"/>
                </a:solidFill>
                <a:uFillTx/>
                <a:latin typeface="Arial"/>
              </a:rPr>
              <a:t> Report</a:t>
            </a:r>
            <a:endParaRPr b="0" lang="en-GB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object 3"/>
          <p:cNvSpPr/>
          <p:nvPr/>
        </p:nvSpPr>
        <p:spPr>
          <a:xfrm>
            <a:off x="383400" y="1482840"/>
            <a:ext cx="6793920" cy="84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0240" indent="-19764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210240"/>
              </a:tabLst>
            </a:pP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Introduction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just">
              <a:lnSpc>
                <a:spcPct val="137000"/>
              </a:lnSpc>
              <a:spcBef>
                <a:spcPts val="326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Red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Team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Hardware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Simulator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is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educational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3D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simulation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game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designed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17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introduce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users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process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of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building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hardware-based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cybersecurity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tools.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This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report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presents</a:t>
            </a:r>
            <a:r>
              <a:rPr b="0" lang="en-GB" sz="1200" spc="36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26" strike="noStrike" u="none">
                <a:solidFill>
                  <a:srgbClr val="000000"/>
                </a:solidFill>
                <a:uFillTx/>
                <a:latin typeface="Arial MT"/>
              </a:rPr>
              <a:t>an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overview of the game concept, core mechanics, components, and its role in cybersecurity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education.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65"/>
              </a:spcBef>
              <a:tabLst>
                <a:tab algn="l" pos="21024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2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Literature </a:t>
            </a: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Review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just">
              <a:lnSpc>
                <a:spcPct val="137000"/>
              </a:lnSpc>
              <a:spcBef>
                <a:spcPts val="326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Cybersecurity</a:t>
            </a:r>
            <a:r>
              <a:rPr b="0" lang="en-GB" sz="1200" spc="6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education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has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increasingly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adopted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interactive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tools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such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as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simulations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and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serious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games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provide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hands-on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learning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experiences.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Studies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suggest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that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hands-on</a:t>
            </a:r>
            <a:r>
              <a:rPr b="0" lang="en-GB" sz="1200" spc="14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training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significantly</a:t>
            </a:r>
            <a:r>
              <a:rPr b="0" lang="en-GB" sz="1200" spc="394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improves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comprehension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and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retention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security-related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topics.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Red</a:t>
            </a:r>
            <a:r>
              <a:rPr b="0" lang="en-GB" sz="1200" spc="40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20" strike="noStrike" u="none">
                <a:solidFill>
                  <a:srgbClr val="000000"/>
                </a:solidFill>
                <a:uFillTx/>
                <a:latin typeface="Arial MT"/>
              </a:rPr>
              <a:t>Team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Hardware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Simulator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aligns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with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these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findings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by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offering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structured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yet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interactive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approach</a:t>
            </a:r>
            <a:r>
              <a:rPr b="0" lang="en-GB" sz="1200" spc="15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26" strike="noStrike" u="none">
                <a:solidFill>
                  <a:srgbClr val="000000"/>
                </a:solidFill>
                <a:uFillTx/>
                <a:latin typeface="Arial MT"/>
              </a:rPr>
              <a:t>to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understanding red team hardware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assembly.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65"/>
              </a:spcBef>
              <a:tabLst>
                <a:tab algn="l" pos="21024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OpenSymbol"/>
              <a:buAutoNum type="arabicPeriod" startAt="3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Game </a:t>
            </a: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Concept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just">
              <a:lnSpc>
                <a:spcPct val="137000"/>
              </a:lnSpc>
              <a:spcBef>
                <a:spcPts val="326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game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provides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interactive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desktop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workspace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where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users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assemble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various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red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team</a:t>
            </a:r>
            <a:r>
              <a:rPr b="0" lang="en-GB" sz="1200" spc="9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26" strike="noStrike" u="none">
                <a:solidFill>
                  <a:srgbClr val="000000"/>
                </a:solidFill>
                <a:uFillTx/>
                <a:latin typeface="Arial MT"/>
              </a:rPr>
              <a:t>IoT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devices</a:t>
            </a:r>
            <a:r>
              <a:rPr b="0" lang="en-GB" sz="1200" spc="11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using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drag-and-drop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mechanics.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It</a:t>
            </a:r>
            <a:r>
              <a:rPr b="0" lang="en-GB" sz="1200" spc="11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does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not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include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step-by-step</a:t>
            </a:r>
            <a:r>
              <a:rPr b="0" lang="en-GB" sz="1200" spc="11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instructions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but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confirms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correct</a:t>
            </a:r>
            <a:r>
              <a:rPr b="0" lang="en-GB" sz="1200" spc="9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component</a:t>
            </a:r>
            <a:r>
              <a:rPr b="0" lang="en-GB" sz="1200" spc="10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placements</a:t>
            </a:r>
            <a:r>
              <a:rPr b="0" lang="en-GB" sz="1200" spc="10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through</a:t>
            </a:r>
            <a:r>
              <a:rPr b="0" lang="en-GB" sz="1200" spc="10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pop-up</a:t>
            </a:r>
            <a:r>
              <a:rPr b="0" lang="en-GB" sz="1200" spc="9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notifications.</a:t>
            </a:r>
            <a:r>
              <a:rPr b="0" lang="en-GB" sz="1200" spc="10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Upon</a:t>
            </a:r>
            <a:r>
              <a:rPr b="0" lang="en-GB" sz="1200" spc="10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successful</a:t>
            </a:r>
            <a:r>
              <a:rPr b="0" lang="en-GB" sz="1200" spc="105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assembly,</a:t>
            </a:r>
            <a:r>
              <a:rPr b="0" lang="en-GB" sz="1200" spc="9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pc="-26" strike="noStrike" u="none">
                <a:solidFill>
                  <a:srgbClr val="000000"/>
                </a:solidFill>
                <a:uFillTx/>
                <a:latin typeface="Arial MT"/>
              </a:rPr>
              <a:t>an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explanatory animation describes the tool's functionality and potential use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cases.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65"/>
              </a:spcBef>
              <a:tabLst>
                <a:tab algn="l" pos="21024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4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Devices Available for </a:t>
            </a: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Assembly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2600" indent="178560">
              <a:lnSpc>
                <a:spcPct val="137000"/>
              </a:lnSpc>
              <a:spcBef>
                <a:spcPts val="32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19116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**RadioStation**</a:t>
            </a:r>
            <a:r>
              <a:rPr b="0" lang="en-GB" sz="1200" spc="6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-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Inspired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by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HackRF,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this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device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can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be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used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for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radio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frequency</a:t>
            </a:r>
            <a:r>
              <a:rPr b="0" lang="en-GB" sz="1200" spc="7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transmission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and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reception.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2600" indent="186840">
              <a:lnSpc>
                <a:spcPct val="137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1994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**BadUSB**</a:t>
            </a:r>
            <a:r>
              <a:rPr b="0" lang="en-GB" sz="1200" spc="130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-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Based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on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Rubber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Ducky,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with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added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Ethernet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sniffing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port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for</a:t>
            </a:r>
            <a:r>
              <a:rPr b="0" lang="en-GB" sz="1200" spc="13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network-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based attacks.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82160" indent="-16956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18216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**Signals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Jammer** - Capable of disrupting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Wi-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Fi, Bluetooth, and radio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signals.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18216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5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Components</a:t>
            </a:r>
            <a:r>
              <a:rPr b="1" lang="en-GB" sz="1400" spc="-6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&amp;</a:t>
            </a:r>
            <a:r>
              <a:rPr b="1" lang="en-GB" sz="1400" spc="-6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Assembly</a:t>
            </a:r>
            <a:r>
              <a:rPr b="1" lang="en-GB" sz="1400" spc="-6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Process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37000"/>
              </a:lnSpc>
              <a:spcBef>
                <a:spcPts val="329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maintain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simplicity,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game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features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set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of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abstracted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hardware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components,</a:t>
            </a:r>
            <a:r>
              <a:rPr b="0" lang="en-GB" sz="1200" spc="31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ensuring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accessibility for all</a:t>
            </a:r>
            <a:r>
              <a:rPr b="0" lang="en-GB" sz="1200" spc="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users. These components</a:t>
            </a:r>
            <a:r>
              <a:rPr b="0" lang="en-GB" sz="1200" spc="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include: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06200" indent="-9324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OpenSymbol"/>
              <a:buChar char="-"/>
              <a:tabLst>
                <a:tab algn="l" pos="10620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Board (Universal</a:t>
            </a:r>
            <a:r>
              <a:rPr b="0" lang="en-GB" sz="1200" spc="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for all</a:t>
            </a:r>
            <a:r>
              <a:rPr b="0" lang="en-GB" sz="1200" spc="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devices)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06200" indent="-9324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OpenSymbol"/>
              <a:buChar char="-"/>
              <a:tabLst>
                <a:tab algn="l" pos="106200"/>
              </a:tabLst>
            </a:pP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Battery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06200" indent="-9324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OpenSymbol"/>
              <a:buChar char="-"/>
              <a:tabLst>
                <a:tab algn="l" pos="106200"/>
              </a:tabLst>
            </a:pP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Antenna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06200" indent="-9324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OpenSymbol"/>
              <a:buChar char="-"/>
              <a:tabLst>
                <a:tab algn="l" pos="10620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USB </a:t>
            </a:r>
            <a:r>
              <a:rPr b="0" lang="en-GB" sz="1200" spc="-20" strike="noStrike" u="none">
                <a:solidFill>
                  <a:srgbClr val="000000"/>
                </a:solidFill>
                <a:uFillTx/>
                <a:latin typeface="Arial MT"/>
              </a:rPr>
              <a:t>Port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06200" indent="-9324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OpenSymbol"/>
              <a:buChar char="-"/>
              <a:tabLst>
                <a:tab algn="l" pos="10620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Ethernet </a:t>
            </a:r>
            <a:r>
              <a:rPr b="0" lang="en-GB" sz="1200" spc="-20" strike="noStrike" u="none">
                <a:solidFill>
                  <a:srgbClr val="000000"/>
                </a:solidFill>
                <a:uFillTx/>
                <a:latin typeface="Arial MT"/>
              </a:rPr>
              <a:t>Port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2"/>
          <p:cNvSpPr/>
          <p:nvPr/>
        </p:nvSpPr>
        <p:spPr>
          <a:xfrm>
            <a:off x="383400" y="366480"/>
            <a:ext cx="6793920" cy="89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-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Screen (TFT Display)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65"/>
              </a:spcBef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6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Visual</a:t>
            </a:r>
            <a:r>
              <a:rPr b="1" lang="en-GB" sz="1400" spc="-6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&amp;</a:t>
            </a:r>
            <a:r>
              <a:rPr b="1" lang="en-GB" sz="1400" spc="-6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UI</a:t>
            </a:r>
            <a:r>
              <a:rPr b="1" lang="en-GB" sz="1400" spc="-6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Design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2600" indent="127800">
              <a:lnSpc>
                <a:spcPct val="137000"/>
              </a:lnSpc>
              <a:spcBef>
                <a:spcPts val="326"/>
              </a:spcBef>
              <a:buClr>
                <a:srgbClr val="000000"/>
              </a:buClr>
              <a:buFont typeface="OpenSymbol"/>
              <a:buChar char="-"/>
              <a:tabLst>
                <a:tab algn="l" pos="14040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**3D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Environment**: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The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only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visible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scene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is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desktop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workspace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where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players</a:t>
            </a:r>
            <a:r>
              <a:rPr b="0" lang="en-GB" sz="1200" spc="26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assemble devices.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06200" indent="-93240">
              <a:lnSpc>
                <a:spcPct val="100000"/>
              </a:lnSpc>
              <a:spcBef>
                <a:spcPts val="544"/>
              </a:spcBef>
              <a:buClr>
                <a:srgbClr val="000000"/>
              </a:buClr>
              <a:buFont typeface="OpenSymbol"/>
              <a:buChar char="-"/>
              <a:tabLst>
                <a:tab algn="l" pos="10620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**Minimalist Aesthetic**: Focuses on clarity and ease of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understanding.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2600" indent="172080">
              <a:lnSpc>
                <a:spcPct val="137000"/>
              </a:lnSpc>
              <a:buClr>
                <a:srgbClr val="000000"/>
              </a:buClr>
              <a:buFont typeface="OpenSymbol"/>
              <a:buChar char="-"/>
              <a:tabLst>
                <a:tab algn="l" pos="18468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**UI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Elements**: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Includes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start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menu,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device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selection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screen,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assembly</a:t>
            </a:r>
            <a:r>
              <a:rPr b="0" lang="en-GB" sz="1200" spc="139" strike="noStrike" u="none">
                <a:solidFill>
                  <a:srgbClr val="000000"/>
                </a:solidFill>
                <a:uFillTx/>
                <a:latin typeface="Arial MT"/>
              </a:rPr>
              <a:t> 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workspace,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confirmation pop-ups, and explanatory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animations.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tabLst>
                <a:tab algn="l" pos="18468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7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Target </a:t>
            </a:r>
            <a:r>
              <a:rPr b="1" lang="en-GB" sz="1400" spc="-11" strike="noStrike" u="none">
                <a:solidFill>
                  <a:srgbClr val="000000"/>
                </a:solidFill>
                <a:uFillTx/>
                <a:latin typeface="Arial"/>
              </a:rPr>
              <a:t>Audience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just">
              <a:lnSpc>
                <a:spcPct val="137000"/>
              </a:lnSpc>
              <a:spcBef>
                <a:spcPts val="326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This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game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is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designed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be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accessible</a:t>
            </a:r>
            <a:r>
              <a:rPr b="0" lang="en-GB" sz="1200" spc="3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for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all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skill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levels,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from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beginners</a:t>
            </a:r>
            <a:r>
              <a:rPr b="0" lang="en-GB" sz="1200" spc="31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interested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in</a:t>
            </a:r>
            <a:r>
              <a:rPr b="0" lang="en-GB" sz="1200" spc="2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cybersecurity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24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enthusiasts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and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professionals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looking</a:t>
            </a:r>
            <a:r>
              <a:rPr b="0" lang="en-GB" sz="1200" spc="24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for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hands-on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DIY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experience.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It</a:t>
            </a:r>
            <a:r>
              <a:rPr b="0" lang="en-GB" sz="1200" spc="249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does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not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require</a:t>
            </a:r>
            <a:r>
              <a:rPr b="0" lang="en-GB" sz="1200" spc="255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prior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technical knowledge, making it suitable for a broad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audience.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70"/>
              </a:spcBef>
              <a:tabLst>
                <a:tab algn="l" pos="21024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0240" indent="-197640">
              <a:lnSpc>
                <a:spcPct val="100000"/>
              </a:lnSpc>
              <a:buClr>
                <a:srgbClr val="000000"/>
              </a:buClr>
              <a:buFont typeface="OpenSymbol"/>
              <a:buAutoNum type="arabicPeriod" startAt="8"/>
              <a:tabLst>
                <a:tab algn="l" pos="210240"/>
              </a:tabLst>
            </a:pPr>
            <a:r>
              <a:rPr b="1" lang="en-GB" sz="1400" strike="noStrike" u="none">
                <a:solidFill>
                  <a:srgbClr val="000000"/>
                </a:solidFill>
                <a:uFillTx/>
                <a:latin typeface="Arial"/>
              </a:rPr>
              <a:t>Initial Features for Version </a:t>
            </a:r>
            <a:r>
              <a:rPr b="1" lang="en-GB" sz="1400" spc="-26" strike="noStrike" u="none">
                <a:solidFill>
                  <a:srgbClr val="000000"/>
                </a:solidFill>
                <a:uFillTx/>
                <a:latin typeface="Arial"/>
              </a:rPr>
              <a:t>0.1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70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[x]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Start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Menu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-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Allows players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select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a device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assemble.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4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[x]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Device Assembly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- Drag-and-drop components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 construct the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tool.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1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[x]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Confirmation Pop-up -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Displays message when components are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placed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correctly.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4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[x]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Completion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Explanation -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Shows text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explaining the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tool's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</a:rPr>
              <a:t>function after</a:t>
            </a:r>
            <a:r>
              <a:rPr b="0" lang="en-GB" sz="1200" spc="-6" strike="noStrike" u="none">
                <a:solidFill>
                  <a:srgbClr val="000000"/>
                </a:solidFill>
                <a:uFillTx/>
                <a:latin typeface="Arial MT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</a:rPr>
              <a:t>assembly.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65"/>
              </a:spcBef>
              <a:tabLst>
                <a:tab algn="l" pos="21024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tabLst>
                <a:tab algn="l" pos="210240"/>
              </a:tabLst>
            </a:pP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9. Problems I have faced</a:t>
            </a:r>
            <a:br>
              <a:rPr sz="1800"/>
            </a:br>
            <a:br>
              <a:rPr sz="1800"/>
            </a:br>
            <a:r>
              <a:rPr b="0" lang="en-GB" sz="12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[x] Thinking of an interesting idea for educational 3 dimensional project, that also supposed to be interesting game</a:t>
            </a:r>
            <a:br>
              <a:rPr sz="1200"/>
            </a:br>
            <a:br>
              <a:rPr sz="1200"/>
            </a:br>
            <a:r>
              <a:rPr b="0" lang="en-GB" sz="12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[x] Creating 3d models on Blender , as most of the objects that were needed were not accessible for free or weren’t even created before</a:t>
            </a:r>
            <a:br>
              <a:rPr sz="1200"/>
            </a:br>
            <a:br>
              <a:rPr sz="1200"/>
            </a:br>
            <a:r>
              <a:rPr b="0" lang="en-GB" sz="12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[x] Poor Time Management ( for most times, sitting and considering situation is worse solution comparing to simply doing something.</a:t>
            </a:r>
            <a:br>
              <a:rPr sz="1800"/>
            </a:br>
            <a:br>
              <a:rPr sz="1800"/>
            </a:br>
            <a:r>
              <a:rPr b="1" lang="en-GB" sz="18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10. </a:t>
            </a:r>
            <a:r>
              <a:rPr b="1" lang="en-GB" sz="1800" spc="-11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Conclusion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just">
              <a:lnSpc>
                <a:spcPct val="137000"/>
              </a:lnSpc>
              <a:spcBef>
                <a:spcPts val="326"/>
              </a:spcBef>
              <a:tabLst>
                <a:tab algn="l" pos="210240"/>
              </a:tabLst>
            </a:pP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The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Red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Team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Hardware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Simulator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serves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as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an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accessible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entry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point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for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individuals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interested</a:t>
            </a:r>
            <a:r>
              <a:rPr b="0" lang="en-GB" sz="1200" spc="5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pc="-26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in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cybersecurity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hardware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tools.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By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offering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an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interactive,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hands-on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approach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to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assembly,</a:t>
            </a:r>
            <a:r>
              <a:rPr b="0" lang="en-GB" sz="1200" spc="46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pc="-26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it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enhances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learning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experiences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and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fosters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deeper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understanding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of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red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team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hardware.</a:t>
            </a:r>
            <a:r>
              <a:rPr b="0" lang="en-GB" sz="1200" spc="125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Future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iterations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of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the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game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will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include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expanded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features,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additional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device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options,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and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more</a:t>
            </a:r>
            <a:r>
              <a:rPr b="0" lang="en-GB" sz="1200" spc="74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 </a:t>
            </a:r>
            <a:r>
              <a:rPr b="0" lang="en-GB" sz="1200" spc="-11" strike="noStrike" u="none">
                <a:solidFill>
                  <a:srgbClr val="000000"/>
                </a:solidFill>
                <a:uFillTx/>
                <a:latin typeface="Arial MT"/>
                <a:ea typeface="Microsoft YaHei"/>
              </a:rPr>
              <a:t>complex interactions.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2025-03-22T14:12:45Z</dcterms:created>
  <dc:creator/>
  <dc:description/>
  <dc:language>en-GB</dc:language>
  <cp:lastModifiedBy/>
  <dcterms:modified xsi:type="dcterms:W3CDTF">2025-03-22T20:12:03Z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LastSaved">
    <vt:filetime>2025-02-20T00:00:00Z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PyFPDF 1.7.2 http://pyfpdf.googlecode.com/</vt:lpwstr>
  </property>
</Properties>
</file>