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56" r:id="rId3"/>
    <p:sldId id="265" r:id="rId4"/>
    <p:sldId id="317" r:id="rId5"/>
    <p:sldId id="316" r:id="rId6"/>
    <p:sldId id="318" r:id="rId7"/>
    <p:sldId id="319" r:id="rId8"/>
    <p:sldId id="315" r:id="rId9"/>
  </p:sldIdLst>
  <p:sldSz cx="9144000" cy="5143500" type="screen16x9"/>
  <p:notesSz cx="6858000" cy="9144000"/>
  <p:embeddedFontLst>
    <p:embeddedFont>
      <p:font typeface="Cairo SemiBold" panose="00000700000000000000" pitchFamily="2" charset="-78"/>
      <p:bold r:id="rId11"/>
    </p:embeddedFont>
    <p:embeddedFont>
      <p:font typeface="Cambria Math" panose="02040503050406030204" pitchFamily="18" charset="0"/>
      <p:regular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Proxima Nova Semibold" panose="020B0604020202020204" charset="0"/>
      <p:regular r:id="rId25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7C5"/>
    <a:srgbClr val="E3E9ED"/>
    <a:srgbClr val="E8EDF0"/>
    <a:srgbClr val="0E46A8"/>
    <a:srgbClr val="4A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B757C3-5454-4297-BF19-49C47AE59E60}">
  <a:tblStyle styleId="{0EB757C3-5454-4297-BF19-49C47AE59E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15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--8K1BW_O4&amp;ab_channel=GreatScott%21" TargetMode="External"/><Relationship Id="rId2" Type="http://schemas.openxmlformats.org/officeDocument/2006/relationships/hyperlink" Target="http://bucket.download.slamtec.com/d1e428e7efbdcd65a8ea111061794fb8d4ccd3a0/LD108_SLAMTEC_rplidar_datasheet_A1M8_v3.0_en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eJZXRncGaGM&amp;ab_channel=ArticulatedRobo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98B41-CC9F-4443-B15F-3BD0D335F8D1}"/>
              </a:ext>
            </a:extLst>
          </p:cNvPr>
          <p:cNvSpPr txBox="1"/>
          <p:nvPr/>
        </p:nvSpPr>
        <p:spPr>
          <a:xfrm>
            <a:off x="1340163" y="449048"/>
            <a:ext cx="5169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>
                <a:latin typeface="Century Gothic" panose="020B0502020202020204" pitchFamily="34" charset="0"/>
              </a:rPr>
              <a:t>LIDAR</a:t>
            </a:r>
            <a:endParaRPr lang="ar-EG" sz="4000" b="1">
              <a:latin typeface="Century Gothic" panose="020B0502020202020204" pitchFamily="34" charset="0"/>
            </a:endParaRPr>
          </a:p>
          <a:p>
            <a:r>
              <a:rPr lang="en-US" sz="2400" b="1">
                <a:latin typeface="Century Gothic" panose="020B0502020202020204" pitchFamily="34" charset="0"/>
              </a:rPr>
              <a:t>Light Detection And Ranging.</a:t>
            </a:r>
          </a:p>
          <a:p>
            <a:endParaRPr lang="en-US" sz="2400" b="1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396BDF-4622-49EF-9E42-03DAEAEA78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28" r="20630"/>
          <a:stretch/>
        </p:blipFill>
        <p:spPr>
          <a:xfrm>
            <a:off x="4639944" y="1841800"/>
            <a:ext cx="3277611" cy="31439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/>
          <p:nvPr/>
        </p:nvSpPr>
        <p:spPr>
          <a:xfrm flipH="1">
            <a:off x="0" y="4833463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6557B-2664-4C77-A5C3-299706034F0E}"/>
              </a:ext>
            </a:extLst>
          </p:cNvPr>
          <p:cNvSpPr txBox="1"/>
          <p:nvPr/>
        </p:nvSpPr>
        <p:spPr>
          <a:xfrm>
            <a:off x="774045" y="231550"/>
            <a:ext cx="8074742" cy="458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السلام عليكم </a:t>
            </a:r>
            <a:endParaRPr lang="en-US">
              <a:solidFill>
                <a:schemeClr val="accent1"/>
              </a:solidFill>
              <a:latin typeface="Cairo SemiBold" panose="00000700000000000000" pitchFamily="2" charset="-78"/>
              <a:cs typeface="Cairo SemiBold" panose="000007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هنتكلم عن سينسور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LIDAR 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هو سينسور بيعمل 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scanning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و بيقيس المسافه اللي بينه وبين الاجسام  اللي حواليه عن طريق ان هو بيطلع اشعه ليزر من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laser diode 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 وبعدين بيستقبلها بال 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 photo receiver</a:t>
            </a:r>
            <a:endParaRPr lang="ar-EG">
              <a:solidFill>
                <a:schemeClr val="accent1"/>
              </a:solidFill>
              <a:latin typeface="Cairo SemiBold" panose="00000700000000000000" pitchFamily="2" charset="-78"/>
              <a:cs typeface="Cairo SemiBold" panose="000007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المدى بتاع بتاع السينسور ده من 0.15 ل 12 متر, التوصيل بتاعة عن طريق بروتوكول ال 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UART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هنتكلم عنه في الاخر ونحاول نفهمه.</a:t>
            </a:r>
          </a:p>
          <a:p>
            <a:pPr algn="r" rtl="1">
              <a:lnSpc>
                <a:spcPct val="150000"/>
              </a:lnSpc>
            </a:pP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السينسور بيستخدم في كذا تطبيق زي الطيارات  و في الغابات بيبقوا عاوزين يعرفوا طبيعة التضاريس وكده وقبل بناء الجسور عشان يعرف كميه الميه اللي موجوده ان هو يعرف يبني عليها جسر ولا مينفعش و    في برضو ال 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ADAS (</a:t>
            </a:r>
            <a:r>
              <a:rPr lang="en-US">
                <a:solidFill>
                  <a:schemeClr val="accent1"/>
                </a:solidFill>
                <a:latin typeface="Century Gothic" panose="020B0502020202020204" pitchFamily="34" charset="0"/>
              </a:rPr>
              <a:t>Advanced Driver Assistance Systems)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 و تطبيق ال 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autonomous car 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طبعا</a:t>
            </a:r>
            <a:r>
              <a:rPr lang="ar-EG">
                <a:solidFill>
                  <a:schemeClr val="accent1"/>
                </a:solidFill>
                <a:latin typeface="Century Gothic" panose="020B0502020202020204" pitchFamily="34" charset="0"/>
              </a:rPr>
              <a:t>.</a:t>
            </a:r>
          </a:p>
          <a:p>
            <a:pPr algn="r" rtl="1">
              <a:lnSpc>
                <a:spcPct val="150000"/>
              </a:lnSpc>
            </a:pPr>
            <a:br>
              <a:rPr lang="ar-EG"/>
            </a:b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في  كذا نوع المستشعر ده احنا هنتكلم عنه هو بيبعث بيبعث اشاره ليزر مش هنتكلم في الباقي </a:t>
            </a:r>
          </a:p>
          <a:p>
            <a:pPr algn="r" rtl="1">
              <a:lnSpc>
                <a:spcPct val="150000"/>
              </a:lnSpc>
            </a:pP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زي اللي بيقيس نسبة وجود الاجزاء الكيميائيه في الجو.</a:t>
            </a:r>
            <a:b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</a:b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احنا بنتكلم في اللايدر بتاعنا هيبقى ثنائي الابعاد في لايدار ثلاثي الابعاد ده ما لناش دعوه بي هو مستخدم في تطبيقات اكبر من كده الطيارات مثلا بس هو اغلى بكثير.</a:t>
            </a:r>
            <a:b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</a:br>
            <a:endParaRPr lang="ar-EG">
              <a:solidFill>
                <a:schemeClr val="accent1"/>
              </a:solidFill>
              <a:latin typeface="Cairo SemiBold" panose="00000700000000000000" pitchFamily="2" charset="-78"/>
              <a:cs typeface="Cairo SemiBold" panose="00000700000000000000" pitchFamily="2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A94B7F-07E9-45C6-9DA8-0CF51B459400}"/>
                  </a:ext>
                </a:extLst>
              </p:cNvPr>
              <p:cNvSpPr txBox="1"/>
              <p:nvPr/>
            </p:nvSpPr>
            <p:spPr>
              <a:xfrm>
                <a:off x="289560" y="259080"/>
                <a:ext cx="8663940" cy="3445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ar-EG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مكونات ال </a:t>
                </a:r>
                <a:r>
                  <a:rPr lang="en-US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LIDAR</a:t>
                </a:r>
                <a:r>
                  <a:rPr lang="ar-EG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 المهمة بالنسبالنا هي: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STM 32 micro controller, motor , photo reciever , laser diode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ar-EG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ال </a:t>
                </a:r>
                <a:r>
                  <a:rPr lang="en-US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stm </a:t>
                </a:r>
                <a:r>
                  <a:rPr lang="ar-EG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 هو العقل بتاع السنسور اللي بينظم حركة البيانات اللي طالعة وداخلة والعمليات اللي بتحصل عشان ألاقي في الاخر منظر الخريطة الل يمحتاجينها.</a:t>
                </a:r>
                <a:br>
                  <a:rPr lang="ar-EG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</a:br>
                <a:r>
                  <a:rPr lang="ar-EG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الموتور مسئول عن الميكانيزم بتاع السنسور انه يلف 360 درجة يعني هو لو ثابت هيبقى زي ال </a:t>
                </a:r>
                <a:r>
                  <a:rPr lang="en-US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ultra sonic </a:t>
                </a:r>
                <a:r>
                  <a:rPr lang="ar-EG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 بس الفرق ان اللايدار اشعة ليزر يعني </a:t>
                </a:r>
                <a:r>
                  <a:rPr lang="en-US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 optical </a:t>
                </a:r>
                <a:r>
                  <a:rPr lang="ar-EG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 لكن الالتراسونيك موجة غير مرئية.</a:t>
                </a:r>
                <a:br>
                  <a:rPr lang="ar-EG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</a:br>
                <a:r>
                  <a:rPr lang="ar-EG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طبعا ال </a:t>
                </a:r>
                <a:r>
                  <a:rPr lang="en-US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laser diode</a:t>
                </a:r>
                <a:r>
                  <a:rPr lang="ar-EG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  هو اللي بتخرج منه الاشعة و بيستقبلها ال </a:t>
                </a:r>
                <a:r>
                  <a:rPr lang="en-US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photo reciever </a:t>
                </a:r>
                <a:r>
                  <a:rPr lang="ar-EG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 بتتحسب المسافة نفس فكرة الالتراسونيك : عن طريق زمن الارسال والرجوع بتاع الاشعة الزمنين</a:t>
                </a:r>
                <a:r>
                  <a:rPr lang="en-US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 </a:t>
                </a:r>
                <a:r>
                  <a:rPr lang="ar-EG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 </a:t>
                </a:r>
                <a:r>
                  <a:rPr lang="en-US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D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iro SemiBold" panose="000007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iro SemiBold" panose="00000700000000000000" pitchFamily="2" charset="-78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iro SemiBold" panose="00000700000000000000" pitchFamily="2" charset="-78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iro SemiBold" panose="00000700000000000000" pitchFamily="2" charset="-78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iro SemiBold" panose="00000700000000000000" pitchFamily="2" charset="-78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iro SemiBold" panose="00000700000000000000" pitchFamily="2" charset="-78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iro SemiBold" panose="00000700000000000000" pitchFamily="2" charset="-78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iro SemiBold" panose="00000700000000000000" pitchFamily="2" charset="-78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iro SemiBold" panose="00000700000000000000" pitchFamily="2" charset="-78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iro SemiBold" panose="00000700000000000000" pitchFamily="2" charset="-78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iro SemiBold" panose="00000700000000000000" pitchFamily="2" charset="-78"/>
                          </a:rPr>
                          <m:t>2</m:t>
                        </m:r>
                      </m:den>
                    </m:f>
                  </m:oMath>
                </a14:m>
                <a:r>
                  <a:rPr lang="ar-EG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ar-EG">
                    <a:solidFill>
                      <a:schemeClr val="accent1"/>
                    </a:solidFill>
                    <a:latin typeface="Cairo SemiBold" panose="00000700000000000000" pitchFamily="2" charset="-78"/>
                    <a:cs typeface="Cairo SemiBold" panose="00000700000000000000" pitchFamily="2" charset="-78"/>
                  </a:rPr>
                  <a:t>ممكن بقى احسب به سرعة جسم بيتحرك حواليا بنفس الفكرة.</a:t>
                </a:r>
              </a:p>
              <a:p>
                <a:pPr algn="r" rtl="1">
                  <a:lnSpc>
                    <a:spcPct val="150000"/>
                  </a:lnSpc>
                </a:pPr>
                <a:endParaRPr lang="en-US">
                  <a:solidFill>
                    <a:schemeClr val="accent1"/>
                  </a:solidFill>
                  <a:latin typeface="Cairo SemiBold" panose="00000700000000000000" pitchFamily="2" charset="-78"/>
                  <a:cs typeface="Cairo SemiBold" panose="00000700000000000000" pitchFamily="2" charset="-78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A94B7F-07E9-45C6-9DA8-0CF51B459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259080"/>
                <a:ext cx="8663940" cy="3445302"/>
              </a:xfrm>
              <a:prstGeom prst="rect">
                <a:avLst/>
              </a:prstGeom>
              <a:blipFill>
                <a:blip r:embed="rId3"/>
                <a:stretch>
                  <a:fillRect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66617A0-3278-4A18-B17C-E2AE475E0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66" t="38667" r="7750" b="26667"/>
          <a:stretch/>
        </p:blipFill>
        <p:spPr>
          <a:xfrm>
            <a:off x="220979" y="2918460"/>
            <a:ext cx="3261361" cy="17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8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/>
          <p:nvPr/>
        </p:nvSpPr>
        <p:spPr>
          <a:xfrm flipH="1">
            <a:off x="0" y="4833463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6557B-2664-4C77-A5C3-299706034F0E}"/>
              </a:ext>
            </a:extLst>
          </p:cNvPr>
          <p:cNvSpPr txBox="1"/>
          <p:nvPr/>
        </p:nvSpPr>
        <p:spPr>
          <a:xfrm>
            <a:off x="464574" y="132736"/>
            <a:ext cx="8465575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كلمة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UART </a:t>
            </a: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اختصار لـ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Universal Asynchronous Receiver/Transmitter </a:t>
            </a: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>
              <a:solidFill>
                <a:schemeClr val="accent1"/>
              </a:solidFill>
              <a:latin typeface="Cairo SemiBold" panose="00000700000000000000" pitchFamily="2" charset="-78"/>
              <a:cs typeface="Cairo SemiBold" panose="00000700000000000000" pitchFamily="2" charset="-78"/>
            </a:endParaRP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زي ما هو واضح من الاسم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،</a:t>
            </a:r>
            <a:r>
              <a:rPr lang="ar-EG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UART  </a:t>
            </a: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هو بروتوكول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Asynchronous </a:t>
            </a: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يعني الإرسال و الاستقبال بيتم بدون تنظيم ، في أي وقت ممكن أي من المتحكمات يبعت الداتا بتاعته للمتحكم التاني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...</a:t>
            </a: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كمان البروتوكول ده من النوع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Serial </a:t>
            </a: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يعني الداتا كلها على سلك واحد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..</a:t>
            </a:r>
          </a:p>
          <a:p>
            <a:pPr lvl="0" algn="r" rtl="1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فيه حاجة بقى اسمها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Packet Frame </a:t>
            </a: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و دي حاجة مميزة لكل بروتوكول بذاته ، الـ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Packet Frame </a:t>
            </a: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ده عبارة عن شكل الرسالة الكاملة اللي بتطلع من المتحكم اللي بيستعمل البروتوكول ده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   </a:t>
            </a: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بالنسبة للـ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UART </a:t>
            </a: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الـ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Packet Frame </a:t>
            </a: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بيكون كالتالي بالنسبة للمتحكم اللي بيستقبل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:</a:t>
            </a: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في حالة إن المتحكم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idle </a:t>
            </a:r>
            <a:r>
              <a:rPr lang="ar-EG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( </a:t>
            </a: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يعني مش بيبعت أو يستقبل </a:t>
            </a:r>
            <a:r>
              <a:rPr lang="ar-EG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) </a:t>
            </a: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بيكون السلك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High ، </a:t>
            </a: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يعني واخد فولت ،و بيبدأ يشتغل أول ما يبقى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Low </a:t>
            </a:r>
            <a:r>
              <a:rPr lang="ar-SA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لزمن معين ، و ده اللي هو الـ</a:t>
            </a:r>
            <a:r>
              <a:rPr lang="en-US" alt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Start bit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CC248-0C04-486C-ACEF-2FEAAAFB0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3125942"/>
            <a:ext cx="4291119" cy="117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2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7D332C-A05C-47D0-8B0A-AE1E2B1FCBD9}"/>
              </a:ext>
            </a:extLst>
          </p:cNvPr>
          <p:cNvSpPr txBox="1"/>
          <p:nvPr/>
        </p:nvSpPr>
        <p:spPr>
          <a:xfrm>
            <a:off x="1130464" y="207133"/>
            <a:ext cx="7780020" cy="458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هنتكلم عن جزء مهم دلوقتي اللي هو استخدام ال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ROS 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مع السينسور.</a:t>
            </a:r>
            <a:b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</a:b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ال 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ROS 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 زي ما اخدنا فكرة بسيطه عنه هو 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robot operating system 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 هو عبارة عن ادوات ومكتبات بتسهل عليا استخدام المكونات اللي بسنخدمها في التطبيق بتاعي وطبعا احنا بنتكلم عن تطبيق لي علاقة بال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robots 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.</a:t>
            </a:r>
            <a:b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</a:b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قبل تشغيل اي وتوصيل السينسور بنعمل محاكاة ببرنامج ال 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Gazebo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هنتكلم عنه بعد كده في مرة تانية </a:t>
            </a:r>
          </a:p>
          <a:p>
            <a:pPr algn="r" rtl="1">
              <a:lnSpc>
                <a:spcPct val="150000"/>
              </a:lnSpc>
            </a:pP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باستخدام ال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command window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 والاوامر اللي بكتبها بقدر افعل ال 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ros 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بعدها بستخدم نافذة بتعرضلي الخريطة اللي هيعرضهالي السينسور. </a:t>
            </a:r>
            <a:b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</a:b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الادوات دي بتكون 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package 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كده بستخدمها على بعضها يعني زي 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library 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كده.</a:t>
            </a:r>
          </a:p>
          <a:p>
            <a:pPr algn="r" rtl="1">
              <a:lnSpc>
                <a:spcPct val="150000"/>
              </a:lnSpc>
            </a:pP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احنا بنوصله بال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ROS 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وبننزل ال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package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بتاعته :  </a:t>
            </a:r>
          </a:p>
          <a:p>
            <a:pPr rtl="1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Century Gothic" panose="020B0502020202020204" pitchFamily="34" charset="0"/>
                <a:cs typeface="Cairo SemiBold" panose="00000700000000000000" pitchFamily="2" charset="-78"/>
              </a:rPr>
              <a:t>$ cd rosworkspace/src</a:t>
            </a:r>
          </a:p>
          <a:p>
            <a:pPr rtl="1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Century Gothic" panose="020B0502020202020204" pitchFamily="34" charset="0"/>
                <a:cs typeface="Cairo SemiBold" panose="00000700000000000000" pitchFamily="2" charset="-78"/>
              </a:rPr>
              <a:t>$ git clone (link of code on GitHub)</a:t>
            </a:r>
            <a:endParaRPr lang="ar-EG">
              <a:solidFill>
                <a:schemeClr val="accent1"/>
              </a:solidFill>
              <a:latin typeface="Cairo SemiBold" panose="00000700000000000000" pitchFamily="2" charset="-78"/>
              <a:cs typeface="Cairo SemiBold" panose="000007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بعدها باخد القراية بتاعته لما بكتب الأمر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:</a:t>
            </a:r>
            <a:endParaRPr lang="ar-EG">
              <a:solidFill>
                <a:schemeClr val="accent1"/>
              </a:solidFill>
              <a:latin typeface="Cairo SemiBold" panose="00000700000000000000" pitchFamily="2" charset="-78"/>
              <a:cs typeface="Cairo SemiBold" panose="00000700000000000000" pitchFamily="2" charset="-78"/>
            </a:endParaRPr>
          </a:p>
          <a:p>
            <a:pPr rtl="1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Century Gothic" panose="020B0502020202020204" pitchFamily="34" charset="0"/>
                <a:cs typeface="Cairo SemiBold" panose="00000700000000000000" pitchFamily="2" charset="-78"/>
              </a:rPr>
              <a:t>rostopic echo /  Kobuki / laser/ scan -n1</a:t>
            </a:r>
            <a:endParaRPr lang="ar-EG">
              <a:solidFill>
                <a:schemeClr val="tx1"/>
              </a:solidFill>
              <a:latin typeface="Century Gothic" panose="020B0502020202020204" pitchFamily="34" charset="0"/>
              <a:cs typeface="Cairo SemiBold" panose="000007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>
              <a:solidFill>
                <a:schemeClr val="accent1"/>
              </a:solidFill>
              <a:latin typeface="Cairo SemiBold" panose="00000700000000000000" pitchFamily="2" charset="-78"/>
              <a:cs typeface="Cairo SemiBold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914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C800CC-5C29-437A-951B-336588C56FD6}"/>
              </a:ext>
            </a:extLst>
          </p:cNvPr>
          <p:cNvSpPr txBox="1"/>
          <p:nvPr/>
        </p:nvSpPr>
        <p:spPr>
          <a:xfrm>
            <a:off x="1349477" y="221227"/>
            <a:ext cx="7654413" cy="426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b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</a:b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القراءة بتاعة اللايدار :</a:t>
            </a:r>
          </a:p>
          <a:p>
            <a:pPr algn="r" rtl="1">
              <a:lnSpc>
                <a:spcPct val="150000"/>
              </a:lnSpc>
            </a:pP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طبعا احنا زي ما قلنا ان هو بيطلع اشعة ليزر بتروح بتخبط في الجسم وبعدين بترجع له عن طريق الرسيفر عموما هي ال 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pulses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او اشعة الليزر اهم اشعة بالنسبة له هي الاولى اللي بعدها هي بيحدد الاجزاء الارتفاعات او بتحدد التفاصيل اللي حوالين النقطة دي يعني عموما.</a:t>
            </a:r>
          </a:p>
          <a:p>
            <a:pPr algn="r" rtl="1">
              <a:lnSpc>
                <a:spcPct val="150000"/>
              </a:lnSpc>
            </a:pP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في بيانات تانية بقى بتتحفظ  او بيستخدمها برضه </a:t>
            </a:r>
          </a:p>
          <a:p>
            <a:pPr algn="r" rtl="1">
              <a:lnSpc>
                <a:spcPct val="150000"/>
              </a:lnSpc>
            </a:pP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هي مثلا شدة الاشعة اللي رجعت له.</a:t>
            </a:r>
          </a:p>
          <a:p>
            <a:pPr algn="r" rtl="1">
              <a:lnSpc>
                <a:spcPct val="150000"/>
              </a:lnSpc>
            </a:pP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اللي رجعت تاني واستقبلها رسيفر </a:t>
            </a:r>
          </a:p>
          <a:p>
            <a:pPr algn="r" rtl="1">
              <a:lnSpc>
                <a:spcPct val="150000"/>
              </a:lnSpc>
            </a:pP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ترتيب 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pulse </a:t>
            </a:r>
          </a:p>
          <a:p>
            <a:pPr algn="r" rtl="1">
              <a:lnSpc>
                <a:spcPct val="150000"/>
              </a:lnSpc>
            </a:pP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عدد </a:t>
            </a:r>
            <a:r>
              <a:rPr lang="en-US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pulses </a:t>
            </a:r>
            <a:r>
              <a:rPr lang="ar-EG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 اللي رجعت له.</a:t>
            </a:r>
          </a:p>
          <a:p>
            <a:pPr algn="r" rtl="1">
              <a:lnSpc>
                <a:spcPct val="150000"/>
              </a:lnSpc>
            </a:pPr>
            <a:endParaRPr lang="ar-EG">
              <a:solidFill>
                <a:schemeClr val="accent1"/>
              </a:solidFill>
              <a:latin typeface="Cairo SemiBold" panose="00000700000000000000" pitchFamily="2" charset="-78"/>
              <a:cs typeface="Cairo SemiBold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ar-EG" b="1">
                <a:solidFill>
                  <a:schemeClr val="accent1"/>
                </a:solidFill>
                <a:latin typeface="Cairo SemiBold" panose="00000700000000000000" pitchFamily="2" charset="-78"/>
                <a:cs typeface="Cairo SemiBold" panose="00000700000000000000" pitchFamily="2" charset="-78"/>
              </a:rPr>
              <a:t>انا خلصت اتمنى تكون المعلومات وصلت ولو بنسبة بسيطه وبإذن الله نحاول نحسن طريقة عرضها</a:t>
            </a:r>
          </a:p>
          <a:p>
            <a:pPr algn="r" rtl="1">
              <a:lnSpc>
                <a:spcPct val="150000"/>
              </a:lnSpc>
            </a:pPr>
            <a:endParaRPr lang="ar-EG">
              <a:solidFill>
                <a:schemeClr val="accent1"/>
              </a:solidFill>
              <a:latin typeface="Cairo SemiBold" panose="00000700000000000000" pitchFamily="2" charset="-78"/>
              <a:cs typeface="Cairo SemiBold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4257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D3F90-E9E3-4B29-9E97-CDFF4EE691DB}"/>
              </a:ext>
            </a:extLst>
          </p:cNvPr>
          <p:cNvSpPr txBox="1"/>
          <p:nvPr/>
        </p:nvSpPr>
        <p:spPr>
          <a:xfrm>
            <a:off x="188534" y="306275"/>
            <a:ext cx="641800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Datasheet of LIDAR A1:</a:t>
            </a:r>
          </a:p>
          <a:p>
            <a:br>
              <a:rPr lang="ar-EG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  <a:hlinkClick r:id="rId2"/>
              </a:rPr>
              <a:t>http://bucket.download.slamtec.com/d1e428e7efbdcd65a8ea111061794fb8d4ccd3a0/LD108_SLAMTEC_rplidar_datasheet_A1M8_v3.0_en.pdf</a:t>
            </a: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video speaks in detail about the sensor and dismantles it and examines its parts</a:t>
            </a:r>
            <a:r>
              <a:rPr lang="ar-EG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endParaRPr lang="ar-EG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hlinkClick r:id="rId3"/>
              </a:rPr>
              <a:t>https://www.youtube.com/watch?v=_--8K1BW_O4&amp;ab_channel=GreatScott%21</a:t>
            </a:r>
            <a:endParaRPr lang="ar-EG">
              <a:solidFill>
                <a:schemeClr val="bg1"/>
              </a:solidFill>
            </a:endParaRPr>
          </a:p>
          <a:p>
            <a:endParaRPr lang="ar-EG">
              <a:solidFill>
                <a:schemeClr val="bg1"/>
              </a:solidFill>
            </a:endParaRPr>
          </a:p>
          <a:p>
            <a:endParaRPr lang="ar-EG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Video shows how to use ROS with LIDAR: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hlinkClick r:id="rId4"/>
              </a:rPr>
              <a:t>https://www.youtube.com/watch?v=eJZXRncGaGM&amp;ab_channel=ArticulatedRobotics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ar-EG">
              <a:solidFill>
                <a:schemeClr val="bg1"/>
              </a:solidFill>
            </a:endParaRPr>
          </a:p>
          <a:p>
            <a:endParaRPr lang="ar-EG">
              <a:solidFill>
                <a:schemeClr val="bg1"/>
              </a:solidFill>
            </a:endParaRPr>
          </a:p>
          <a:p>
            <a:endParaRPr lang="ar-EG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37024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780</Words>
  <Application>Microsoft Office PowerPoint</Application>
  <PresentationFormat>On-screen Show (16:9)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Cambria Math</vt:lpstr>
      <vt:lpstr>Proxima Nova Semibold</vt:lpstr>
      <vt:lpstr>Cairo SemiBold</vt:lpstr>
      <vt:lpstr>Montserrat</vt:lpstr>
      <vt:lpstr>Century Gothic</vt:lpstr>
      <vt:lpstr>Proxima Nova</vt:lpstr>
      <vt:lpstr>Management Consulting Toolkit by Slidesgo</vt:lpstr>
      <vt:lpstr>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Systems</dc:title>
  <dc:creator>pc</dc:creator>
  <cp:lastModifiedBy>Aly Mahmoud</cp:lastModifiedBy>
  <cp:revision>33</cp:revision>
  <dcterms:modified xsi:type="dcterms:W3CDTF">2022-11-16T21:19:12Z</dcterms:modified>
</cp:coreProperties>
</file>