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1264030"/>
            <a:ext cx="503174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Title: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Profit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Prediction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for </a:t>
            </a:r>
            <a:r>
              <a:rPr dirty="0" sz="1200" spc="5">
                <a:solidFill>
                  <a:srgbClr val="374151"/>
                </a:solidFill>
                <a:latin typeface="Arial Black"/>
                <a:cs typeface="Arial Black"/>
              </a:rPr>
              <a:t>Startups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using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Regression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Models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8920" y="1572259"/>
            <a:ext cx="1092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ABSTRACT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2032635"/>
            <a:ext cx="541147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project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aims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predict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profitability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startups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employing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2286635"/>
            <a:ext cx="4977765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 models that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utilize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key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variables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such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R&amp;D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2543746"/>
            <a:ext cx="5101590" cy="23558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administration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 marketing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spend.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dataset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used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798191"/>
            <a:ext cx="4939665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 evaluation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consists of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information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from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50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startup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3052191"/>
            <a:ext cx="5663565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companies.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By leveraging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this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dataset, 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developed regression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3309365"/>
            <a:ext cx="543687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provide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accurate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forecasts,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enabling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startups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make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informed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17" y="3563302"/>
            <a:ext cx="5504815" cy="2387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decisions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regarding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resource allocation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investment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strategies. The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17" y="3820795"/>
            <a:ext cx="515874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project's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significance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lies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in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its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potential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empower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startups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4074795"/>
            <a:ext cx="5688965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predictive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capabilities,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allowing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them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optimize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financial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planning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4328795"/>
            <a:ext cx="4939665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increase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their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chances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of success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competitive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business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4585970"/>
            <a:ext cx="82931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l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d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5262498"/>
            <a:ext cx="571119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in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this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project utilize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advanced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algorithms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such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5516498"/>
            <a:ext cx="5140960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linear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regression,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lasso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regression, ridge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4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,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decision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tree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5773737"/>
            <a:ext cx="5365115" cy="23558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,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random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forest</a:t>
            </a:r>
            <a:r>
              <a:rPr dirty="0" sz="14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regression,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elasticnet</a:t>
            </a:r>
            <a:r>
              <a:rPr dirty="0" sz="14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,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support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6028054"/>
            <a:ext cx="5685790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vector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 many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more.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Through extensive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preprocessing and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6285229"/>
            <a:ext cx="557149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feature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selection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techniques,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dataset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prepared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model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17" y="6539230"/>
            <a:ext cx="571119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 evaluation.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performance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is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assessed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using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metrics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17" y="6793230"/>
            <a:ext cx="5492115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like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mean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squared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error,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root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mean squared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error,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R-squared.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17" y="7050658"/>
            <a:ext cx="511556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results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demonstrate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effectiveness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of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in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17" y="7304658"/>
            <a:ext cx="4952365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accurately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predicting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startup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profitability</a:t>
            </a:r>
            <a:r>
              <a:rPr dirty="0" sz="1400" spc="-4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based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R&amp;D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spend,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717" y="7558658"/>
            <a:ext cx="5140960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administration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 marketing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spend.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project provides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717" y="7815833"/>
            <a:ext cx="511556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valuable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insights for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startups,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enabling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them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make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data-driven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717" y="8069897"/>
            <a:ext cx="5212715" cy="2387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decisions that optimize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financial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strategies,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allocate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resources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717" y="8327390"/>
            <a:ext cx="557149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efficiently,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maximize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profitability,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ultimately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enhancing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overall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17" y="8581390"/>
            <a:ext cx="3827779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business performance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prospects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 for success.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14780"/>
            <a:ext cx="5771515" cy="4287520"/>
          </a:xfrm>
          <a:custGeom>
            <a:avLst/>
            <a:gdLst/>
            <a:ahLst/>
            <a:cxnLst/>
            <a:rect l="l" t="t" r="r" b="b"/>
            <a:pathLst>
              <a:path w="5771515" h="4287520">
                <a:moveTo>
                  <a:pt x="5771515" y="1810385"/>
                </a:moveTo>
                <a:lnTo>
                  <a:pt x="0" y="1810385"/>
                </a:lnTo>
                <a:lnTo>
                  <a:pt x="0" y="1991360"/>
                </a:lnTo>
                <a:lnTo>
                  <a:pt x="0" y="2172335"/>
                </a:lnTo>
                <a:lnTo>
                  <a:pt x="0" y="4287393"/>
                </a:lnTo>
                <a:lnTo>
                  <a:pt x="5771515" y="4287393"/>
                </a:lnTo>
                <a:lnTo>
                  <a:pt x="5771515" y="1991360"/>
                </a:lnTo>
                <a:lnTo>
                  <a:pt x="5771515" y="1810385"/>
                </a:lnTo>
                <a:close/>
              </a:path>
              <a:path w="5771515" h="4287520">
                <a:moveTo>
                  <a:pt x="5771515" y="0"/>
                </a:moveTo>
                <a:lnTo>
                  <a:pt x="0" y="0"/>
                </a:lnTo>
                <a:lnTo>
                  <a:pt x="0" y="180975"/>
                </a:lnTo>
                <a:lnTo>
                  <a:pt x="0" y="361950"/>
                </a:lnTo>
                <a:lnTo>
                  <a:pt x="0" y="1810258"/>
                </a:lnTo>
                <a:lnTo>
                  <a:pt x="5771515" y="1810258"/>
                </a:lnTo>
                <a:lnTo>
                  <a:pt x="5771515" y="180975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17" y="1074801"/>
            <a:ext cx="4571365" cy="41319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4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regression</a:t>
            </a:r>
            <a:r>
              <a:rPr dirty="0" sz="1050" spc="-4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plots</a:t>
            </a:r>
            <a:endParaRPr sz="1050">
              <a:latin typeface="Consolas"/>
              <a:cs typeface="Consolas"/>
            </a:endParaRPr>
          </a:p>
          <a:p>
            <a:pPr marL="12700" marR="665480">
              <a:lnSpc>
                <a:spcPct val="113100"/>
              </a:lnSpc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lmplot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x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'R&amp;D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Spend'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y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data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data)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lmplot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x</a:t>
            </a:r>
            <a:r>
              <a:rPr dirty="0" sz="1050" spc="15">
                <a:solidFill>
                  <a:srgbClr val="FC961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'Administration'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y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data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data)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lmplot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x</a:t>
            </a:r>
            <a:r>
              <a:rPr dirty="0" sz="1050">
                <a:solidFill>
                  <a:srgbClr val="FC961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'Marketing</a:t>
            </a:r>
            <a:r>
              <a:rPr dirty="0" sz="1050" spc="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Spend'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y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data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data) </a:t>
            </a:r>
            <a:r>
              <a:rPr dirty="0" sz="1050" spc="-56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show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1471930">
              <a:lnSpc>
                <a:spcPct val="113199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Distribution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plots 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distplot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(data[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color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'maroon'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 spc="-56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show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1325880">
              <a:lnSpc>
                <a:spcPct val="1131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Histogram plot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histplot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(data[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color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'seagreen'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 marR="1546860">
              <a:lnSpc>
                <a:spcPts val="2850"/>
              </a:lnSpc>
              <a:spcBef>
                <a:spcPts val="360"/>
              </a:spcBef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2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models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training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,testing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and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evalvation </a:t>
            </a:r>
            <a:r>
              <a:rPr dirty="0" sz="1050" spc="-56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y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data[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ts val="1065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data[[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'R&amp;D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Spend'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'Administration'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2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'Marketing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 Spend'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#</a:t>
            </a:r>
            <a:r>
              <a:rPr dirty="0" sz="1050" spc="-3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Test</a:t>
            </a:r>
            <a:r>
              <a:rPr dirty="0" sz="1050" spc="-3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Train</a:t>
            </a:r>
            <a:r>
              <a:rPr dirty="0" sz="1050" spc="-3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split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X_train,X_test,y_train,y_test</a:t>
            </a:r>
            <a:r>
              <a:rPr dirty="0" sz="1050" spc="3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train_test_split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(X,y,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test_size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0.2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random_state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42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5202173"/>
            <a:ext cx="5771515" cy="3716020"/>
          </a:xfrm>
          <a:custGeom>
            <a:avLst/>
            <a:gdLst/>
            <a:ahLst/>
            <a:cxnLst/>
            <a:rect l="l" t="t" r="r" b="b"/>
            <a:pathLst>
              <a:path w="5771515" h="3716020">
                <a:moveTo>
                  <a:pt x="5771515" y="2810573"/>
                </a:moveTo>
                <a:lnTo>
                  <a:pt x="0" y="2810573"/>
                </a:lnTo>
                <a:lnTo>
                  <a:pt x="0" y="2991866"/>
                </a:lnTo>
                <a:lnTo>
                  <a:pt x="0" y="3172841"/>
                </a:lnTo>
                <a:lnTo>
                  <a:pt x="0" y="3353816"/>
                </a:lnTo>
                <a:lnTo>
                  <a:pt x="0" y="3534791"/>
                </a:lnTo>
                <a:lnTo>
                  <a:pt x="0" y="3715766"/>
                </a:lnTo>
                <a:lnTo>
                  <a:pt x="5771515" y="3715766"/>
                </a:lnTo>
                <a:lnTo>
                  <a:pt x="5771515" y="3534791"/>
                </a:lnTo>
                <a:lnTo>
                  <a:pt x="5771515" y="3353816"/>
                </a:lnTo>
                <a:lnTo>
                  <a:pt x="5771515" y="3172841"/>
                </a:lnTo>
                <a:lnTo>
                  <a:pt x="5771515" y="2991866"/>
                </a:lnTo>
                <a:lnTo>
                  <a:pt x="5771515" y="2810573"/>
                </a:lnTo>
                <a:close/>
              </a:path>
              <a:path w="5771515" h="3716020">
                <a:moveTo>
                  <a:pt x="5771515" y="666813"/>
                </a:moveTo>
                <a:lnTo>
                  <a:pt x="0" y="666813"/>
                </a:lnTo>
                <a:lnTo>
                  <a:pt x="0" y="848106"/>
                </a:lnTo>
                <a:lnTo>
                  <a:pt x="0" y="1029081"/>
                </a:lnTo>
                <a:lnTo>
                  <a:pt x="0" y="2810510"/>
                </a:lnTo>
                <a:lnTo>
                  <a:pt x="5771515" y="2810510"/>
                </a:lnTo>
                <a:lnTo>
                  <a:pt x="5771515" y="848106"/>
                </a:lnTo>
                <a:lnTo>
                  <a:pt x="5771515" y="666813"/>
                </a:lnTo>
                <a:close/>
              </a:path>
              <a:path w="5771515" h="3716020">
                <a:moveTo>
                  <a:pt x="5771515" y="0"/>
                </a:moveTo>
                <a:lnTo>
                  <a:pt x="0" y="0"/>
                </a:lnTo>
                <a:lnTo>
                  <a:pt x="0" y="333375"/>
                </a:lnTo>
                <a:lnTo>
                  <a:pt x="0" y="666750"/>
                </a:lnTo>
                <a:lnTo>
                  <a:pt x="5771515" y="666750"/>
                </a:lnTo>
                <a:lnTo>
                  <a:pt x="5771515" y="333375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17" y="5848350"/>
            <a:ext cx="4789805" cy="307403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3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Linear</a:t>
            </a:r>
            <a:r>
              <a:rPr dirty="0" sz="1050" spc="-3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regression</a:t>
            </a:r>
            <a:endParaRPr sz="1050">
              <a:latin typeface="Consolas"/>
              <a:cs typeface="Consolas"/>
            </a:endParaRPr>
          </a:p>
          <a:p>
            <a:pPr marL="12700" marR="103124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linear_reg</a:t>
            </a:r>
            <a:r>
              <a:rPr dirty="0" sz="1050" spc="-2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LinearRegression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()</a:t>
            </a:r>
            <a:r>
              <a:rPr dirty="0" sz="1050" spc="-1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instance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of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class </a:t>
            </a:r>
            <a:r>
              <a:rPr dirty="0" sz="1050" spc="-56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linear_reg.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(X_train,y_train)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linear_reg_pred</a:t>
            </a:r>
            <a:r>
              <a:rPr dirty="0" sz="1050" spc="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linear_reg.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predict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linear_reg_r2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(y_test,linear_reg_pred)</a:t>
            </a:r>
            <a:r>
              <a:rPr dirty="0" sz="1050" spc="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1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coefficient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of </a:t>
            </a:r>
            <a:r>
              <a:rPr dirty="0" sz="1050" spc="-56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determination</a:t>
            </a:r>
            <a:endParaRPr sz="1050">
              <a:latin typeface="Consolas"/>
              <a:cs typeface="Consolas"/>
            </a:endParaRPr>
          </a:p>
          <a:p>
            <a:pPr marL="12700" marR="150495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linear_reg_mse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(y_test,linear_reg_pred)</a:t>
            </a:r>
            <a:r>
              <a:rPr dirty="0" sz="1050" spc="4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#MSE 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linear_reg_mae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(y_test,linear_reg_pred)</a:t>
            </a:r>
            <a:r>
              <a:rPr dirty="0" sz="1050" spc="1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#MAE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12700" marR="2059305">
              <a:lnSpc>
                <a:spcPct val="113199"/>
              </a:lnSpc>
              <a:spcBef>
                <a:spcPts val="5"/>
              </a:spcBef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4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random</a:t>
            </a:r>
            <a:r>
              <a:rPr dirty="0" sz="1050" spc="4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forest</a:t>
            </a:r>
            <a:r>
              <a:rPr dirty="0" sz="1050" spc="6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regression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randfor_reg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RandomForestRegressor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 </a:t>
            </a:r>
            <a:r>
              <a:rPr dirty="0" sz="1050" spc="-56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randfor_reg.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(X_train,y_train)</a:t>
            </a:r>
            <a:endParaRPr sz="1050">
              <a:latin typeface="Consolas"/>
              <a:cs typeface="Consolas"/>
            </a:endParaRPr>
          </a:p>
          <a:p>
            <a:pPr marL="12700" marR="37338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randfor_reg_pred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randfor_reg.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predict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randfor_reg_r2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(y_test,randfor_reg_pred)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randfor_reg_mse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(y_test,randfor_reg_pred)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randfor_reg_mae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(y_test,randfor_reg_pred)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667" y="8917940"/>
            <a:ext cx="5771515" cy="724535"/>
          </a:xfrm>
          <a:custGeom>
            <a:avLst/>
            <a:gdLst/>
            <a:ahLst/>
            <a:cxnLst/>
            <a:rect l="l" t="t" r="r" b="b"/>
            <a:pathLst>
              <a:path w="5771515" h="724534">
                <a:moveTo>
                  <a:pt x="5771515" y="181038"/>
                </a:moveTo>
                <a:lnTo>
                  <a:pt x="0" y="181038"/>
                </a:lnTo>
                <a:lnTo>
                  <a:pt x="0" y="362267"/>
                </a:lnTo>
                <a:lnTo>
                  <a:pt x="0" y="543242"/>
                </a:lnTo>
                <a:lnTo>
                  <a:pt x="0" y="724217"/>
                </a:lnTo>
                <a:lnTo>
                  <a:pt x="5771515" y="724217"/>
                </a:lnTo>
                <a:lnTo>
                  <a:pt x="5771515" y="543242"/>
                </a:lnTo>
                <a:lnTo>
                  <a:pt x="5771515" y="362331"/>
                </a:lnTo>
                <a:lnTo>
                  <a:pt x="5771515" y="181038"/>
                </a:lnTo>
                <a:close/>
              </a:path>
              <a:path w="5771515" h="724534">
                <a:moveTo>
                  <a:pt x="5771515" y="0"/>
                </a:moveTo>
                <a:lnTo>
                  <a:pt x="0" y="0"/>
                </a:lnTo>
                <a:lnTo>
                  <a:pt x="0" y="180975"/>
                </a:lnTo>
                <a:lnTo>
                  <a:pt x="5771515" y="180975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14780"/>
            <a:ext cx="5771515" cy="8146415"/>
          </a:xfrm>
          <a:custGeom>
            <a:avLst/>
            <a:gdLst/>
            <a:ahLst/>
            <a:cxnLst/>
            <a:rect l="l" t="t" r="r" b="b"/>
            <a:pathLst>
              <a:path w="5771515" h="8146415">
                <a:moveTo>
                  <a:pt x="5771515" y="7059866"/>
                </a:moveTo>
                <a:lnTo>
                  <a:pt x="0" y="7059866"/>
                </a:lnTo>
                <a:lnTo>
                  <a:pt x="0" y="7241159"/>
                </a:lnTo>
                <a:lnTo>
                  <a:pt x="0" y="7422134"/>
                </a:lnTo>
                <a:lnTo>
                  <a:pt x="0" y="7603109"/>
                </a:lnTo>
                <a:lnTo>
                  <a:pt x="0" y="7784084"/>
                </a:lnTo>
                <a:lnTo>
                  <a:pt x="0" y="7965059"/>
                </a:lnTo>
                <a:lnTo>
                  <a:pt x="0" y="8146034"/>
                </a:lnTo>
                <a:lnTo>
                  <a:pt x="5771515" y="8146034"/>
                </a:lnTo>
                <a:lnTo>
                  <a:pt x="5771515" y="7241159"/>
                </a:lnTo>
                <a:lnTo>
                  <a:pt x="5771515" y="7059866"/>
                </a:lnTo>
                <a:close/>
              </a:path>
              <a:path w="5771515" h="8146415">
                <a:moveTo>
                  <a:pt x="5771515" y="4887531"/>
                </a:moveTo>
                <a:lnTo>
                  <a:pt x="0" y="4887531"/>
                </a:lnTo>
                <a:lnTo>
                  <a:pt x="0" y="5068824"/>
                </a:lnTo>
                <a:lnTo>
                  <a:pt x="0" y="5249799"/>
                </a:lnTo>
                <a:lnTo>
                  <a:pt x="0" y="7059803"/>
                </a:lnTo>
                <a:lnTo>
                  <a:pt x="5771515" y="7059803"/>
                </a:lnTo>
                <a:lnTo>
                  <a:pt x="5771515" y="5068824"/>
                </a:lnTo>
                <a:lnTo>
                  <a:pt x="5771515" y="4887531"/>
                </a:lnTo>
                <a:close/>
              </a:path>
              <a:path w="5771515" h="8146415">
                <a:moveTo>
                  <a:pt x="5771515" y="1810385"/>
                </a:moveTo>
                <a:lnTo>
                  <a:pt x="0" y="1810385"/>
                </a:lnTo>
                <a:lnTo>
                  <a:pt x="0" y="1991360"/>
                </a:lnTo>
                <a:lnTo>
                  <a:pt x="0" y="2172335"/>
                </a:lnTo>
                <a:lnTo>
                  <a:pt x="0" y="4887468"/>
                </a:lnTo>
                <a:lnTo>
                  <a:pt x="5771515" y="4887468"/>
                </a:lnTo>
                <a:lnTo>
                  <a:pt x="5771515" y="1991360"/>
                </a:lnTo>
                <a:lnTo>
                  <a:pt x="5771515" y="1810385"/>
                </a:lnTo>
                <a:close/>
              </a:path>
              <a:path w="5771515" h="8146415">
                <a:moveTo>
                  <a:pt x="5771515" y="0"/>
                </a:moveTo>
                <a:lnTo>
                  <a:pt x="0" y="0"/>
                </a:lnTo>
                <a:lnTo>
                  <a:pt x="0" y="180975"/>
                </a:lnTo>
                <a:lnTo>
                  <a:pt x="0" y="361950"/>
                </a:lnTo>
                <a:lnTo>
                  <a:pt x="0" y="1810258"/>
                </a:lnTo>
                <a:lnTo>
                  <a:pt x="5771515" y="1810258"/>
                </a:lnTo>
                <a:lnTo>
                  <a:pt x="5771515" y="180975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17" y="1255522"/>
            <a:ext cx="4862830" cy="78098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4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Decision</a:t>
            </a:r>
            <a:r>
              <a:rPr dirty="0" sz="1050" spc="-4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Tree</a:t>
            </a:r>
            <a:endParaRPr sz="1050">
              <a:latin typeface="Consolas"/>
              <a:cs typeface="Consolas"/>
            </a:endParaRPr>
          </a:p>
          <a:p>
            <a:pPr marL="12700" marR="1322705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dectree_reg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DecisionTreeRegressor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dectree_reg.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(X_train,y_train)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dectree_reg_pred</a:t>
            </a:r>
            <a:r>
              <a:rPr dirty="0" sz="1050" spc="2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dectree_reg.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predict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dectree_reg_r2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(y_test,dectree_reg_pred)</a:t>
            </a:r>
            <a:endParaRPr sz="1050">
              <a:latin typeface="Consolas"/>
              <a:cs typeface="Consolas"/>
            </a:endParaRPr>
          </a:p>
          <a:p>
            <a:pPr marL="12700" marR="29718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dectree_reg_mse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(y_test,dectree_reg_pred)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dectree_reg_mae</a:t>
            </a:r>
            <a:r>
              <a:rPr dirty="0" sz="1050" spc="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(y_test,dectree_reg_pred)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nsolas"/>
              <a:cs typeface="Consolas"/>
            </a:endParaRPr>
          </a:p>
          <a:p>
            <a:pPr marL="12700" marR="2644140">
              <a:lnSpc>
                <a:spcPct val="1131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Lasso regression model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lasso_reg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Lasso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alpha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0.1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lasso_reg.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(X_train,y_train)</a:t>
            </a:r>
            <a:endParaRPr sz="1050">
              <a:latin typeface="Consolas"/>
              <a:cs typeface="Consolas"/>
            </a:endParaRPr>
          </a:p>
          <a:p>
            <a:pPr marL="12700" marR="738505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lasso_reg_pred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lasso_reg.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predict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lasso_reg_r2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(y_test,lasso_reg_pred)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lasso_reg_mse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(y_test,lasso_reg_pred)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lasso_reg_mae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(y_test,lasso_reg_pred)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 marR="1617980">
              <a:lnSpc>
                <a:spcPct val="1131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Ridge regression model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ridge_reg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Ridge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alpha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>
                <a:solidFill>
                  <a:srgbClr val="AD81FF"/>
                </a:solidFill>
                <a:latin typeface="Consolas"/>
                <a:cs typeface="Consolas"/>
              </a:rPr>
              <a:t>0.1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ridge_reg.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(X_train,y_train)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ridge_reg_pred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ridge_reg.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predict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ridge_reg_r2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(y_test,ridge_reg_pred)</a:t>
            </a:r>
            <a:endParaRPr sz="1050">
              <a:latin typeface="Consolas"/>
              <a:cs typeface="Consolas"/>
            </a:endParaRPr>
          </a:p>
          <a:p>
            <a:pPr marL="12700" marR="738505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ridge_reg_mse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(y_test,ridge_reg_pred)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ridge_reg_mae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(y_test,ridge_reg_pred)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Elastic Net regression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elasticnet_reg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ElasticNet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alpha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0.1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l1_ratio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0.5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1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lasso+</a:t>
            </a:r>
            <a:r>
              <a:rPr dirty="0" sz="1050" spc="1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ridge 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elasticnet_reg.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(X_train,y_train)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elasticnet_reg_pred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elasticnet_reg.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predict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elasticnet_reg_r2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(y_test,elasticnet_reg_pred)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elasticnet_reg_mse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(y_test,elasticnet_reg_pred)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elasticnet_reg_mae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(y_test,elasticnet_reg_pred)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12700" marR="2498090">
              <a:lnSpc>
                <a:spcPct val="113199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support vector regression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svr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SVR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kernel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'linear'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svr.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(X_train,y_train)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svr_pred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svr.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predict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svr_r2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(y_test,svr_pred)</a:t>
            </a:r>
            <a:endParaRPr sz="1050">
              <a:latin typeface="Consolas"/>
              <a:cs typeface="Consolas"/>
            </a:endParaRPr>
          </a:p>
          <a:p>
            <a:pPr marL="12700" marR="161798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svr_mse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(y_test,svr_pred)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svr_mae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(y_test,svr_pred)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9060891"/>
            <a:ext cx="5771515" cy="543560"/>
          </a:xfrm>
          <a:custGeom>
            <a:avLst/>
            <a:gdLst/>
            <a:ahLst/>
            <a:cxnLst/>
            <a:rect l="l" t="t" r="r" b="b"/>
            <a:pathLst>
              <a:path w="5771515" h="543559">
                <a:moveTo>
                  <a:pt x="5771515" y="0"/>
                </a:moveTo>
                <a:lnTo>
                  <a:pt x="0" y="0"/>
                </a:lnTo>
                <a:lnTo>
                  <a:pt x="0" y="181279"/>
                </a:lnTo>
                <a:lnTo>
                  <a:pt x="0" y="362191"/>
                </a:lnTo>
                <a:lnTo>
                  <a:pt x="0" y="543166"/>
                </a:lnTo>
                <a:lnTo>
                  <a:pt x="5771515" y="543166"/>
                </a:lnTo>
                <a:lnTo>
                  <a:pt x="5771515" y="362254"/>
                </a:lnTo>
                <a:lnTo>
                  <a:pt x="5771515" y="181279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14780"/>
            <a:ext cx="5771515" cy="7936865"/>
          </a:xfrm>
          <a:custGeom>
            <a:avLst/>
            <a:gdLst/>
            <a:ahLst/>
            <a:cxnLst/>
            <a:rect l="l" t="t" r="r" b="b"/>
            <a:pathLst>
              <a:path w="5771515" h="7936865">
                <a:moveTo>
                  <a:pt x="5771515" y="7212266"/>
                </a:moveTo>
                <a:lnTo>
                  <a:pt x="0" y="7212266"/>
                </a:lnTo>
                <a:lnTo>
                  <a:pt x="0" y="7393559"/>
                </a:lnTo>
                <a:lnTo>
                  <a:pt x="0" y="7574534"/>
                </a:lnTo>
                <a:lnTo>
                  <a:pt x="0" y="7755509"/>
                </a:lnTo>
                <a:lnTo>
                  <a:pt x="0" y="7936484"/>
                </a:lnTo>
                <a:lnTo>
                  <a:pt x="5771515" y="7936484"/>
                </a:lnTo>
                <a:lnTo>
                  <a:pt x="5771515" y="7755509"/>
                </a:lnTo>
                <a:lnTo>
                  <a:pt x="5771515" y="7574534"/>
                </a:lnTo>
                <a:lnTo>
                  <a:pt x="5771515" y="7393559"/>
                </a:lnTo>
                <a:lnTo>
                  <a:pt x="5771515" y="7212266"/>
                </a:lnTo>
                <a:close/>
              </a:path>
              <a:path w="5771515" h="7936865">
                <a:moveTo>
                  <a:pt x="5771515" y="4706556"/>
                </a:moveTo>
                <a:lnTo>
                  <a:pt x="0" y="4706556"/>
                </a:lnTo>
                <a:lnTo>
                  <a:pt x="0" y="5040249"/>
                </a:lnTo>
                <a:lnTo>
                  <a:pt x="0" y="5221224"/>
                </a:lnTo>
                <a:lnTo>
                  <a:pt x="0" y="7212203"/>
                </a:lnTo>
                <a:lnTo>
                  <a:pt x="5771515" y="7212203"/>
                </a:lnTo>
                <a:lnTo>
                  <a:pt x="5771515" y="5040249"/>
                </a:lnTo>
                <a:lnTo>
                  <a:pt x="5771515" y="4706556"/>
                </a:lnTo>
                <a:close/>
              </a:path>
              <a:path w="5771515" h="7936865">
                <a:moveTo>
                  <a:pt x="5771515" y="1810385"/>
                </a:moveTo>
                <a:lnTo>
                  <a:pt x="0" y="1810385"/>
                </a:lnTo>
                <a:lnTo>
                  <a:pt x="0" y="1991360"/>
                </a:lnTo>
                <a:lnTo>
                  <a:pt x="0" y="2172335"/>
                </a:lnTo>
                <a:lnTo>
                  <a:pt x="0" y="4706493"/>
                </a:lnTo>
                <a:lnTo>
                  <a:pt x="5771515" y="4706493"/>
                </a:lnTo>
                <a:lnTo>
                  <a:pt x="5771515" y="1991360"/>
                </a:lnTo>
                <a:lnTo>
                  <a:pt x="5771515" y="1810385"/>
                </a:lnTo>
                <a:close/>
              </a:path>
              <a:path w="5771515" h="7936865">
                <a:moveTo>
                  <a:pt x="5771515" y="0"/>
                </a:moveTo>
                <a:lnTo>
                  <a:pt x="0" y="0"/>
                </a:lnTo>
                <a:lnTo>
                  <a:pt x="0" y="180975"/>
                </a:lnTo>
                <a:lnTo>
                  <a:pt x="0" y="361950"/>
                </a:lnTo>
                <a:lnTo>
                  <a:pt x="0" y="1810258"/>
                </a:lnTo>
                <a:lnTo>
                  <a:pt x="5771515" y="1810258"/>
                </a:lnTo>
                <a:lnTo>
                  <a:pt x="5771515" y="180975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17" y="893826"/>
            <a:ext cx="5742305" cy="7962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70300">
              <a:lnSpc>
                <a:spcPct val="113100"/>
              </a:lnSpc>
              <a:spcBef>
                <a:spcPts val="100"/>
              </a:spcBef>
            </a:pP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#XGBoost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xgb_reg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xgb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.XGBRegressor()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xgb_reg.fit(X_train,y_train)</a:t>
            </a:r>
            <a:endParaRPr sz="1050">
              <a:latin typeface="Consolas"/>
              <a:cs typeface="Consolas"/>
            </a:endParaRPr>
          </a:p>
          <a:p>
            <a:pPr marL="12700" marR="191008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xgb_reg_pred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xgb_reg.predict(X_test)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xgb_reg_r2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(y_test,xgb_reg_pred)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xgb_reg_mse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(y_test,xgb_reg_pred)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xgb_reg_mae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(y_test,xgb_reg_pred)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3669029">
              <a:lnSpc>
                <a:spcPct val="113300"/>
              </a:lnSpc>
              <a:spcBef>
                <a:spcPts val="5"/>
              </a:spcBef>
            </a:pP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#Feedforward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Neural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Networks </a:t>
            </a:r>
            <a:r>
              <a:rPr dirty="0" sz="1050" spc="-56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scaler</a:t>
            </a:r>
            <a:r>
              <a:rPr dirty="0" sz="1050" spc="-1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MinMaxScaler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12700" marR="234823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X_train_scaled</a:t>
            </a:r>
            <a:r>
              <a:rPr dirty="0" sz="1050" spc="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scaler.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fit_transform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(X_train) </a:t>
            </a:r>
            <a:r>
              <a:rPr dirty="0" sz="1050" spc="-56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X_test_scaled</a:t>
            </a:r>
            <a:r>
              <a:rPr dirty="0" sz="1050" spc="-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scaler.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transform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(X_test)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2790190">
              <a:lnSpc>
                <a:spcPct val="113199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Feedforward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Neural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Network model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fnn_model</a:t>
            </a:r>
            <a:r>
              <a:rPr dirty="0" sz="1050" spc="-5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tf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.keras.models.Sequential([</a:t>
            </a:r>
            <a:endParaRPr sz="1050">
              <a:latin typeface="Consolas"/>
              <a:cs typeface="Consolas"/>
            </a:endParaRPr>
          </a:p>
          <a:p>
            <a:pPr marL="12700" marR="5080" indent="292100">
              <a:lnSpc>
                <a:spcPts val="1430"/>
              </a:lnSpc>
              <a:spcBef>
                <a:spcPts val="70"/>
              </a:spcBef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tf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.keras.layers.Dense(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activation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'relu'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input_shape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(X_train_scaled.sha </a:t>
            </a:r>
            <a:r>
              <a:rPr dirty="0" sz="1050" spc="-56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pe[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],)),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85"/>
              </a:spcBef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tf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.keras.layers.Dense(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activation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'relu'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),</a:t>
            </a:r>
            <a:endParaRPr sz="105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tf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.keras.layers.Dense(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 marL="12700" marR="883285">
              <a:lnSpc>
                <a:spcPts val="1430"/>
              </a:lnSpc>
              <a:spcBef>
                <a:spcPts val="7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fnn_model.compile(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optimizer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'adam'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2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loss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'mean_squared_error'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 spc="-56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fnn_model.fit(X_train_scaled,y_train,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epochs</a:t>
            </a:r>
            <a:r>
              <a:rPr dirty="0" sz="1050" spc="20">
                <a:solidFill>
                  <a:srgbClr val="FC961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10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batch_size</a:t>
            </a:r>
            <a:r>
              <a:rPr dirty="0" sz="1050" spc="20">
                <a:solidFill>
                  <a:srgbClr val="FC961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fnn_predict</a:t>
            </a:r>
            <a:r>
              <a:rPr dirty="0" sz="1050" spc="-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fnn_model.predict(X_test_scaled)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fnn_r2</a:t>
            </a:r>
            <a:r>
              <a:rPr dirty="0" sz="1050" spc="-1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(y_test,fnn_predict)</a:t>
            </a:r>
            <a:endParaRPr sz="1050">
              <a:latin typeface="Consolas"/>
              <a:cs typeface="Consolas"/>
            </a:endParaRPr>
          </a:p>
          <a:p>
            <a:pPr marL="12700" marR="212979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fnn_mse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(y_test,fnn_predict)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fnn_mae</a:t>
            </a:r>
            <a:r>
              <a:rPr dirty="0" sz="1050" spc="1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(y_test,fnn_predict)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 marR="4037965">
              <a:lnSpc>
                <a:spcPct val="1131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finding BEST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MODEL 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</a:t>
            </a:r>
            <a:r>
              <a:rPr dirty="0" sz="1050" spc="-3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3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pd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DataFrame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({</a:t>
            </a:r>
            <a:endParaRPr sz="1050">
              <a:latin typeface="Consolas"/>
              <a:cs typeface="Consolas"/>
            </a:endParaRPr>
          </a:p>
          <a:p>
            <a:pPr marL="12700" marR="368935" indent="292100">
              <a:lnSpc>
                <a:spcPct val="113100"/>
              </a:lnSpc>
            </a:pP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'Model'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: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'Linear'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'Lasso'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'Ridge'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'Elasticnet'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'Random Forest'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 spc="-56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'Decision</a:t>
            </a:r>
            <a:r>
              <a:rPr dirty="0" sz="1050" spc="-1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Tree'</a:t>
            </a:r>
            <a:r>
              <a:rPr dirty="0" sz="1050" spc="2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'SVR'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'XGBoost'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'FNN'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],</a:t>
            </a:r>
            <a:endParaRPr sz="1050">
              <a:latin typeface="Consolas"/>
              <a:cs typeface="Consolas"/>
            </a:endParaRPr>
          </a:p>
          <a:p>
            <a:pPr marL="12700" marR="6985" indent="292100">
              <a:lnSpc>
                <a:spcPct val="113100"/>
              </a:lnSpc>
            </a:pP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'R2 Score'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: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[linear_reg_r2,lasso_reg_r2,ridge_reg_r2,elasticnet_reg_r2,randfor_reg_r2,dect</a:t>
            </a:r>
            <a:endParaRPr sz="1050">
              <a:latin typeface="Consolas"/>
              <a:cs typeface="Consolas"/>
            </a:endParaRPr>
          </a:p>
          <a:p>
            <a:pPr marL="377825" marR="3013075" indent="-365760">
              <a:lnSpc>
                <a:spcPct val="113100"/>
              </a:lnSpc>
              <a:spcBef>
                <a:spcPts val="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ree_reg_r2,svr_r2,xgb_reg_r2,fnn_r2], </a:t>
            </a:r>
            <a:r>
              <a:rPr dirty="0" sz="1050" spc="-56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'MSE'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[linear_reg_mse,lasso_reg_mse,ridge_reg_mse,elasticnet_reg_mse,randfor_reg_mse</a:t>
            </a:r>
            <a:endParaRPr sz="1050">
              <a:latin typeface="Consolas"/>
              <a:cs typeface="Consolas"/>
            </a:endParaRPr>
          </a:p>
          <a:p>
            <a:pPr marL="377825" marR="2350135" indent="-365760">
              <a:lnSpc>
                <a:spcPts val="1430"/>
              </a:lnSpc>
              <a:spcBef>
                <a:spcPts val="70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,dectree_reg_mse,svr_mse,xgb_reg_mse,fnn_mse], </a:t>
            </a:r>
            <a:r>
              <a:rPr dirty="0" sz="1050" spc="-56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'MAE'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[linear_reg_mae,lasso_reg_mae,ridge_reg_mae,elasticnet_reg_mae,randfor_reg_mae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,dectree_reg_mae,svr_mae,xgb_reg_mae,fnn_mae],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})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print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(result)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8851265"/>
            <a:ext cx="5771515" cy="905510"/>
          </a:xfrm>
          <a:custGeom>
            <a:avLst/>
            <a:gdLst/>
            <a:ahLst/>
            <a:cxnLst/>
            <a:rect l="l" t="t" r="r" b="b"/>
            <a:pathLst>
              <a:path w="5771515" h="905509">
                <a:moveTo>
                  <a:pt x="5771515" y="362013"/>
                </a:moveTo>
                <a:lnTo>
                  <a:pt x="0" y="362013"/>
                </a:lnTo>
                <a:lnTo>
                  <a:pt x="0" y="543242"/>
                </a:lnTo>
                <a:lnTo>
                  <a:pt x="0" y="724217"/>
                </a:lnTo>
                <a:lnTo>
                  <a:pt x="0" y="905192"/>
                </a:lnTo>
                <a:lnTo>
                  <a:pt x="5771515" y="905192"/>
                </a:lnTo>
                <a:lnTo>
                  <a:pt x="5771515" y="724217"/>
                </a:lnTo>
                <a:lnTo>
                  <a:pt x="5771515" y="543306"/>
                </a:lnTo>
                <a:lnTo>
                  <a:pt x="5771515" y="362013"/>
                </a:lnTo>
                <a:close/>
              </a:path>
              <a:path w="5771515" h="905509">
                <a:moveTo>
                  <a:pt x="5771515" y="0"/>
                </a:moveTo>
                <a:lnTo>
                  <a:pt x="0" y="0"/>
                </a:lnTo>
                <a:lnTo>
                  <a:pt x="0" y="180975"/>
                </a:lnTo>
                <a:lnTo>
                  <a:pt x="0" y="361950"/>
                </a:lnTo>
                <a:lnTo>
                  <a:pt x="5771515" y="361950"/>
                </a:lnTo>
                <a:lnTo>
                  <a:pt x="5771515" y="180975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667" y="914780"/>
            <a:ext cx="5771515" cy="3773170"/>
          </a:xfrm>
          <a:prstGeom prst="rect">
            <a:avLst/>
          </a:prstGeom>
          <a:solidFill>
            <a:srgbClr val="272821"/>
          </a:solidFill>
        </p:spPr>
        <p:txBody>
          <a:bodyPr wrap="square" lIns="0" tIns="635" rIns="0" bIns="0" rtlCol="0" vert="horz">
            <a:spAutoFit/>
          </a:bodyPr>
          <a:lstStyle/>
          <a:p>
            <a:pPr marL="19050" marR="99695">
              <a:lnSpc>
                <a:spcPts val="1430"/>
              </a:lnSpc>
              <a:spcBef>
                <a:spcPts val="5"/>
              </a:spcBef>
              <a:tabLst>
                <a:tab pos="1410335" algn="l"/>
              </a:tabLst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'MSE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Rank'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'MSE'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rank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ascending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True</a:t>
            </a:r>
            <a:r>
              <a:rPr dirty="0" sz="1050">
                <a:solidFill>
                  <a:srgbClr val="AD81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FC961F"/>
                </a:solidFill>
                <a:latin typeface="Consolas"/>
                <a:cs typeface="Consolas"/>
              </a:rPr>
              <a:t>method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'min'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'MAE</a:t>
            </a:r>
            <a:r>
              <a:rPr dirty="0" sz="1050" spc="-1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Rank'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'MAE'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rank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ascending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True</a:t>
            </a:r>
            <a:r>
              <a:rPr dirty="0" sz="1050">
                <a:solidFill>
                  <a:srgbClr val="AD81F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>
                <a:solidFill>
                  <a:srgbClr val="FC961F"/>
                </a:solidFill>
                <a:latin typeface="Consolas"/>
                <a:cs typeface="Consolas"/>
              </a:rPr>
              <a:t>method</a:t>
            </a:r>
            <a:r>
              <a:rPr dirty="0" sz="1050" spc="5">
                <a:solidFill>
                  <a:srgbClr val="FC961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'min'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'R2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 Rank'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]	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'R2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Score'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rank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ascending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False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method</a:t>
            </a:r>
            <a:r>
              <a:rPr dirty="0" sz="1050" spc="5">
                <a:solidFill>
                  <a:srgbClr val="FC961F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3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'min'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80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'Total</a:t>
            </a:r>
            <a:r>
              <a:rPr dirty="0" sz="1050" spc="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Rank'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dirty="0" sz="1050" spc="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'MSE</a:t>
            </a:r>
            <a:r>
              <a:rPr dirty="0" sz="1050" spc="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Rank'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dirty="0" sz="1050" spc="-5">
                <a:solidFill>
                  <a:srgbClr val="66D9EE"/>
                </a:solidFill>
                <a:latin typeface="Consolas"/>
                <a:cs typeface="Consolas"/>
              </a:rPr>
              <a:t>+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'MAE</a:t>
            </a:r>
            <a:r>
              <a:rPr dirty="0" sz="1050" spc="1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Rank'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dirty="0" sz="1050" spc="-5">
                <a:solidFill>
                  <a:srgbClr val="66D9EE"/>
                </a:solidFill>
                <a:latin typeface="Consolas"/>
                <a:cs typeface="Consolas"/>
              </a:rPr>
              <a:t>+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'R2</a:t>
            </a:r>
            <a:r>
              <a:rPr dirty="0" sz="1050" spc="3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Rank'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  <a:p>
            <a:pPr marL="19050" marR="1422400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result_sorted_rank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sort_values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'Total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Rank'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best_model_rank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result_sorted_rank.iloc[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'Model'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print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"BEST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model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 Based on</a:t>
            </a:r>
            <a:r>
              <a:rPr dirty="0" sz="1050" spc="1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Total Rank:</a:t>
            </a:r>
            <a:r>
              <a:rPr dirty="0" sz="1050" spc="1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"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 best_model_rank)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3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sample</a:t>
            </a:r>
            <a:r>
              <a:rPr dirty="0" sz="1050" spc="-3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prediction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9050" marR="2005964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rd_spend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float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input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"Enter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R &amp; D spend :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admin</a:t>
            </a:r>
            <a:r>
              <a:rPr dirty="0" sz="1050" spc="-1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float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input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"Enter</a:t>
            </a:r>
            <a:r>
              <a:rPr dirty="0" sz="1050" spc="2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Administration</a:t>
            </a:r>
            <a:r>
              <a:rPr dirty="0" sz="1050" spc="-1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Cost: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 "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market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float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input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"Enter</a:t>
            </a:r>
            <a:r>
              <a:rPr dirty="0" sz="1050" spc="3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Markenting</a:t>
            </a:r>
            <a:r>
              <a:rPr dirty="0" sz="1050" spc="2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Expenditure</a:t>
            </a:r>
            <a:r>
              <a:rPr dirty="0" sz="1050" spc="1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:"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</a:pP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##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we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will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select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based</a:t>
            </a:r>
            <a:r>
              <a:rPr dirty="0" sz="1050" spc="-1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on</a:t>
            </a:r>
            <a:r>
              <a:rPr dirty="0" sz="1050" spc="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best</a:t>
            </a:r>
            <a:r>
              <a:rPr dirty="0" sz="1050" spc="-1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model</a:t>
            </a:r>
            <a:endParaRPr sz="1050">
              <a:latin typeface="Consolas"/>
              <a:cs typeface="Consolas"/>
            </a:endParaRPr>
          </a:p>
          <a:p>
            <a:pPr marL="19050" marR="142367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print("The predicted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value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of startup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is:",float(lasso_reg.predict([[rd_spend,admin,market]]))) </a:t>
            </a:r>
            <a:r>
              <a:rPr dirty="0" sz="1050" spc="26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print("The predicted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value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of startup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is:",float(randfor_reg.predict([[rd_spend,admin,market]])))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5430773"/>
            <a:ext cx="118491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dirty="0" sz="1400" spc="-5">
                <a:solidFill>
                  <a:srgbClr val="374151"/>
                </a:solidFill>
                <a:latin typeface="Arial Black"/>
                <a:cs typeface="Arial Black"/>
              </a:rPr>
              <a:t>5.2</a:t>
            </a:r>
            <a:r>
              <a:rPr dirty="0" sz="1400" spc="-6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Arial Black"/>
                <a:cs typeface="Arial Black"/>
              </a:rPr>
              <a:t>OUTPUT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5805487"/>
            <a:ext cx="3061970" cy="16891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2759075" algn="l"/>
              </a:tabLst>
            </a:pP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R&amp;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D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 S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d 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d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m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ini</a:t>
            </a:r>
            <a:r>
              <a:rPr dirty="0" sz="1000" spc="-25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000" spc="-1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n 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M</a:t>
            </a:r>
            <a:r>
              <a:rPr dirty="0" sz="1000" spc="-1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rke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000" spc="-20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g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000" spc="-25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d	</a:t>
            </a:r>
            <a:r>
              <a:rPr dirty="0" sz="1000" spc="-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000" spc="-1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f</a:t>
            </a:r>
            <a:r>
              <a:rPr dirty="0" sz="1000" spc="-20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endParaRPr sz="1000">
              <a:latin typeface="Segoe UI"/>
              <a:cs typeface="Segoe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17" y="6088379"/>
          <a:ext cx="3065145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219"/>
                <a:gridCol w="817880"/>
                <a:gridCol w="765810"/>
                <a:gridCol w="610235"/>
              </a:tblGrid>
              <a:tr h="16827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165349.20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136897.80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471784.10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192261.83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162597.70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151377.59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443898.53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191792.06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153441.51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101145.55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407934.54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191050.39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4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144372.41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118671.85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383199.62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182901.99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717" y="7225283"/>
          <a:ext cx="3043555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94"/>
                <a:gridCol w="817880"/>
                <a:gridCol w="1336039"/>
              </a:tblGrid>
              <a:tr h="16827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142107.34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91391.77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366168.42</a:t>
                      </a:r>
                      <a:r>
                        <a:rPr dirty="0" sz="1000" spc="19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166187.94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131876.90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99814.71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317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362861.36</a:t>
                      </a:r>
                      <a:r>
                        <a:rPr dirty="0" sz="1000" spc="2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156991.12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14717" y="7793608"/>
            <a:ext cx="3065145" cy="168275"/>
          </a:xfrm>
          <a:custGeom>
            <a:avLst/>
            <a:gdLst/>
            <a:ahLst/>
            <a:cxnLst/>
            <a:rect l="l" t="t" r="r" b="b"/>
            <a:pathLst>
              <a:path w="3065145" h="168275">
                <a:moveTo>
                  <a:pt x="3065145" y="0"/>
                </a:moveTo>
                <a:lnTo>
                  <a:pt x="0" y="0"/>
                </a:lnTo>
                <a:lnTo>
                  <a:pt x="0" y="168275"/>
                </a:lnTo>
                <a:lnTo>
                  <a:pt x="3065145" y="168275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717" y="7793608"/>
          <a:ext cx="3100070" cy="1871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94"/>
                <a:gridCol w="817880"/>
                <a:gridCol w="765175"/>
                <a:gridCol w="628014"/>
              </a:tblGrid>
              <a:tr h="16827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134615.46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147198.87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127716.82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156122.51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130298.13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145530.06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323876.68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155752.60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120542.52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148718.95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311613.29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152211.77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123334.88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108679.17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304981.62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149759.96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</a:t>
                      </a:r>
                      <a:r>
                        <a:rPr dirty="0" sz="1000" spc="2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101913.08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110594.11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229160.95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</a:t>
                      </a:r>
                      <a:r>
                        <a:rPr dirty="0" sz="1000" spc="2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100671.96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91790.61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249744.55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144259.40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93863.75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127320.38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249839.44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141585.52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14717" y="8076247"/>
            <a:ext cx="3065145" cy="168910"/>
          </a:xfrm>
          <a:custGeom>
            <a:avLst/>
            <a:gdLst/>
            <a:ahLst/>
            <a:cxnLst/>
            <a:rect l="l" t="t" r="r" b="b"/>
            <a:pathLst>
              <a:path w="3065145" h="168909">
                <a:moveTo>
                  <a:pt x="3065145" y="0"/>
                </a:moveTo>
                <a:lnTo>
                  <a:pt x="0" y="0"/>
                </a:lnTo>
                <a:lnTo>
                  <a:pt x="0" y="168592"/>
                </a:lnTo>
                <a:lnTo>
                  <a:pt x="3065145" y="168592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717" y="8359140"/>
            <a:ext cx="3065145" cy="171450"/>
          </a:xfrm>
          <a:custGeom>
            <a:avLst/>
            <a:gdLst/>
            <a:ahLst/>
            <a:cxnLst/>
            <a:rect l="l" t="t" r="r" b="b"/>
            <a:pathLst>
              <a:path w="3065145" h="171450">
                <a:moveTo>
                  <a:pt x="3065145" y="0"/>
                </a:moveTo>
                <a:lnTo>
                  <a:pt x="0" y="0"/>
                </a:lnTo>
                <a:lnTo>
                  <a:pt x="0" y="171449"/>
                </a:lnTo>
                <a:lnTo>
                  <a:pt x="3065145" y="171449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717" y="8644890"/>
            <a:ext cx="3065145" cy="168275"/>
          </a:xfrm>
          <a:custGeom>
            <a:avLst/>
            <a:gdLst/>
            <a:ahLst/>
            <a:cxnLst/>
            <a:rect l="l" t="t" r="r" b="b"/>
            <a:pathLst>
              <a:path w="3065145" h="168275">
                <a:moveTo>
                  <a:pt x="3065145" y="0"/>
                </a:moveTo>
                <a:lnTo>
                  <a:pt x="0" y="0"/>
                </a:lnTo>
                <a:lnTo>
                  <a:pt x="0" y="168274"/>
                </a:lnTo>
                <a:lnTo>
                  <a:pt x="3065145" y="168274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717" y="9213278"/>
            <a:ext cx="3065145" cy="168910"/>
          </a:xfrm>
          <a:custGeom>
            <a:avLst/>
            <a:gdLst/>
            <a:ahLst/>
            <a:cxnLst/>
            <a:rect l="l" t="t" r="r" b="b"/>
            <a:pathLst>
              <a:path w="3065145" h="168909">
                <a:moveTo>
                  <a:pt x="3065145" y="0"/>
                </a:moveTo>
                <a:lnTo>
                  <a:pt x="0" y="0"/>
                </a:lnTo>
                <a:lnTo>
                  <a:pt x="0" y="168592"/>
                </a:lnTo>
                <a:lnTo>
                  <a:pt x="3065145" y="168592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717" y="9496107"/>
            <a:ext cx="3065145" cy="168275"/>
          </a:xfrm>
          <a:custGeom>
            <a:avLst/>
            <a:gdLst/>
            <a:ahLst/>
            <a:cxnLst/>
            <a:rect l="l" t="t" r="r" b="b"/>
            <a:pathLst>
              <a:path w="3065145" h="168275">
                <a:moveTo>
                  <a:pt x="3065145" y="0"/>
                </a:moveTo>
                <a:lnTo>
                  <a:pt x="0" y="0"/>
                </a:lnTo>
                <a:lnTo>
                  <a:pt x="0" y="168274"/>
                </a:lnTo>
                <a:lnTo>
                  <a:pt x="3065145" y="168274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17" y="914780"/>
            <a:ext cx="3065145" cy="168275"/>
          </a:xfrm>
          <a:custGeom>
            <a:avLst/>
            <a:gdLst/>
            <a:ahLst/>
            <a:cxnLst/>
            <a:rect l="l" t="t" r="r" b="b"/>
            <a:pathLst>
              <a:path w="3065145" h="168275">
                <a:moveTo>
                  <a:pt x="3065145" y="0"/>
                </a:moveTo>
                <a:lnTo>
                  <a:pt x="0" y="0"/>
                </a:lnTo>
                <a:lnTo>
                  <a:pt x="0" y="168275"/>
                </a:lnTo>
                <a:lnTo>
                  <a:pt x="3065145" y="168275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17" y="914780"/>
          <a:ext cx="3100070" cy="158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94"/>
                <a:gridCol w="835659"/>
                <a:gridCol w="748664"/>
                <a:gridCol w="628650"/>
              </a:tblGrid>
              <a:tr h="16827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91992.39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135495.07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252664.93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134307.35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</a:t>
                      </a:r>
                      <a:r>
                        <a:rPr dirty="0" sz="1000" spc="2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119943.24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156547.42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256512.92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0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4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</a:t>
                      </a:r>
                      <a:r>
                        <a:rPr dirty="0" sz="1000" spc="2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114523.61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122616.84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261776.23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</a:t>
                      </a:r>
                      <a:r>
                        <a:rPr dirty="0" sz="10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16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78013.11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121597.55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264346.06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126992.93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94657.16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145077.58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282574.31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125370.37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18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91749.16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114175.79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294919.57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124266.90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717" y="1765935"/>
            <a:ext cx="3065145" cy="171450"/>
          </a:xfrm>
          <a:custGeom>
            <a:avLst/>
            <a:gdLst/>
            <a:ahLst/>
            <a:cxnLst/>
            <a:rect l="l" t="t" r="r" b="b"/>
            <a:pathLst>
              <a:path w="3065145" h="171450">
                <a:moveTo>
                  <a:pt x="3065145" y="0"/>
                </a:moveTo>
                <a:lnTo>
                  <a:pt x="0" y="0"/>
                </a:lnTo>
                <a:lnTo>
                  <a:pt x="0" y="171450"/>
                </a:lnTo>
                <a:lnTo>
                  <a:pt x="3065145" y="171450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717" y="2051685"/>
            <a:ext cx="3065145" cy="168275"/>
          </a:xfrm>
          <a:custGeom>
            <a:avLst/>
            <a:gdLst/>
            <a:ahLst/>
            <a:cxnLst/>
            <a:rect l="l" t="t" r="r" b="b"/>
            <a:pathLst>
              <a:path w="3065145" h="168275">
                <a:moveTo>
                  <a:pt x="3065145" y="0"/>
                </a:moveTo>
                <a:lnTo>
                  <a:pt x="0" y="0"/>
                </a:lnTo>
                <a:lnTo>
                  <a:pt x="0" y="168275"/>
                </a:lnTo>
                <a:lnTo>
                  <a:pt x="3065145" y="168275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17" y="2334260"/>
            <a:ext cx="3065145" cy="168275"/>
          </a:xfrm>
          <a:custGeom>
            <a:avLst/>
            <a:gdLst/>
            <a:ahLst/>
            <a:cxnLst/>
            <a:rect l="l" t="t" r="r" b="b"/>
            <a:pathLst>
              <a:path w="3065145" h="168275">
                <a:moveTo>
                  <a:pt x="3065145" y="0"/>
                </a:moveTo>
                <a:lnTo>
                  <a:pt x="0" y="0"/>
                </a:lnTo>
                <a:lnTo>
                  <a:pt x="0" y="168275"/>
                </a:lnTo>
                <a:lnTo>
                  <a:pt x="3065145" y="168275"/>
                </a:lnTo>
                <a:lnTo>
                  <a:pt x="306514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717" y="2616771"/>
            <a:ext cx="2896870" cy="172085"/>
          </a:xfrm>
          <a:custGeom>
            <a:avLst/>
            <a:gdLst/>
            <a:ahLst/>
            <a:cxnLst/>
            <a:rect l="l" t="t" r="r" b="b"/>
            <a:pathLst>
              <a:path w="2896870" h="172085">
                <a:moveTo>
                  <a:pt x="2896870" y="0"/>
                </a:moveTo>
                <a:lnTo>
                  <a:pt x="0" y="0"/>
                </a:lnTo>
                <a:lnTo>
                  <a:pt x="0" y="171767"/>
                </a:lnTo>
                <a:lnTo>
                  <a:pt x="2896870" y="171767"/>
                </a:lnTo>
                <a:lnTo>
                  <a:pt x="28968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017" y="2614041"/>
            <a:ext cx="15913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4569" algn="l"/>
              </a:tabLst>
            </a:pP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9  </a:t>
            </a:r>
            <a:r>
              <a:rPr dirty="0" sz="10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8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6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4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9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.7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0	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53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5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4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9031" y="2614041"/>
            <a:ext cx="90296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0.00</a:t>
            </a:r>
            <a:r>
              <a:rPr dirty="0" sz="1000" spc="2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122776.86</a:t>
            </a:r>
            <a:endParaRPr sz="1000">
              <a:latin typeface="Segoe UI"/>
              <a:cs typeface="Segoe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717" y="2902966"/>
          <a:ext cx="3065145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94"/>
                <a:gridCol w="817880"/>
                <a:gridCol w="765175"/>
                <a:gridCol w="591819"/>
              </a:tblGrid>
              <a:tr h="16827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20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76253.86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113867.30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298664.47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47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21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78389.47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153773.43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299737.29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31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22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73994.56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122782.75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303319.26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35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4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23</a:t>
                      </a:r>
                      <a:r>
                        <a:rPr dirty="0" sz="1000" spc="5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67532.53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105751.03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304768.73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73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14717" y="4039870"/>
            <a:ext cx="3033395" cy="168275"/>
          </a:xfrm>
          <a:custGeom>
            <a:avLst/>
            <a:gdLst/>
            <a:ahLst/>
            <a:cxnLst/>
            <a:rect l="l" t="t" r="r" b="b"/>
            <a:pathLst>
              <a:path w="3033395" h="168275">
                <a:moveTo>
                  <a:pt x="3033395" y="0"/>
                </a:moveTo>
                <a:lnTo>
                  <a:pt x="0" y="0"/>
                </a:lnTo>
                <a:lnTo>
                  <a:pt x="0" y="168275"/>
                </a:lnTo>
                <a:lnTo>
                  <a:pt x="3033395" y="168275"/>
                </a:lnTo>
                <a:lnTo>
                  <a:pt x="303339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2017" y="4036694"/>
            <a:ext cx="7759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24</a:t>
            </a:r>
            <a:r>
              <a:rPr dirty="0" sz="1000" spc="484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77044.01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9447" y="4036694"/>
            <a:ext cx="5321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9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92</a:t>
            </a:r>
            <a:r>
              <a:rPr dirty="0" sz="1000" spc="-15">
                <a:solidFill>
                  <a:srgbClr val="374151"/>
                </a:solidFill>
                <a:latin typeface="Segoe UI"/>
                <a:cs typeface="Segoe UI"/>
              </a:rPr>
              <a:t>8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000" spc="-2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r>
              <a:rPr dirty="0" sz="1000" spc="5">
                <a:solidFill>
                  <a:srgbClr val="374151"/>
                </a:solidFill>
                <a:latin typeface="Segoe UI"/>
                <a:cs typeface="Segoe UI"/>
              </a:rPr>
              <a:t>3</a:t>
            </a: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4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2783" y="4036694"/>
            <a:ext cx="12452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140574.81</a:t>
            </a:r>
            <a:r>
              <a:rPr dirty="0" sz="1000" spc="2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108552.04</a:t>
            </a:r>
            <a:endParaRPr sz="1000">
              <a:latin typeface="Segoe UI"/>
              <a:cs typeface="Segoe U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4717" y="4322445"/>
          <a:ext cx="3074670" cy="528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"/>
                <a:gridCol w="680720"/>
                <a:gridCol w="817244"/>
                <a:gridCol w="767714"/>
                <a:gridCol w="619760"/>
              </a:tblGrid>
              <a:tr h="16827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64664.71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139553.16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137962.62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75328.87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144135.98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134050.07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73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4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72107.60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127864.55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353183.81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66051.52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182645.56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118148.20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75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28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65605.48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153032.06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107138.38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75"/>
                        </a:spcBef>
                      </a:pP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00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dirty="0" sz="10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dirty="0" sz="10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9525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61994.48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115641.28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91131.24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99937.59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61136.38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152701.92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88218.23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31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97483.56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63408.86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129219.61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46085.25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97427.84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55493.95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103057.49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214634.81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1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96778.92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9049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46426.07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157693.92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210797.67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96712.80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46014.02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85047.44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205517.64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31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96479.51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28663.76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127056.21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201126.82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90708.19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44069.95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51283.14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197029.42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89949.14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20229.59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65947.93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185265.10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81229.06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38558.51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82982.09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174999.30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81005.76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28754.33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118546.05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172795.67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1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78239.91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795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27892.92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84710.77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164470.71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77798.83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4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8922"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23640.93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96189.63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148001.11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5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71498.49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  <a:tr h="1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970"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15505.73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127382.30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35534.17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3175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69758.98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160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14717" y="5741923"/>
            <a:ext cx="2998470" cy="168275"/>
          </a:xfrm>
          <a:custGeom>
            <a:avLst/>
            <a:gdLst/>
            <a:ahLst/>
            <a:cxnLst/>
            <a:rect l="l" t="t" r="r" b="b"/>
            <a:pathLst>
              <a:path w="2998470" h="168275">
                <a:moveTo>
                  <a:pt x="2998470" y="0"/>
                </a:moveTo>
                <a:lnTo>
                  <a:pt x="0" y="0"/>
                </a:lnTo>
                <a:lnTo>
                  <a:pt x="0" y="168275"/>
                </a:lnTo>
                <a:lnTo>
                  <a:pt x="2998470" y="168275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717" y="6024879"/>
            <a:ext cx="2998470" cy="171450"/>
          </a:xfrm>
          <a:custGeom>
            <a:avLst/>
            <a:gdLst/>
            <a:ahLst/>
            <a:cxnLst/>
            <a:rect l="l" t="t" r="r" b="b"/>
            <a:pathLst>
              <a:path w="2998470" h="171450">
                <a:moveTo>
                  <a:pt x="2998470" y="0"/>
                </a:moveTo>
                <a:lnTo>
                  <a:pt x="0" y="0"/>
                </a:lnTo>
                <a:lnTo>
                  <a:pt x="0" y="171450"/>
                </a:lnTo>
                <a:lnTo>
                  <a:pt x="2998470" y="171450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717" y="6310629"/>
            <a:ext cx="2998470" cy="168275"/>
          </a:xfrm>
          <a:custGeom>
            <a:avLst/>
            <a:gdLst/>
            <a:ahLst/>
            <a:cxnLst/>
            <a:rect l="l" t="t" r="r" b="b"/>
            <a:pathLst>
              <a:path w="2998470" h="168275">
                <a:moveTo>
                  <a:pt x="2998470" y="0"/>
                </a:moveTo>
                <a:lnTo>
                  <a:pt x="0" y="0"/>
                </a:lnTo>
                <a:lnTo>
                  <a:pt x="0" y="168275"/>
                </a:lnTo>
                <a:lnTo>
                  <a:pt x="2998470" y="168275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717" y="6593205"/>
            <a:ext cx="3033395" cy="171450"/>
          </a:xfrm>
          <a:custGeom>
            <a:avLst/>
            <a:gdLst/>
            <a:ahLst/>
            <a:cxnLst/>
            <a:rect l="l" t="t" r="r" b="b"/>
            <a:pathLst>
              <a:path w="3033395" h="171450">
                <a:moveTo>
                  <a:pt x="3033395" y="0"/>
                </a:moveTo>
                <a:lnTo>
                  <a:pt x="0" y="0"/>
                </a:lnTo>
                <a:lnTo>
                  <a:pt x="0" y="171450"/>
                </a:lnTo>
                <a:lnTo>
                  <a:pt x="3033395" y="171450"/>
                </a:lnTo>
                <a:lnTo>
                  <a:pt x="303339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717" y="6878891"/>
            <a:ext cx="3033395" cy="168910"/>
          </a:xfrm>
          <a:custGeom>
            <a:avLst/>
            <a:gdLst/>
            <a:ahLst/>
            <a:cxnLst/>
            <a:rect l="l" t="t" r="r" b="b"/>
            <a:pathLst>
              <a:path w="3033395" h="168909">
                <a:moveTo>
                  <a:pt x="3033395" y="0"/>
                </a:moveTo>
                <a:lnTo>
                  <a:pt x="0" y="0"/>
                </a:lnTo>
                <a:lnTo>
                  <a:pt x="0" y="168592"/>
                </a:lnTo>
                <a:lnTo>
                  <a:pt x="3033395" y="168592"/>
                </a:lnTo>
                <a:lnTo>
                  <a:pt x="303339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717" y="7161783"/>
            <a:ext cx="2998470" cy="171450"/>
          </a:xfrm>
          <a:custGeom>
            <a:avLst/>
            <a:gdLst/>
            <a:ahLst/>
            <a:cxnLst/>
            <a:rect l="l" t="t" r="r" b="b"/>
            <a:pathLst>
              <a:path w="2998470" h="171450">
                <a:moveTo>
                  <a:pt x="2998470" y="0"/>
                </a:moveTo>
                <a:lnTo>
                  <a:pt x="0" y="0"/>
                </a:lnTo>
                <a:lnTo>
                  <a:pt x="0" y="171449"/>
                </a:lnTo>
                <a:lnTo>
                  <a:pt x="2998470" y="171449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4717" y="7447533"/>
            <a:ext cx="3033395" cy="168275"/>
          </a:xfrm>
          <a:custGeom>
            <a:avLst/>
            <a:gdLst/>
            <a:ahLst/>
            <a:cxnLst/>
            <a:rect l="l" t="t" r="r" b="b"/>
            <a:pathLst>
              <a:path w="3033395" h="168275">
                <a:moveTo>
                  <a:pt x="3033395" y="0"/>
                </a:moveTo>
                <a:lnTo>
                  <a:pt x="0" y="0"/>
                </a:lnTo>
                <a:lnTo>
                  <a:pt x="0" y="168275"/>
                </a:lnTo>
                <a:lnTo>
                  <a:pt x="3033395" y="168275"/>
                </a:lnTo>
                <a:lnTo>
                  <a:pt x="303339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717" y="7730108"/>
            <a:ext cx="2998470" cy="168275"/>
          </a:xfrm>
          <a:custGeom>
            <a:avLst/>
            <a:gdLst/>
            <a:ahLst/>
            <a:cxnLst/>
            <a:rect l="l" t="t" r="r" b="b"/>
            <a:pathLst>
              <a:path w="2998470" h="168275">
                <a:moveTo>
                  <a:pt x="2998470" y="0"/>
                </a:moveTo>
                <a:lnTo>
                  <a:pt x="0" y="0"/>
                </a:lnTo>
                <a:lnTo>
                  <a:pt x="0" y="168275"/>
                </a:lnTo>
                <a:lnTo>
                  <a:pt x="2998470" y="168275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717" y="8012747"/>
            <a:ext cx="2998470" cy="172085"/>
          </a:xfrm>
          <a:custGeom>
            <a:avLst/>
            <a:gdLst/>
            <a:ahLst/>
            <a:cxnLst/>
            <a:rect l="l" t="t" r="r" b="b"/>
            <a:pathLst>
              <a:path w="2998470" h="172084">
                <a:moveTo>
                  <a:pt x="2998470" y="0"/>
                </a:moveTo>
                <a:lnTo>
                  <a:pt x="0" y="0"/>
                </a:lnTo>
                <a:lnTo>
                  <a:pt x="0" y="171767"/>
                </a:lnTo>
                <a:lnTo>
                  <a:pt x="2998470" y="171767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717" y="8298815"/>
            <a:ext cx="2998470" cy="168275"/>
          </a:xfrm>
          <a:custGeom>
            <a:avLst/>
            <a:gdLst/>
            <a:ahLst/>
            <a:cxnLst/>
            <a:rect l="l" t="t" r="r" b="b"/>
            <a:pathLst>
              <a:path w="2998470" h="168275">
                <a:moveTo>
                  <a:pt x="2998470" y="0"/>
                </a:moveTo>
                <a:lnTo>
                  <a:pt x="0" y="0"/>
                </a:lnTo>
                <a:lnTo>
                  <a:pt x="0" y="168274"/>
                </a:lnTo>
                <a:lnTo>
                  <a:pt x="2998470" y="168274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4717" y="8581390"/>
            <a:ext cx="3033395" cy="171450"/>
          </a:xfrm>
          <a:custGeom>
            <a:avLst/>
            <a:gdLst/>
            <a:ahLst/>
            <a:cxnLst/>
            <a:rect l="l" t="t" r="r" b="b"/>
            <a:pathLst>
              <a:path w="3033395" h="171450">
                <a:moveTo>
                  <a:pt x="3033395" y="0"/>
                </a:moveTo>
                <a:lnTo>
                  <a:pt x="0" y="0"/>
                </a:lnTo>
                <a:lnTo>
                  <a:pt x="0" y="171449"/>
                </a:lnTo>
                <a:lnTo>
                  <a:pt x="3033395" y="171449"/>
                </a:lnTo>
                <a:lnTo>
                  <a:pt x="303339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4717" y="8867140"/>
            <a:ext cx="2998470" cy="168275"/>
          </a:xfrm>
          <a:custGeom>
            <a:avLst/>
            <a:gdLst/>
            <a:ahLst/>
            <a:cxnLst/>
            <a:rect l="l" t="t" r="r" b="b"/>
            <a:pathLst>
              <a:path w="2998470" h="168275">
                <a:moveTo>
                  <a:pt x="2998470" y="0"/>
                </a:moveTo>
                <a:lnTo>
                  <a:pt x="0" y="0"/>
                </a:lnTo>
                <a:lnTo>
                  <a:pt x="0" y="168274"/>
                </a:lnTo>
                <a:lnTo>
                  <a:pt x="2998470" y="168274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4717" y="9149778"/>
            <a:ext cx="2998470" cy="168910"/>
          </a:xfrm>
          <a:custGeom>
            <a:avLst/>
            <a:gdLst/>
            <a:ahLst/>
            <a:cxnLst/>
            <a:rect l="l" t="t" r="r" b="b"/>
            <a:pathLst>
              <a:path w="2998470" h="168909">
                <a:moveTo>
                  <a:pt x="2998470" y="0"/>
                </a:moveTo>
                <a:lnTo>
                  <a:pt x="0" y="0"/>
                </a:lnTo>
                <a:lnTo>
                  <a:pt x="0" y="168592"/>
                </a:lnTo>
                <a:lnTo>
                  <a:pt x="2998470" y="168592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4717" y="9432607"/>
            <a:ext cx="2998470" cy="171450"/>
          </a:xfrm>
          <a:custGeom>
            <a:avLst/>
            <a:gdLst/>
            <a:ahLst/>
            <a:cxnLst/>
            <a:rect l="l" t="t" r="r" b="b"/>
            <a:pathLst>
              <a:path w="2998470" h="171450">
                <a:moveTo>
                  <a:pt x="2998470" y="0"/>
                </a:moveTo>
                <a:lnTo>
                  <a:pt x="0" y="0"/>
                </a:lnTo>
                <a:lnTo>
                  <a:pt x="0" y="171449"/>
                </a:lnTo>
                <a:lnTo>
                  <a:pt x="2998470" y="171449"/>
                </a:lnTo>
                <a:lnTo>
                  <a:pt x="299847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2998470" cy="1682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994410" algn="l"/>
                <a:tab pos="1882139" algn="l"/>
              </a:tabLst>
            </a:pP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44  </a:t>
            </a:r>
            <a:r>
              <a:rPr dirty="0" sz="10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22177.74	154806.14	28334.72</a:t>
            </a:r>
            <a:r>
              <a:rPr dirty="0" sz="1000" spc="5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65200.33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197355"/>
            <a:ext cx="2931795" cy="1714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278765" algn="l"/>
                <a:tab pos="957580" algn="l"/>
                <a:tab pos="1880235" algn="l"/>
              </a:tabLst>
            </a:pP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45	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1000.23	124153.04	1903.93</a:t>
            </a:r>
            <a:r>
              <a:rPr dirty="0" sz="1000" spc="5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64926.08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483042"/>
            <a:ext cx="2998470" cy="16891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278765" algn="l"/>
                <a:tab pos="957580" algn="l"/>
                <a:tab pos="1810385" algn="l"/>
              </a:tabLst>
            </a:pP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46	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1315.46	115816.21	297114.46</a:t>
            </a:r>
            <a:r>
              <a:rPr dirty="0" sz="1000" spc="484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49490.75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1765935"/>
            <a:ext cx="2728595" cy="1714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380365" algn="l"/>
                <a:tab pos="855980" algn="l"/>
                <a:tab pos="1883410" algn="l"/>
              </a:tabLst>
            </a:pP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47	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0.00	135426.92	0.00</a:t>
            </a:r>
            <a:r>
              <a:rPr dirty="0" sz="1000" spc="50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42559.73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2051685"/>
            <a:ext cx="2776220" cy="1682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310515" algn="l"/>
                <a:tab pos="960119" algn="l"/>
                <a:tab pos="1921510" algn="l"/>
              </a:tabLst>
            </a:pP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48	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542.05	51743.15	</a:t>
            </a:r>
            <a:r>
              <a:rPr dirty="0" sz="1000" spc="-10">
                <a:solidFill>
                  <a:srgbClr val="374151"/>
                </a:solidFill>
                <a:latin typeface="Segoe UI"/>
                <a:cs typeface="Segoe UI"/>
              </a:rPr>
              <a:t>0.00</a:t>
            </a:r>
            <a:r>
              <a:rPr dirty="0" sz="1000" spc="49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35673.41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334260"/>
            <a:ext cx="2865120" cy="1682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380365" algn="l"/>
                <a:tab pos="855980" algn="l"/>
                <a:tab pos="1743710" algn="l"/>
              </a:tabLst>
            </a:pPr>
            <a:r>
              <a:rPr dirty="0" sz="1000">
                <a:solidFill>
                  <a:srgbClr val="374151"/>
                </a:solidFill>
                <a:latin typeface="Segoe UI"/>
                <a:cs typeface="Segoe UI"/>
              </a:rPr>
              <a:t>49	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0.00	116983.80	45173.06</a:t>
            </a:r>
            <a:r>
              <a:rPr dirty="0" sz="1000" spc="509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374151"/>
                </a:solidFill>
                <a:latin typeface="Segoe UI"/>
                <a:cs typeface="Segoe UI"/>
              </a:rPr>
              <a:t>14681.40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937764"/>
            <a:ext cx="6197663" cy="60976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400"/>
            <a:ext cx="5724525" cy="4894580"/>
            <a:chOff x="914400" y="914400"/>
            <a:chExt cx="5724525" cy="4894580"/>
          </a:xfrm>
        </p:grpSpPr>
        <p:sp>
          <p:nvSpPr>
            <p:cNvPr id="3" name="object 3"/>
            <p:cNvSpPr/>
            <p:nvPr/>
          </p:nvSpPr>
          <p:spPr>
            <a:xfrm>
              <a:off x="914717" y="914780"/>
              <a:ext cx="5723890" cy="4893945"/>
            </a:xfrm>
            <a:custGeom>
              <a:avLst/>
              <a:gdLst/>
              <a:ahLst/>
              <a:cxnLst/>
              <a:rect l="l" t="t" r="r" b="b"/>
              <a:pathLst>
                <a:path w="5723890" h="4893945">
                  <a:moveTo>
                    <a:pt x="4078592" y="1921383"/>
                  </a:moveTo>
                  <a:lnTo>
                    <a:pt x="0" y="1921383"/>
                  </a:lnTo>
                  <a:lnTo>
                    <a:pt x="0" y="4893818"/>
                  </a:lnTo>
                  <a:lnTo>
                    <a:pt x="4078592" y="4893818"/>
                  </a:lnTo>
                  <a:lnTo>
                    <a:pt x="4078592" y="1921383"/>
                  </a:lnTo>
                  <a:close/>
                </a:path>
                <a:path w="5723890" h="4893945">
                  <a:moveTo>
                    <a:pt x="5723890" y="0"/>
                  </a:moveTo>
                  <a:lnTo>
                    <a:pt x="0" y="0"/>
                  </a:lnTo>
                  <a:lnTo>
                    <a:pt x="0" y="1905635"/>
                  </a:lnTo>
                  <a:lnTo>
                    <a:pt x="5723890" y="1905635"/>
                  </a:lnTo>
                  <a:lnTo>
                    <a:pt x="5723890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400"/>
              <a:ext cx="5722620" cy="19050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835401"/>
            <a:ext cx="4076700" cy="29641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245250"/>
            <a:ext cx="4139247" cy="34540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235075"/>
            <a:ext cx="5737225" cy="8001000"/>
            <a:chOff x="914400" y="1235075"/>
            <a:chExt cx="5737225" cy="8001000"/>
          </a:xfrm>
        </p:grpSpPr>
        <p:sp>
          <p:nvSpPr>
            <p:cNvPr id="3" name="object 3"/>
            <p:cNvSpPr/>
            <p:nvPr/>
          </p:nvSpPr>
          <p:spPr>
            <a:xfrm>
              <a:off x="914717" y="1235455"/>
              <a:ext cx="5736590" cy="8000365"/>
            </a:xfrm>
            <a:custGeom>
              <a:avLst/>
              <a:gdLst/>
              <a:ahLst/>
              <a:cxnLst/>
              <a:rect l="l" t="t" r="r" b="b"/>
              <a:pathLst>
                <a:path w="5736590" h="8000365">
                  <a:moveTo>
                    <a:pt x="4465942" y="0"/>
                  </a:moveTo>
                  <a:lnTo>
                    <a:pt x="0" y="0"/>
                  </a:lnTo>
                  <a:lnTo>
                    <a:pt x="0" y="3677920"/>
                  </a:lnTo>
                  <a:lnTo>
                    <a:pt x="4465942" y="3677920"/>
                  </a:lnTo>
                  <a:lnTo>
                    <a:pt x="4465942" y="0"/>
                  </a:lnTo>
                  <a:close/>
                </a:path>
                <a:path w="5736590" h="8000365">
                  <a:moveTo>
                    <a:pt x="5736590" y="3693795"/>
                  </a:moveTo>
                  <a:lnTo>
                    <a:pt x="0" y="3693795"/>
                  </a:lnTo>
                  <a:lnTo>
                    <a:pt x="0" y="8000365"/>
                  </a:lnTo>
                  <a:lnTo>
                    <a:pt x="5736590" y="8000365"/>
                  </a:lnTo>
                  <a:lnTo>
                    <a:pt x="5736590" y="3693795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235075"/>
              <a:ext cx="4465320" cy="36724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927472"/>
              <a:ext cx="5730240" cy="4297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2906395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sz="1200" spc="-1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Results</a:t>
            </a:r>
            <a:r>
              <a:rPr dirty="0" u="sng" sz="1200" spc="-2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200" spc="5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from</a:t>
            </a:r>
            <a:r>
              <a:rPr dirty="0" u="sng" sz="1200" spc="-15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20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all</a:t>
            </a:r>
            <a:r>
              <a:rPr dirty="0" u="sng" sz="1200" spc="-1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200" spc="5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regression</a:t>
            </a:r>
            <a:r>
              <a:rPr dirty="0" u="sng" sz="1200" spc="-15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20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models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248155"/>
            <a:ext cx="89281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1.R2</a:t>
            </a:r>
            <a:r>
              <a:rPr dirty="0" sz="1200" spc="-5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score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581467"/>
            <a:ext cx="2331720" cy="2165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2.MSE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 (mean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squared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Arial Black"/>
                <a:cs typeface="Arial Black"/>
              </a:rPr>
              <a:t>error)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1915160"/>
            <a:ext cx="2341245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3.MAE(mean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absolute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10">
                <a:solidFill>
                  <a:srgbClr val="374151"/>
                </a:solidFill>
                <a:latin typeface="Arial Black"/>
                <a:cs typeface="Arial Black"/>
              </a:rPr>
              <a:t>error)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4717" y="2569146"/>
            <a:ext cx="4857115" cy="203835"/>
            <a:chOff x="914717" y="2569146"/>
            <a:chExt cx="4857115" cy="203835"/>
          </a:xfrm>
        </p:grpSpPr>
        <p:sp>
          <p:nvSpPr>
            <p:cNvPr id="7" name="object 7"/>
            <p:cNvSpPr/>
            <p:nvPr/>
          </p:nvSpPr>
          <p:spPr>
            <a:xfrm>
              <a:off x="914717" y="2569146"/>
              <a:ext cx="4857115" cy="203835"/>
            </a:xfrm>
            <a:custGeom>
              <a:avLst/>
              <a:gdLst/>
              <a:ahLst/>
              <a:cxnLst/>
              <a:rect l="l" t="t" r="r" b="b"/>
              <a:pathLst>
                <a:path w="4857115" h="203835">
                  <a:moveTo>
                    <a:pt x="4856861" y="0"/>
                  </a:moveTo>
                  <a:lnTo>
                    <a:pt x="0" y="0"/>
                  </a:lnTo>
                  <a:lnTo>
                    <a:pt x="0" y="203517"/>
                  </a:lnTo>
                  <a:lnTo>
                    <a:pt x="4856861" y="203517"/>
                  </a:lnTo>
                  <a:lnTo>
                    <a:pt x="485686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717" y="2747390"/>
              <a:ext cx="4857115" cy="9525"/>
            </a:xfrm>
            <a:custGeom>
              <a:avLst/>
              <a:gdLst/>
              <a:ahLst/>
              <a:cxnLst/>
              <a:rect l="l" t="t" r="r" b="b"/>
              <a:pathLst>
                <a:path w="4857115" h="9525">
                  <a:moveTo>
                    <a:pt x="485686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856861" y="9525"/>
                  </a:lnTo>
                  <a:lnTo>
                    <a:pt x="4856861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14717" y="2890266"/>
            <a:ext cx="5079365" cy="203200"/>
            <a:chOff x="914717" y="2890266"/>
            <a:chExt cx="5079365" cy="203200"/>
          </a:xfrm>
        </p:grpSpPr>
        <p:sp>
          <p:nvSpPr>
            <p:cNvPr id="10" name="object 10"/>
            <p:cNvSpPr/>
            <p:nvPr/>
          </p:nvSpPr>
          <p:spPr>
            <a:xfrm>
              <a:off x="914717" y="2890266"/>
              <a:ext cx="5079365" cy="203200"/>
            </a:xfrm>
            <a:custGeom>
              <a:avLst/>
              <a:gdLst/>
              <a:ahLst/>
              <a:cxnLst/>
              <a:rect l="l" t="t" r="r" b="b"/>
              <a:pathLst>
                <a:path w="5079365" h="203200">
                  <a:moveTo>
                    <a:pt x="5079111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079111" y="203200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4717" y="3068066"/>
              <a:ext cx="5079365" cy="9525"/>
            </a:xfrm>
            <a:custGeom>
              <a:avLst/>
              <a:gdLst/>
              <a:ahLst/>
              <a:cxnLst/>
              <a:rect l="l" t="t" r="r" b="b"/>
              <a:pathLst>
                <a:path w="5079365" h="9525">
                  <a:moveTo>
                    <a:pt x="507911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79111" y="9525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14717" y="3210941"/>
            <a:ext cx="5038090" cy="203200"/>
            <a:chOff x="914717" y="3210941"/>
            <a:chExt cx="5038090" cy="203200"/>
          </a:xfrm>
        </p:grpSpPr>
        <p:sp>
          <p:nvSpPr>
            <p:cNvPr id="13" name="object 13"/>
            <p:cNvSpPr/>
            <p:nvPr/>
          </p:nvSpPr>
          <p:spPr>
            <a:xfrm>
              <a:off x="914717" y="3210941"/>
              <a:ext cx="5038090" cy="203200"/>
            </a:xfrm>
            <a:custGeom>
              <a:avLst/>
              <a:gdLst/>
              <a:ahLst/>
              <a:cxnLst/>
              <a:rect l="l" t="t" r="r" b="b"/>
              <a:pathLst>
                <a:path w="5038090" h="203200">
                  <a:moveTo>
                    <a:pt x="5037836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037836" y="203200"/>
                  </a:lnTo>
                  <a:lnTo>
                    <a:pt x="5037836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4717" y="3388741"/>
              <a:ext cx="5038090" cy="9525"/>
            </a:xfrm>
            <a:custGeom>
              <a:avLst/>
              <a:gdLst/>
              <a:ahLst/>
              <a:cxnLst/>
              <a:rect l="l" t="t" r="r" b="b"/>
              <a:pathLst>
                <a:path w="5038090" h="9525">
                  <a:moveTo>
                    <a:pt x="5037836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37836" y="9525"/>
                  </a:lnTo>
                  <a:lnTo>
                    <a:pt x="5037836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14717" y="3531615"/>
            <a:ext cx="5038090" cy="203200"/>
            <a:chOff x="914717" y="3531615"/>
            <a:chExt cx="5038090" cy="203200"/>
          </a:xfrm>
        </p:grpSpPr>
        <p:sp>
          <p:nvSpPr>
            <p:cNvPr id="16" name="object 16"/>
            <p:cNvSpPr/>
            <p:nvPr/>
          </p:nvSpPr>
          <p:spPr>
            <a:xfrm>
              <a:off x="914717" y="3531615"/>
              <a:ext cx="5038090" cy="203200"/>
            </a:xfrm>
            <a:custGeom>
              <a:avLst/>
              <a:gdLst/>
              <a:ahLst/>
              <a:cxnLst/>
              <a:rect l="l" t="t" r="r" b="b"/>
              <a:pathLst>
                <a:path w="5038090" h="203200">
                  <a:moveTo>
                    <a:pt x="5037836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037836" y="203200"/>
                  </a:lnTo>
                  <a:lnTo>
                    <a:pt x="5037836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14717" y="3709415"/>
              <a:ext cx="5038090" cy="9525"/>
            </a:xfrm>
            <a:custGeom>
              <a:avLst/>
              <a:gdLst/>
              <a:ahLst/>
              <a:cxnLst/>
              <a:rect l="l" t="t" r="r" b="b"/>
              <a:pathLst>
                <a:path w="5038090" h="9525">
                  <a:moveTo>
                    <a:pt x="5037836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37836" y="9525"/>
                  </a:lnTo>
                  <a:lnTo>
                    <a:pt x="5037836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14717" y="3852545"/>
            <a:ext cx="5079365" cy="203200"/>
            <a:chOff x="914717" y="3852545"/>
            <a:chExt cx="5079365" cy="203200"/>
          </a:xfrm>
        </p:grpSpPr>
        <p:sp>
          <p:nvSpPr>
            <p:cNvPr id="19" name="object 19"/>
            <p:cNvSpPr/>
            <p:nvPr/>
          </p:nvSpPr>
          <p:spPr>
            <a:xfrm>
              <a:off x="914717" y="3852545"/>
              <a:ext cx="5079365" cy="203200"/>
            </a:xfrm>
            <a:custGeom>
              <a:avLst/>
              <a:gdLst/>
              <a:ahLst/>
              <a:cxnLst/>
              <a:rect l="l" t="t" r="r" b="b"/>
              <a:pathLst>
                <a:path w="5079365" h="203200">
                  <a:moveTo>
                    <a:pt x="5079111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079111" y="203200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4717" y="4030345"/>
              <a:ext cx="5079365" cy="9525"/>
            </a:xfrm>
            <a:custGeom>
              <a:avLst/>
              <a:gdLst/>
              <a:ahLst/>
              <a:cxnLst/>
              <a:rect l="l" t="t" r="r" b="b"/>
              <a:pathLst>
                <a:path w="5079365" h="9525">
                  <a:moveTo>
                    <a:pt x="507911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79111" y="9525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14717" y="4173220"/>
            <a:ext cx="5079365" cy="203200"/>
            <a:chOff x="914717" y="4173220"/>
            <a:chExt cx="5079365" cy="203200"/>
          </a:xfrm>
        </p:grpSpPr>
        <p:sp>
          <p:nvSpPr>
            <p:cNvPr id="22" name="object 22"/>
            <p:cNvSpPr/>
            <p:nvPr/>
          </p:nvSpPr>
          <p:spPr>
            <a:xfrm>
              <a:off x="914717" y="4173220"/>
              <a:ext cx="5079365" cy="203200"/>
            </a:xfrm>
            <a:custGeom>
              <a:avLst/>
              <a:gdLst/>
              <a:ahLst/>
              <a:cxnLst/>
              <a:rect l="l" t="t" r="r" b="b"/>
              <a:pathLst>
                <a:path w="5079365" h="203200">
                  <a:moveTo>
                    <a:pt x="5079111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079111" y="203200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14717" y="4351020"/>
              <a:ext cx="5079365" cy="9525"/>
            </a:xfrm>
            <a:custGeom>
              <a:avLst/>
              <a:gdLst/>
              <a:ahLst/>
              <a:cxnLst/>
              <a:rect l="l" t="t" r="r" b="b"/>
              <a:pathLst>
                <a:path w="5079365" h="9525">
                  <a:moveTo>
                    <a:pt x="507911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79111" y="9525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914717" y="4490720"/>
            <a:ext cx="5123815" cy="203200"/>
            <a:chOff x="914717" y="4490720"/>
            <a:chExt cx="5123815" cy="203200"/>
          </a:xfrm>
        </p:grpSpPr>
        <p:sp>
          <p:nvSpPr>
            <p:cNvPr id="25" name="object 25"/>
            <p:cNvSpPr/>
            <p:nvPr/>
          </p:nvSpPr>
          <p:spPr>
            <a:xfrm>
              <a:off x="914717" y="4490720"/>
              <a:ext cx="5123815" cy="203200"/>
            </a:xfrm>
            <a:custGeom>
              <a:avLst/>
              <a:gdLst/>
              <a:ahLst/>
              <a:cxnLst/>
              <a:rect l="l" t="t" r="r" b="b"/>
              <a:pathLst>
                <a:path w="5123815" h="203200">
                  <a:moveTo>
                    <a:pt x="5123561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123561" y="203200"/>
                  </a:lnTo>
                  <a:lnTo>
                    <a:pt x="512356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4717" y="4668520"/>
              <a:ext cx="5123815" cy="9525"/>
            </a:xfrm>
            <a:custGeom>
              <a:avLst/>
              <a:gdLst/>
              <a:ahLst/>
              <a:cxnLst/>
              <a:rect l="l" t="t" r="r" b="b"/>
              <a:pathLst>
                <a:path w="5123815" h="9525">
                  <a:moveTo>
                    <a:pt x="512356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123561" y="9525"/>
                  </a:lnTo>
                  <a:lnTo>
                    <a:pt x="5123561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914717" y="4811331"/>
            <a:ext cx="5079365" cy="203835"/>
            <a:chOff x="914717" y="4811331"/>
            <a:chExt cx="5079365" cy="203835"/>
          </a:xfrm>
        </p:grpSpPr>
        <p:sp>
          <p:nvSpPr>
            <p:cNvPr id="28" name="object 28"/>
            <p:cNvSpPr/>
            <p:nvPr/>
          </p:nvSpPr>
          <p:spPr>
            <a:xfrm>
              <a:off x="914717" y="4811331"/>
              <a:ext cx="5079365" cy="203835"/>
            </a:xfrm>
            <a:custGeom>
              <a:avLst/>
              <a:gdLst/>
              <a:ahLst/>
              <a:cxnLst/>
              <a:rect l="l" t="t" r="r" b="b"/>
              <a:pathLst>
                <a:path w="5079365" h="203835">
                  <a:moveTo>
                    <a:pt x="5079111" y="0"/>
                  </a:moveTo>
                  <a:lnTo>
                    <a:pt x="0" y="0"/>
                  </a:lnTo>
                  <a:lnTo>
                    <a:pt x="0" y="203517"/>
                  </a:lnTo>
                  <a:lnTo>
                    <a:pt x="5079111" y="203517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14717" y="4989449"/>
              <a:ext cx="5079365" cy="9525"/>
            </a:xfrm>
            <a:custGeom>
              <a:avLst/>
              <a:gdLst/>
              <a:ahLst/>
              <a:cxnLst/>
              <a:rect l="l" t="t" r="r" b="b"/>
              <a:pathLst>
                <a:path w="5079365" h="9525">
                  <a:moveTo>
                    <a:pt x="507911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79111" y="9525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914717" y="5132323"/>
            <a:ext cx="5079365" cy="203200"/>
            <a:chOff x="914717" y="5132323"/>
            <a:chExt cx="5079365" cy="203200"/>
          </a:xfrm>
        </p:grpSpPr>
        <p:sp>
          <p:nvSpPr>
            <p:cNvPr id="31" name="object 31"/>
            <p:cNvSpPr/>
            <p:nvPr/>
          </p:nvSpPr>
          <p:spPr>
            <a:xfrm>
              <a:off x="914717" y="5132323"/>
              <a:ext cx="5079365" cy="203200"/>
            </a:xfrm>
            <a:custGeom>
              <a:avLst/>
              <a:gdLst/>
              <a:ahLst/>
              <a:cxnLst/>
              <a:rect l="l" t="t" r="r" b="b"/>
              <a:pathLst>
                <a:path w="5079365" h="203200">
                  <a:moveTo>
                    <a:pt x="5079111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079111" y="203200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14717" y="5310123"/>
              <a:ext cx="5079365" cy="9525"/>
            </a:xfrm>
            <a:custGeom>
              <a:avLst/>
              <a:gdLst/>
              <a:ahLst/>
              <a:cxnLst/>
              <a:rect l="l" t="t" r="r" b="b"/>
              <a:pathLst>
                <a:path w="5079365" h="9525">
                  <a:moveTo>
                    <a:pt x="507911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79111" y="9525"/>
                  </a:lnTo>
                  <a:lnTo>
                    <a:pt x="5079111" y="0"/>
                  </a:lnTo>
                  <a:close/>
                </a:path>
              </a:pathLst>
            </a:custGeom>
            <a:solidFill>
              <a:srgbClr val="3741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914717" y="5452998"/>
            <a:ext cx="5165090" cy="203200"/>
          </a:xfrm>
          <a:custGeom>
            <a:avLst/>
            <a:gdLst/>
            <a:ahLst/>
            <a:cxnLst/>
            <a:rect l="l" t="t" r="r" b="b"/>
            <a:pathLst>
              <a:path w="5165090" h="203200">
                <a:moveTo>
                  <a:pt x="5164836" y="0"/>
                </a:moveTo>
                <a:lnTo>
                  <a:pt x="0" y="0"/>
                </a:lnTo>
                <a:lnTo>
                  <a:pt x="0" y="203200"/>
                </a:lnTo>
                <a:lnTo>
                  <a:pt x="5164836" y="203200"/>
                </a:lnTo>
                <a:lnTo>
                  <a:pt x="5164836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14717" y="2569591"/>
            <a:ext cx="5165725" cy="309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  <a:tabLst>
                <a:tab pos="1829435" algn="l"/>
                <a:tab pos="3119120" algn="l"/>
                <a:tab pos="4531995" algn="l"/>
              </a:tabLst>
            </a:pP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Model	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R2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Score	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MSE	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MAE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459740" algn="l"/>
                <a:tab pos="1829435" algn="l"/>
                <a:tab pos="2744470" algn="l"/>
                <a:tab pos="4157345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0	Linear	0.900065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8.092632e+07	6979.152252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504190" algn="l"/>
                <a:tab pos="1829435" algn="l"/>
                <a:tab pos="2744470" algn="l"/>
                <a:tab pos="4116070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1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Lasso	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0.900065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8.092632e+07	6979.152251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504190" algn="l"/>
                <a:tab pos="1829435" algn="l"/>
                <a:tab pos="2785745" algn="l"/>
                <a:tab pos="4116070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2	</a:t>
            </a:r>
            <a:r>
              <a:rPr dirty="0" sz="1200" spc="-10" b="1" i="1">
                <a:solidFill>
                  <a:srgbClr val="374151"/>
                </a:solidFill>
                <a:latin typeface="Segoe UI"/>
                <a:cs typeface="Segoe UI"/>
              </a:rPr>
              <a:t>Ridge	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0.900065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8.092632e+07	6979.152252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504825" algn="l"/>
                <a:tab pos="1829435" algn="l"/>
                <a:tab pos="2785745" algn="l"/>
                <a:tab pos="4157345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3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Elasticnet	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0.900065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8.092632e+07	6979.152252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504825" algn="l"/>
                <a:tab pos="1867535" algn="l"/>
                <a:tab pos="2785745" algn="l"/>
                <a:tab pos="4157345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4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Random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 Forest	0.891267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8.805111e+07	6201.931300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tabLst>
                <a:tab pos="504825" algn="l"/>
                <a:tab pos="1838960" algn="l"/>
                <a:tab pos="2785745" algn="l"/>
                <a:tab pos="4116070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5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Decision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Tree	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0.536854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3.750519e+08	13038.197000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545465" algn="l"/>
                <a:tab pos="1829435" algn="l"/>
                <a:tab pos="2744470" algn="l"/>
                <a:tab pos="4157345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6	SVR	0.871779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1.038321e+08	7702.623216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504825" algn="l"/>
                <a:tab pos="1870710" algn="l"/>
                <a:tab pos="2820670" algn="l"/>
                <a:tab pos="4157345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7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XGBoost	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0.904580	</a:t>
            </a:r>
            <a:r>
              <a:rPr dirty="0" sz="1200" spc="-5" b="1" i="1">
                <a:solidFill>
                  <a:srgbClr val="374151"/>
                </a:solidFill>
                <a:latin typeface="Segoe UI"/>
                <a:cs typeface="Segoe UI"/>
              </a:rPr>
              <a:t>7.727013e+07	7779.489250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tabLst>
                <a:tab pos="545465" algn="l"/>
                <a:tab pos="1829435" algn="l"/>
                <a:tab pos="2846070" algn="l"/>
                <a:tab pos="4157345" algn="l"/>
              </a:tabLst>
            </a:pP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8	F</a:t>
            </a:r>
            <a:r>
              <a:rPr dirty="0" sz="1200" spc="10" b="1" i="1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N	</a:t>
            </a:r>
            <a:r>
              <a:rPr dirty="0" sz="1200" spc="-10" b="1" i="1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11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72</a:t>
            </a:r>
            <a:r>
              <a:rPr dirty="0" sz="1200" spc="-20" b="1" i="1">
                <a:solidFill>
                  <a:srgbClr val="374151"/>
                </a:solidFill>
                <a:latin typeface="Segoe UI"/>
                <a:cs typeface="Segoe UI"/>
              </a:rPr>
              <a:t>8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46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7	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0</a:t>
            </a:r>
            <a:r>
              <a:rPr dirty="0" sz="1200" spc="-20" b="1" i="1">
                <a:solidFill>
                  <a:srgbClr val="374151"/>
                </a:solidFill>
                <a:latin typeface="Segoe UI"/>
                <a:cs typeface="Segoe UI"/>
              </a:rPr>
              <a:t>3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07</a:t>
            </a:r>
            <a:r>
              <a:rPr dirty="0" sz="1200" spc="-20" b="1" i="1">
                <a:solidFill>
                  <a:srgbClr val="374151"/>
                </a:solidFill>
                <a:latin typeface="Segoe UI"/>
                <a:cs typeface="Segoe UI"/>
              </a:rPr>
              <a:t>4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e+</a:t>
            </a:r>
            <a:r>
              <a:rPr dirty="0" sz="1200" spc="-15" b="1" i="1">
                <a:solidFill>
                  <a:srgbClr val="374151"/>
                </a:solidFill>
                <a:latin typeface="Segoe UI"/>
                <a:cs typeface="Segoe UI"/>
              </a:rPr>
              <a:t>1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0	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974</a:t>
            </a:r>
            <a:r>
              <a:rPr dirty="0" sz="1200" spc="-20" b="1" i="1">
                <a:solidFill>
                  <a:srgbClr val="374151"/>
                </a:solidFill>
                <a:latin typeface="Segoe UI"/>
                <a:cs typeface="Segoe UI"/>
              </a:rPr>
              <a:t>5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5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7</a:t>
            </a:r>
            <a:r>
              <a:rPr dirty="0" sz="1200" spc="-20" b="1" i="1">
                <a:solidFill>
                  <a:srgbClr val="374151"/>
                </a:solidFill>
                <a:latin typeface="Segoe UI"/>
                <a:cs typeface="Segoe UI"/>
              </a:rPr>
              <a:t>8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25</a:t>
            </a:r>
            <a:r>
              <a:rPr dirty="0" sz="1200" spc="-20" b="1" i="1">
                <a:solidFill>
                  <a:srgbClr val="374151"/>
                </a:solidFill>
                <a:latin typeface="Segoe UI"/>
                <a:cs typeface="Segoe UI"/>
              </a:rPr>
              <a:t>3</a:t>
            </a:r>
            <a:r>
              <a:rPr dirty="0" sz="1200" b="1" i="1">
                <a:solidFill>
                  <a:srgbClr val="374151"/>
                </a:solidFill>
                <a:latin typeface="Segoe UI"/>
                <a:cs typeface="Segoe UI"/>
              </a:rPr>
              <a:t>7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717" y="5630798"/>
            <a:ext cx="5165090" cy="9525"/>
          </a:xfrm>
          <a:custGeom>
            <a:avLst/>
            <a:gdLst/>
            <a:ahLst/>
            <a:cxnLst/>
            <a:rect l="l" t="t" r="r" b="b"/>
            <a:pathLst>
              <a:path w="5165090" h="9525">
                <a:moveTo>
                  <a:pt x="5164836" y="0"/>
                </a:moveTo>
                <a:lnTo>
                  <a:pt x="0" y="0"/>
                </a:lnTo>
                <a:lnTo>
                  <a:pt x="0" y="9525"/>
                </a:lnTo>
                <a:lnTo>
                  <a:pt x="5164836" y="9525"/>
                </a:lnTo>
                <a:lnTo>
                  <a:pt x="5164836" y="0"/>
                </a:lnTo>
                <a:close/>
              </a:path>
            </a:pathLst>
          </a:custGeom>
          <a:solidFill>
            <a:srgbClr val="374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4717" y="6415404"/>
            <a:ext cx="4844415" cy="234950"/>
          </a:xfrm>
          <a:custGeom>
            <a:avLst/>
            <a:gdLst/>
            <a:ahLst/>
            <a:cxnLst/>
            <a:rect l="l" t="t" r="r" b="b"/>
            <a:pathLst>
              <a:path w="4844415" h="234950">
                <a:moveTo>
                  <a:pt x="4844161" y="0"/>
                </a:moveTo>
                <a:lnTo>
                  <a:pt x="0" y="0"/>
                </a:lnTo>
                <a:lnTo>
                  <a:pt x="0" y="234950"/>
                </a:lnTo>
                <a:lnTo>
                  <a:pt x="4844161" y="234950"/>
                </a:lnTo>
                <a:lnTo>
                  <a:pt x="484416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14717" y="6415404"/>
            <a:ext cx="48444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 i="1">
                <a:solidFill>
                  <a:srgbClr val="374151"/>
                </a:solidFill>
                <a:latin typeface="Segoe UI"/>
                <a:cs typeface="Segoe UI"/>
              </a:rPr>
              <a:t>BEST</a:t>
            </a:r>
            <a:r>
              <a:rPr dirty="0" sz="1400" spc="-10" b="1" i="1">
                <a:solidFill>
                  <a:srgbClr val="374151"/>
                </a:solidFill>
                <a:latin typeface="Segoe UI"/>
                <a:cs typeface="Segoe UI"/>
              </a:rPr>
              <a:t> model </a:t>
            </a:r>
            <a:r>
              <a:rPr dirty="0" sz="1400" spc="-5" b="1" i="1">
                <a:solidFill>
                  <a:srgbClr val="374151"/>
                </a:solidFill>
                <a:latin typeface="Segoe UI"/>
                <a:cs typeface="Segoe UI"/>
              </a:rPr>
              <a:t>Based</a:t>
            </a:r>
            <a:r>
              <a:rPr dirty="0" sz="1400" spc="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 b="1" i="1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400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 b="1" i="1">
                <a:solidFill>
                  <a:srgbClr val="374151"/>
                </a:solidFill>
                <a:latin typeface="Segoe UI"/>
                <a:cs typeface="Segoe UI"/>
              </a:rPr>
              <a:t>Total</a:t>
            </a:r>
            <a:r>
              <a:rPr dirty="0" sz="1400" spc="-10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b="1" i="1">
                <a:solidFill>
                  <a:srgbClr val="374151"/>
                </a:solidFill>
                <a:latin typeface="Segoe UI"/>
                <a:cs typeface="Segoe UI"/>
              </a:rPr>
              <a:t>Rank:</a:t>
            </a:r>
            <a:r>
              <a:rPr dirty="0" sz="1400" spc="360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b="1" i="1">
                <a:solidFill>
                  <a:srgbClr val="374151"/>
                </a:solidFill>
                <a:latin typeface="Segoe UI"/>
                <a:cs typeface="Segoe UI"/>
              </a:rPr>
              <a:t>Lasso</a:t>
            </a:r>
            <a:r>
              <a:rPr dirty="0" sz="1400" spc="1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 b="1" i="1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400" spc="-2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b="1" i="1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717" y="6621780"/>
            <a:ext cx="4844415" cy="9525"/>
          </a:xfrm>
          <a:custGeom>
            <a:avLst/>
            <a:gdLst/>
            <a:ahLst/>
            <a:cxnLst/>
            <a:rect l="l" t="t" r="r" b="b"/>
            <a:pathLst>
              <a:path w="4844415" h="9525">
                <a:moveTo>
                  <a:pt x="4844161" y="0"/>
                </a:moveTo>
                <a:lnTo>
                  <a:pt x="0" y="0"/>
                </a:lnTo>
                <a:lnTo>
                  <a:pt x="0" y="9525"/>
                </a:lnTo>
                <a:lnTo>
                  <a:pt x="4844161" y="9525"/>
                </a:lnTo>
                <a:lnTo>
                  <a:pt x="4844161" y="0"/>
                </a:lnTo>
                <a:close/>
              </a:path>
            </a:pathLst>
          </a:custGeom>
          <a:solidFill>
            <a:srgbClr val="3741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83081"/>
            <a:ext cx="5756275" cy="7281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9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Black"/>
                <a:cs typeface="Arial Black"/>
              </a:rPr>
              <a:t>6.CONCLUSION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200">
                <a:latin typeface="Segoe UI"/>
                <a:cs typeface="Segoe UI"/>
              </a:rPr>
              <a:t>In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conclusion,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this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project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aimed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5">
                <a:latin typeface="Segoe UI"/>
                <a:cs typeface="Segoe UI"/>
              </a:rPr>
              <a:t>to</a:t>
            </a:r>
            <a:r>
              <a:rPr dirty="0" sz="1200" spc="-5">
                <a:latin typeface="Segoe UI"/>
                <a:cs typeface="Segoe UI"/>
              </a:rPr>
              <a:t> predict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profit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of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startup</a:t>
            </a:r>
            <a:r>
              <a:rPr dirty="0" sz="1200" spc="5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company </a:t>
            </a:r>
            <a:r>
              <a:rPr dirty="0" sz="1200">
                <a:latin typeface="Segoe UI"/>
                <a:cs typeface="Segoe UI"/>
              </a:rPr>
              <a:t>using</a:t>
            </a:r>
            <a:endParaRPr sz="1200">
              <a:latin typeface="Segoe UI"/>
              <a:cs typeface="Segoe UI"/>
            </a:endParaRPr>
          </a:p>
          <a:p>
            <a:pPr marL="12700" marR="48260">
              <a:lnSpc>
                <a:spcPct val="119800"/>
              </a:lnSpc>
            </a:pPr>
            <a:r>
              <a:rPr dirty="0" sz="1200" spc="-5">
                <a:latin typeface="Segoe UI"/>
                <a:cs typeface="Segoe UI"/>
              </a:rPr>
              <a:t>regression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models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based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on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variables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such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as </a:t>
            </a:r>
            <a:r>
              <a:rPr dirty="0" sz="1200" spc="5">
                <a:latin typeface="Segoe UI"/>
                <a:cs typeface="Segoe UI"/>
              </a:rPr>
              <a:t>R&amp;D </a:t>
            </a:r>
            <a:r>
              <a:rPr dirty="0" sz="1200" spc="-5">
                <a:latin typeface="Segoe UI"/>
                <a:cs typeface="Segoe UI"/>
              </a:rPr>
              <a:t>spend,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administration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spend,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 </a:t>
            </a:r>
            <a:r>
              <a:rPr dirty="0" sz="1200" spc="-3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marketing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spend.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 project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followed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systematic methodology,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including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data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ts val="1730"/>
              </a:lnSpc>
              <a:spcBef>
                <a:spcPts val="100"/>
              </a:spcBef>
            </a:pPr>
            <a:r>
              <a:rPr dirty="0" sz="1200" spc="-5">
                <a:latin typeface="Segoe UI"/>
                <a:cs typeface="Segoe UI"/>
              </a:rPr>
              <a:t>collection,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preprocessing, feature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selection, </a:t>
            </a:r>
            <a:r>
              <a:rPr dirty="0" sz="1200">
                <a:latin typeface="Segoe UI"/>
                <a:cs typeface="Segoe UI"/>
              </a:rPr>
              <a:t>train-test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split, </a:t>
            </a:r>
            <a:r>
              <a:rPr dirty="0" sz="1200">
                <a:latin typeface="Segoe UI"/>
                <a:cs typeface="Segoe UI"/>
              </a:rPr>
              <a:t>model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training, </a:t>
            </a:r>
            <a:r>
              <a:rPr dirty="0" sz="1200">
                <a:latin typeface="Segoe UI"/>
                <a:cs typeface="Segoe UI"/>
              </a:rPr>
              <a:t>evaluation, </a:t>
            </a:r>
            <a:r>
              <a:rPr dirty="0" sz="1200" spc="-3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optimization,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deployment.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200" spc="5">
                <a:latin typeface="Segoe UI"/>
                <a:cs typeface="Segoe UI"/>
              </a:rPr>
              <a:t>By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implementing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various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regression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models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5">
                <a:latin typeface="Segoe UI"/>
                <a:cs typeface="Segoe UI"/>
              </a:rPr>
              <a:t>such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as </a:t>
            </a:r>
            <a:r>
              <a:rPr dirty="0" sz="1200" spc="-5">
                <a:latin typeface="Segoe UI"/>
                <a:cs typeface="Segoe UI"/>
              </a:rPr>
              <a:t>linear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regression,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lasso</a:t>
            </a:r>
            <a:endParaRPr sz="1200">
              <a:latin typeface="Segoe UI"/>
              <a:cs typeface="Segoe UI"/>
            </a:endParaRPr>
          </a:p>
          <a:p>
            <a:pPr marL="12700" marR="212090">
              <a:lnSpc>
                <a:spcPts val="1730"/>
              </a:lnSpc>
              <a:spcBef>
                <a:spcPts val="100"/>
              </a:spcBef>
            </a:pPr>
            <a:r>
              <a:rPr dirty="0" sz="1200" spc="-5">
                <a:latin typeface="Segoe UI"/>
                <a:cs typeface="Segoe UI"/>
              </a:rPr>
              <a:t>regression, ridge regression, </a:t>
            </a:r>
            <a:r>
              <a:rPr dirty="0" sz="1200">
                <a:latin typeface="Segoe UI"/>
                <a:cs typeface="Segoe UI"/>
              </a:rPr>
              <a:t>decision </a:t>
            </a:r>
            <a:r>
              <a:rPr dirty="0" sz="1200" spc="-5">
                <a:latin typeface="Segoe UI"/>
                <a:cs typeface="Segoe UI"/>
              </a:rPr>
              <a:t>tree, </a:t>
            </a:r>
            <a:r>
              <a:rPr dirty="0" sz="1200">
                <a:latin typeface="Segoe UI"/>
                <a:cs typeface="Segoe UI"/>
              </a:rPr>
              <a:t>random forest, </a:t>
            </a:r>
            <a:r>
              <a:rPr dirty="0" sz="1200" spc="-5">
                <a:latin typeface="Segoe UI"/>
                <a:cs typeface="Segoe UI"/>
              </a:rPr>
              <a:t>XGBoost, support vector </a:t>
            </a:r>
            <a:r>
              <a:rPr dirty="0" sz="1200" spc="-3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regression,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FFN,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ElasticNet,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explored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different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approaches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to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profit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200" spc="-5">
                <a:latin typeface="Segoe UI"/>
                <a:cs typeface="Segoe UI"/>
              </a:rPr>
              <a:t>prediction.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Each</a:t>
            </a:r>
            <a:r>
              <a:rPr dirty="0" sz="1200">
                <a:latin typeface="Segoe UI"/>
                <a:cs typeface="Segoe UI"/>
              </a:rPr>
              <a:t> model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had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its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strengths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5">
                <a:latin typeface="Segoe UI"/>
                <a:cs typeface="Segoe UI"/>
              </a:rPr>
              <a:t> considerations,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ranging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from</a:t>
            </a:r>
            <a:endParaRPr sz="1200">
              <a:latin typeface="Segoe UI"/>
              <a:cs typeface="Segoe UI"/>
            </a:endParaRPr>
          </a:p>
          <a:p>
            <a:pPr marL="12700" marR="565150">
              <a:lnSpc>
                <a:spcPct val="119800"/>
              </a:lnSpc>
            </a:pPr>
            <a:r>
              <a:rPr dirty="0" sz="1200" spc="-5">
                <a:latin typeface="Segoe UI"/>
                <a:cs typeface="Segoe UI"/>
              </a:rPr>
              <a:t>interpretability </a:t>
            </a:r>
            <a:r>
              <a:rPr dirty="0" sz="1200" spc="-10">
                <a:latin typeface="Segoe UI"/>
                <a:cs typeface="Segoe UI"/>
              </a:rPr>
              <a:t>and </a:t>
            </a:r>
            <a:r>
              <a:rPr dirty="0" sz="1200" spc="-5">
                <a:latin typeface="Segoe UI"/>
                <a:cs typeface="Segoe UI"/>
              </a:rPr>
              <a:t>feature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selection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to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handling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non-linear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relationships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 </a:t>
            </a:r>
            <a:r>
              <a:rPr dirty="0" sz="1200" spc="-3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capturing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complex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patterns.</a:t>
            </a:r>
            <a:endParaRPr sz="1200">
              <a:latin typeface="Segoe UI"/>
              <a:cs typeface="Segoe UI"/>
            </a:endParaRPr>
          </a:p>
          <a:p>
            <a:pPr marL="12700" marR="51435">
              <a:lnSpc>
                <a:spcPct val="119800"/>
              </a:lnSpc>
              <a:spcBef>
                <a:spcPts val="800"/>
              </a:spcBef>
            </a:pPr>
            <a:r>
              <a:rPr dirty="0" sz="1200" spc="-5">
                <a:latin typeface="Segoe UI"/>
                <a:cs typeface="Segoe UI"/>
              </a:rPr>
              <a:t>Through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extensive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data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preprocessing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feature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selection,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ensured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that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 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input variables </a:t>
            </a:r>
            <a:r>
              <a:rPr dirty="0" sz="1200">
                <a:latin typeface="Segoe UI"/>
                <a:cs typeface="Segoe UI"/>
              </a:rPr>
              <a:t>were </a:t>
            </a:r>
            <a:r>
              <a:rPr dirty="0" sz="1200" spc="-5">
                <a:latin typeface="Segoe UI"/>
                <a:cs typeface="Segoe UI"/>
              </a:rPr>
              <a:t>appropriately </a:t>
            </a:r>
            <a:r>
              <a:rPr dirty="0" sz="1200">
                <a:latin typeface="Segoe UI"/>
                <a:cs typeface="Segoe UI"/>
              </a:rPr>
              <a:t>prepared and </a:t>
            </a:r>
            <a:r>
              <a:rPr dirty="0" sz="1200" spc="-5">
                <a:latin typeface="Segoe UI"/>
                <a:cs typeface="Segoe UI"/>
              </a:rPr>
              <a:t>only the </a:t>
            </a:r>
            <a:r>
              <a:rPr dirty="0" sz="1200">
                <a:latin typeface="Segoe UI"/>
                <a:cs typeface="Segoe UI"/>
              </a:rPr>
              <a:t>most </a:t>
            </a:r>
            <a:r>
              <a:rPr dirty="0" sz="1200" spc="-5">
                <a:latin typeface="Segoe UI"/>
                <a:cs typeface="Segoe UI"/>
              </a:rPr>
              <a:t>informative features </a:t>
            </a:r>
            <a:r>
              <a:rPr dirty="0" sz="1200">
                <a:latin typeface="Segoe UI"/>
                <a:cs typeface="Segoe UI"/>
              </a:rPr>
              <a:t> were </a:t>
            </a:r>
            <a:r>
              <a:rPr dirty="0" sz="1200" spc="-5">
                <a:latin typeface="Segoe UI"/>
                <a:cs typeface="Segoe UI"/>
              </a:rPr>
              <a:t>considered for </a:t>
            </a:r>
            <a:r>
              <a:rPr dirty="0" sz="1200">
                <a:latin typeface="Segoe UI"/>
                <a:cs typeface="Segoe UI"/>
              </a:rPr>
              <a:t>model </a:t>
            </a:r>
            <a:r>
              <a:rPr dirty="0" sz="1200" spc="-5">
                <a:latin typeface="Segoe UI"/>
                <a:cs typeface="Segoe UI"/>
              </a:rPr>
              <a:t>training. </a:t>
            </a:r>
            <a:r>
              <a:rPr dirty="0" sz="1200">
                <a:latin typeface="Segoe UI"/>
                <a:cs typeface="Segoe UI"/>
              </a:rPr>
              <a:t>The models were </a:t>
            </a:r>
            <a:r>
              <a:rPr dirty="0" sz="1200" spc="-5">
                <a:latin typeface="Segoe UI"/>
                <a:cs typeface="Segoe UI"/>
              </a:rPr>
              <a:t>trained </a:t>
            </a:r>
            <a:r>
              <a:rPr dirty="0" sz="1200">
                <a:latin typeface="Segoe UI"/>
                <a:cs typeface="Segoe UI"/>
              </a:rPr>
              <a:t>on a </a:t>
            </a:r>
            <a:r>
              <a:rPr dirty="0" sz="1200" spc="-5">
                <a:latin typeface="Segoe UI"/>
                <a:cs typeface="Segoe UI"/>
              </a:rPr>
              <a:t>dataset consisting </a:t>
            </a:r>
            <a:r>
              <a:rPr dirty="0" sz="1200" spc="-3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of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information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from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50</a:t>
            </a:r>
            <a:r>
              <a:rPr dirty="0" sz="1200" spc="3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startup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companies,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allowing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for</a:t>
            </a:r>
            <a:r>
              <a:rPr dirty="0" sz="1200">
                <a:latin typeface="Segoe UI"/>
                <a:cs typeface="Segoe UI"/>
              </a:rPr>
              <a:t> a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comprehensive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 spc="-5">
                <a:latin typeface="Segoe UI"/>
                <a:cs typeface="Segoe UI"/>
              </a:rPr>
              <a:t>understanding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of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 relationships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between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input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variables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profit.</a:t>
            </a:r>
            <a:endParaRPr sz="1200">
              <a:latin typeface="Segoe UI"/>
              <a:cs typeface="Segoe UI"/>
            </a:endParaRPr>
          </a:p>
          <a:p>
            <a:pPr marL="12700" marR="250825">
              <a:lnSpc>
                <a:spcPct val="119900"/>
              </a:lnSpc>
              <a:spcBef>
                <a:spcPts val="800"/>
              </a:spcBef>
            </a:pPr>
            <a:r>
              <a:rPr dirty="0" sz="1200" spc="-5">
                <a:latin typeface="Segoe UI"/>
                <a:cs typeface="Segoe UI"/>
              </a:rPr>
              <a:t>Evaluation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metrics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such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5">
                <a:latin typeface="Segoe UI"/>
                <a:cs typeface="Segoe UI"/>
              </a:rPr>
              <a:t>as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mean squared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error </a:t>
            </a:r>
            <a:r>
              <a:rPr dirty="0" sz="1200" spc="-10">
                <a:latin typeface="Segoe UI"/>
                <a:cs typeface="Segoe UI"/>
              </a:rPr>
              <a:t>(MSE), </a:t>
            </a:r>
            <a:r>
              <a:rPr dirty="0" sz="1200" spc="-5">
                <a:latin typeface="Segoe UI"/>
                <a:cs typeface="Segoe UI"/>
              </a:rPr>
              <a:t>mean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absolute</a:t>
            </a:r>
            <a:r>
              <a:rPr dirty="0" sz="1200" spc="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error</a:t>
            </a:r>
            <a:r>
              <a:rPr dirty="0" sz="1200" spc="-5">
                <a:latin typeface="Segoe UI"/>
                <a:cs typeface="Segoe UI"/>
              </a:rPr>
              <a:t> (MAE), 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 </a:t>
            </a:r>
            <a:r>
              <a:rPr dirty="0" sz="1200" spc="-5">
                <a:latin typeface="Segoe UI"/>
                <a:cs typeface="Segoe UI"/>
              </a:rPr>
              <a:t>R-squared </a:t>
            </a:r>
            <a:r>
              <a:rPr dirty="0" sz="1200">
                <a:latin typeface="Segoe UI"/>
                <a:cs typeface="Segoe UI"/>
              </a:rPr>
              <a:t>were used </a:t>
            </a:r>
            <a:r>
              <a:rPr dirty="0" sz="1200" spc="-5">
                <a:latin typeface="Segoe UI"/>
                <a:cs typeface="Segoe UI"/>
              </a:rPr>
              <a:t>to </a:t>
            </a:r>
            <a:r>
              <a:rPr dirty="0" sz="1200">
                <a:latin typeface="Segoe UI"/>
                <a:cs typeface="Segoe UI"/>
              </a:rPr>
              <a:t>assess </a:t>
            </a:r>
            <a:r>
              <a:rPr dirty="0" sz="1200" spc="-5">
                <a:latin typeface="Segoe UI"/>
                <a:cs typeface="Segoe UI"/>
              </a:rPr>
              <a:t>the performance </a:t>
            </a:r>
            <a:r>
              <a:rPr dirty="0" sz="1200">
                <a:latin typeface="Segoe UI"/>
                <a:cs typeface="Segoe UI"/>
              </a:rPr>
              <a:t>of </a:t>
            </a:r>
            <a:r>
              <a:rPr dirty="0" sz="1200" spc="-5">
                <a:latin typeface="Segoe UI"/>
                <a:cs typeface="Segoe UI"/>
              </a:rPr>
              <a:t>the models. </a:t>
            </a:r>
            <a:r>
              <a:rPr dirty="0" sz="1200" spc="5">
                <a:latin typeface="Segoe UI"/>
                <a:cs typeface="Segoe UI"/>
              </a:rPr>
              <a:t>By </a:t>
            </a:r>
            <a:r>
              <a:rPr dirty="0" sz="1200">
                <a:latin typeface="Segoe UI"/>
                <a:cs typeface="Segoe UI"/>
              </a:rPr>
              <a:t>comparing </a:t>
            </a:r>
            <a:r>
              <a:rPr dirty="0" sz="1200" spc="-3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results,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we were</a:t>
            </a:r>
            <a:r>
              <a:rPr dirty="0" sz="1200" spc="-5">
                <a:latin typeface="Segoe UI"/>
                <a:cs typeface="Segoe UI"/>
              </a:rPr>
              <a:t> able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to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identify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models</a:t>
            </a:r>
            <a:r>
              <a:rPr dirty="0" sz="1200" spc="3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that </a:t>
            </a:r>
            <a:r>
              <a:rPr dirty="0" sz="1200">
                <a:latin typeface="Segoe UI"/>
                <a:cs typeface="Segoe UI"/>
              </a:rPr>
              <a:t>provided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most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accurate 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profit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predictions.</a:t>
            </a:r>
            <a:endParaRPr sz="1200">
              <a:latin typeface="Segoe UI"/>
              <a:cs typeface="Segoe UI"/>
            </a:endParaRPr>
          </a:p>
          <a:p>
            <a:pPr marL="12700" marR="142875">
              <a:lnSpc>
                <a:spcPct val="119800"/>
              </a:lnSpc>
              <a:spcBef>
                <a:spcPts val="800"/>
              </a:spcBef>
            </a:pPr>
            <a:r>
              <a:rPr dirty="0" sz="1200" spc="-5">
                <a:latin typeface="Segoe UI"/>
                <a:cs typeface="Segoe UI"/>
              </a:rPr>
              <a:t>The proposed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regression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models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methodologies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showcased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potential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for 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accurately predicting the profit </a:t>
            </a:r>
            <a:r>
              <a:rPr dirty="0" sz="1200">
                <a:latin typeface="Segoe UI"/>
                <a:cs typeface="Segoe UI"/>
              </a:rPr>
              <a:t>of a </a:t>
            </a:r>
            <a:r>
              <a:rPr dirty="0" sz="1200" spc="-5">
                <a:latin typeface="Segoe UI"/>
                <a:cs typeface="Segoe UI"/>
              </a:rPr>
              <a:t>startup </a:t>
            </a:r>
            <a:r>
              <a:rPr dirty="0" sz="1200">
                <a:latin typeface="Segoe UI"/>
                <a:cs typeface="Segoe UI"/>
              </a:rPr>
              <a:t>company based on </a:t>
            </a:r>
            <a:r>
              <a:rPr dirty="0" sz="1200" spc="-5">
                <a:latin typeface="Segoe UI"/>
                <a:cs typeface="Segoe UI"/>
              </a:rPr>
              <a:t>R&amp;D </a:t>
            </a:r>
            <a:r>
              <a:rPr dirty="0" sz="1200">
                <a:latin typeface="Segoe UI"/>
                <a:cs typeface="Segoe UI"/>
              </a:rPr>
              <a:t>spend, 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administration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spend,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marketing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spend.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project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not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only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provided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valuable </a:t>
            </a:r>
            <a:r>
              <a:rPr dirty="0" sz="1200" spc="-3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insights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into</a:t>
            </a:r>
            <a:r>
              <a:rPr dirty="0" sz="1200" spc="2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 factors influencing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profit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but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also offered practical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applications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for 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decision-making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optimization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startup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ecosystem.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5">
                <a:latin typeface="Segoe UI"/>
                <a:cs typeface="Segoe UI"/>
              </a:rPr>
              <a:t>Overall, this project highlighted the</a:t>
            </a:r>
            <a:r>
              <a:rPr dirty="0" sz="1200" spc="2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significance</a:t>
            </a:r>
            <a:r>
              <a:rPr dirty="0" sz="1200" spc="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of </a:t>
            </a:r>
            <a:r>
              <a:rPr dirty="0" sz="1200" spc="-5">
                <a:latin typeface="Segoe UI"/>
                <a:cs typeface="Segoe UI"/>
              </a:rPr>
              <a:t>regression </a:t>
            </a:r>
            <a:r>
              <a:rPr dirty="0" sz="1200">
                <a:latin typeface="Segoe UI"/>
                <a:cs typeface="Segoe UI"/>
              </a:rPr>
              <a:t>models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in </a:t>
            </a:r>
            <a:r>
              <a:rPr dirty="0" sz="1200" spc="-5">
                <a:latin typeface="Segoe UI"/>
                <a:cs typeface="Segoe UI"/>
              </a:rPr>
              <a:t>profit</a:t>
            </a:r>
            <a:endParaRPr sz="1200">
              <a:latin typeface="Segoe UI"/>
              <a:cs typeface="Segoe UI"/>
            </a:endParaRPr>
          </a:p>
          <a:p>
            <a:pPr marL="12700" marR="155575">
              <a:lnSpc>
                <a:spcPts val="1730"/>
              </a:lnSpc>
              <a:spcBef>
                <a:spcPts val="100"/>
              </a:spcBef>
            </a:pPr>
            <a:r>
              <a:rPr dirty="0" sz="1200" spc="-5">
                <a:latin typeface="Segoe UI"/>
                <a:cs typeface="Segoe UI"/>
              </a:rPr>
              <a:t>prediction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for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startups</a:t>
            </a:r>
            <a:r>
              <a:rPr dirty="0" sz="1200" spc="1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and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demonstrated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</a:t>
            </a:r>
            <a:r>
              <a:rPr dirty="0" sz="1200" spc="2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effectiveness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of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range</a:t>
            </a:r>
            <a:r>
              <a:rPr dirty="0" sz="1200" spc="-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of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regression </a:t>
            </a:r>
            <a:r>
              <a:rPr dirty="0" sz="1200" spc="-3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techniques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for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this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purpose.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findings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can</a:t>
            </a:r>
            <a:r>
              <a:rPr dirty="0" sz="1200" spc="-5">
                <a:latin typeface="Segoe UI"/>
                <a:cs typeface="Segoe UI"/>
              </a:rPr>
              <a:t> assist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startups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making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informed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200" spc="-5">
                <a:latin typeface="Segoe UI"/>
                <a:cs typeface="Segoe UI"/>
              </a:rPr>
              <a:t>decisions,</a:t>
            </a:r>
            <a:r>
              <a:rPr dirty="0" sz="1200" spc="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allocating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resources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efficiently,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and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maximizing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their</a:t>
            </a:r>
            <a:r>
              <a:rPr dirty="0" sz="120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profitability.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7016" y="914780"/>
            <a:ext cx="2138045" cy="3048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dirty="0" sz="1800" spc="-30">
                <a:solidFill>
                  <a:srgbClr val="374151"/>
                </a:solidFill>
                <a:latin typeface="Segoe UI"/>
                <a:cs typeface="Segoe UI"/>
              </a:rPr>
              <a:t>TABLE</a:t>
            </a:r>
            <a:r>
              <a:rPr dirty="0" sz="1800" spc="-4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8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Segoe UI"/>
                <a:cs typeface="Segoe UI"/>
              </a:rPr>
              <a:t>CONTENTS</a:t>
            </a:r>
            <a:endParaRPr sz="18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17" y="1737360"/>
          <a:ext cx="4573905" cy="237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775"/>
                <a:gridCol w="2865120"/>
                <a:gridCol w="1095375"/>
              </a:tblGrid>
              <a:tr h="238125">
                <a:tc>
                  <a:txBody>
                    <a:bodyPr/>
                    <a:lstStyle/>
                    <a:p>
                      <a:pPr>
                        <a:lnSpc>
                          <a:spcPts val="1675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S.NO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675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Chapter</a:t>
                      </a:r>
                      <a:r>
                        <a:rPr dirty="0" sz="1400" spc="-6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ts val="1675"/>
                        </a:lnSpc>
                        <a:spcBef>
                          <a:spcPts val="100"/>
                        </a:spcBef>
                      </a:pP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page</a:t>
                      </a:r>
                      <a:r>
                        <a:rPr dirty="0" sz="1400" spc="-4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no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solidFill>
                      <a:srgbClr val="F7F7F8"/>
                    </a:solidFill>
                  </a:tcPr>
                </a:tc>
              </a:tr>
              <a:tr h="119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Abstract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/>
                </a:tc>
              </a:tr>
              <a:tr h="119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314"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Introduction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/>
                </a:tc>
              </a:tr>
              <a:tr h="119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9489">
                <a:tc>
                  <a:txBody>
                    <a:bodyPr/>
                    <a:lstStyle/>
                    <a:p>
                      <a:pPr>
                        <a:lnSpc>
                          <a:spcPts val="1675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675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Existing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Methods and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Issues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ts val="1675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/>
                </a:tc>
              </a:tr>
              <a:tr h="119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441"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Proposed</a:t>
                      </a:r>
                      <a:r>
                        <a:rPr dirty="0" sz="1400" spc="-4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Methods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6-7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/>
                </a:tc>
              </a:tr>
              <a:tr h="119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3.1</a:t>
                      </a:r>
                      <a:r>
                        <a:rPr dirty="0" sz="1400" spc="-4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Algorithms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1650"/>
                        </a:lnSpc>
                        <a:spcBef>
                          <a:spcPts val="110"/>
                        </a:spcBef>
                      </a:pPr>
                      <a:r>
                        <a:rPr dirty="0" sz="14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6-7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/>
                </a:tc>
              </a:tr>
              <a:tr h="119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9489">
                <a:tc>
                  <a:txBody>
                    <a:bodyPr/>
                    <a:lstStyle/>
                    <a:p>
                      <a:pPr>
                        <a:lnSpc>
                          <a:spcPts val="1675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675"/>
                        </a:lnSpc>
                        <a:spcBef>
                          <a:spcPts val="110"/>
                        </a:spcBef>
                      </a:pPr>
                      <a:r>
                        <a:rPr dirty="0" sz="14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Methodology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675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B="0" marT="1397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717" y="2096135"/>
            <a:ext cx="4046854" cy="234950"/>
          </a:xfrm>
          <a:custGeom>
            <a:avLst/>
            <a:gdLst/>
            <a:ahLst/>
            <a:cxnLst/>
            <a:rect l="l" t="t" r="r" b="b"/>
            <a:pathLst>
              <a:path w="4046854" h="234950">
                <a:moveTo>
                  <a:pt x="4046854" y="0"/>
                </a:moveTo>
                <a:lnTo>
                  <a:pt x="0" y="0"/>
                </a:lnTo>
                <a:lnTo>
                  <a:pt x="0" y="234950"/>
                </a:lnTo>
                <a:lnTo>
                  <a:pt x="4046854" y="234950"/>
                </a:lnTo>
                <a:lnTo>
                  <a:pt x="404685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717" y="2451735"/>
            <a:ext cx="4037329" cy="234950"/>
          </a:xfrm>
          <a:custGeom>
            <a:avLst/>
            <a:gdLst/>
            <a:ahLst/>
            <a:cxnLst/>
            <a:rect l="l" t="t" r="r" b="b"/>
            <a:pathLst>
              <a:path w="4037329" h="234950">
                <a:moveTo>
                  <a:pt x="4037329" y="0"/>
                </a:moveTo>
                <a:lnTo>
                  <a:pt x="0" y="0"/>
                </a:lnTo>
                <a:lnTo>
                  <a:pt x="0" y="234950"/>
                </a:lnTo>
                <a:lnTo>
                  <a:pt x="4037329" y="234950"/>
                </a:lnTo>
                <a:lnTo>
                  <a:pt x="403732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717" y="2807716"/>
            <a:ext cx="4100829" cy="238125"/>
          </a:xfrm>
          <a:custGeom>
            <a:avLst/>
            <a:gdLst/>
            <a:ahLst/>
            <a:cxnLst/>
            <a:rect l="l" t="t" r="r" b="b"/>
            <a:pathLst>
              <a:path w="4100829" h="238125">
                <a:moveTo>
                  <a:pt x="4100829" y="0"/>
                </a:moveTo>
                <a:lnTo>
                  <a:pt x="0" y="0"/>
                </a:lnTo>
                <a:lnTo>
                  <a:pt x="0" y="238125"/>
                </a:lnTo>
                <a:lnTo>
                  <a:pt x="4100829" y="238125"/>
                </a:lnTo>
                <a:lnTo>
                  <a:pt x="410082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717" y="3166491"/>
            <a:ext cx="4240530" cy="234950"/>
          </a:xfrm>
          <a:custGeom>
            <a:avLst/>
            <a:gdLst/>
            <a:ahLst/>
            <a:cxnLst/>
            <a:rect l="l" t="t" r="r" b="b"/>
            <a:pathLst>
              <a:path w="4240530" h="234950">
                <a:moveTo>
                  <a:pt x="4240530" y="0"/>
                </a:moveTo>
                <a:lnTo>
                  <a:pt x="0" y="0"/>
                </a:lnTo>
                <a:lnTo>
                  <a:pt x="0" y="234950"/>
                </a:lnTo>
                <a:lnTo>
                  <a:pt x="4240530" y="234950"/>
                </a:lnTo>
                <a:lnTo>
                  <a:pt x="424053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717" y="3522090"/>
            <a:ext cx="4243705" cy="234950"/>
          </a:xfrm>
          <a:custGeom>
            <a:avLst/>
            <a:gdLst/>
            <a:ahLst/>
            <a:cxnLst/>
            <a:rect l="l" t="t" r="r" b="b"/>
            <a:pathLst>
              <a:path w="4243705" h="234950">
                <a:moveTo>
                  <a:pt x="4243705" y="0"/>
                </a:moveTo>
                <a:lnTo>
                  <a:pt x="0" y="0"/>
                </a:lnTo>
                <a:lnTo>
                  <a:pt x="0" y="234950"/>
                </a:lnTo>
                <a:lnTo>
                  <a:pt x="4243705" y="234950"/>
                </a:lnTo>
                <a:lnTo>
                  <a:pt x="424370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717" y="3877945"/>
            <a:ext cx="4084954" cy="238125"/>
          </a:xfrm>
          <a:custGeom>
            <a:avLst/>
            <a:gdLst/>
            <a:ahLst/>
            <a:cxnLst/>
            <a:rect l="l" t="t" r="r" b="b"/>
            <a:pathLst>
              <a:path w="4084954" h="238125">
                <a:moveTo>
                  <a:pt x="4084954" y="0"/>
                </a:moveTo>
                <a:lnTo>
                  <a:pt x="0" y="0"/>
                </a:lnTo>
                <a:lnTo>
                  <a:pt x="0" y="238125"/>
                </a:lnTo>
                <a:lnTo>
                  <a:pt x="4084954" y="238125"/>
                </a:lnTo>
                <a:lnTo>
                  <a:pt x="408495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4717" y="4236720"/>
            <a:ext cx="283337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4.1</a:t>
            </a:r>
            <a:r>
              <a:rPr dirty="0" sz="1400" spc="-5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400" spc="-5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collection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17" y="4592320"/>
            <a:ext cx="3154045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500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4.2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preprocessing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4951348"/>
            <a:ext cx="2963545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500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4.3</a:t>
            </a:r>
            <a:r>
              <a:rPr dirty="0" sz="1400" spc="-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Feature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selection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5306948"/>
            <a:ext cx="3453129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4.4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split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Segoe UI"/>
                <a:cs typeface="Segoe UI"/>
              </a:rPr>
              <a:t>Train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35">
                <a:solidFill>
                  <a:srgbClr val="374151"/>
                </a:solidFill>
                <a:latin typeface="Segoe UI"/>
                <a:cs typeface="Segoe UI"/>
              </a:rPr>
              <a:t>Test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sets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5662548"/>
            <a:ext cx="2912745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4.5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Train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6021704"/>
            <a:ext cx="3160395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4.6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Evaluate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6377304"/>
            <a:ext cx="3218180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4.7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Optimize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Model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6736080"/>
            <a:ext cx="306197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4.8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Deploy</a:t>
            </a:r>
            <a:r>
              <a:rPr dirty="0" sz="14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 Model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7091933"/>
            <a:ext cx="1928495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6275" algn="l"/>
              </a:tabLst>
            </a:pP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5	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Imp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l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400" spc="15">
                <a:solidFill>
                  <a:srgbClr val="374151"/>
                </a:solidFill>
                <a:latin typeface="Segoe UI"/>
                <a:cs typeface="Segoe UI"/>
              </a:rPr>
              <a:t>m</a:t>
            </a:r>
            <a:r>
              <a:rPr dirty="0" sz="1400" spc="-1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4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7447533"/>
            <a:ext cx="2601595" cy="2381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5.1</a:t>
            </a:r>
            <a:r>
              <a:rPr dirty="0" sz="14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Segoe UI"/>
                <a:cs typeface="Segoe UI"/>
              </a:rPr>
              <a:t>source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code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17" y="7806308"/>
            <a:ext cx="1527810" cy="2349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6	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400" spc="10">
                <a:solidFill>
                  <a:srgbClr val="374151"/>
                </a:solidFill>
                <a:latin typeface="Segoe UI"/>
                <a:cs typeface="Segoe UI"/>
              </a:rPr>
              <a:t>l</a:t>
            </a:r>
            <a:r>
              <a:rPr dirty="0" sz="1400" spc="5">
                <a:solidFill>
                  <a:srgbClr val="374151"/>
                </a:solidFill>
                <a:latin typeface="Segoe UI"/>
                <a:cs typeface="Segoe UI"/>
              </a:rPr>
              <a:t>usi</a:t>
            </a:r>
            <a:r>
              <a:rPr dirty="0" sz="1400" spc="-25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400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0670" y="914780"/>
            <a:ext cx="1765935" cy="285750"/>
          </a:xfrm>
          <a:custGeom>
            <a:avLst/>
            <a:gdLst/>
            <a:ahLst/>
            <a:cxnLst/>
            <a:rect l="l" t="t" r="r" b="b"/>
            <a:pathLst>
              <a:path w="1765935" h="285750">
                <a:moveTo>
                  <a:pt x="1765934" y="0"/>
                </a:moveTo>
                <a:lnTo>
                  <a:pt x="0" y="0"/>
                </a:lnTo>
                <a:lnTo>
                  <a:pt x="0" y="285750"/>
                </a:lnTo>
                <a:lnTo>
                  <a:pt x="1765934" y="285750"/>
                </a:lnTo>
                <a:lnTo>
                  <a:pt x="176593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79370" y="921131"/>
            <a:ext cx="20205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374151"/>
                </a:solidFill>
                <a:latin typeface="Arial Black"/>
                <a:cs typeface="Arial Black"/>
              </a:rPr>
              <a:t>1</a:t>
            </a:r>
            <a:r>
              <a:rPr dirty="0" sz="1600">
                <a:solidFill>
                  <a:srgbClr val="374151"/>
                </a:solidFill>
                <a:latin typeface="Arial Black"/>
                <a:cs typeface="Arial Black"/>
              </a:rPr>
              <a:t>.</a:t>
            </a:r>
            <a:r>
              <a:rPr dirty="0" sz="1600" spc="-34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Arial Black"/>
                <a:cs typeface="Arial Black"/>
              </a:rPr>
              <a:t>I</a:t>
            </a:r>
            <a:r>
              <a:rPr dirty="0" sz="1600" spc="-10">
                <a:solidFill>
                  <a:srgbClr val="374151"/>
                </a:solidFill>
                <a:latin typeface="Arial Black"/>
                <a:cs typeface="Arial Black"/>
              </a:rPr>
              <a:t>NT</a:t>
            </a:r>
            <a:r>
              <a:rPr dirty="0" sz="1600" spc="-20">
                <a:solidFill>
                  <a:srgbClr val="374151"/>
                </a:solidFill>
                <a:latin typeface="Arial Black"/>
                <a:cs typeface="Arial Black"/>
              </a:rPr>
              <a:t>R</a:t>
            </a:r>
            <a:r>
              <a:rPr dirty="0" sz="1600" spc="-10">
                <a:solidFill>
                  <a:srgbClr val="374151"/>
                </a:solidFill>
                <a:latin typeface="Arial Black"/>
                <a:cs typeface="Arial Black"/>
              </a:rPr>
              <a:t>O</a:t>
            </a:r>
            <a:r>
              <a:rPr dirty="0" sz="1600">
                <a:solidFill>
                  <a:srgbClr val="374151"/>
                </a:solidFill>
                <a:latin typeface="Arial Black"/>
                <a:cs typeface="Arial Black"/>
              </a:rPr>
              <a:t>D</a:t>
            </a:r>
            <a:r>
              <a:rPr dirty="0" sz="1600" spc="-10">
                <a:solidFill>
                  <a:srgbClr val="374151"/>
                </a:solidFill>
                <a:latin typeface="Arial Black"/>
                <a:cs typeface="Arial Black"/>
              </a:rPr>
              <a:t>U</a:t>
            </a:r>
            <a:r>
              <a:rPr dirty="0" sz="1600">
                <a:solidFill>
                  <a:srgbClr val="374151"/>
                </a:solidFill>
                <a:latin typeface="Arial Black"/>
                <a:cs typeface="Arial Black"/>
              </a:rPr>
              <a:t>C</a:t>
            </a:r>
            <a:r>
              <a:rPr dirty="0" sz="1600" spc="-10">
                <a:solidFill>
                  <a:srgbClr val="374151"/>
                </a:solidFill>
                <a:latin typeface="Arial Black"/>
                <a:cs typeface="Arial Black"/>
              </a:rPr>
              <a:t>T</a:t>
            </a:r>
            <a:r>
              <a:rPr dirty="0" sz="1600" spc="-5">
                <a:solidFill>
                  <a:srgbClr val="374151"/>
                </a:solidFill>
                <a:latin typeface="Arial Black"/>
                <a:cs typeface="Arial Black"/>
              </a:rPr>
              <a:t>I</a:t>
            </a:r>
            <a:r>
              <a:rPr dirty="0" sz="1600" spc="-10">
                <a:solidFill>
                  <a:srgbClr val="374151"/>
                </a:solidFill>
                <a:latin typeface="Arial Black"/>
                <a:cs typeface="Arial Black"/>
              </a:rPr>
              <a:t>O</a:t>
            </a:r>
            <a:r>
              <a:rPr dirty="0" sz="1600">
                <a:solidFill>
                  <a:srgbClr val="374151"/>
                </a:solidFill>
                <a:latin typeface="Arial Black"/>
                <a:cs typeface="Arial Black"/>
              </a:rPr>
              <a:t>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718310"/>
            <a:ext cx="50920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today's highly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competitive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business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environment, startups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face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numerous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1937385"/>
            <a:ext cx="572008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challenges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ensuring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profitability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long-term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success.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crucial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aspect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2156460"/>
            <a:ext cx="52000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achieving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profitability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effectively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managing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resources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making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informed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375535"/>
            <a:ext cx="568198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decisions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about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investments.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6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aid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endeavor,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project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focuses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2594546"/>
            <a:ext cx="502539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developing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predictive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framework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2814066"/>
            <a:ext cx="156591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profitability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startups.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717" y="3455415"/>
          <a:ext cx="5535930" cy="1296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329"/>
                <a:gridCol w="1616710"/>
                <a:gridCol w="367665"/>
              </a:tblGrid>
              <a:tr h="209518"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 project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centers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around three 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key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variables: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R&amp;D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spend,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administration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spend,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777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marketing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spend.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These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variables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are known to significantly impact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startup's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9050"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075"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profitability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by influencing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its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ability to innovate,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streamline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operations,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reach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075"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target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customers.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leveraging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dataset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comprising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information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from</a:t>
                      </a:r>
                      <a:r>
                        <a:rPr dirty="0" sz="12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50</a:t>
                      </a:r>
                      <a:r>
                        <a:rPr dirty="0" sz="1200" spc="3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startup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0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companies,</a:t>
                      </a:r>
                      <a:r>
                        <a:rPr dirty="0" sz="12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project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aims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train regression</a:t>
                      </a:r>
                      <a:r>
                        <a:rPr dirty="0" sz="1200" spc="4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models</a:t>
                      </a:r>
                      <a:r>
                        <a:rPr dirty="0" sz="12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capable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accurately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1113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predicting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outcomes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based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these</a:t>
                      </a:r>
                      <a:r>
                        <a:rPr dirty="0" sz="1200" spc="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variables.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14717" y="5189473"/>
            <a:ext cx="52476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predictive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developed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this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project</a:t>
            </a:r>
            <a:r>
              <a:rPr dirty="0" sz="1200" spc="4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serve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valuable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tools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5408548"/>
            <a:ext cx="54254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enabling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them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make</a:t>
            </a:r>
            <a:r>
              <a:rPr dirty="0" sz="12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data-driven decisions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resource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allocation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5627623"/>
            <a:ext cx="51809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investment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planning.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understanding the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relationship between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R&amp;D</a:t>
            </a:r>
            <a:r>
              <a:rPr dirty="0" sz="12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5846762"/>
            <a:ext cx="563816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administration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marketing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profitability,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optimize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6062979"/>
            <a:ext cx="55778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financial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strategies,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identify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areas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cost-saving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investment,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maximize their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6282054"/>
            <a:ext cx="274129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chances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achieving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sustainable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growth.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14717" y="6923341"/>
          <a:ext cx="5681980" cy="108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9865"/>
                <a:gridCol w="200660"/>
                <a:gridCol w="212089"/>
              </a:tblGrid>
              <a:tr h="2114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Overall,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this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project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aims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provide startups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powerful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framework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190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prediction,</a:t>
                      </a:r>
                      <a:r>
                        <a:rPr dirty="0" sz="12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enhancing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their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ability to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navigate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competitive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business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landscape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make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informed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decisions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r>
                        <a:rPr dirty="0" sz="12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drive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their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success.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leveraging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regression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0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models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analyzing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impact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key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variables, startups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gain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valuable insights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1137">
                <a:tc gridSpan="3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 guide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their</a:t>
                      </a:r>
                      <a:r>
                        <a:rPr dirty="0" sz="12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financial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planning, resource</a:t>
                      </a:r>
                      <a:r>
                        <a:rPr dirty="0" sz="12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allocation,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overall</a:t>
                      </a:r>
                      <a:r>
                        <a:rPr dirty="0" sz="12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business strategies.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435" y="914780"/>
            <a:ext cx="3637279" cy="2508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50"/>
              </a:spcBef>
            </a:pPr>
            <a:r>
              <a:rPr dirty="0" sz="1400" spc="-5">
                <a:solidFill>
                  <a:srgbClr val="374151"/>
                </a:solidFill>
                <a:latin typeface="Arial Black"/>
                <a:cs typeface="Arial Black"/>
              </a:rPr>
              <a:t>2.</a:t>
            </a:r>
            <a:r>
              <a:rPr dirty="0" sz="1400" spc="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Arial Black"/>
                <a:cs typeface="Arial Black"/>
              </a:rPr>
              <a:t>EXISTING</a:t>
            </a:r>
            <a:r>
              <a:rPr dirty="0" sz="1400" spc="-2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Arial Black"/>
                <a:cs typeface="Arial Black"/>
              </a:rPr>
              <a:t>METHODS</a:t>
            </a:r>
            <a:r>
              <a:rPr dirty="0" sz="1400" spc="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Arial Black"/>
                <a:cs typeface="Arial Black"/>
              </a:rPr>
              <a:t>AND</a:t>
            </a:r>
            <a:r>
              <a:rPr dirty="0" sz="14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Arial Black"/>
                <a:cs typeface="Arial Black"/>
              </a:rPr>
              <a:t>ISSUES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286255"/>
            <a:ext cx="4161154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Existing Methods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Profit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Prediction for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Startups: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619885"/>
            <a:ext cx="5479415" cy="2120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1.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Static financial</a:t>
            </a:r>
            <a:r>
              <a:rPr dirty="0" u="sng" sz="1200" spc="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ratios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Traditional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methods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rely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static financial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ratios,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which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1831419"/>
            <a:ext cx="5536565" cy="2108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may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not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capture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dynamic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nature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4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unique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business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2159635"/>
            <a:ext cx="5539740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2.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Historical</a:t>
            </a:r>
            <a:r>
              <a:rPr dirty="0" u="sng" sz="1200" spc="1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data</a:t>
            </a:r>
            <a:r>
              <a:rPr dirty="0" u="sng" sz="1200" spc="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and</a:t>
            </a:r>
            <a:r>
              <a:rPr dirty="0" u="sng" sz="1200" spc="-1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trends</a:t>
            </a:r>
            <a:r>
              <a:rPr dirty="0" u="sng" sz="1200" b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:</a:t>
            </a:r>
            <a:r>
              <a:rPr dirty="0" sz="1200" spc="2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Existing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methods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heavily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rely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historical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378710"/>
            <a:ext cx="56857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trends,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which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may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not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accurately predict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future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profitability for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experiencing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2597721"/>
            <a:ext cx="172847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rapid</a:t>
            </a:r>
            <a:r>
              <a:rPr dirty="0" sz="12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growth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change.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2918841"/>
            <a:ext cx="5551170" cy="2120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3.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Limited</a:t>
            </a:r>
            <a:r>
              <a:rPr dirty="0" u="sng" sz="1200" spc="-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consideration</a:t>
            </a:r>
            <a:r>
              <a:rPr dirty="0" u="sng" sz="1200" spc="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of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non-financial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factors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: Profit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prediction models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often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17" y="3130375"/>
            <a:ext cx="5727065" cy="2108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overlook non-financial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factors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customer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satisfaction,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market competition,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17" y="3356990"/>
            <a:ext cx="557657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technological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advancements,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which can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significantly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impact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startup's profitability.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3674427"/>
            <a:ext cx="5387340" cy="21971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4.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Industry-specific</a:t>
            </a:r>
            <a:r>
              <a:rPr dirty="0" u="sng" sz="1200" spc="1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approaches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Some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methods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are designed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work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well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only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3893820"/>
            <a:ext cx="54857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within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specific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industries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may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not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easily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adaptable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startups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operating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4112895"/>
            <a:ext cx="102616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diverse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sectors.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4433570"/>
            <a:ext cx="475234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Issues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in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Existing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 Profit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Prediction Methods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for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Startups: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4766881"/>
            <a:ext cx="5600065" cy="21971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1.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Inaccuracy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due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to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static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models: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Static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financial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ratios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benchmarks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may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not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4986273"/>
            <a:ext cx="53016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accurately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reflect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dynamic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nature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startups,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leading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less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accurate profit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5205348"/>
            <a:ext cx="78168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ns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5526023"/>
            <a:ext cx="5723890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2.</a:t>
            </a:r>
            <a:r>
              <a:rPr dirty="0" u="sng" sz="1200" spc="-5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Limited</a:t>
            </a:r>
            <a:r>
              <a:rPr dirty="0" u="sng" sz="1200" spc="-1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adaptability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Existing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methods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struggle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 adapt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 the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rapid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growth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17" y="5745098"/>
            <a:ext cx="57238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change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that startups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often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experience,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making historical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trends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less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reliable for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future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17" y="5964554"/>
            <a:ext cx="78168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ns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17" y="6285229"/>
            <a:ext cx="567944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3.</a:t>
            </a:r>
            <a:r>
              <a:rPr dirty="0" u="sng" sz="120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Incomplete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predictions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: Non-financial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factors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play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crucial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role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 a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startup's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17" y="6501129"/>
            <a:ext cx="456755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profitability are often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neglected,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resulting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incomplete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717" y="6821805"/>
            <a:ext cx="5488940" cy="2120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4.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Lack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of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innovation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consideration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Traditional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methods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may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fail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 capture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717" y="7033466"/>
            <a:ext cx="5488940" cy="211454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innovative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disruptive nature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of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hindering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accurate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 predictions.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717" y="7361808"/>
            <a:ext cx="5304790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5.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Restricted</a:t>
            </a:r>
            <a:r>
              <a:rPr dirty="0" u="sng" sz="1200" spc="1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applicability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Some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methods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are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designed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specific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industries,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717" y="7580883"/>
            <a:ext cx="56857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limiting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applicability to startups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operating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diverse sectors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impeding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17" y="7799958"/>
            <a:ext cx="98488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g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er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liz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717" y="8441690"/>
            <a:ext cx="51936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overcome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these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challenges,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advanced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machine learning techniques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can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717" y="8660765"/>
            <a:ext cx="52476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employed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develop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robust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prediction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717" y="8879840"/>
            <a:ext cx="54540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address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limitations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traditional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approaches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by incorporating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717" y="9095803"/>
            <a:ext cx="536194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dynamic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variables,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considering non-financial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factors,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offering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scalability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717" y="9315132"/>
            <a:ext cx="302387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generalization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accurate profit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435" y="914780"/>
            <a:ext cx="2499995" cy="2508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50"/>
              </a:spcBef>
            </a:pPr>
            <a:r>
              <a:rPr dirty="0" sz="1400" spc="-10">
                <a:solidFill>
                  <a:srgbClr val="374151"/>
                </a:solidFill>
                <a:latin typeface="Arial Black"/>
                <a:cs typeface="Arial Black"/>
              </a:rPr>
              <a:t>3.PROPOSED</a:t>
            </a:r>
            <a:r>
              <a:rPr dirty="0" sz="1400" spc="-15">
                <a:solidFill>
                  <a:srgbClr val="374151"/>
                </a:solidFill>
                <a:latin typeface="Arial Black"/>
                <a:cs typeface="Arial Black"/>
              </a:rPr>
              <a:t> SYSTEMS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080" y="1287843"/>
            <a:ext cx="5775325" cy="978535"/>
          </a:xfrm>
          <a:prstGeom prst="rect">
            <a:avLst/>
          </a:prstGeom>
          <a:solidFill>
            <a:srgbClr val="F7F7F8"/>
          </a:solidFill>
          <a:ln w="3175">
            <a:solidFill>
              <a:srgbClr val="D9D9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20320">
              <a:lnSpc>
                <a:spcPts val="1380"/>
              </a:lnSpc>
            </a:pPr>
            <a:r>
              <a:rPr dirty="0" u="heavy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Proposed</a:t>
            </a:r>
            <a:r>
              <a:rPr dirty="0" u="heavy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Methods </a:t>
            </a:r>
            <a:r>
              <a:rPr dirty="0" u="heavy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for</a:t>
            </a:r>
            <a:r>
              <a:rPr dirty="0" u="heavy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 Profit</a:t>
            </a:r>
            <a:r>
              <a:rPr dirty="0" u="heavy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 Prediction</a:t>
            </a:r>
            <a:r>
              <a:rPr dirty="0" u="heavy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in</a:t>
            </a:r>
            <a:r>
              <a:rPr dirty="0" u="heavy" sz="1200" spc="-2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Startups: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algn="just" marL="20320" marR="255904">
              <a:lnSpc>
                <a:spcPct val="111100"/>
              </a:lnSpc>
              <a:spcBef>
                <a:spcPts val="5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proposed approach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for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 prediction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 includes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combination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various regression algorithms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ensemble methods.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following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methods are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suggested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part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proposed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system: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2458021"/>
            <a:ext cx="1232535" cy="23558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u="heavy" sz="16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Regression</a:t>
            </a:r>
            <a:r>
              <a:rPr dirty="0" u="heavy" sz="1600" spc="-4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6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2810891"/>
            <a:ext cx="553529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are powerful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tools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predictive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analytics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aim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establish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3029966"/>
            <a:ext cx="563753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mathematical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relationship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input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continuous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target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3249041"/>
            <a:ext cx="52762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These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models,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linear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regression, lasso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regression, ridge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regression,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3468115"/>
            <a:ext cx="539877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support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vector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enable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make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 based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the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observed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3687127"/>
            <a:ext cx="553529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patterns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the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estimating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coefficients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weights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associated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each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17" y="3906520"/>
            <a:ext cx="57048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input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variable,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quantify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impact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these variables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target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17" y="4125595"/>
            <a:ext cx="562483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variable,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allowing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understand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relationship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make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informed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4344670"/>
            <a:ext cx="539877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These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handle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both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numerical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categorical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input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are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4563745"/>
            <a:ext cx="51936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widely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used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various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domains, including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finance,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economics,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marketing,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4779581"/>
            <a:ext cx="561213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healthcare.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provide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valuable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insights into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factors influencing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4998973"/>
            <a:ext cx="561213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target variable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serve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foundation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decision-making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optimization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5218048"/>
            <a:ext cx="68961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5538723"/>
            <a:ext cx="5171440" cy="21971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1.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Linear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Regression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Linear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establish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linear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relationship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5757862"/>
            <a:ext cx="550481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input variables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(R&amp;D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spend, administration spend,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marketing spend)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5977254"/>
            <a:ext cx="3291204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serves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baseline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 prediction.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17" y="6297929"/>
            <a:ext cx="5657215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2.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Lasso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Regression:</a:t>
            </a:r>
            <a:r>
              <a:rPr dirty="0" sz="1200" spc="10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Lasso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feature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selection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regularization,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17" y="6517005"/>
            <a:ext cx="57111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identifying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relevant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providing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an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interpretable</a:t>
            </a:r>
            <a:r>
              <a:rPr dirty="0" sz="1200" spc="3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penalizing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less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17" y="6736080"/>
            <a:ext cx="128333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mp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17" y="7057008"/>
            <a:ext cx="533019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3.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Ridge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Regression:</a:t>
            </a:r>
            <a:r>
              <a:rPr dirty="0" sz="1200" spc="1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Ridge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 minimizes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multicollinearity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among input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717" y="7272908"/>
            <a:ext cx="52349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adding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penalty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term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objective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function,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improving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717" y="7491983"/>
            <a:ext cx="183959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stability</a:t>
            </a:r>
            <a:r>
              <a:rPr dirty="0" sz="12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generalization.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717" y="7812658"/>
            <a:ext cx="5095240" cy="21971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4.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Decision</a:t>
            </a:r>
            <a:r>
              <a:rPr dirty="0" u="sng" sz="1200" spc="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Tree:</a:t>
            </a:r>
            <a:r>
              <a:rPr dirty="0" u="sng" sz="1200" spc="1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Decision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tree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capture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non-linear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relationships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717" y="8031797"/>
            <a:ext cx="542544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interactions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variables, providing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interpretable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rules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17" y="8352790"/>
            <a:ext cx="5339715" cy="2120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5.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Random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Forest:</a:t>
            </a:r>
            <a:r>
              <a:rPr dirty="0" sz="1200" spc="10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Random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forest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combines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multiple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decision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trees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improve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717" y="8564324"/>
            <a:ext cx="5285740" cy="2108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accuracy,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reducing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overfitting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offering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robust profit predictions.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717" y="8892540"/>
            <a:ext cx="5431790" cy="21971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6.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XGBoost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: XGBoost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gradient boosting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algorithm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sequentially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builds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4717" y="9111678"/>
            <a:ext cx="510794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ensemble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weak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prediction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optimizing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specific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loss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function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717" y="9331007"/>
            <a:ext cx="324993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minimizing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errors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for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accurate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5587365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7.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Support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Vector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Regression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(SVR):</a:t>
            </a:r>
            <a:r>
              <a:rPr dirty="0" sz="1200" spc="1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SVR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support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vector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machines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identify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133855"/>
            <a:ext cx="48571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optimal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hyperplanes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effectively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handling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non-linear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352930"/>
            <a:ext cx="216979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relationships</a:t>
            </a:r>
            <a:r>
              <a:rPr dirty="0" sz="12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small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datasets.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1673860"/>
            <a:ext cx="5358765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8.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Feedforward</a:t>
            </a:r>
            <a:r>
              <a:rPr dirty="0" u="sng" sz="1200" spc="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Neural</a:t>
            </a:r>
            <a:r>
              <a:rPr dirty="0" u="sng" sz="1200" spc="1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Network </a:t>
            </a: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(FFN)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FFN,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type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artificial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neural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network,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1892935"/>
            <a:ext cx="56095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learns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complex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patterns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non-linear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relationships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capture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intricate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108835"/>
            <a:ext cx="50476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interactions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between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variables, providing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highly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accurate</a:t>
            </a:r>
            <a:r>
              <a:rPr dirty="0" sz="12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2429510"/>
            <a:ext cx="5631815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u="sng" sz="1200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9. </a:t>
            </a:r>
            <a:r>
              <a:rPr dirty="0" u="sng" sz="1200" spc="-5" b="1" i="1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Segoe UI"/>
                <a:cs typeface="Segoe UI"/>
              </a:rPr>
              <a:t>ElasticNet:</a:t>
            </a:r>
            <a:r>
              <a:rPr dirty="0" sz="1200" spc="5" b="1" i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ElasticNet combines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L1 and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L2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regularization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performing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2648521"/>
            <a:ext cx="486346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feature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selection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regularization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simultaneously.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offers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stable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17" y="2868041"/>
            <a:ext cx="57048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interpretable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particularly suitable for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high-dimensional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collinear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datasets.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17" y="3188716"/>
            <a:ext cx="3205480" cy="3238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54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solidFill>
                  <a:srgbClr val="374151"/>
                </a:solidFill>
                <a:latin typeface="Arial Black"/>
                <a:cs typeface="Arial Black"/>
              </a:rPr>
              <a:t>3.1</a:t>
            </a:r>
            <a:r>
              <a:rPr dirty="0" sz="1800" spc="-2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Arial Black"/>
                <a:cs typeface="Arial Black"/>
              </a:rPr>
              <a:t>ALGORITHM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3639502"/>
            <a:ext cx="3399154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General algorithm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building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model: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4277995"/>
            <a:ext cx="3351529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Here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short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algorithm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regression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modeling: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4919598"/>
            <a:ext cx="54952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1.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Gather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 preprocess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data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: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Collect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dataset,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handle missing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5138673"/>
            <a:ext cx="292862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normalize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standardize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input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features.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5459348"/>
            <a:ext cx="444373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2.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Split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 the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dataset: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Divide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into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sets.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5780087"/>
            <a:ext cx="561276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3.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 Choose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regression algorithm:</a:t>
            </a:r>
            <a:r>
              <a:rPr dirty="0" sz="1200" spc="2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Select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suitable regression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algorithm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based 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5999479"/>
            <a:ext cx="86106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b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m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6320154"/>
            <a:ext cx="438658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4.</a:t>
            </a:r>
            <a:r>
              <a:rPr dirty="0" sz="1200" spc="-15" b="1">
                <a:solidFill>
                  <a:srgbClr val="374151"/>
                </a:solidFill>
                <a:latin typeface="Segoe UI"/>
                <a:cs typeface="Segoe UI"/>
              </a:rPr>
              <a:t> Train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the model: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Fit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17" y="6640830"/>
            <a:ext cx="56476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5.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Evaluate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the model: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 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testing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set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assess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using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17" y="6859841"/>
            <a:ext cx="125793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ev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l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m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ri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17" y="7177658"/>
            <a:ext cx="50920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6.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Fine-tune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(optional):</a:t>
            </a:r>
            <a:r>
              <a:rPr dirty="0" sz="1200" spc="1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Adjust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hyperparameters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try different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17" y="7396733"/>
            <a:ext cx="242697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algorithms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improve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717" y="7717408"/>
            <a:ext cx="53682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7.</a:t>
            </a:r>
            <a:r>
              <a:rPr dirty="0" sz="1200" spc="-1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Deploy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 use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the model: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Apply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trained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new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making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717" y="7936547"/>
            <a:ext cx="78168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ns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3656329" cy="3238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54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solidFill>
                  <a:srgbClr val="374151"/>
                </a:solidFill>
                <a:latin typeface="Arial Black"/>
                <a:cs typeface="Arial Black"/>
              </a:rPr>
              <a:t>4.METHOD</a:t>
            </a:r>
            <a:r>
              <a:rPr dirty="0" sz="1800" spc="-25">
                <a:solidFill>
                  <a:srgbClr val="374151"/>
                </a:solidFill>
                <a:latin typeface="Arial Black"/>
                <a:cs typeface="Arial Black"/>
              </a:rPr>
              <a:t>L</a:t>
            </a:r>
            <a:r>
              <a:rPr dirty="0" sz="1800">
                <a:solidFill>
                  <a:srgbClr val="374151"/>
                </a:solidFill>
                <a:latin typeface="Arial Black"/>
                <a:cs typeface="Arial Black"/>
              </a:rPr>
              <a:t>OGIES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813560"/>
            <a:ext cx="52031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methodologies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involved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each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step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modeling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process: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2454910"/>
            <a:ext cx="162306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4.1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Data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collection: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2788666"/>
            <a:ext cx="544449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Gather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relevant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from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reliable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sources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databases,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APIs,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surveys.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3109341"/>
            <a:ext cx="56064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Ensure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dataset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covers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adequate range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samples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includes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target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3328415"/>
            <a:ext cx="53143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 (profit)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relevant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input variables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(R&amp;D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administration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spend,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3547490"/>
            <a:ext cx="121348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marketing</a:t>
            </a:r>
            <a:r>
              <a:rPr dirty="0" sz="1200" spc="-4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spend).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4185920"/>
            <a:ext cx="1985645" cy="21907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4.2</a:t>
            </a:r>
            <a:r>
              <a:rPr dirty="0" sz="1200" spc="-2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Data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preprocessing: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17" y="4522470"/>
            <a:ext cx="50317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Clean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the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handling missing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values,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outliers,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inconsistencies.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17" y="4839906"/>
            <a:ext cx="529209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Perform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transformations,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scaling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normalization,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bring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5059298"/>
            <a:ext cx="4088129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similar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range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improve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5379973"/>
            <a:ext cx="52984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Encode categorical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using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appropriate techniques,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one-hot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5599048"/>
            <a:ext cx="187769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encoding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label encoding.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6240779"/>
            <a:ext cx="181737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4.3</a:t>
            </a:r>
            <a:r>
              <a:rPr dirty="0" sz="1200" spc="-3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Feature</a:t>
            </a:r>
            <a:r>
              <a:rPr dirty="0" sz="1200" spc="-2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selection: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6574155"/>
            <a:ext cx="54508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Identify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most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relevant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input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variables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significantly contribute to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6793230"/>
            <a:ext cx="71818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7114158"/>
            <a:ext cx="536511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Utilize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techniques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correlation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analysis, feature importance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from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tree-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7333233"/>
            <a:ext cx="56127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based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models,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regularization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methods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(e.g.,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Lasso)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select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most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informative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17" y="7552308"/>
            <a:ext cx="57531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17" y="8190865"/>
            <a:ext cx="2392045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4.4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Split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Train </a:t>
            </a: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and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374151"/>
                </a:solidFill>
                <a:latin typeface="Arial Black"/>
                <a:cs typeface="Arial Black"/>
              </a:rPr>
              <a:t>Test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sets: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17" y="8524240"/>
            <a:ext cx="425958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Divide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dataset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into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separate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test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set.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17" y="8844915"/>
            <a:ext cx="53714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Typically,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common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split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ratio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70-80%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20-30%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testing.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717" y="9165653"/>
            <a:ext cx="546036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Randomly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shuffle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 data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ensure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representative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distribution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both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sets.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166751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4.5</a:t>
            </a:r>
            <a:r>
              <a:rPr dirty="0" sz="1200" spc="-2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Train</a:t>
            </a:r>
            <a:r>
              <a:rPr dirty="0" sz="1200" spc="-2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Model: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248155"/>
            <a:ext cx="56254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Apply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chosen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algorithm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(e.g.,</a:t>
            </a:r>
            <a:r>
              <a:rPr dirty="0" sz="1200" spc="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linear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decision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tree,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etc.)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467167"/>
            <a:ext cx="126746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200" spc="-3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training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set.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1788160"/>
            <a:ext cx="55492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Fit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training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data,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estimating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parameters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weights.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2429510"/>
            <a:ext cx="1953895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4.6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Evaluate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 the Model: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763266"/>
            <a:ext cx="3811904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test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evaluate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3083941"/>
            <a:ext cx="56127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Calculate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metrics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mean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squared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error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(MSE),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mean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absolute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error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(MAE),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3299840"/>
            <a:ext cx="3900804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R-squared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assess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how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well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17" y="3620452"/>
            <a:ext cx="544766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Visualize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interpret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model's residuals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 identify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patterns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issues.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17" y="4262120"/>
            <a:ext cx="1963420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4.7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Optimize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Model: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4595495"/>
            <a:ext cx="51809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Fine-tune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 model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adjusting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hyperparameters,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regularization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4814506"/>
            <a:ext cx="501904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strength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tree depth,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using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like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grid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search</a:t>
            </a:r>
            <a:r>
              <a:rPr dirty="0" sz="1200" spc="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random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search.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5135498"/>
            <a:ext cx="53968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Consider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using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cross-validation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 get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robust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estimate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5354573"/>
            <a:ext cx="88963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p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erf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r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m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nc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5996304"/>
            <a:ext cx="1795145" cy="2159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374151"/>
                </a:solidFill>
                <a:latin typeface="Arial Black"/>
                <a:cs typeface="Arial Black"/>
              </a:rPr>
              <a:t>4.8</a:t>
            </a:r>
            <a:r>
              <a:rPr dirty="0" sz="1200" spc="-10">
                <a:solidFill>
                  <a:srgbClr val="374151"/>
                </a:solidFill>
                <a:latin typeface="Arial Black"/>
                <a:cs typeface="Arial Black"/>
              </a:rPr>
              <a:t> Deploy</a:t>
            </a:r>
            <a:r>
              <a:rPr dirty="0" sz="1200" spc="-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the</a:t>
            </a:r>
            <a:r>
              <a:rPr dirty="0" sz="1200" spc="15">
                <a:solidFill>
                  <a:srgbClr val="374151"/>
                </a:solidFill>
                <a:latin typeface="Arial Black"/>
                <a:cs typeface="Arial Black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Arial Black"/>
                <a:cs typeface="Arial Black"/>
              </a:rPr>
              <a:t>Model: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6329679"/>
            <a:ext cx="567626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Once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satisfied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with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performance,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deploy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 make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6548755"/>
            <a:ext cx="142303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200" spc="-2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new,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unseen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6869366"/>
            <a:ext cx="5219065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Monitor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model's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production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periodically retrain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17" y="7085583"/>
            <a:ext cx="3351529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update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new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becomes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available.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17" y="7726933"/>
            <a:ext cx="552704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These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methodologies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help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ensure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effectiveness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regression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17" y="7946072"/>
            <a:ext cx="2573020" cy="20383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profit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startups.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3907154" cy="32385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5400" rIns="0" bIns="0" rtlCol="0" vert="horz">
            <a:spAutoFit/>
          </a:bodyPr>
          <a:lstStyle/>
          <a:p>
            <a:pPr marL="1372235"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solidFill>
                  <a:srgbClr val="374151"/>
                </a:solidFill>
                <a:latin typeface="Arial Black"/>
                <a:cs typeface="Arial Black"/>
              </a:rPr>
              <a:t>5.IMPLEMEN</a:t>
            </a:r>
            <a:r>
              <a:rPr dirty="0" sz="1800" spc="-125">
                <a:solidFill>
                  <a:srgbClr val="374151"/>
                </a:solidFill>
                <a:latin typeface="Arial Black"/>
                <a:cs typeface="Arial Black"/>
              </a:rPr>
              <a:t>T</a:t>
            </a:r>
            <a:r>
              <a:rPr dirty="0" sz="1800" spc="-130">
                <a:solidFill>
                  <a:srgbClr val="374151"/>
                </a:solidFill>
                <a:latin typeface="Arial Black"/>
                <a:cs typeface="Arial Black"/>
              </a:rPr>
              <a:t>A</a:t>
            </a:r>
            <a:r>
              <a:rPr dirty="0" sz="1800" spc="-5">
                <a:solidFill>
                  <a:srgbClr val="374151"/>
                </a:solidFill>
                <a:latin typeface="Arial Black"/>
                <a:cs typeface="Arial Black"/>
              </a:rPr>
              <a:t>TION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365567"/>
            <a:ext cx="1807845" cy="2514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450" spc="-3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5.1</a:t>
            </a:r>
            <a:r>
              <a:rPr dirty="0" u="sng" sz="1450" spc="-45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 SOURCE</a:t>
            </a:r>
            <a:r>
              <a:rPr dirty="0" u="sng" sz="1450" spc="-5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450" spc="-40">
                <a:solidFill>
                  <a:srgbClr val="374151"/>
                </a:solidFill>
                <a:uFill>
                  <a:solidFill>
                    <a:srgbClr val="374151"/>
                  </a:solidFill>
                </a:uFill>
                <a:latin typeface="Arial Black"/>
                <a:cs typeface="Arial Black"/>
              </a:rPr>
              <a:t>CODE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1759584"/>
            <a:ext cx="5771515" cy="7399655"/>
          </a:xfrm>
          <a:custGeom>
            <a:avLst/>
            <a:gdLst/>
            <a:ahLst/>
            <a:cxnLst/>
            <a:rect l="l" t="t" r="r" b="b"/>
            <a:pathLst>
              <a:path w="5771515" h="7399655">
                <a:moveTo>
                  <a:pt x="5771515" y="6313487"/>
                </a:moveTo>
                <a:lnTo>
                  <a:pt x="0" y="6313487"/>
                </a:lnTo>
                <a:lnTo>
                  <a:pt x="0" y="6494780"/>
                </a:lnTo>
                <a:lnTo>
                  <a:pt x="0" y="6675755"/>
                </a:lnTo>
                <a:lnTo>
                  <a:pt x="0" y="6856730"/>
                </a:lnTo>
                <a:lnTo>
                  <a:pt x="0" y="7037705"/>
                </a:lnTo>
                <a:lnTo>
                  <a:pt x="0" y="7218680"/>
                </a:lnTo>
                <a:lnTo>
                  <a:pt x="0" y="7399655"/>
                </a:lnTo>
                <a:lnTo>
                  <a:pt x="5771515" y="7399655"/>
                </a:lnTo>
                <a:lnTo>
                  <a:pt x="5771515" y="6494780"/>
                </a:lnTo>
                <a:lnTo>
                  <a:pt x="5771515" y="6313487"/>
                </a:lnTo>
                <a:close/>
              </a:path>
              <a:path w="5771515" h="7399655">
                <a:moveTo>
                  <a:pt x="5771515" y="4141152"/>
                </a:moveTo>
                <a:lnTo>
                  <a:pt x="0" y="4141152"/>
                </a:lnTo>
                <a:lnTo>
                  <a:pt x="0" y="4322445"/>
                </a:lnTo>
                <a:lnTo>
                  <a:pt x="0" y="4503420"/>
                </a:lnTo>
                <a:lnTo>
                  <a:pt x="0" y="6313424"/>
                </a:lnTo>
                <a:lnTo>
                  <a:pt x="5771515" y="6313424"/>
                </a:lnTo>
                <a:lnTo>
                  <a:pt x="5771515" y="4322445"/>
                </a:lnTo>
                <a:lnTo>
                  <a:pt x="5771515" y="4141152"/>
                </a:lnTo>
                <a:close/>
              </a:path>
              <a:path w="5771515" h="7399655">
                <a:moveTo>
                  <a:pt x="5771515" y="1064006"/>
                </a:moveTo>
                <a:lnTo>
                  <a:pt x="0" y="1064006"/>
                </a:lnTo>
                <a:lnTo>
                  <a:pt x="0" y="1244981"/>
                </a:lnTo>
                <a:lnTo>
                  <a:pt x="0" y="1425956"/>
                </a:lnTo>
                <a:lnTo>
                  <a:pt x="0" y="4141089"/>
                </a:lnTo>
                <a:lnTo>
                  <a:pt x="5771515" y="4141089"/>
                </a:lnTo>
                <a:lnTo>
                  <a:pt x="5771515" y="1244981"/>
                </a:lnTo>
                <a:lnTo>
                  <a:pt x="5771515" y="1064006"/>
                </a:lnTo>
                <a:close/>
              </a:path>
              <a:path w="5771515" h="7399655">
                <a:moveTo>
                  <a:pt x="5771515" y="0"/>
                </a:moveTo>
                <a:lnTo>
                  <a:pt x="0" y="0"/>
                </a:lnTo>
                <a:lnTo>
                  <a:pt x="0" y="158750"/>
                </a:lnTo>
                <a:lnTo>
                  <a:pt x="0" y="339725"/>
                </a:lnTo>
                <a:lnTo>
                  <a:pt x="0" y="1063879"/>
                </a:lnTo>
                <a:lnTo>
                  <a:pt x="5771515" y="1063879"/>
                </a:lnTo>
                <a:lnTo>
                  <a:pt x="5771515" y="158750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17" y="1737359"/>
            <a:ext cx="5523230" cy="742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#</a:t>
            </a:r>
            <a:r>
              <a:rPr dirty="0" sz="1050" spc="-2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importing</a:t>
            </a:r>
            <a:r>
              <a:rPr dirty="0" sz="1050" spc="-1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necessary</a:t>
            </a:r>
            <a:r>
              <a:rPr dirty="0" sz="1050" spc="-1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libraries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4037965">
              <a:lnSpc>
                <a:spcPct val="113100"/>
              </a:lnSpc>
              <a:spcBef>
                <a:spcPts val="5"/>
              </a:spcBef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pandas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as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pd </a:t>
            </a:r>
            <a:r>
              <a:rPr dirty="0" sz="1050" spc="-56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numpy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as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np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3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seaborn</a:t>
            </a:r>
            <a:r>
              <a:rPr dirty="0" sz="1050" spc="-3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1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dirty="0" sz="1050" spc="-3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2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matplotlib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pyplot</a:t>
            </a:r>
            <a:r>
              <a:rPr dirty="0" sz="1050" spc="-2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dirty="0" sz="1050" spc="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model_selection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train_test_split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4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metrics</a:t>
            </a:r>
            <a:r>
              <a:rPr dirty="0" sz="1050" spc="4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7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r2_score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mean_absolute_error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mean_squared_error </a:t>
            </a:r>
            <a:r>
              <a:rPr dirty="0" sz="1050" spc="-56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linear_model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LinearRegression</a:t>
            </a:r>
            <a:endParaRPr sz="1050">
              <a:latin typeface="Consolas"/>
              <a:cs typeface="Consolas"/>
            </a:endParaRPr>
          </a:p>
          <a:p>
            <a:pPr marL="12700" marR="1837689">
              <a:lnSpc>
                <a:spcPts val="1430"/>
              </a:lnSpc>
              <a:spcBef>
                <a:spcPts val="70"/>
              </a:spcBef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ensemble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import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RandomForestRegressor </a:t>
            </a:r>
            <a:r>
              <a:rPr dirty="0" sz="1050" spc="-56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4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tree</a:t>
            </a:r>
            <a:r>
              <a:rPr dirty="0" sz="1050" spc="4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4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DecisionTreeRegressor </a:t>
            </a:r>
            <a:r>
              <a:rPr dirty="0" sz="1050" spc="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linear_model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Lasso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-1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linear_model</a:t>
            </a:r>
            <a:r>
              <a:rPr dirty="0" sz="1050" spc="-1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Ridge</a:t>
            </a:r>
            <a:endParaRPr sz="1050">
              <a:latin typeface="Consolas"/>
              <a:cs typeface="Consolas"/>
            </a:endParaRPr>
          </a:p>
          <a:p>
            <a:pPr marL="12700" marR="518795">
              <a:lnSpc>
                <a:spcPct val="113100"/>
              </a:lnSpc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linear_model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ElasticNet</a:t>
            </a:r>
            <a:r>
              <a:rPr dirty="0" sz="1050" spc="2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Elastic net </a:t>
            </a: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regression </a:t>
            </a:r>
            <a:r>
              <a:rPr dirty="0" sz="1050" spc="-56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svm</a:t>
            </a:r>
            <a:r>
              <a:rPr dirty="0" sz="1050" spc="2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SVR</a:t>
            </a:r>
            <a:endParaRPr sz="1050">
              <a:latin typeface="Consolas"/>
              <a:cs typeface="Consolas"/>
            </a:endParaRPr>
          </a:p>
          <a:p>
            <a:pPr marL="12700" marR="3818890">
              <a:lnSpc>
                <a:spcPct val="113100"/>
              </a:lnSpc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xgboost </a:t>
            </a:r>
            <a:r>
              <a:rPr dirty="0" sz="1050" spc="10">
                <a:solidFill>
                  <a:srgbClr val="F82571"/>
                </a:solidFill>
                <a:latin typeface="Consolas"/>
                <a:cs typeface="Consolas"/>
              </a:rPr>
              <a:t>as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xgb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</a:t>
            </a:r>
            <a:r>
              <a:rPr dirty="0" sz="1050" spc="-2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tensorflow</a:t>
            </a:r>
            <a:r>
              <a:rPr dirty="0" sz="1050" spc="-2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dirty="0" sz="1050" spc="-25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tf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dirty="0" sz="1050" spc="-1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sklearn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preprocessing</a:t>
            </a:r>
            <a:r>
              <a:rPr dirty="0" sz="1050" spc="15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import </a:t>
            </a:r>
            <a:r>
              <a:rPr dirty="0" sz="1050">
                <a:solidFill>
                  <a:srgbClr val="A6E12D"/>
                </a:solidFill>
                <a:latin typeface="Consolas"/>
                <a:cs typeface="Consolas"/>
              </a:rPr>
              <a:t>MinMaxScaler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4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Data</a:t>
            </a:r>
            <a:r>
              <a:rPr dirty="0" sz="1050" spc="-4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reading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data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pd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read_csv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'C: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\\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Users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\\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Amogh</a:t>
            </a:r>
            <a:r>
              <a:rPr dirty="0" sz="1050" spc="3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Prabhu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\\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Desktop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\\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50_startups.csv'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 marR="2792730">
              <a:lnSpc>
                <a:spcPts val="2850"/>
              </a:lnSpc>
              <a:spcBef>
                <a:spcPts val="360"/>
              </a:spcBef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Data preprocessing and Visulization </a:t>
            </a:r>
            <a:r>
              <a:rPr dirty="0" sz="1050" spc="-56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print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(data)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ts val="1070"/>
              </a:lnSpc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print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(data.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info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print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(data.columns)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7846E"/>
                </a:solidFill>
                <a:latin typeface="Consolas"/>
                <a:cs typeface="Consolas"/>
              </a:rPr>
              <a:t>#</a:t>
            </a:r>
            <a:r>
              <a:rPr dirty="0" sz="1050" spc="-3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correlation</a:t>
            </a:r>
            <a:r>
              <a:rPr dirty="0" sz="1050" spc="-30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matrix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738505">
              <a:lnSpc>
                <a:spcPct val="113100"/>
              </a:lnSpc>
            </a:pP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co_matrix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data[[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'R&amp;D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Spend'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5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'Administration'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'Marketing</a:t>
            </a:r>
            <a:r>
              <a:rPr dirty="0" sz="1050" spc="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Spend'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, </a:t>
            </a:r>
            <a:r>
              <a:rPr dirty="0" sz="1050" spc="-56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]].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corr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heatmap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(co_matrix,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annot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AD81FF"/>
                </a:solidFill>
                <a:latin typeface="Consolas"/>
                <a:cs typeface="Consolas"/>
              </a:rPr>
              <a:t>True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cmap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'coolwarm'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title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'Correlation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Matrix'</a:t>
            </a:r>
            <a:r>
              <a:rPr dirty="0" sz="105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show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#pair</a:t>
            </a:r>
            <a:r>
              <a:rPr dirty="0" sz="1050" spc="-65">
                <a:solidFill>
                  <a:srgbClr val="87846E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87846E"/>
                </a:solidFill>
                <a:latin typeface="Consolas"/>
                <a:cs typeface="Consolas"/>
              </a:rPr>
              <a:t>plot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664845">
              <a:lnSpc>
                <a:spcPct val="113100"/>
              </a:lnSpc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sb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pairplot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(data,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x_vars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'R&amp;D</a:t>
            </a:r>
            <a:r>
              <a:rPr dirty="0" sz="1050" spc="1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Spend'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4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'Administration'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2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E6DB74"/>
                </a:solidFill>
                <a:latin typeface="Consolas"/>
                <a:cs typeface="Consolas"/>
              </a:rPr>
              <a:t>'Marketing </a:t>
            </a:r>
            <a:r>
              <a:rPr dirty="0" sz="1050" spc="-565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Spend'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],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y_vars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'Profit'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,</a:t>
            </a:r>
            <a:r>
              <a:rPr dirty="0" sz="1050" spc="-5">
                <a:solidFill>
                  <a:srgbClr val="FC961F"/>
                </a:solidFill>
                <a:latin typeface="Consolas"/>
                <a:cs typeface="Consolas"/>
              </a:rPr>
              <a:t>kind</a:t>
            </a:r>
            <a:r>
              <a:rPr dirty="0" sz="1050" spc="-5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E6DB74"/>
                </a:solidFill>
                <a:latin typeface="Consolas"/>
                <a:cs typeface="Consolas"/>
              </a:rPr>
              <a:t>'scatter'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pt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A6E12D"/>
                </a:solidFill>
                <a:latin typeface="Consolas"/>
                <a:cs typeface="Consolas"/>
              </a:rPr>
              <a:t>show</a:t>
            </a:r>
            <a:r>
              <a:rPr dirty="0" sz="1050" spc="-5">
                <a:solidFill>
                  <a:srgbClr val="F8F8F1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667" y="9159303"/>
            <a:ext cx="5771515" cy="543560"/>
          </a:xfrm>
          <a:custGeom>
            <a:avLst/>
            <a:gdLst/>
            <a:ahLst/>
            <a:cxnLst/>
            <a:rect l="l" t="t" r="r" b="b"/>
            <a:pathLst>
              <a:path w="5771515" h="543559">
                <a:moveTo>
                  <a:pt x="5771515" y="0"/>
                </a:moveTo>
                <a:lnTo>
                  <a:pt x="0" y="0"/>
                </a:lnTo>
                <a:lnTo>
                  <a:pt x="0" y="181229"/>
                </a:lnTo>
                <a:lnTo>
                  <a:pt x="0" y="362204"/>
                </a:lnTo>
                <a:lnTo>
                  <a:pt x="0" y="543179"/>
                </a:lnTo>
                <a:lnTo>
                  <a:pt x="5771515" y="543179"/>
                </a:lnTo>
                <a:lnTo>
                  <a:pt x="5771515" y="362204"/>
                </a:lnTo>
                <a:lnTo>
                  <a:pt x="5771515" y="181292"/>
                </a:lnTo>
                <a:lnTo>
                  <a:pt x="577151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Amogh Prabhu</dc:creator>
  <dcterms:created xsi:type="dcterms:W3CDTF">2023-07-04T17:05:22Z</dcterms:created>
  <dcterms:modified xsi:type="dcterms:W3CDTF">2023-07-04T17:05:22Z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2023-07-03T00:00:00Z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2023-07-04T00:00:00Z</vt:filetime>
  </property>
</Properties>
</file>