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79" r:id="rId4"/>
    <p:sldId id="285" r:id="rId5"/>
    <p:sldId id="273" r:id="rId6"/>
    <p:sldId id="284" r:id="rId7"/>
    <p:sldId id="275" r:id="rId8"/>
    <p:sldId id="276" r:id="rId9"/>
    <p:sldId id="278" r:id="rId10"/>
    <p:sldId id="288" r:id="rId11"/>
    <p:sldId id="283" r:id="rId12"/>
    <p:sldId id="286" r:id="rId13"/>
    <p:sldId id="287" r:id="rId14"/>
    <p:sldId id="281" r:id="rId1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43412" y="1728591"/>
            <a:ext cx="88571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Meccanismi di programmazione back-end e analisi in ambito bancario</a:t>
            </a:r>
            <a:endParaRPr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85152" y="3555504"/>
            <a:ext cx="413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Candidato: 	Abdelilah Lahmer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485152" y="4019557"/>
            <a:ext cx="40405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Relatore: 	Tullio Vardanega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6494"/>
            <a:ext cx="9245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DEGLI STUDI DI PADOVA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Dipartimento di Matematica "Tullio Levi-Civita"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Corso di Laurea in Informatica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485152" y="4643753"/>
            <a:ext cx="44877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Esame di Laurea - 6 Dicembre 2017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10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059845" y="828000"/>
            <a:ext cx="102430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10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B938FB9B-FCBF-4E70-B522-407684C8118D}"/>
              </a:ext>
            </a:extLst>
          </p:cNvPr>
          <p:cNvSpPr/>
          <p:nvPr/>
        </p:nvSpPr>
        <p:spPr>
          <a:xfrm>
            <a:off x="99754" y="1412775"/>
            <a:ext cx="4472243" cy="48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 rate</a:t>
            </a:r>
          </a:p>
          <a:p>
            <a:pPr lvl="0" algn="l">
              <a:buClr>
                <a:srgbClr val="9A0014"/>
              </a:buClr>
              <a:buSzPct val="100000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Pool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Iter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prodotti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Estinzione 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Stipula finanziamenti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BF7032-3464-4477-A53A-F598B462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80" y="1902591"/>
            <a:ext cx="6238366" cy="30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040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11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11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693EB29-F62B-4C08-A51E-BE749256C303}"/>
              </a:ext>
            </a:extLst>
          </p:cNvPr>
          <p:cNvSpPr/>
          <p:nvPr/>
        </p:nvSpPr>
        <p:spPr>
          <a:xfrm>
            <a:off x="525268" y="1195346"/>
            <a:ext cx="252000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dei Requisiti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D5771AF-ED1A-4C56-8A8E-5A66A6BBEFA0}"/>
              </a:ext>
            </a:extLst>
          </p:cNvPr>
          <p:cNvSpPr/>
          <p:nvPr/>
        </p:nvSpPr>
        <p:spPr>
          <a:xfrm>
            <a:off x="3045268" y="3874136"/>
            <a:ext cx="2520000" cy="90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Codifica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3E61D39-E17C-4F88-9174-DA9FBCDC84CA}"/>
              </a:ext>
            </a:extLst>
          </p:cNvPr>
          <p:cNvSpPr/>
          <p:nvPr/>
        </p:nvSpPr>
        <p:spPr>
          <a:xfrm>
            <a:off x="4305268" y="5213889"/>
            <a:ext cx="2520000" cy="900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Verifica e Validazione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2AA437E-0F28-4C90-9F37-4EC93726E33A}"/>
              </a:ext>
            </a:extLst>
          </p:cNvPr>
          <p:cNvSpPr/>
          <p:nvPr/>
        </p:nvSpPr>
        <p:spPr>
          <a:xfrm>
            <a:off x="1785268" y="2536092"/>
            <a:ext cx="252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Progettazione</a:t>
            </a:r>
          </a:p>
        </p:txBody>
      </p:sp>
      <p:sp>
        <p:nvSpPr>
          <p:cNvPr id="4" name="Freccia circolare a destra 3">
            <a:extLst>
              <a:ext uri="{FF2B5EF4-FFF2-40B4-BE49-F238E27FC236}">
                <a16:creationId xmlns:a16="http://schemas.microsoft.com/office/drawing/2014/main" id="{5BD21191-1841-45F6-9B9E-B6F46A243B24}"/>
              </a:ext>
            </a:extLst>
          </p:cNvPr>
          <p:cNvSpPr/>
          <p:nvPr/>
        </p:nvSpPr>
        <p:spPr>
          <a:xfrm rot="19771264">
            <a:off x="171193" y="2191412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152933AA-98CB-4E26-A3BE-D745C00FEF34}"/>
              </a:ext>
            </a:extLst>
          </p:cNvPr>
          <p:cNvSpPr/>
          <p:nvPr/>
        </p:nvSpPr>
        <p:spPr>
          <a:xfrm rot="19771264">
            <a:off x="1431194" y="3501556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reccia circolare a destra 26">
            <a:extLst>
              <a:ext uri="{FF2B5EF4-FFF2-40B4-BE49-F238E27FC236}">
                <a16:creationId xmlns:a16="http://schemas.microsoft.com/office/drawing/2014/main" id="{E924F7D7-F0FB-4F88-98A6-20F388B750AD}"/>
              </a:ext>
            </a:extLst>
          </p:cNvPr>
          <p:cNvSpPr/>
          <p:nvPr/>
        </p:nvSpPr>
        <p:spPr>
          <a:xfrm rot="19771264">
            <a:off x="2691196" y="4842303"/>
            <a:ext cx="708148" cy="1651864"/>
          </a:xfrm>
          <a:prstGeom prst="curvedRigh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4B7A08-90F0-4A10-BF98-7CFED15B1337}"/>
              </a:ext>
            </a:extLst>
          </p:cNvPr>
          <p:cNvSpPr txBox="1"/>
          <p:nvPr/>
        </p:nvSpPr>
        <p:spPr>
          <a:xfrm>
            <a:off x="3229089" y="1460681"/>
            <a:ext cx="21523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Funzionale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132491-D3A3-4584-B3D9-10DCC1829824}"/>
              </a:ext>
            </a:extLst>
          </p:cNvPr>
          <p:cNvSpPr txBox="1"/>
          <p:nvPr/>
        </p:nvSpPr>
        <p:spPr>
          <a:xfrm>
            <a:off x="4489089" y="2799199"/>
            <a:ext cx="21523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Analisi Tecnica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E451C19-F092-4FEF-B99B-BF6F2CB3BA2D}"/>
              </a:ext>
            </a:extLst>
          </p:cNvPr>
          <p:cNvSpPr txBox="1"/>
          <p:nvPr/>
        </p:nvSpPr>
        <p:spPr>
          <a:xfrm>
            <a:off x="5749089" y="4000971"/>
            <a:ext cx="21523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Applicativi COBOL</a:t>
            </a:r>
          </a:p>
          <a:p>
            <a:pPr marL="285750" marR="0" indent="-28575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it-IT" b="1" dirty="0">
                <a:solidFill>
                  <a:srgbClr val="000000"/>
                </a:solidFill>
              </a:rPr>
              <a:t>Applicativi WEB</a:t>
            </a:r>
            <a:endParaRPr kumimoji="0" lang="it-IT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623F27-9778-45F1-AEA2-8EA20A440536}"/>
              </a:ext>
            </a:extLst>
          </p:cNvPr>
          <p:cNvSpPr txBox="1"/>
          <p:nvPr/>
        </p:nvSpPr>
        <p:spPr>
          <a:xfrm>
            <a:off x="6825269" y="5479224"/>
            <a:ext cx="23187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Documento di Collaudo</a:t>
            </a:r>
          </a:p>
        </p:txBody>
      </p:sp>
    </p:spTree>
    <p:extLst>
      <p:ext uri="{BB962C8B-B14F-4D97-AF65-F5344CB8AC3E}">
        <p14:creationId xmlns:p14="http://schemas.microsoft.com/office/powerpoint/2010/main" val="4052525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639492" y="828000"/>
            <a:ext cx="573698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Commissione di Mancato Utilizzo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E3EBA13-9806-4579-9698-85F025568757}"/>
              </a:ext>
            </a:extLst>
          </p:cNvPr>
          <p:cNvSpPr/>
          <p:nvPr/>
        </p:nvSpPr>
        <p:spPr>
          <a:xfrm>
            <a:off x="4507982" y="4253614"/>
            <a:ext cx="2269003" cy="408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Modulo calcolo CMU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CD0999B-E681-4DB9-B60F-08FA371CA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9" y="5544407"/>
            <a:ext cx="2484003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reccia circolare in giù 3">
            <a:extLst>
              <a:ext uri="{FF2B5EF4-FFF2-40B4-BE49-F238E27FC236}">
                <a16:creationId xmlns:a16="http://schemas.microsoft.com/office/drawing/2014/main" id="{701825CF-D904-41DE-9CE3-615A3A89AFDF}"/>
              </a:ext>
            </a:extLst>
          </p:cNvPr>
          <p:cNvSpPr/>
          <p:nvPr/>
        </p:nvSpPr>
        <p:spPr>
          <a:xfrm rot="2122892">
            <a:off x="6656656" y="4147646"/>
            <a:ext cx="2574387" cy="774098"/>
          </a:xfrm>
          <a:prstGeom prst="curvedDown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52">
            <a:extLst>
              <a:ext uri="{FF2B5EF4-FFF2-40B4-BE49-F238E27FC236}">
                <a16:creationId xmlns:a16="http://schemas.microsoft.com/office/drawing/2014/main" id="{575EFCDE-DEDD-48E1-8511-E306097DE8D4}"/>
              </a:ext>
            </a:extLst>
          </p:cNvPr>
          <p:cNvSpPr/>
          <p:nvPr/>
        </p:nvSpPr>
        <p:spPr>
          <a:xfrm>
            <a:off x="513470" y="1859340"/>
            <a:ext cx="8630529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Calcolata su importo non utilizzato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Corrisponde al 0,50% su base annua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Integrando il calcolo CMU ad ELISE la commissione</a:t>
            </a:r>
          </a:p>
          <a:p>
            <a:pPr lvl="0" algn="l">
              <a:buClr>
                <a:srgbClr val="9A0014"/>
              </a:buClr>
              <a:buSzPct val="100000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sarà aggiunta come onere alle rate dei finanziamenti</a:t>
            </a:r>
          </a:p>
        </p:txBody>
      </p:sp>
    </p:spTree>
    <p:extLst>
      <p:ext uri="{BB962C8B-B14F-4D97-AF65-F5344CB8AC3E}">
        <p14:creationId xmlns:p14="http://schemas.microsoft.com/office/powerpoint/2010/main" val="17012509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2467CEF-9F1D-418F-BDED-8789E2ED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12241"/>
              </p:ext>
            </p:extLst>
          </p:nvPr>
        </p:nvGraphicFramePr>
        <p:xfrm>
          <a:off x="366150" y="1143000"/>
          <a:ext cx="84117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2976">
                  <a:extLst>
                    <a:ext uri="{9D8B030D-6E8A-4147-A177-3AD203B41FA5}">
                      <a16:colId xmlns:a16="http://schemas.microsoft.com/office/drawing/2014/main" val="363835493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37703531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20582810"/>
                    </a:ext>
                  </a:extLst>
                </a:gridCol>
                <a:gridCol w="2447388">
                  <a:extLst>
                    <a:ext uri="{9D8B030D-6E8A-4147-A177-3AD203B41FA5}">
                      <a16:colId xmlns:a16="http://schemas.microsoft.com/office/drawing/2014/main" val="3226459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Righe di codice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31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Tecnica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928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Formazione Funzionale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15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Progetto di Stage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1500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6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Più di 2500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82034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38536E5-DBD3-40D8-8E8E-3B1552B7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27" y="3429000"/>
            <a:ext cx="49371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50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14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14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EACBD866-7A15-4849-B635-39C161A89DAC}"/>
              </a:ext>
            </a:extLst>
          </p:cNvPr>
          <p:cNvSpPr/>
          <p:nvPr/>
        </p:nvSpPr>
        <p:spPr>
          <a:xfrm>
            <a:off x="2993204" y="828000"/>
            <a:ext cx="3351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Cosa ho imparato?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F2A4759A-F2ED-4EEE-BE90-8D3A319D1320}"/>
              </a:ext>
            </a:extLst>
          </p:cNvPr>
          <p:cNvSpPr/>
          <p:nvPr/>
        </p:nvSpPr>
        <p:spPr>
          <a:xfrm>
            <a:off x="563813" y="1939403"/>
            <a:ext cx="821010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Sviluppo in ambiente Host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Metodologie di lavoro all’interno di grandi progetti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di funzionalità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Conoscenze economiche</a:t>
            </a:r>
          </a:p>
        </p:txBody>
      </p:sp>
    </p:spTree>
    <p:extLst>
      <p:ext uri="{BB962C8B-B14F-4D97-AF65-F5344CB8AC3E}">
        <p14:creationId xmlns:p14="http://schemas.microsoft.com/office/powerpoint/2010/main" val="23511263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920551" y="1403990"/>
            <a:ext cx="5994598" cy="4050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8465707" y="6474459"/>
            <a:ext cx="6782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4" name="Shape 208">
            <a:extLst>
              <a:ext uri="{FF2B5EF4-FFF2-40B4-BE49-F238E27FC236}">
                <a16:creationId xmlns:a16="http://schemas.microsoft.com/office/drawing/2014/main" id="{2E924F55-282A-42D0-880B-B8C55DFABA6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Argomenti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id="{0BB58B8F-77C4-4A43-9A23-BE82C8462C29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5.png">
            <a:extLst>
              <a:ext uri="{FF2B5EF4-FFF2-40B4-BE49-F238E27FC236}">
                <a16:creationId xmlns:a16="http://schemas.microsoft.com/office/drawing/2014/main" id="{517D4206-94CC-4948-8229-726CC8C0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1">
            <a:extLst>
              <a:ext uri="{FF2B5EF4-FFF2-40B4-BE49-F238E27FC236}">
                <a16:creationId xmlns:a16="http://schemas.microsoft.com/office/drawing/2014/main" id="{31518F34-CD05-4129-B17D-B31C49FA0BEE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</p:spTree>
    <p:extLst>
      <p:ext uri="{BB962C8B-B14F-4D97-AF65-F5344CB8AC3E}">
        <p14:creationId xmlns:p14="http://schemas.microsoft.com/office/powerpoint/2010/main" val="49214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40DD98-F8E0-4F25-901A-1293B33C1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41" y="1042717"/>
            <a:ext cx="5460317" cy="7492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903790-496A-45EF-80FB-48A24A947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41" y="1935923"/>
            <a:ext cx="1652867" cy="43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1C6CF4-380B-4452-8718-82ACF1475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25" y="1791923"/>
            <a:ext cx="2890124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8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268730"/>
            <a:ext cx="4320540" cy="4320540"/>
          </a:xfrm>
          <a:prstGeom prst="rect">
            <a:avLst/>
          </a:prstGeom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34337" y="804938"/>
            <a:ext cx="3954784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Mercati d’interesse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&amp; LUXURY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SETTORE PUBBLICO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DIFESA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TRASPORTI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&amp; SOCIAL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SICUREZZA DELLO STATO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</p:spTree>
    <p:extLst>
      <p:ext uri="{BB962C8B-B14F-4D97-AF65-F5344CB8AC3E}">
        <p14:creationId xmlns:p14="http://schemas.microsoft.com/office/powerpoint/2010/main" val="747082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5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828000"/>
            <a:ext cx="700747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ELISE: Extended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Loans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23A22F2-691F-4B37-B2BA-B506D99D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4" y="1809000"/>
            <a:ext cx="660533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884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6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196662-C388-4107-B973-103A6800E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378795"/>
            <a:ext cx="8764223" cy="4934639"/>
          </a:xfrm>
          <a:prstGeom prst="rect">
            <a:avLst/>
          </a:prstGeom>
        </p:spPr>
      </p:pic>
      <p:sp>
        <p:nvSpPr>
          <p:cNvPr id="17" name="Shape 52">
            <a:extLst>
              <a:ext uri="{FF2B5EF4-FFF2-40B4-BE49-F238E27FC236}">
                <a16:creationId xmlns:a16="http://schemas.microsoft.com/office/drawing/2014/main" id="{D8D82765-2911-4C40-AF20-F1C116F05A79}"/>
              </a:ext>
            </a:extLst>
          </p:cNvPr>
          <p:cNvSpPr/>
          <p:nvPr/>
        </p:nvSpPr>
        <p:spPr>
          <a:xfrm>
            <a:off x="1489305" y="828000"/>
            <a:ext cx="6165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Architettura della piattaforma Host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260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7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784199" y="1111632"/>
            <a:ext cx="3503736" cy="403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Formazione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Tecnica</a:t>
            </a: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Funzionale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12D6C61F-A8E0-464D-85A4-97AED48A7503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8" name="Shape 211">
            <a:extLst>
              <a:ext uri="{FF2B5EF4-FFF2-40B4-BE49-F238E27FC236}">
                <a16:creationId xmlns:a16="http://schemas.microsoft.com/office/drawing/2014/main" id="{AA6D190C-EC87-44D5-907A-113C846BEA4C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D5719DDD-1E87-45C6-AD97-36DD76DD7706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082ADC3C-C064-46FF-ADFE-E4221E03649A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80987869-65DF-4229-872B-FAEFB55A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559A516D-D981-43F8-89D3-333F4F106A8F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712237-FBFF-4DC5-BC69-F9EEE321C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111632"/>
            <a:ext cx="3143250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4C5F206-6ED2-4848-99C0-C29ACF1C5D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6" y="2290351"/>
            <a:ext cx="1178719" cy="1178719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0A7F53BA-C6E2-44B0-A5D3-482A34C23B4A}"/>
              </a:ext>
            </a:extLst>
          </p:cNvPr>
          <p:cNvSpPr/>
          <p:nvPr/>
        </p:nvSpPr>
        <p:spPr>
          <a:xfrm>
            <a:off x="5020165" y="1466641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640550B-2CBA-4A40-9E31-2B389E10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83" y="3601009"/>
            <a:ext cx="2948943" cy="2772000"/>
          </a:xfrm>
          <a:prstGeom prst="rect">
            <a:avLst/>
          </a:prstGeom>
        </p:spPr>
      </p:pic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4CABE76B-F95A-4D74-916D-BE1C0DFBC6F0}"/>
              </a:ext>
            </a:extLst>
          </p:cNvPr>
          <p:cNvSpPr/>
          <p:nvPr/>
        </p:nvSpPr>
        <p:spPr>
          <a:xfrm>
            <a:off x="5020165" y="3948825"/>
            <a:ext cx="348270" cy="2076368"/>
          </a:xfrm>
          <a:prstGeom prst="leftBrace">
            <a:avLst/>
          </a:prstGeom>
          <a:noFill/>
          <a:ln w="44450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5187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8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978613" y="828000"/>
            <a:ext cx="31867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Linguaggio COBOL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AC81B7A6-2764-4B5E-B880-0A1F7700BA1E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11">
            <a:extLst>
              <a:ext uri="{FF2B5EF4-FFF2-40B4-BE49-F238E27FC236}">
                <a16:creationId xmlns:a16="http://schemas.microsoft.com/office/drawing/2014/main" id="{A468B22C-7E3A-4438-AFCC-469EAE2DFB9E}"/>
              </a:ext>
            </a:extLst>
          </p:cNvPr>
          <p:cNvSpPr txBox="1">
            <a:spLocks/>
          </p:cNvSpPr>
          <p:nvPr/>
        </p:nvSpPr>
        <p:spPr>
          <a:xfrm>
            <a:off x="7340292" y="631015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7" name="Shape 208">
            <a:extLst>
              <a:ext uri="{FF2B5EF4-FFF2-40B4-BE49-F238E27FC236}">
                <a16:creationId xmlns:a16="http://schemas.microsoft.com/office/drawing/2014/main" id="{ED70B3ED-20FD-42BC-A25B-A757C1125AAD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36169D0E-63CB-43F3-B12B-7C7423E342F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5.png">
            <a:extLst>
              <a:ext uri="{FF2B5EF4-FFF2-40B4-BE49-F238E27FC236}">
                <a16:creationId xmlns:a16="http://schemas.microsoft.com/office/drawing/2014/main" id="{8C6A75AF-01C3-43AA-A69C-87BEDA19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11">
            <a:extLst>
              <a:ext uri="{FF2B5EF4-FFF2-40B4-BE49-F238E27FC236}">
                <a16:creationId xmlns:a16="http://schemas.microsoft.com/office/drawing/2014/main" id="{D4E11CC6-D62E-4A6D-B701-8AE2BA84E201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77C91AC-B413-4E74-8BA9-8C8FA914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266" y="1575732"/>
            <a:ext cx="3503736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it-IT" dirty="0">
                <a:solidFill>
                  <a:srgbClr val="00FF00"/>
                </a:solidFill>
              </a:rPr>
              <a:t>IDENTIFICATION DIVISION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PROGRAM-ID. ESCOBOL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AUTHOR. ABDELILAH LAHMER 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DATE-WRITTEN. 2017-12-01.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ENVIRONMENT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DATA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WORKING-STORAGE SECTION.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PROCEDURE DIVISION.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INIZIO-PGM.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'INIZIO PROGRAMMA'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CORPO-PGM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PERFORM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CORPO-PGM.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'ESECUZIONE CORPO'.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STAMPA-FINE.</a:t>
            </a:r>
          </a:p>
          <a:p>
            <a:r>
              <a:rPr lang="en-US" altLang="it-IT" dirty="0">
                <a:solidFill>
                  <a:srgbClr val="00FF00"/>
                </a:solidFill>
              </a:rPr>
              <a:t>      DISPLAY 'FINE PROGRAMMA'.</a:t>
            </a:r>
          </a:p>
        </p:txBody>
      </p:sp>
      <p:sp>
        <p:nvSpPr>
          <p:cNvPr id="15" name="Shape 52">
            <a:extLst>
              <a:ext uri="{FF2B5EF4-FFF2-40B4-BE49-F238E27FC236}">
                <a16:creationId xmlns:a16="http://schemas.microsoft.com/office/drawing/2014/main" id="{454D6858-15DA-47DA-A82B-E1CCE26DD232}"/>
              </a:ext>
            </a:extLst>
          </p:cNvPr>
          <p:cNvSpPr/>
          <p:nvPr/>
        </p:nvSpPr>
        <p:spPr>
          <a:xfrm>
            <a:off x="171450" y="1685234"/>
            <a:ext cx="521481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Business-</a:t>
            </a:r>
            <a:r>
              <a:rPr lang="it-IT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Aritmetica con punto decimale fisso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Sintassi con ottima leggibilità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Gestione enormi volumi di elaborazione con facilità</a:t>
            </a:r>
          </a:p>
        </p:txBody>
      </p:sp>
    </p:spTree>
    <p:extLst>
      <p:ext uri="{BB962C8B-B14F-4D97-AF65-F5344CB8AC3E}">
        <p14:creationId xmlns:p14="http://schemas.microsoft.com/office/powerpoint/2010/main" val="814561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9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2225332" y="828000"/>
            <a:ext cx="469333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Concetti teorico-economici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9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14</a:t>
            </a: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B938FB9B-FCBF-4E70-B522-407684C8118D}"/>
              </a:ext>
            </a:extLst>
          </p:cNvPr>
          <p:cNvSpPr/>
          <p:nvPr/>
        </p:nvSpPr>
        <p:spPr>
          <a:xfrm>
            <a:off x="2868049" y="1720840"/>
            <a:ext cx="340789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Finanziamenti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Tassi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Piani di ammortamento</a:t>
            </a: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90C3E43-18CF-4A2B-81A0-17C9B5955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89" y="1423781"/>
            <a:ext cx="1178719" cy="11787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671E2F-AE3F-4559-991B-371F5FFCF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6" y="2691000"/>
            <a:ext cx="1476000" cy="1476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7C638D8-C040-43F9-9FEA-5F7236090B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8" y="4255501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93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773</Words>
  <Application>Microsoft Office PowerPoint</Application>
  <PresentationFormat>Presentazione su schermo (4:3)</PresentationFormat>
  <Paragraphs>221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Helvetica Neue</vt:lpstr>
      <vt:lpstr>Wingdings</vt:lpstr>
      <vt:lpstr>Default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Meccanismi di programmazione back-end e analisi in ambito bancario</dc:title>
  <cp:lastModifiedBy>Abdelilah Lahmer</cp:lastModifiedBy>
  <cp:revision>73</cp:revision>
  <dcterms:modified xsi:type="dcterms:W3CDTF">2017-12-04T12:27:58Z</dcterms:modified>
</cp:coreProperties>
</file>