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71" r:id="rId4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350996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43000" y="3602037"/>
            <a:ext cx="6858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 lvl="0"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Livello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543675" y="0"/>
            <a:ext cx="1971675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23887" y="0"/>
            <a:ext cx="7886701" cy="4562476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uno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due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tre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quattro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Livello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38862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pPr lvl="0">
              <a:defRPr b="0"/>
            </a:pPr>
            <a:r>
              <a:rPr b="1"/>
              <a:t>Corpo livello uno</a:t>
            </a:r>
          </a:p>
          <a:p>
            <a:pPr lvl="1">
              <a:defRPr b="0"/>
            </a:pPr>
            <a:r>
              <a:rPr b="1"/>
              <a:t>Corpo livello due</a:t>
            </a:r>
          </a:p>
          <a:p>
            <a:pPr lvl="2">
              <a:defRPr b="0"/>
            </a:pPr>
            <a:r>
              <a:rPr b="1"/>
              <a:t>Corpo livello tre</a:t>
            </a:r>
          </a:p>
          <a:p>
            <a:pPr lvl="3">
              <a:defRPr b="0"/>
            </a:pPr>
            <a:r>
              <a:rPr b="1"/>
              <a:t>Corpo livello quattro</a:t>
            </a:r>
          </a:p>
          <a:p>
            <a:pPr lvl="4">
              <a:defRPr b="0"/>
            </a:pPr>
            <a:r>
              <a:rPr b="1"/>
              <a:t>Livello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887391" y="987425"/>
            <a:ext cx="4629151" cy="5870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 lvl="0">
              <a:defRPr sz="1800"/>
            </a:pPr>
            <a:r>
              <a:rPr sz="2400"/>
              <a:t>Corpo livello uno</a:t>
            </a:r>
          </a:p>
          <a:p>
            <a:pPr lvl="1">
              <a:defRPr sz="1800"/>
            </a:pPr>
            <a:r>
              <a:rPr sz="2400"/>
              <a:t>Corpo livello due</a:t>
            </a:r>
          </a:p>
          <a:p>
            <a:pPr lvl="2">
              <a:defRPr sz="1800"/>
            </a:pPr>
            <a:r>
              <a:rPr sz="2400"/>
              <a:t>Corpo livello tre</a:t>
            </a:r>
          </a:p>
          <a:p>
            <a:pPr lvl="3">
              <a:defRPr sz="1800"/>
            </a:pPr>
            <a:r>
              <a:rPr sz="2400"/>
              <a:t>Corpo livello quattro</a:t>
            </a:r>
          </a:p>
          <a:p>
            <a:pPr lvl="4">
              <a:defRPr sz="1800"/>
            </a:pPr>
            <a:r>
              <a:rPr sz="2400"/>
              <a:t>Livello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29841" y="2057400"/>
            <a:ext cx="2949178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Corpo livello uno</a:t>
            </a:r>
          </a:p>
          <a:p>
            <a:pPr lvl="1">
              <a:defRPr sz="1800"/>
            </a:pPr>
            <a:r>
              <a:rPr sz="1200"/>
              <a:t>Corpo livello due</a:t>
            </a:r>
          </a:p>
          <a:p>
            <a:pPr lvl="2">
              <a:defRPr sz="1800"/>
            </a:pPr>
            <a:r>
              <a:rPr sz="1200"/>
              <a:t>Corpo livello tre</a:t>
            </a:r>
          </a:p>
          <a:p>
            <a:pPr lvl="3">
              <a:defRPr sz="1800"/>
            </a:pPr>
            <a:r>
              <a:rPr sz="1200"/>
              <a:t>Corpo livello quattro</a:t>
            </a:r>
          </a:p>
          <a:p>
            <a:pPr lvl="4">
              <a:defRPr sz="1800"/>
            </a:pPr>
            <a:r>
              <a:rPr sz="1200"/>
              <a:t>Livello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30190"/>
            <a:ext cx="7886700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457950" y="6429694"/>
            <a:ext cx="205740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1pPr>
      <a:lvl2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2pPr>
      <a:lvl3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3pPr>
      <a:lvl4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4pPr>
      <a:lvl5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5pPr>
      <a:lvl6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6pPr>
      <a:lvl7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7pPr>
      <a:lvl8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8pPr>
      <a:lvl9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indent="-17145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1pPr>
      <a:lvl2pPr marL="542925" indent="-200025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2pPr>
      <a:lvl3pPr marL="925830" indent="-24003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3pPr>
      <a:lvl4pPr marL="13056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4pPr>
      <a:lvl5pPr marL="16485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5pPr>
      <a:lvl6pPr marL="19914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6pPr>
      <a:lvl7pPr marL="23343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7pPr>
      <a:lvl8pPr marL="26772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8pPr>
      <a:lvl9pPr marL="30201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33600" y="728980"/>
            <a:ext cx="5207000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  <a:latin typeface="Century" panose="02040604050505020304" pitchFamily="18" charset="0"/>
                <a:cs typeface="Adobe Hebrew" panose="02040503050201020203" pitchFamily="18" charset="-79"/>
              </a:rPr>
              <a:t>Node Replication Attack in WSN</a:t>
            </a:r>
          </a:p>
        </p:txBody>
      </p:sp>
      <p:pic>
        <p:nvPicPr>
          <p:cNvPr id="5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-29855"/>
            <a:ext cx="9245600" cy="5917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513" y="5328221"/>
            <a:ext cx="2740335" cy="122923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43412" y="1728591"/>
            <a:ext cx="88571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3600" dirty="0">
                <a:solidFill>
                  <a:srgbClr val="FFFFFF"/>
                </a:solidFill>
                <a:latin typeface="Century" panose="02040604050505020304" pitchFamily="18" charset="0"/>
                <a:cs typeface="Adobe Hebrew" panose="02040503050201020203" pitchFamily="18" charset="-79"/>
              </a:rPr>
              <a:t>Meccanismi di programmazione back-end e analisi in ambito bancario</a:t>
            </a:r>
            <a:endParaRPr sz="3600" dirty="0">
              <a:solidFill>
                <a:srgbClr val="FFFFFF"/>
              </a:solidFill>
              <a:latin typeface="Century" panose="02040604050505020304" pitchFamily="18" charset="0"/>
              <a:cs typeface="Adobe Hebrew" panose="02040503050201020203" pitchFamily="18" charset="-79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85152" y="3555504"/>
            <a:ext cx="452463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entury" panose="02040604050505020304" pitchFamily="18" charset="0"/>
                <a:cs typeface="Adobe Hebrew" panose="02040503050201020203" pitchFamily="18" charset="-79"/>
              </a:rPr>
              <a:t>Candidato: 	Abdelilah Lahmer</a:t>
            </a:r>
            <a:endParaRPr sz="2400" dirty="0">
              <a:solidFill>
                <a:srgbClr val="FFFFFF"/>
              </a:solidFill>
              <a:latin typeface="Century" panose="02040604050505020304" pitchFamily="18" charset="0"/>
              <a:cs typeface="Adobe Hebrew" panose="02040503050201020203" pitchFamily="18" charset="-79"/>
            </a:endParaRPr>
          </a:p>
        </p:txBody>
      </p:sp>
      <p:sp>
        <p:nvSpPr>
          <p:cNvPr id="9" name="Shape 54">
            <a:extLst>
              <a:ext uri="{FF2B5EF4-FFF2-40B4-BE49-F238E27FC236}">
                <a16:creationId xmlns:a16="http://schemas.microsoft.com/office/drawing/2014/main" id="{E333665E-8646-4645-A212-E944195FCAA4}"/>
              </a:ext>
            </a:extLst>
          </p:cNvPr>
          <p:cNvSpPr/>
          <p:nvPr/>
        </p:nvSpPr>
        <p:spPr>
          <a:xfrm>
            <a:off x="485152" y="4019557"/>
            <a:ext cx="44156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entury" panose="02040604050505020304" pitchFamily="18" charset="0"/>
                <a:cs typeface="Adobe Hebrew" panose="02040503050201020203" pitchFamily="18" charset="-79"/>
              </a:rPr>
              <a:t>Relatore: 	Tullio Vardanega</a:t>
            </a:r>
            <a:endParaRPr sz="2400" dirty="0">
              <a:solidFill>
                <a:srgbClr val="FFFFFF"/>
              </a:solidFill>
              <a:latin typeface="Century" panose="02040604050505020304" pitchFamily="18" charset="0"/>
              <a:cs typeface="Adobe Hebrew" panose="02040503050201020203" pitchFamily="18" charset="-79"/>
            </a:endParaRPr>
          </a:p>
        </p:txBody>
      </p:sp>
      <p:sp>
        <p:nvSpPr>
          <p:cNvPr id="11" name="Shape 52">
            <a:extLst>
              <a:ext uri="{FF2B5EF4-FFF2-40B4-BE49-F238E27FC236}">
                <a16:creationId xmlns:a16="http://schemas.microsoft.com/office/drawing/2014/main" id="{A46A006B-29FC-4140-8D7D-00B77B39ED88}"/>
              </a:ext>
            </a:extLst>
          </p:cNvPr>
          <p:cNvSpPr/>
          <p:nvPr/>
        </p:nvSpPr>
        <p:spPr>
          <a:xfrm>
            <a:off x="-50800" y="-6494"/>
            <a:ext cx="9245600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2800" dirty="0">
                <a:solidFill>
                  <a:srgbClr val="FFFFFF"/>
                </a:solidFill>
                <a:latin typeface="Century" panose="02040604050505020304" pitchFamily="18" charset="0"/>
                <a:cs typeface="Adobe Hebrew" panose="02040503050201020203" pitchFamily="18" charset="-79"/>
              </a:rPr>
              <a:t>UNIVERSITÀ DEGLI STUDI DI PADOVA</a:t>
            </a:r>
          </a:p>
          <a:p>
            <a:pPr lvl="0" algn="ctr"/>
            <a:r>
              <a:rPr lang="it-IT" sz="2000" dirty="0">
                <a:solidFill>
                  <a:srgbClr val="FFFFFF"/>
                </a:solidFill>
                <a:latin typeface="Century" panose="02040604050505020304" pitchFamily="18" charset="0"/>
                <a:cs typeface="Adobe Hebrew" panose="02040503050201020203" pitchFamily="18" charset="-79"/>
              </a:rPr>
              <a:t>Dipartimento di Matematica "Tullio Levi-Civita"</a:t>
            </a:r>
          </a:p>
          <a:p>
            <a:pPr lvl="0" algn="ctr"/>
            <a:r>
              <a:rPr lang="it-IT" sz="2000" dirty="0">
                <a:solidFill>
                  <a:srgbClr val="FFFFFF"/>
                </a:solidFill>
                <a:latin typeface="Century" panose="02040604050505020304" pitchFamily="18" charset="0"/>
                <a:cs typeface="Adobe Hebrew" panose="02040503050201020203" pitchFamily="18" charset="-79"/>
              </a:rPr>
              <a:t>Corso di Laurea in Informatica</a:t>
            </a:r>
            <a:endParaRPr sz="2000" dirty="0">
              <a:solidFill>
                <a:srgbClr val="FFFFFF"/>
              </a:solidFill>
              <a:latin typeface="Century" panose="02040604050505020304" pitchFamily="18" charset="0"/>
              <a:cs typeface="Adobe Hebrew" panose="02040503050201020203" pitchFamily="18" charset="-79"/>
            </a:endParaRPr>
          </a:p>
        </p:txBody>
      </p:sp>
      <p:sp>
        <p:nvSpPr>
          <p:cNvPr id="12" name="Shape 54">
            <a:extLst>
              <a:ext uri="{FF2B5EF4-FFF2-40B4-BE49-F238E27FC236}">
                <a16:creationId xmlns:a16="http://schemas.microsoft.com/office/drawing/2014/main" id="{480D555C-85C7-43D8-975C-B8D777566913}"/>
              </a:ext>
            </a:extLst>
          </p:cNvPr>
          <p:cNvSpPr/>
          <p:nvPr/>
        </p:nvSpPr>
        <p:spPr>
          <a:xfrm>
            <a:off x="485152" y="4945275"/>
            <a:ext cx="248080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entury" panose="02040604050505020304" pitchFamily="18" charset="0"/>
                <a:cs typeface="Adobe Hebrew" panose="02040503050201020203" pitchFamily="18" charset="-79"/>
              </a:rPr>
              <a:t>6 Dicembre 2017</a:t>
            </a:r>
            <a:endParaRPr sz="2400" dirty="0">
              <a:solidFill>
                <a:srgbClr val="FFFFFF"/>
              </a:solidFill>
              <a:latin typeface="Century" panose="02040604050505020304" pitchFamily="18" charset="0"/>
              <a:cs typeface="Adobe Hebrew" panose="02040503050201020203" pitchFamily="18" charset="-79"/>
            </a:endParaRPr>
          </a:p>
        </p:txBody>
      </p:sp>
      <p:pic>
        <p:nvPicPr>
          <p:cNvPr id="14" name="dipmat.png">
            <a:extLst>
              <a:ext uri="{FF2B5EF4-FFF2-40B4-BE49-F238E27FC236}">
                <a16:creationId xmlns:a16="http://schemas.microsoft.com/office/drawing/2014/main" id="{E17EB9CC-088F-4A42-A092-4DF249FF91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" y="6128896"/>
            <a:ext cx="2997201" cy="455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800" dirty="0">
                <a:latin typeface="Century" panose="02040604050505020304" pitchFamily="18" charset="0"/>
              </a:rPr>
              <a:t>L’azienda ospitante</a:t>
            </a:r>
            <a:endParaRPr sz="2800" dirty="0">
              <a:latin typeface="Century" panose="02040604050505020304" pitchFamily="18" charset="0"/>
            </a:endParaRPr>
          </a:p>
        </p:txBody>
      </p:sp>
      <p:pic>
        <p:nvPicPr>
          <p:cNvPr id="209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78231"/>
            <a:ext cx="9144000" cy="54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t>2</a:t>
            </a:fld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84FFE4-A722-4AB7-A529-346C99D6FC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2" y="850684"/>
            <a:ext cx="4320540" cy="4320540"/>
          </a:xfrm>
          <a:prstGeom prst="rect">
            <a:avLst/>
          </a:prstGeom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434338" y="1056573"/>
            <a:ext cx="3954784" cy="39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Mercati d’interesse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FASHION &amp; LUXURY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MANUFACTURING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BANKING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SETTORE PUBBLICO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TELECOM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AEROSPACE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DIFESA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TRASPORTI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INSURANCE &amp; SOCIAL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SICUREZZA DELLO STATO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9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" y="6316331"/>
            <a:ext cx="9144000" cy="54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t>3</a:t>
            </a:fld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0" name="Shape 52">
            <a:extLst>
              <a:ext uri="{FF2B5EF4-FFF2-40B4-BE49-F238E27FC236}">
                <a16:creationId xmlns:a16="http://schemas.microsoft.com/office/drawing/2014/main" id="{87E00A72-7B10-4890-9E95-A684EF94C906}"/>
              </a:ext>
            </a:extLst>
          </p:cNvPr>
          <p:cNvSpPr/>
          <p:nvPr/>
        </p:nvSpPr>
        <p:spPr>
          <a:xfrm>
            <a:off x="1282895" y="2459504"/>
            <a:ext cx="65782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GRAZIE</a:t>
            </a:r>
          </a:p>
          <a:p>
            <a:pPr lvl="0" algn="ctr"/>
            <a:r>
              <a:rPr lang="it-IT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</a:p>
          <a:p>
            <a:pPr lvl="0" algn="ctr"/>
            <a:r>
              <a:rPr lang="it-IT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L’ATTENZIONE!</a:t>
            </a:r>
            <a:endParaRPr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41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</Words>
  <Application>Microsoft Office PowerPoint</Application>
  <PresentationFormat>Presentazione su schermo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Adobe Hebrew</vt:lpstr>
      <vt:lpstr>Arial</vt:lpstr>
      <vt:lpstr>Calibri</vt:lpstr>
      <vt:lpstr>Calibri Light</vt:lpstr>
      <vt:lpstr>Century</vt:lpstr>
      <vt:lpstr>Helvetica Neue</vt:lpstr>
      <vt:lpstr>Default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Abdelilah Lahmer</cp:lastModifiedBy>
  <cp:revision>13</cp:revision>
  <dcterms:modified xsi:type="dcterms:W3CDTF">2017-12-02T21:20:17Z</dcterms:modified>
</cp:coreProperties>
</file>