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34"/>
  </p:notesMasterIdLst>
  <p:handoutMasterIdLst>
    <p:handoutMasterId r:id="rId35"/>
  </p:handoutMasterIdLst>
  <p:sldIdLst>
    <p:sldId id="434" r:id="rId5"/>
    <p:sldId id="669" r:id="rId6"/>
    <p:sldId id="736" r:id="rId7"/>
    <p:sldId id="768" r:id="rId8"/>
    <p:sldId id="737" r:id="rId9"/>
    <p:sldId id="763" r:id="rId10"/>
    <p:sldId id="769" r:id="rId11"/>
    <p:sldId id="743" r:id="rId12"/>
    <p:sldId id="692" r:id="rId13"/>
    <p:sldId id="742" r:id="rId14"/>
    <p:sldId id="436" r:id="rId15"/>
    <p:sldId id="770" r:id="rId16"/>
    <p:sldId id="764" r:id="rId17"/>
    <p:sldId id="766" r:id="rId18"/>
    <p:sldId id="765" r:id="rId19"/>
    <p:sldId id="744" r:id="rId20"/>
    <p:sldId id="745" r:id="rId21"/>
    <p:sldId id="778" r:id="rId22"/>
    <p:sldId id="779" r:id="rId23"/>
    <p:sldId id="771" r:id="rId24"/>
    <p:sldId id="746" r:id="rId25"/>
    <p:sldId id="760" r:id="rId26"/>
    <p:sldId id="761" r:id="rId27"/>
    <p:sldId id="749" r:id="rId28"/>
    <p:sldId id="748" r:id="rId29"/>
    <p:sldId id="750" r:id="rId30"/>
    <p:sldId id="772" r:id="rId31"/>
    <p:sldId id="665" r:id="rId32"/>
    <p:sldId id="663" r:id="rId33"/>
  </p:sldIdLst>
  <p:sldSz cx="12192000" cy="6858000"/>
  <p:notesSz cx="6797675" cy="9926638"/>
  <p:custDataLst>
    <p:tags r:id="rId3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7446" userDrawn="1">
          <p15:clr>
            <a:srgbClr val="A4A3A4"/>
          </p15:clr>
        </p15:guide>
        <p15:guide id="6" pos="1753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FC8"/>
    <a:srgbClr val="3DBFA1"/>
    <a:srgbClr val="22759E"/>
    <a:srgbClr val="009AC7"/>
    <a:srgbClr val="326273"/>
    <a:srgbClr val="E39774"/>
    <a:srgbClr val="2E74A8"/>
    <a:srgbClr val="AAD6EC"/>
    <a:srgbClr val="75BDE1"/>
    <a:srgbClr val="288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 autoAdjust="0"/>
    <p:restoredTop sz="87006" autoAdjust="0"/>
  </p:normalViewPr>
  <p:slideViewPr>
    <p:cSldViewPr snapToGrid="0">
      <p:cViewPr varScale="1">
        <p:scale>
          <a:sx n="98" d="100"/>
          <a:sy n="98" d="100"/>
        </p:scale>
        <p:origin x="856" y="192"/>
      </p:cViewPr>
      <p:guideLst>
        <p:guide pos="7446"/>
        <p:guide pos="1753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88" y="10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2727D3-760F-4AFA-AB41-0F8C7F555D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71AC9-7071-4947-B727-BB52A5E5FB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6233-AEFE-4C62-8BDA-1CA2BFF1654D}" type="datetimeFigureOut">
              <a:rPr lang="fr-FR" smtClean="0"/>
              <a:t>20/02/2019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3277-BF8A-4296-B741-1517E97660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A085-B9F4-4318-A472-460A2177AC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BAC0-4C0E-4690-AD62-777BAE4D42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423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1E819-6C68-4C89-BCFD-0F9F9AB178C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4A180-D5FB-4B3D-9FB4-BC58F48E13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1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0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02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8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1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2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dzd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8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3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2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9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4A180-D5FB-4B3D-9FB4-BC58F48E13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81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2812211"/>
            <a:ext cx="12192000" cy="4045789"/>
            <a:chOff x="0" y="2812211"/>
            <a:chExt cx="12192000" cy="4045789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8" name="Rectangle 7"/>
            <p:cNvSpPr/>
            <p:nvPr/>
          </p:nvSpPr>
          <p:spPr>
            <a:xfrm>
              <a:off x="0" y="3536830"/>
              <a:ext cx="12192000" cy="33211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029199" y="2812211"/>
              <a:ext cx="2234242" cy="72461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-132198" y="-79273"/>
            <a:ext cx="3568925" cy="723459"/>
            <a:chOff x="-132198" y="-79273"/>
            <a:chExt cx="3568925" cy="7234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2198" y="-79273"/>
              <a:ext cx="3568925" cy="68633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3621" y="336409"/>
              <a:ext cx="31997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noProof="0">
                  <a:latin typeface="Lato" panose="020F0502020204030203" pitchFamily="34" charset="0"/>
                </a:rPr>
                <a:t>Where smart ideas transform business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420950" y="2051265"/>
            <a:ext cx="4834631" cy="4804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fr-FR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420688" y="2671763"/>
            <a:ext cx="3160712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Insert date</a:t>
            </a:r>
            <a:endParaRPr lang="fr-FR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t="52387" r="14361" b="9392"/>
          <a:stretch/>
        </p:blipFill>
        <p:spPr>
          <a:xfrm>
            <a:off x="10027132" y="39757"/>
            <a:ext cx="2163144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726426" cy="6858000"/>
          </a:xfrm>
          <a:prstGeom prst="rect">
            <a:avLst/>
          </a:prstGeom>
        </p:spPr>
      </p:pic>
      <p:sp>
        <p:nvSpPr>
          <p:cNvPr id="31" name="Shape 109"/>
          <p:cNvSpPr/>
          <p:nvPr/>
        </p:nvSpPr>
        <p:spPr>
          <a:xfrm rot="2700000">
            <a:off x="9907171" y="505403"/>
            <a:ext cx="1563087" cy="1625862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itle 32"/>
          <p:cNvSpPr>
            <a:spLocks noGrp="1"/>
          </p:cNvSpPr>
          <p:nvPr>
            <p:ph type="title" hasCustomPrompt="1"/>
          </p:nvPr>
        </p:nvSpPr>
        <p:spPr>
          <a:xfrm>
            <a:off x="10051370" y="1080268"/>
            <a:ext cx="1445213" cy="4560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fr-FR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6964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reak 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7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0635" y="165853"/>
            <a:ext cx="11930730" cy="65262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4913" y="2775096"/>
            <a:ext cx="369828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>
                <a:latin typeface="+mj-lt"/>
              </a:defRPr>
            </a:lvl1pPr>
          </a:lstStyle>
          <a:p>
            <a:r>
              <a:rPr lang="en-US"/>
              <a:t>BREAK SECTION</a:t>
            </a:r>
            <a:endParaRPr lang="fr-FR"/>
          </a:p>
        </p:txBody>
      </p:sp>
      <p:sp>
        <p:nvSpPr>
          <p:cNvPr id="10" name="Shape 109"/>
          <p:cNvSpPr/>
          <p:nvPr/>
        </p:nvSpPr>
        <p:spPr>
          <a:xfrm rot="2700000">
            <a:off x="4606048" y="2144992"/>
            <a:ext cx="2580214" cy="2568015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424258" y="2104008"/>
            <a:ext cx="905521" cy="10043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8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27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full wif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5866382" y="1309157"/>
            <a:ext cx="459237" cy="154296"/>
            <a:chOff x="5619563" y="1313895"/>
            <a:chExt cx="459237" cy="154296"/>
          </a:xfrm>
        </p:grpSpPr>
        <p:sp>
          <p:nvSpPr>
            <p:cNvPr id="10" name="Oval 9"/>
            <p:cNvSpPr/>
            <p:nvPr/>
          </p:nvSpPr>
          <p:spPr>
            <a:xfrm>
              <a:off x="5619563" y="1313895"/>
              <a:ext cx="142043" cy="1542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/>
            <p:cNvSpPr/>
            <p:nvPr/>
          </p:nvSpPr>
          <p:spPr>
            <a:xfrm>
              <a:off x="5782599" y="1313895"/>
              <a:ext cx="142043" cy="15429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/>
            <p:cNvSpPr/>
            <p:nvPr/>
          </p:nvSpPr>
          <p:spPr>
            <a:xfrm>
              <a:off x="5936757" y="1313895"/>
              <a:ext cx="142043" cy="1542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07989" y="249701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2800" dirty="0">
                <a:latin typeface="+mn-lt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2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726426" cy="68580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725398" y="549001"/>
            <a:ext cx="5612883" cy="5759999"/>
            <a:chOff x="3725398" y="514276"/>
            <a:chExt cx="5612883" cy="5759999"/>
          </a:xfrm>
        </p:grpSpPr>
        <p:sp>
          <p:nvSpPr>
            <p:cNvPr id="10" name="Rectangle 9"/>
            <p:cNvSpPr/>
            <p:nvPr/>
          </p:nvSpPr>
          <p:spPr>
            <a:xfrm>
              <a:off x="3725398" y="4834276"/>
              <a:ext cx="5612883" cy="14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25398" y="3394276"/>
              <a:ext cx="5612883" cy="1439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25398" y="1954275"/>
              <a:ext cx="5612883" cy="1439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25398" y="514276"/>
              <a:ext cx="5612883" cy="1439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Text Placehold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447713" y="856019"/>
            <a:ext cx="3705687" cy="825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it-IT" b="1">
                <a:latin typeface="Montserrat" panose="02000505000000020004" pitchFamily="2" charset="0"/>
              </a:rPr>
              <a:t>1. YOUR TITLE HERE</a:t>
            </a:r>
            <a:endParaRPr lang="fr-FR" b="1">
              <a:latin typeface="Montserrat" panose="02000505000000020004" pitchFamily="2" charset="0"/>
            </a:endParaRPr>
          </a:p>
        </p:txBody>
      </p:sp>
      <p:sp>
        <p:nvSpPr>
          <p:cNvPr id="17" name="Text Placeholder 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447713" y="2296018"/>
            <a:ext cx="3705687" cy="825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it-IT" b="1">
                <a:latin typeface="Montserrat" panose="02000505000000020004" pitchFamily="2" charset="0"/>
              </a:rPr>
              <a:t>2. YOUR TITLE HERE</a:t>
            </a:r>
            <a:endParaRPr lang="fr-FR" b="1">
              <a:latin typeface="Montserrat" panose="02000505000000020004" pitchFamily="2" charset="0"/>
            </a:endParaRPr>
          </a:p>
        </p:txBody>
      </p:sp>
      <p:sp>
        <p:nvSpPr>
          <p:cNvPr id="25" name="Text Placeholder 7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81073" y="3736019"/>
            <a:ext cx="3705687" cy="825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it-IT" b="1">
                <a:latin typeface="Montserrat" panose="02000505000000020004" pitchFamily="2" charset="0"/>
              </a:rPr>
              <a:t>3. YOUR TITLE HERE</a:t>
            </a:r>
            <a:endParaRPr lang="fr-FR" b="1">
              <a:latin typeface="Montserrat" panose="02000505000000020004" pitchFamily="2" charset="0"/>
            </a:endParaRPr>
          </a:p>
        </p:txBody>
      </p:sp>
      <p:sp>
        <p:nvSpPr>
          <p:cNvPr id="27" name="Text Placeholder 7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447713" y="5176018"/>
            <a:ext cx="3705687" cy="825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it-IT" b="1">
                <a:latin typeface="Montserrat" panose="02000505000000020004" pitchFamily="2" charset="0"/>
              </a:rPr>
              <a:t>4. YOUR TITLE HERE</a:t>
            </a:r>
            <a:endParaRPr lang="fr-FR" b="1">
              <a:latin typeface="Montserrat" panose="02000505000000020004" pitchFamily="2" charset="0"/>
            </a:endParaRPr>
          </a:p>
        </p:txBody>
      </p:sp>
      <p:sp>
        <p:nvSpPr>
          <p:cNvPr id="31" name="Shape 109"/>
          <p:cNvSpPr/>
          <p:nvPr userDrawn="1"/>
        </p:nvSpPr>
        <p:spPr>
          <a:xfrm rot="2700000">
            <a:off x="9907171" y="505403"/>
            <a:ext cx="1563087" cy="1625862"/>
          </a:xfrm>
          <a:prstGeom prst="rect">
            <a:avLst/>
          </a:prstGeom>
          <a:noFill/>
          <a:ln w="19050" cap="flat" cmpd="sng">
            <a:solidFill>
              <a:srgbClr val="04BFC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itle 32"/>
          <p:cNvSpPr>
            <a:spLocks noGrp="1"/>
          </p:cNvSpPr>
          <p:nvPr userDrawn="1">
            <p:ph type="title" hasCustomPrompt="1"/>
          </p:nvPr>
        </p:nvSpPr>
        <p:spPr>
          <a:xfrm>
            <a:off x="10051370" y="1080268"/>
            <a:ext cx="1445213" cy="45607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fr-FR"/>
              <a:t>AGENDA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5" y="6641303"/>
            <a:ext cx="1788107" cy="1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65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322873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93BE94C-DE29-46A4-BC69-233BBA10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115889"/>
            <a:ext cx="1173797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82391B-E689-460E-90DE-7482447E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013" y="1825625"/>
            <a:ext cx="11737975" cy="4679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BE6A7C2-9F53-496A-9676-C4AFE9356814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EDC3695-4030-43DF-B585-AA4AA60F0BBA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Master X-HEC –20190219</a:t>
            </a:r>
          </a:p>
        </p:txBody>
      </p:sp>
      <p:grpSp>
        <p:nvGrpSpPr>
          <p:cNvPr id="13" name="Groupe 1">
            <a:extLst>
              <a:ext uri="{FF2B5EF4-FFF2-40B4-BE49-F238E27FC236}">
                <a16:creationId xmlns:a16="http://schemas.microsoft.com/office/drawing/2014/main" id="{20BF3728-59D3-4CD5-8202-4DB46BEA4C77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E1BD454-A789-4ABD-92D1-0F2FE5059B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748BEC6-ED6A-4F36-8FA1-72605C55B6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199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26" r:id="rId3"/>
    <p:sldLayoutId id="2147483700" r:id="rId4"/>
    <p:sldLayoutId id="2147483662" r:id="rId5"/>
    <p:sldLayoutId id="214748372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5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7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ray, fish, animal&#10;&#10;Description generated with very high confidence">
            <a:extLst>
              <a:ext uri="{FF2B5EF4-FFF2-40B4-BE49-F238E27FC236}">
                <a16:creationId xmlns:a16="http://schemas.microsoft.com/office/drawing/2014/main" id="{055E1861-1AB0-4E88-A41A-A6FB54DD6D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24" cy="685800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EB20E5E-409C-485A-947A-0C8AE3CDA6C8}"/>
              </a:ext>
            </a:extLst>
          </p:cNvPr>
          <p:cNvSpPr txBox="1">
            <a:spLocks/>
          </p:cNvSpPr>
          <p:nvPr/>
        </p:nvSpPr>
        <p:spPr>
          <a:xfrm>
            <a:off x="227013" y="3140968"/>
            <a:ext cx="11688762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30"/>
              </a:spcBef>
              <a:spcAft>
                <a:spcPts val="1200"/>
              </a:spcAft>
              <a:tabLst>
                <a:tab pos="1578610" algn="l"/>
                <a:tab pos="4543425" algn="l"/>
              </a:tabLst>
            </a:pPr>
            <a:r>
              <a:rPr lang="en-US" sz="3200" b="1" spc="700" dirty="0">
                <a:solidFill>
                  <a:srgbClr val="FFFFFF"/>
                </a:solidFill>
              </a:rPr>
              <a:t>DATA SCIENCE CONSULTING</a:t>
            </a:r>
            <a:br>
              <a:rPr lang="en-US" sz="3200" b="1" spc="700" dirty="0">
                <a:solidFill>
                  <a:srgbClr val="FFFFFF"/>
                </a:solidFill>
              </a:rPr>
            </a:br>
            <a:r>
              <a:rPr lang="en-US" sz="3200" b="1" spc="700" dirty="0">
                <a:solidFill>
                  <a:srgbClr val="FFFFFF"/>
                </a:solidFill>
              </a:rPr>
              <a:t>Session 6 </a:t>
            </a:r>
            <a:endParaRPr lang="en-US" sz="3200" spc="700" dirty="0">
              <a:solidFill>
                <a:srgbClr val="FFFFFF"/>
              </a:solidFill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E6458F2D-E7A9-4B6E-BD4F-DEA4D5F1E1FF}"/>
              </a:ext>
            </a:extLst>
          </p:cNvPr>
          <p:cNvGrpSpPr>
            <a:grpSpLocks noChangeAspect="1"/>
          </p:cNvGrpSpPr>
          <p:nvPr/>
        </p:nvGrpSpPr>
        <p:grpSpPr>
          <a:xfrm>
            <a:off x="4223932" y="446830"/>
            <a:ext cx="3744136" cy="834745"/>
            <a:chOff x="728663" y="4465638"/>
            <a:chExt cx="5354637" cy="1193801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4F381868-35F2-48FA-A61A-C8E92AC1B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022190BC-AEE0-4149-B71B-E42D2AD36A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C94EE46F-1D21-4B00-AF17-7CDB284671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DCC00FD5-C18B-42DD-829D-1F9967B87E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10BA6716-C831-45F8-85CE-34F48391E2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27390A8-A4D3-47D3-9AA9-051E0367D6CD}"/>
              </a:ext>
            </a:extLst>
          </p:cNvPr>
          <p:cNvSpPr txBox="1">
            <a:spLocks/>
          </p:cNvSpPr>
          <p:nvPr/>
        </p:nvSpPr>
        <p:spPr>
          <a:xfrm>
            <a:off x="318453" y="6305553"/>
            <a:ext cx="3160712" cy="35871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February 19</a:t>
            </a:r>
            <a:r>
              <a:rPr lang="en-US" sz="1800" baseline="30000" dirty="0">
                <a:solidFill>
                  <a:schemeClr val="bg1"/>
                </a:solidFill>
              </a:rPr>
              <a:t>th</a:t>
            </a:r>
            <a:r>
              <a:rPr lang="en-US" sz="1800" dirty="0">
                <a:solidFill>
                  <a:schemeClr val="bg1"/>
                </a:solidFill>
              </a:rPr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28147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1A0F-3FA5-4F7C-B6A2-14E0BACB1F8E}"/>
              </a:ext>
            </a:extLst>
          </p:cNvPr>
          <p:cNvSpPr>
            <a:spLocks noGrp="1"/>
          </p:cNvSpPr>
          <p:nvPr/>
        </p:nvSpPr>
        <p:spPr>
          <a:xfrm>
            <a:off x="302775" y="38132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Hands-on: group pairing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601B6-C3AF-49C1-8AFC-A83D2953865E}"/>
              </a:ext>
            </a:extLst>
          </p:cNvPr>
          <p:cNvSpPr/>
          <p:nvPr/>
        </p:nvSpPr>
        <p:spPr>
          <a:xfrm>
            <a:off x="2274597" y="1774727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2"/>
                </a:solidFill>
              </a:rPr>
              <a:t>Find interpretable topics in all your reviews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9A6BB-6346-46E6-8EBB-4B1298C39232}"/>
              </a:ext>
            </a:extLst>
          </p:cNvPr>
          <p:cNvGrpSpPr/>
          <p:nvPr/>
        </p:nvGrpSpPr>
        <p:grpSpPr>
          <a:xfrm>
            <a:off x="10521075" y="1234741"/>
            <a:ext cx="1368151" cy="461665"/>
            <a:chOff x="1098030" y="5226606"/>
            <a:chExt cx="1368151" cy="4616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4594834-29D2-4423-831E-F9BD28288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0"/>
            <a:stretch/>
          </p:blipFill>
          <p:spPr>
            <a:xfrm>
              <a:off x="1098030" y="5245026"/>
              <a:ext cx="504087" cy="432000"/>
            </a:xfrm>
            <a:prstGeom prst="rect">
              <a:avLst/>
            </a:prstGeom>
          </p:spPr>
        </p:pic>
        <p:sp>
          <p:nvSpPr>
            <p:cNvPr id="18" name="TextBox 50">
              <a:extLst>
                <a:ext uri="{FF2B5EF4-FFF2-40B4-BE49-F238E27FC236}">
                  <a16:creationId xmlns:a16="http://schemas.microsoft.com/office/drawing/2014/main" id="{4804EF91-069B-4098-AE5E-A56A63BECDB6}"/>
                </a:ext>
              </a:extLst>
            </p:cNvPr>
            <p:cNvSpPr txBox="1"/>
            <p:nvPr/>
          </p:nvSpPr>
          <p:spPr bwMode="auto">
            <a:xfrm>
              <a:off x="1707554" y="5226606"/>
              <a:ext cx="758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30’</a:t>
              </a:r>
            </a:p>
          </p:txBody>
        </p:sp>
      </p:grpSp>
      <p:sp>
        <p:nvSpPr>
          <p:cNvPr id="15" name="Rounded Rectangle 51">
            <a:extLst>
              <a:ext uri="{FF2B5EF4-FFF2-40B4-BE49-F238E27FC236}">
                <a16:creationId xmlns:a16="http://schemas.microsoft.com/office/drawing/2014/main" id="{4B90187C-221E-4025-8F3A-A08A019C6B51}"/>
              </a:ext>
            </a:extLst>
          </p:cNvPr>
          <p:cNvSpPr/>
          <p:nvPr/>
        </p:nvSpPr>
        <p:spPr>
          <a:xfrm>
            <a:off x="10469089" y="1173492"/>
            <a:ext cx="1368000" cy="576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97961-910F-412B-A0E5-A0F68EF20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72" y="2665038"/>
            <a:ext cx="3373456" cy="33734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BB9A394-5C0D-40C9-B9FF-653F26F4076D}"/>
              </a:ext>
            </a:extLst>
          </p:cNvPr>
          <p:cNvSpPr/>
          <p:nvPr/>
        </p:nvSpPr>
        <p:spPr>
          <a:xfrm>
            <a:off x="316993" y="2556953"/>
            <a:ext cx="343814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1 &amp; Group 7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(Lund, Sundar, Wang, Lin, Perez)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Dionet</a:t>
            </a:r>
            <a:r>
              <a:rPr lang="fr-FR" sz="1100" dirty="0">
                <a:solidFill>
                  <a:prstClr val="black"/>
                </a:solidFill>
              </a:rPr>
              <a:t>, Kim, </a:t>
            </a:r>
            <a:r>
              <a:rPr lang="fr-FR" sz="1100" dirty="0" err="1">
                <a:solidFill>
                  <a:prstClr val="black"/>
                </a:solidFill>
              </a:rPr>
              <a:t>Ranilovic</a:t>
            </a:r>
            <a:r>
              <a:rPr lang="fr-FR" sz="1100" dirty="0">
                <a:solidFill>
                  <a:prstClr val="black"/>
                </a:solidFill>
              </a:rPr>
              <a:t>, Bonnet, </a:t>
            </a:r>
            <a:r>
              <a:rPr lang="fr-FR" sz="1100" dirty="0" err="1">
                <a:solidFill>
                  <a:prstClr val="black"/>
                </a:solidFill>
              </a:rPr>
              <a:t>Fleutot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3 &amp; Group 5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Sasportes</a:t>
            </a:r>
            <a:r>
              <a:rPr lang="fr-FR" sz="1100" dirty="0">
                <a:solidFill>
                  <a:prstClr val="black"/>
                </a:solidFill>
              </a:rPr>
              <a:t>, Schneider, Vigie, </a:t>
            </a:r>
            <a:r>
              <a:rPr lang="fr-FR" sz="1100" dirty="0" err="1">
                <a:solidFill>
                  <a:prstClr val="black"/>
                </a:solidFill>
              </a:rPr>
              <a:t>Pick</a:t>
            </a:r>
            <a:r>
              <a:rPr lang="fr-FR" sz="1100" dirty="0">
                <a:solidFill>
                  <a:prstClr val="black"/>
                </a:solidFill>
              </a:rPr>
              <a:t>, Mai)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(Stocker, </a:t>
            </a:r>
            <a:r>
              <a:rPr lang="fr-FR" sz="1100" dirty="0" err="1">
                <a:solidFill>
                  <a:prstClr val="black"/>
                </a:solidFill>
              </a:rPr>
              <a:t>Vanagt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Kamoun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Sellem</a:t>
            </a:r>
            <a:r>
              <a:rPr lang="fr-FR" sz="1100" dirty="0">
                <a:solidFill>
                  <a:prstClr val="black"/>
                </a:solidFill>
              </a:rPr>
              <a:t>, Exbrayat)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9 &amp; Group 11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(Conrad, Dulac, Aubert, Blanc, Lancien)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(Prunier, Rollin, </a:t>
            </a:r>
            <a:r>
              <a:rPr lang="fr-FR" sz="1100" dirty="0" err="1">
                <a:solidFill>
                  <a:prstClr val="black"/>
                </a:solidFill>
              </a:rPr>
              <a:t>Viggiano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Chabalier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Nordin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472386-5A5A-4D65-90F2-2BBD59D7C3F7}"/>
              </a:ext>
            </a:extLst>
          </p:cNvPr>
          <p:cNvSpPr/>
          <p:nvPr/>
        </p:nvSpPr>
        <p:spPr>
          <a:xfrm>
            <a:off x="8368390" y="2559658"/>
            <a:ext cx="343814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2 &amp; Group 10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(Mayer, Fournier, </a:t>
            </a:r>
            <a:r>
              <a:rPr lang="fr-FR" sz="1100" dirty="0" err="1">
                <a:solidFill>
                  <a:prstClr val="black"/>
                </a:solidFill>
              </a:rPr>
              <a:t>Monnot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Matalon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Deborne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Tirman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Frin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Fachot</a:t>
            </a:r>
            <a:r>
              <a:rPr lang="fr-FR" sz="1100" dirty="0">
                <a:solidFill>
                  <a:prstClr val="black"/>
                </a:solidFill>
              </a:rPr>
              <a:t>, Rivet, </a:t>
            </a:r>
            <a:r>
              <a:rPr lang="fr-FR" sz="1100" dirty="0" err="1">
                <a:solidFill>
                  <a:prstClr val="black"/>
                </a:solidFill>
              </a:rPr>
              <a:t>Elaissaoui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4 &amp; Group 6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(Laks, </a:t>
            </a:r>
            <a:r>
              <a:rPr lang="fr-FR" sz="1100" dirty="0" err="1">
                <a:solidFill>
                  <a:prstClr val="black"/>
                </a:solidFill>
              </a:rPr>
              <a:t>Gruand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Miny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Xoual</a:t>
            </a:r>
            <a:r>
              <a:rPr lang="fr-FR" sz="1100" dirty="0">
                <a:solidFill>
                  <a:prstClr val="black"/>
                </a:solidFill>
              </a:rPr>
              <a:t>, Baudoin)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(Laval, </a:t>
            </a:r>
            <a:r>
              <a:rPr lang="fr-FR" sz="1100" dirty="0" err="1">
                <a:solidFill>
                  <a:prstClr val="black"/>
                </a:solidFill>
              </a:rPr>
              <a:t>Payan</a:t>
            </a:r>
            <a:r>
              <a:rPr lang="fr-FR" sz="1100" dirty="0">
                <a:solidFill>
                  <a:prstClr val="black"/>
                </a:solidFill>
              </a:rPr>
              <a:t>, Guillou, </a:t>
            </a:r>
            <a:r>
              <a:rPr lang="fr-FR" sz="1100" dirty="0" err="1">
                <a:solidFill>
                  <a:prstClr val="black"/>
                </a:solidFill>
              </a:rPr>
              <a:t>Sinturel</a:t>
            </a:r>
            <a:r>
              <a:rPr lang="fr-FR" sz="1100" dirty="0">
                <a:solidFill>
                  <a:prstClr val="black"/>
                </a:solidFill>
              </a:rPr>
              <a:t>, Maupeou)</a:t>
            </a:r>
          </a:p>
          <a:p>
            <a:pPr algn="ctr"/>
            <a:endParaRPr lang="fr-FR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8 &amp; Group 12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(Huynh, </a:t>
            </a:r>
            <a:r>
              <a:rPr lang="fr-FR" sz="1100" dirty="0" err="1">
                <a:solidFill>
                  <a:prstClr val="black"/>
                </a:solidFill>
              </a:rPr>
              <a:t>Petropoulos</a:t>
            </a:r>
            <a:r>
              <a:rPr lang="fr-FR" sz="1100" dirty="0">
                <a:solidFill>
                  <a:prstClr val="black"/>
                </a:solidFill>
              </a:rPr>
              <a:t>, Brosse, </a:t>
            </a:r>
            <a:r>
              <a:rPr lang="fr-FR" sz="1100" dirty="0" err="1">
                <a:solidFill>
                  <a:prstClr val="black"/>
                </a:solidFill>
              </a:rPr>
              <a:t>Salamitou</a:t>
            </a:r>
            <a:r>
              <a:rPr lang="fr-FR" sz="1100" dirty="0">
                <a:solidFill>
                  <a:prstClr val="black"/>
                </a:solidFill>
              </a:rPr>
              <a:t>, Taleb)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Boisredon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Lantry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Zvedzin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Donnat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38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Presentation of the achievements so far</a:t>
            </a:r>
            <a:endParaRPr lang="en-US" sz="2800"/>
          </a:p>
        </p:txBody>
      </p:sp>
      <p:sp>
        <p:nvSpPr>
          <p:cNvPr id="36" name="Rectangle 35"/>
          <p:cNvSpPr/>
          <p:nvPr/>
        </p:nvSpPr>
        <p:spPr>
          <a:xfrm>
            <a:off x="2368550" y="1642635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Restitution of work by group pairs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63986" y="5905925"/>
            <a:ext cx="1368000" cy="461665"/>
            <a:chOff x="1098030" y="5245026"/>
            <a:chExt cx="1368000" cy="461665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0"/>
            <a:stretch/>
          </p:blipFill>
          <p:spPr>
            <a:xfrm>
              <a:off x="1098030" y="5245026"/>
              <a:ext cx="504087" cy="432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 bwMode="auto">
            <a:xfrm>
              <a:off x="1707403" y="5245026"/>
              <a:ext cx="758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20’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5412000" y="5826256"/>
            <a:ext cx="1368000" cy="576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DAEBDD-ABC0-42BE-A4F9-9BF88EF8C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73" y="2353860"/>
            <a:ext cx="3563576" cy="31761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3359D7-C5B4-624A-81A6-CE7B2B520F85}"/>
              </a:ext>
            </a:extLst>
          </p:cNvPr>
          <p:cNvSpPr/>
          <p:nvPr/>
        </p:nvSpPr>
        <p:spPr>
          <a:xfrm>
            <a:off x="316993" y="2556953"/>
            <a:ext cx="343814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1 &amp; Group 7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(Lund, Sundar, Wang, Lin, Perez)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Dionet</a:t>
            </a:r>
            <a:r>
              <a:rPr lang="fr-FR" sz="1100" dirty="0">
                <a:solidFill>
                  <a:prstClr val="black"/>
                </a:solidFill>
              </a:rPr>
              <a:t>, Kim, </a:t>
            </a:r>
            <a:r>
              <a:rPr lang="fr-FR" sz="1100" dirty="0" err="1">
                <a:solidFill>
                  <a:prstClr val="black"/>
                </a:solidFill>
              </a:rPr>
              <a:t>Ranilovic</a:t>
            </a:r>
            <a:r>
              <a:rPr lang="fr-FR" sz="1100" dirty="0">
                <a:solidFill>
                  <a:prstClr val="black"/>
                </a:solidFill>
              </a:rPr>
              <a:t>, Bonnet, </a:t>
            </a:r>
            <a:r>
              <a:rPr lang="fr-FR" sz="1100" dirty="0" err="1">
                <a:solidFill>
                  <a:prstClr val="black"/>
                </a:solidFill>
              </a:rPr>
              <a:t>Fleutot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3 &amp; Group 5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Sasportes</a:t>
            </a:r>
            <a:r>
              <a:rPr lang="fr-FR" sz="1100" dirty="0">
                <a:solidFill>
                  <a:prstClr val="black"/>
                </a:solidFill>
              </a:rPr>
              <a:t>, Schneider, Vigie, </a:t>
            </a:r>
            <a:r>
              <a:rPr lang="fr-FR" sz="1100" dirty="0" err="1">
                <a:solidFill>
                  <a:prstClr val="black"/>
                </a:solidFill>
              </a:rPr>
              <a:t>Pick</a:t>
            </a:r>
            <a:r>
              <a:rPr lang="fr-FR" sz="1100" dirty="0">
                <a:solidFill>
                  <a:prstClr val="black"/>
                </a:solidFill>
              </a:rPr>
              <a:t>, Mai)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(Stocker, </a:t>
            </a:r>
            <a:r>
              <a:rPr lang="fr-FR" sz="1100" dirty="0" err="1">
                <a:solidFill>
                  <a:prstClr val="black"/>
                </a:solidFill>
              </a:rPr>
              <a:t>Vanagt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Kamoun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Sellem</a:t>
            </a:r>
            <a:r>
              <a:rPr lang="fr-FR" sz="1100" dirty="0">
                <a:solidFill>
                  <a:prstClr val="black"/>
                </a:solidFill>
              </a:rPr>
              <a:t>, Exbrayat)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9 &amp; Group 11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(Conrad, Dulac, Aubert, Blanc, Lancien)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(Prunier, Rollin, </a:t>
            </a:r>
            <a:r>
              <a:rPr lang="fr-FR" sz="1100" dirty="0" err="1">
                <a:solidFill>
                  <a:prstClr val="black"/>
                </a:solidFill>
              </a:rPr>
              <a:t>Viggiano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Chabalier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Nordin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endParaRPr lang="fr-FR" sz="1100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FC0EF6-0555-A540-B4CE-D53D36F4B9FE}"/>
              </a:ext>
            </a:extLst>
          </p:cNvPr>
          <p:cNvSpPr/>
          <p:nvPr/>
        </p:nvSpPr>
        <p:spPr>
          <a:xfrm>
            <a:off x="8368390" y="2559658"/>
            <a:ext cx="3438144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2 &amp; Group 10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(Mayer, Fournier, </a:t>
            </a:r>
            <a:r>
              <a:rPr lang="fr-FR" sz="1100" dirty="0" err="1">
                <a:solidFill>
                  <a:prstClr val="black"/>
                </a:solidFill>
              </a:rPr>
              <a:t>Monnot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Matalon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Deborne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Tirman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Frin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Fachot</a:t>
            </a:r>
            <a:r>
              <a:rPr lang="fr-FR" sz="1100" dirty="0">
                <a:solidFill>
                  <a:prstClr val="black"/>
                </a:solidFill>
              </a:rPr>
              <a:t>, Rivet, </a:t>
            </a:r>
            <a:r>
              <a:rPr lang="fr-FR" sz="1100" dirty="0" err="1">
                <a:solidFill>
                  <a:prstClr val="black"/>
                </a:solidFill>
              </a:rPr>
              <a:t>Elaissaoui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  <a:p>
            <a:pPr algn="ctr"/>
            <a:endParaRPr lang="fr-FR" sz="1100" dirty="0">
              <a:solidFill>
                <a:prstClr val="black"/>
              </a:solidFill>
            </a:endParaRPr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4 &amp; Group 6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(Laks, </a:t>
            </a:r>
            <a:r>
              <a:rPr lang="fr-FR" sz="1100" dirty="0" err="1">
                <a:solidFill>
                  <a:prstClr val="black"/>
                </a:solidFill>
              </a:rPr>
              <a:t>Gruand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Miny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Xoual</a:t>
            </a:r>
            <a:r>
              <a:rPr lang="fr-FR" sz="1100" dirty="0">
                <a:solidFill>
                  <a:prstClr val="black"/>
                </a:solidFill>
              </a:rPr>
              <a:t>, Baudoin)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(Laval, </a:t>
            </a:r>
            <a:r>
              <a:rPr lang="fr-FR" sz="1100" dirty="0" err="1">
                <a:solidFill>
                  <a:prstClr val="black"/>
                </a:solidFill>
              </a:rPr>
              <a:t>Payan</a:t>
            </a:r>
            <a:r>
              <a:rPr lang="fr-FR" sz="1100" dirty="0">
                <a:solidFill>
                  <a:prstClr val="black"/>
                </a:solidFill>
              </a:rPr>
              <a:t>, Guillou, </a:t>
            </a:r>
            <a:r>
              <a:rPr lang="fr-FR" sz="1100" dirty="0" err="1">
                <a:solidFill>
                  <a:prstClr val="black"/>
                </a:solidFill>
              </a:rPr>
              <a:t>Sinturel</a:t>
            </a:r>
            <a:r>
              <a:rPr lang="fr-FR" sz="1100" dirty="0">
                <a:solidFill>
                  <a:prstClr val="black"/>
                </a:solidFill>
              </a:rPr>
              <a:t>, Maupeou)</a:t>
            </a:r>
          </a:p>
          <a:p>
            <a:pPr algn="ctr"/>
            <a:endParaRPr lang="fr-FR" dirty="0">
              <a:solidFill>
                <a:prstClr val="black"/>
              </a:solidFill>
            </a:endParaRPr>
          </a:p>
          <a:p>
            <a:pPr algn="ctr"/>
            <a:endParaRPr lang="fr-FR" dirty="0"/>
          </a:p>
          <a:p>
            <a:pPr algn="ctr"/>
            <a:r>
              <a:rPr lang="fr-FR" sz="2400" dirty="0">
                <a:solidFill>
                  <a:srgbClr val="22759E"/>
                </a:solidFill>
                <a:latin typeface="Lato"/>
              </a:rPr>
              <a:t>Group 8 &amp; Group 12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(Huynh, </a:t>
            </a:r>
            <a:r>
              <a:rPr lang="fr-FR" sz="1100" dirty="0" err="1">
                <a:solidFill>
                  <a:prstClr val="black"/>
                </a:solidFill>
              </a:rPr>
              <a:t>Petropoulos</a:t>
            </a:r>
            <a:r>
              <a:rPr lang="fr-FR" sz="1100" dirty="0">
                <a:solidFill>
                  <a:prstClr val="black"/>
                </a:solidFill>
              </a:rPr>
              <a:t>, Brosse, </a:t>
            </a:r>
            <a:r>
              <a:rPr lang="fr-FR" sz="1100" dirty="0" err="1">
                <a:solidFill>
                  <a:prstClr val="black"/>
                </a:solidFill>
              </a:rPr>
              <a:t>Salamitou</a:t>
            </a:r>
            <a:r>
              <a:rPr lang="fr-FR" sz="1100" dirty="0">
                <a:solidFill>
                  <a:prstClr val="black"/>
                </a:solidFill>
              </a:rPr>
              <a:t>, Taleb)</a:t>
            </a:r>
          </a:p>
          <a:p>
            <a:pPr algn="ctr"/>
            <a:r>
              <a:rPr lang="fr-FR" sz="1100" dirty="0">
                <a:solidFill>
                  <a:prstClr val="black"/>
                </a:solidFill>
              </a:rPr>
              <a:t>(</a:t>
            </a:r>
            <a:r>
              <a:rPr lang="fr-FR" sz="1100" dirty="0" err="1">
                <a:solidFill>
                  <a:prstClr val="black"/>
                </a:solidFill>
              </a:rPr>
              <a:t>Boisredon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Lantry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Zvedzin</a:t>
            </a:r>
            <a:r>
              <a:rPr lang="fr-FR" sz="1100" dirty="0">
                <a:solidFill>
                  <a:prstClr val="black"/>
                </a:solidFill>
              </a:rPr>
              <a:t>, </a:t>
            </a:r>
            <a:r>
              <a:rPr lang="fr-FR" sz="1100" dirty="0" err="1">
                <a:solidFill>
                  <a:prstClr val="black"/>
                </a:solidFill>
              </a:rPr>
              <a:t>Donnat</a:t>
            </a:r>
            <a:r>
              <a:rPr lang="fr-FR" sz="11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47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169-CB0B-430A-9D1F-0273D40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4515-6AD4-452C-A144-594387AB6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0"/>
          <a:stretch/>
        </p:blipFill>
        <p:spPr>
          <a:xfrm>
            <a:off x="0" y="1447710"/>
            <a:ext cx="3125793" cy="47605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F75808A-CD3C-4DAE-9F42-980BB9CA0ADC}"/>
              </a:ext>
            </a:extLst>
          </p:cNvPr>
          <p:cNvSpPr/>
          <p:nvPr/>
        </p:nvSpPr>
        <p:spPr>
          <a:xfrm>
            <a:off x="3738049" y="1613890"/>
            <a:ext cx="7815262" cy="49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1. Feed back on the Steering Committee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2. Reminder of the agenda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3. Topic extraction synthesis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4. Semi-supervised learning : generalities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5. Semi-supervised learning : self learning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6. Conclusion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89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94D90-559C-4591-A7F4-0D63FF070DFA}"/>
              </a:ext>
            </a:extLst>
          </p:cNvPr>
          <p:cNvSpPr txBox="1"/>
          <p:nvPr/>
        </p:nvSpPr>
        <p:spPr>
          <a:xfrm>
            <a:off x="824345" y="2367171"/>
            <a:ext cx="707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122A69-6FEF-40E9-9878-31DD866AC60D}"/>
              </a:ext>
            </a:extLst>
          </p:cNvPr>
          <p:cNvSpPr/>
          <p:nvPr/>
        </p:nvSpPr>
        <p:spPr>
          <a:xfrm>
            <a:off x="7564104" y="6723632"/>
            <a:ext cx="5121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3EC34B-5F84-4724-9133-C0066B02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249701"/>
            <a:ext cx="11398545" cy="1044574"/>
          </a:xfrm>
        </p:spPr>
        <p:txBody>
          <a:bodyPr>
            <a:noAutofit/>
          </a:bodyPr>
          <a:lstStyle/>
          <a:p>
            <a:r>
              <a:rPr lang="en-US" dirty="0"/>
              <a:t>Semi supervised learning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CBDB7A-88A7-4DA0-B01B-B6B0372A9AF0}"/>
                  </a:ext>
                </a:extLst>
              </p:cNvPr>
              <p:cNvSpPr/>
              <p:nvPr/>
            </p:nvSpPr>
            <p:spPr>
              <a:xfrm>
                <a:off x="465289" y="2002846"/>
                <a:ext cx="7224512" cy="1088904"/>
              </a:xfrm>
              <a:prstGeom prst="roundRect">
                <a:avLst/>
              </a:prstGeom>
              <a:solidFill>
                <a:srgbClr val="3DB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Supervised </a:t>
                </a:r>
                <a:r>
                  <a:rPr lang="fr-FR" b="1" dirty="0" err="1"/>
                  <a:t>learning</a:t>
                </a:r>
                <a:r>
                  <a:rPr lang="fr-FR" b="1" dirty="0"/>
                  <a:t> (classification, </a:t>
                </a:r>
                <a:r>
                  <a:rPr lang="fr-FR" b="1" dirty="0" err="1"/>
                  <a:t>regression</a:t>
                </a:r>
                <a:r>
                  <a:rPr lang="fr-FR" b="1" dirty="0"/>
                  <a:t>)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CBDB7A-88A7-4DA0-B01B-B6B0372A9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89" y="2002846"/>
                <a:ext cx="7224512" cy="10889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27601CB-B6B8-47D3-8B11-6CE7316E77FF}"/>
                  </a:ext>
                </a:extLst>
              </p:cNvPr>
              <p:cNvSpPr/>
              <p:nvPr/>
            </p:nvSpPr>
            <p:spPr>
              <a:xfrm>
                <a:off x="465289" y="4310702"/>
                <a:ext cx="7224512" cy="1088904"/>
              </a:xfrm>
              <a:prstGeom prst="roundRect">
                <a:avLst/>
              </a:prstGeom>
              <a:solidFill>
                <a:srgbClr val="04BF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Unsupervised </a:t>
                </a:r>
                <a:r>
                  <a:rPr lang="fr-FR" b="1" dirty="0" err="1"/>
                  <a:t>learning</a:t>
                </a:r>
                <a:r>
                  <a:rPr lang="fr-FR" b="1" dirty="0"/>
                  <a:t> (clustering, distribution) 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27601CB-B6B8-47D3-8B11-6CE7316E7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89" y="4310702"/>
                <a:ext cx="7224512" cy="108890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https://cdn.app.compendium.com/uploads/user/e7c690e8-6ff9-102a-ac6d-e4aebca50425/f0499405-1197-4b43-b7c5-40548eeb9f34/Image/3b3ca365c0a481a5fa29437947107aaf/machine_learning_classification_graph.png">
            <a:extLst>
              <a:ext uri="{FF2B5EF4-FFF2-40B4-BE49-F238E27FC236}">
                <a16:creationId xmlns:a16="http://schemas.microsoft.com/office/drawing/2014/main" id="{D8C5702F-B629-419D-8906-C09A95D6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100" y="1820668"/>
            <a:ext cx="2415501" cy="147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i.imgur.com/S65Sk9c.jpg">
            <a:extLst>
              <a:ext uri="{FF2B5EF4-FFF2-40B4-BE49-F238E27FC236}">
                <a16:creationId xmlns:a16="http://schemas.microsoft.com/office/drawing/2014/main" id="{C46CAF2A-1020-4D8B-8B3C-ABE568717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94" y="3985986"/>
            <a:ext cx="3419511" cy="173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10C23F-9F54-496C-8407-44ED143B9187}"/>
              </a:ext>
            </a:extLst>
          </p:cNvPr>
          <p:cNvSpPr/>
          <p:nvPr/>
        </p:nvSpPr>
        <p:spPr>
          <a:xfrm>
            <a:off x="9400467" y="1434894"/>
            <a:ext cx="868390" cy="385773"/>
          </a:xfrm>
          <a:prstGeom prst="roundRect">
            <a:avLst/>
          </a:prstGeom>
          <a:solidFill>
            <a:srgbClr val="3DB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 err="1"/>
              <a:t>Labeled</a:t>
            </a:r>
            <a:r>
              <a:rPr lang="fr-FR" sz="105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60543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94D90-559C-4591-A7F4-0D63FF070DFA}"/>
              </a:ext>
            </a:extLst>
          </p:cNvPr>
          <p:cNvSpPr txBox="1"/>
          <p:nvPr/>
        </p:nvSpPr>
        <p:spPr>
          <a:xfrm>
            <a:off x="824345" y="2367171"/>
            <a:ext cx="707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122A69-6FEF-40E9-9878-31DD866AC60D}"/>
              </a:ext>
            </a:extLst>
          </p:cNvPr>
          <p:cNvSpPr/>
          <p:nvPr/>
        </p:nvSpPr>
        <p:spPr>
          <a:xfrm>
            <a:off x="7564104" y="6723632"/>
            <a:ext cx="5121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3EC34B-5F84-4724-9133-C0066B02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249701"/>
            <a:ext cx="11398545" cy="1044574"/>
          </a:xfrm>
        </p:spPr>
        <p:txBody>
          <a:bodyPr>
            <a:noAutofit/>
          </a:bodyPr>
          <a:lstStyle/>
          <a:p>
            <a:r>
              <a:rPr lang="en-US" dirty="0"/>
              <a:t>Semi supervised learning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CBDB7A-88A7-4DA0-B01B-B6B0372A9AF0}"/>
                  </a:ext>
                </a:extLst>
              </p:cNvPr>
              <p:cNvSpPr/>
              <p:nvPr/>
            </p:nvSpPr>
            <p:spPr>
              <a:xfrm>
                <a:off x="465289" y="1707425"/>
                <a:ext cx="7224512" cy="1088904"/>
              </a:xfrm>
              <a:prstGeom prst="roundRect">
                <a:avLst/>
              </a:prstGeom>
              <a:solidFill>
                <a:srgbClr val="3DBF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Supervised </a:t>
                </a:r>
                <a:r>
                  <a:rPr lang="fr-FR" b="1" dirty="0" err="1"/>
                  <a:t>learning</a:t>
                </a:r>
                <a:r>
                  <a:rPr lang="fr-FR" b="1" dirty="0"/>
                  <a:t> (classification, </a:t>
                </a:r>
                <a:r>
                  <a:rPr lang="fr-FR" b="1" dirty="0" err="1"/>
                  <a:t>regression</a:t>
                </a:r>
                <a:r>
                  <a:rPr lang="fr-FR" b="1" dirty="0"/>
                  <a:t>)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CBDB7A-88A7-4DA0-B01B-B6B0372A9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89" y="1707425"/>
                <a:ext cx="7224512" cy="10889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7670FF6-ABE9-4A95-AE27-922BC81CDC6C}"/>
                  </a:ext>
                </a:extLst>
              </p:cNvPr>
              <p:cNvSpPr/>
              <p:nvPr/>
            </p:nvSpPr>
            <p:spPr>
              <a:xfrm>
                <a:off x="465289" y="3271506"/>
                <a:ext cx="7224512" cy="1513319"/>
              </a:xfrm>
              <a:prstGeom prst="roundRect">
                <a:avLst/>
              </a:prstGeom>
              <a:solidFill>
                <a:srgbClr val="22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Semi-</a:t>
                </a:r>
                <a:r>
                  <a:rPr lang="fr-FR" b="1" dirty="0" err="1"/>
                  <a:t>supervised</a:t>
                </a:r>
                <a:r>
                  <a:rPr lang="fr-FR" b="1" dirty="0"/>
                  <a:t> classification/</a:t>
                </a:r>
                <a:r>
                  <a:rPr lang="fr-FR" b="1" dirty="0" err="1"/>
                  <a:t>regression</a:t>
                </a:r>
                <a:r>
                  <a:rPr lang="fr-FR" b="1" dirty="0"/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r>
                      <a:rPr lang="fr-FR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𝒕𝒆𝒔𝒕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b="1" dirty="0"/>
              </a:p>
              <a:p>
                <a:pPr algn="ctr"/>
                <a:r>
                  <a:rPr lang="fr-FR" b="1" dirty="0"/>
                  <a:t>Transductive classification/</a:t>
                </a:r>
                <a:r>
                  <a:rPr lang="fr-FR" b="1" dirty="0" err="1"/>
                  <a:t>regression</a:t>
                </a:r>
                <a:r>
                  <a:rPr lang="fr-FR" b="1" dirty="0"/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</m:e>
                    </m:d>
                    <m:r>
                      <a:rPr lang="fr-FR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1" dirty="0"/>
                  <a:t> </a:t>
                </a:r>
              </a:p>
              <a:p>
                <a:pPr algn="ctr"/>
                <a:endParaRPr lang="fr-FR" b="1" dirty="0"/>
              </a:p>
              <a:p>
                <a:pPr algn="ctr"/>
                <a:r>
                  <a:rPr lang="fr-FR" b="1" dirty="0"/>
                  <a:t>Semi-</a:t>
                </a:r>
                <a:r>
                  <a:rPr lang="fr-FR" b="1" dirty="0" err="1"/>
                  <a:t>supervised</a:t>
                </a:r>
                <a:r>
                  <a:rPr lang="fr-FR" b="1" dirty="0"/>
                  <a:t> clustering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𝒎𝒖𝒔𝒕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−,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𝒄𝒂𝒏𝒏𝒐𝒕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𝒍𝒊𝒏𝒌𝒔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b="1" dirty="0"/>
                  <a:t> 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7670FF6-ABE9-4A95-AE27-922BC81CD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89" y="3271506"/>
                <a:ext cx="7224512" cy="15133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27601CB-B6B8-47D3-8B11-6CE7316E77FF}"/>
                  </a:ext>
                </a:extLst>
              </p:cNvPr>
              <p:cNvSpPr/>
              <p:nvPr/>
            </p:nvSpPr>
            <p:spPr>
              <a:xfrm>
                <a:off x="465289" y="5260003"/>
                <a:ext cx="7224512" cy="1088904"/>
              </a:xfrm>
              <a:prstGeom prst="roundRect">
                <a:avLst/>
              </a:prstGeom>
              <a:solidFill>
                <a:srgbClr val="04BF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/>
                  <a:t>Unsupervised </a:t>
                </a:r>
                <a:r>
                  <a:rPr lang="fr-FR" b="1" dirty="0" err="1"/>
                  <a:t>learning</a:t>
                </a:r>
                <a:r>
                  <a:rPr lang="fr-FR" b="1" dirty="0"/>
                  <a:t> (clustering, distribution) 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27601CB-B6B8-47D3-8B11-6CE7316E7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89" y="5260003"/>
                <a:ext cx="7224512" cy="10889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49036566-E1CA-4B87-81BA-C8AB4A1EEAA4}"/>
              </a:ext>
            </a:extLst>
          </p:cNvPr>
          <p:cNvSpPr/>
          <p:nvPr/>
        </p:nvSpPr>
        <p:spPr>
          <a:xfrm>
            <a:off x="3847200" y="2869239"/>
            <a:ext cx="460690" cy="3545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1CA059F-39C2-4C0C-8132-C67B2B00D939}"/>
              </a:ext>
            </a:extLst>
          </p:cNvPr>
          <p:cNvSpPr/>
          <p:nvPr/>
        </p:nvSpPr>
        <p:spPr>
          <a:xfrm rot="10800000">
            <a:off x="3847200" y="4832495"/>
            <a:ext cx="460690" cy="3545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362" name="Picture 2" descr="RÃ©sultat de recherche d'images pour &quot;semi supervised learning&quot;">
            <a:extLst>
              <a:ext uri="{FF2B5EF4-FFF2-40B4-BE49-F238E27FC236}">
                <a16:creationId xmlns:a16="http://schemas.microsoft.com/office/drawing/2014/main" id="{678408C5-8BF4-4364-B5D3-3A2EEF090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14" y="2747903"/>
            <a:ext cx="2856644" cy="210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4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9C1966-7130-4CEB-856F-1CFE403E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249701"/>
            <a:ext cx="11398545" cy="1044574"/>
          </a:xfrm>
        </p:spPr>
        <p:txBody>
          <a:bodyPr>
            <a:noAutofit/>
          </a:bodyPr>
          <a:lstStyle/>
          <a:p>
            <a:r>
              <a:rPr lang="en-US" dirty="0"/>
              <a:t>Semi supervised learning</a:t>
            </a: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D2BEE7-E803-4C88-A73D-0DD1AEDAD53C}"/>
              </a:ext>
            </a:extLst>
          </p:cNvPr>
          <p:cNvCxnSpPr>
            <a:cxnSpLocks/>
          </p:cNvCxnSpPr>
          <p:nvPr/>
        </p:nvCxnSpPr>
        <p:spPr>
          <a:xfrm>
            <a:off x="1039670" y="3685527"/>
            <a:ext cx="101351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8B5E2-E0F5-43A0-90D2-D86C8FDBD96C}"/>
              </a:ext>
            </a:extLst>
          </p:cNvPr>
          <p:cNvSpPr/>
          <p:nvPr/>
        </p:nvSpPr>
        <p:spPr>
          <a:xfrm>
            <a:off x="3853044" y="3429000"/>
            <a:ext cx="432000" cy="432000"/>
          </a:xfrm>
          <a:prstGeom prst="triangle">
            <a:avLst/>
          </a:prstGeom>
          <a:solidFill>
            <a:srgbClr val="3DB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323AE83-F2C5-433D-9C40-36B98BBC85AC}"/>
              </a:ext>
            </a:extLst>
          </p:cNvPr>
          <p:cNvSpPr/>
          <p:nvPr/>
        </p:nvSpPr>
        <p:spPr>
          <a:xfrm>
            <a:off x="7950074" y="3429000"/>
            <a:ext cx="432000" cy="432000"/>
          </a:xfrm>
          <a:prstGeom prst="hexagon">
            <a:avLst/>
          </a:prstGeom>
          <a:solidFill>
            <a:srgbClr val="227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B2B8A9-C838-42D5-8464-1C6532E365FC}"/>
              </a:ext>
            </a:extLst>
          </p:cNvPr>
          <p:cNvCxnSpPr/>
          <p:nvPr/>
        </p:nvCxnSpPr>
        <p:spPr>
          <a:xfrm>
            <a:off x="6170189" y="2446536"/>
            <a:ext cx="0" cy="288280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2FDDF43-6F99-420D-AE5A-1FA038D058CE}"/>
              </a:ext>
            </a:extLst>
          </p:cNvPr>
          <p:cNvSpPr/>
          <p:nvPr/>
        </p:nvSpPr>
        <p:spPr>
          <a:xfrm>
            <a:off x="4384163" y="3469527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BA1D11-D4D2-454F-A203-1F0D2924E37A}"/>
              </a:ext>
            </a:extLst>
          </p:cNvPr>
          <p:cNvSpPr/>
          <p:nvPr/>
        </p:nvSpPr>
        <p:spPr>
          <a:xfrm>
            <a:off x="3220634" y="3432516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C65B6B-35B0-4994-B8F3-3250605BA63A}"/>
              </a:ext>
            </a:extLst>
          </p:cNvPr>
          <p:cNvSpPr/>
          <p:nvPr/>
        </p:nvSpPr>
        <p:spPr>
          <a:xfrm>
            <a:off x="2531102" y="342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9B4AF9-718A-496F-AF57-09DB33909F7B}"/>
              </a:ext>
            </a:extLst>
          </p:cNvPr>
          <p:cNvSpPr/>
          <p:nvPr/>
        </p:nvSpPr>
        <p:spPr>
          <a:xfrm>
            <a:off x="8476694" y="342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DA013A-2270-4A8C-8807-76C59A4E60B3}"/>
              </a:ext>
            </a:extLst>
          </p:cNvPr>
          <p:cNvSpPr/>
          <p:nvPr/>
        </p:nvSpPr>
        <p:spPr>
          <a:xfrm>
            <a:off x="6140918" y="342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988CA7-29E8-4719-AD8C-78E918E772B0}"/>
              </a:ext>
            </a:extLst>
          </p:cNvPr>
          <p:cNvSpPr/>
          <p:nvPr/>
        </p:nvSpPr>
        <p:spPr>
          <a:xfrm>
            <a:off x="6756984" y="342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1236A7-8478-4548-A4B2-63829C30A573}"/>
              </a:ext>
            </a:extLst>
          </p:cNvPr>
          <p:cNvSpPr/>
          <p:nvPr/>
        </p:nvSpPr>
        <p:spPr>
          <a:xfrm>
            <a:off x="7423454" y="342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B2134E-8C95-4254-91F3-CB7D8C71249D}"/>
              </a:ext>
            </a:extLst>
          </p:cNvPr>
          <p:cNvSpPr/>
          <p:nvPr/>
        </p:nvSpPr>
        <p:spPr>
          <a:xfrm>
            <a:off x="1835179" y="342900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5304DE-E4D7-42EB-A0EA-57E9E3A3AA3F}"/>
              </a:ext>
            </a:extLst>
          </p:cNvPr>
          <p:cNvCxnSpPr/>
          <p:nvPr/>
        </p:nvCxnSpPr>
        <p:spPr>
          <a:xfrm>
            <a:off x="5554240" y="2460125"/>
            <a:ext cx="0" cy="2882803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2D326F6-6CEA-48A6-93EA-3B1F8665F6B7}"/>
              </a:ext>
            </a:extLst>
          </p:cNvPr>
          <p:cNvSpPr/>
          <p:nvPr/>
        </p:nvSpPr>
        <p:spPr>
          <a:xfrm>
            <a:off x="890041" y="5644780"/>
            <a:ext cx="432000" cy="432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3E010D0-FEC9-4F21-97CD-CD83FDE098D2}"/>
              </a:ext>
            </a:extLst>
          </p:cNvPr>
          <p:cNvSpPr/>
          <p:nvPr/>
        </p:nvSpPr>
        <p:spPr>
          <a:xfrm>
            <a:off x="674041" y="4897339"/>
            <a:ext cx="432000" cy="432000"/>
          </a:xfrm>
          <a:prstGeom prst="triangle">
            <a:avLst/>
          </a:prstGeom>
          <a:solidFill>
            <a:srgbClr val="3DB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0D00B90-63C3-4724-9B30-FACDDEA31B90}"/>
              </a:ext>
            </a:extLst>
          </p:cNvPr>
          <p:cNvSpPr/>
          <p:nvPr/>
        </p:nvSpPr>
        <p:spPr>
          <a:xfrm>
            <a:off x="1171660" y="4897339"/>
            <a:ext cx="432000" cy="432000"/>
          </a:xfrm>
          <a:prstGeom prst="hexagon">
            <a:avLst/>
          </a:prstGeom>
          <a:solidFill>
            <a:srgbClr val="227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A1B36-4A02-4C73-93C7-F65FA4B9B4D4}"/>
              </a:ext>
            </a:extLst>
          </p:cNvPr>
          <p:cNvSpPr txBox="1"/>
          <p:nvPr/>
        </p:nvSpPr>
        <p:spPr>
          <a:xfrm>
            <a:off x="1832710" y="4928673"/>
            <a:ext cx="20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Labeled</a:t>
            </a:r>
            <a:r>
              <a:rPr lang="fr-FR" dirty="0"/>
              <a:t>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5BFCB2-A606-4CF2-A64E-FEABEFBB7647}"/>
              </a:ext>
            </a:extLst>
          </p:cNvPr>
          <p:cNvSpPr txBox="1"/>
          <p:nvPr/>
        </p:nvSpPr>
        <p:spPr>
          <a:xfrm>
            <a:off x="1832709" y="5644780"/>
            <a:ext cx="207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Unlabeled</a:t>
            </a:r>
            <a:r>
              <a:rPr lang="fr-F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99085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30E958B-E079-4C84-9C89-4B9F55C70447}"/>
              </a:ext>
            </a:extLst>
          </p:cNvPr>
          <p:cNvGrpSpPr/>
          <p:nvPr/>
        </p:nvGrpSpPr>
        <p:grpSpPr>
          <a:xfrm>
            <a:off x="4697268" y="1616961"/>
            <a:ext cx="5039399" cy="2141866"/>
            <a:chOff x="3628863" y="1811132"/>
            <a:chExt cx="5788633" cy="2635593"/>
          </a:xfrm>
        </p:grpSpPr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A2E994A9-8B01-4403-85C3-12E4E1D0D063}"/>
                </a:ext>
              </a:extLst>
            </p:cNvPr>
            <p:cNvSpPr txBox="1"/>
            <p:nvPr/>
          </p:nvSpPr>
          <p:spPr bwMode="auto">
            <a:xfrm>
              <a:off x="3659445" y="1886712"/>
              <a:ext cx="5758051" cy="2560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sz="1600" dirty="0">
                  <a:latin typeface="+mj-lt"/>
                  <a:cs typeface="Calibri" pitchFamily="34" charset="0"/>
                </a:rPr>
                <a:t>     </a:t>
              </a:r>
              <a:r>
                <a:rPr lang="en-US" sz="1600" i="1" dirty="0">
                  <a:latin typeface="+mj-lt"/>
                  <a:cs typeface="Calibri" pitchFamily="34" charset="0"/>
                </a:rPr>
                <a:t>We expect unsupervised learning to become far more important in the longer term. Human and animal learning is largely unsupervised: we discover the structure of the world by observing it, not by being told the name of every object.</a:t>
              </a:r>
            </a:p>
            <a:p>
              <a:pPr>
                <a:lnSpc>
                  <a:spcPct val="120000"/>
                </a:lnSpc>
                <a:spcBef>
                  <a:spcPts val="1200"/>
                </a:spcBef>
              </a:pPr>
              <a:r>
                <a:rPr lang="en-US" sz="1600" b="1" dirty="0">
                  <a:latin typeface="+mj-lt"/>
                  <a:cs typeface="Calibri" pitchFamily="34" charset="0"/>
                </a:rPr>
                <a:t>LeCun, Bengio, Hinton &amp; Nature, 2015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2D9AD5-F36A-43FD-AAEB-3B5BB88B50A3}"/>
                </a:ext>
              </a:extLst>
            </p:cNvPr>
            <p:cNvSpPr/>
            <p:nvPr/>
          </p:nvSpPr>
          <p:spPr>
            <a:xfrm>
              <a:off x="3628863" y="1811132"/>
              <a:ext cx="504056" cy="8640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“</a:t>
              </a:r>
              <a:endParaRPr lang="en-US" sz="12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E8DB00-F6E6-4E4F-8659-E36A7F1D4F24}"/>
                </a:ext>
              </a:extLst>
            </p:cNvPr>
            <p:cNvSpPr/>
            <p:nvPr/>
          </p:nvSpPr>
          <p:spPr>
            <a:xfrm>
              <a:off x="8778753" y="3285777"/>
              <a:ext cx="504056" cy="86409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200" dirty="0">
                  <a:solidFill>
                    <a:schemeClr val="accent2"/>
                  </a:solidFill>
                  <a:latin typeface="Calibri" pitchFamily="34" charset="0"/>
                  <a:cs typeface="Calibri" pitchFamily="34" charset="0"/>
                </a:rPr>
                <a:t>”</a:t>
              </a:r>
              <a:endParaRPr lang="en-US" sz="1200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FCF74050-39B6-4BFF-8B64-6188D67BD794}"/>
              </a:ext>
            </a:extLst>
          </p:cNvPr>
          <p:cNvSpPr txBox="1"/>
          <p:nvPr/>
        </p:nvSpPr>
        <p:spPr bwMode="auto">
          <a:xfrm>
            <a:off x="1396206" y="3917064"/>
            <a:ext cx="9250396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buClr>
                <a:schemeClr val="accent2"/>
              </a:buClr>
            </a:pPr>
            <a:r>
              <a:rPr lang="en-US" sz="1600" b="1" dirty="0">
                <a:solidFill>
                  <a:schemeClr val="accent2"/>
                </a:solidFill>
                <a:latin typeface="+mj-lt"/>
              </a:rPr>
              <a:t>Usages:</a:t>
            </a:r>
          </a:p>
          <a:p>
            <a:pPr marL="763588" lvl="1" indent="-285750"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Large</a:t>
            </a:r>
            <a:r>
              <a:rPr lang="en-US" sz="1600" dirty="0">
                <a:latin typeface="+mj-lt"/>
              </a:rPr>
              <a:t> amounts of </a:t>
            </a:r>
            <a:r>
              <a:rPr lang="en-US" sz="1600" b="1" dirty="0">
                <a:latin typeface="+mj-lt"/>
              </a:rPr>
              <a:t>unlabeled</a:t>
            </a:r>
            <a:r>
              <a:rPr lang="en-US" sz="1600" dirty="0">
                <a:latin typeface="+mj-lt"/>
              </a:rPr>
              <a:t> data, </a:t>
            </a:r>
            <a:r>
              <a:rPr lang="en-US" sz="1600" b="1" dirty="0">
                <a:latin typeface="+mj-lt"/>
              </a:rPr>
              <a:t>small</a:t>
            </a:r>
            <a:r>
              <a:rPr lang="en-US" sz="1600" dirty="0">
                <a:latin typeface="+mj-lt"/>
              </a:rPr>
              <a:t> amounts of </a:t>
            </a:r>
            <a:r>
              <a:rPr lang="en-US" sz="1600" b="1" dirty="0">
                <a:latin typeface="+mj-lt"/>
              </a:rPr>
              <a:t>labelled</a:t>
            </a:r>
            <a:r>
              <a:rPr lang="en-US" sz="1600" dirty="0">
                <a:latin typeface="+mj-lt"/>
              </a:rPr>
              <a:t> data</a:t>
            </a:r>
          </a:p>
          <a:p>
            <a:pPr marL="763588" lvl="1" indent="-285750"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Labeling/annotating</a:t>
            </a:r>
            <a:r>
              <a:rPr lang="en-US" sz="1600" dirty="0">
                <a:latin typeface="+mj-lt"/>
              </a:rPr>
              <a:t> data is </a:t>
            </a:r>
            <a:r>
              <a:rPr lang="en-US" sz="1600" b="1" dirty="0">
                <a:latin typeface="+mj-lt"/>
              </a:rPr>
              <a:t>expensive</a:t>
            </a:r>
            <a:endParaRPr lang="en-US" sz="1600" dirty="0">
              <a:latin typeface="+mj-lt"/>
            </a:endParaRPr>
          </a:p>
          <a:p>
            <a:pPr marL="763588" lvl="1" indent="-285750"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As supervised learning methods that can use information in the input distribution</a:t>
            </a:r>
            <a:endParaRPr lang="fr-FR" sz="1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B88E76-960E-48D2-9BCE-6F54A48FCFFA}"/>
              </a:ext>
            </a:extLst>
          </p:cNvPr>
          <p:cNvCxnSpPr>
            <a:cxnSpLocks/>
          </p:cNvCxnSpPr>
          <p:nvPr/>
        </p:nvCxnSpPr>
        <p:spPr>
          <a:xfrm>
            <a:off x="2312992" y="3755355"/>
            <a:ext cx="64568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brain as gears">
            <a:extLst>
              <a:ext uri="{FF2B5EF4-FFF2-40B4-BE49-F238E27FC236}">
                <a16:creationId xmlns:a16="http://schemas.microsoft.com/office/drawing/2014/main" id="{BF41F1EB-1960-455C-B5E1-DF511FEF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06" y="1435653"/>
            <a:ext cx="2758266" cy="215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540168E-2D0E-4C6C-B0D0-B964BF4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9" y="249701"/>
            <a:ext cx="11398545" cy="1044574"/>
          </a:xfrm>
        </p:spPr>
        <p:txBody>
          <a:bodyPr>
            <a:noAutofit/>
          </a:bodyPr>
          <a:lstStyle/>
          <a:p>
            <a:r>
              <a:rPr lang="en-US" dirty="0"/>
              <a:t>Semi supervised learning</a:t>
            </a:r>
            <a:endParaRPr lang="en-US" sz="2800" dirty="0"/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D5F2C418-7DA9-42E1-A73B-DDB4AD5E80FB}"/>
              </a:ext>
            </a:extLst>
          </p:cNvPr>
          <p:cNvSpPr txBox="1"/>
          <p:nvPr/>
        </p:nvSpPr>
        <p:spPr bwMode="auto">
          <a:xfrm>
            <a:off x="1396206" y="5168561"/>
            <a:ext cx="925039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buClr>
                <a:schemeClr val="accent2"/>
              </a:buClr>
            </a:pPr>
            <a:r>
              <a:rPr lang="en-US" sz="1600" b="1" dirty="0">
                <a:solidFill>
                  <a:schemeClr val="accent2"/>
                </a:solidFill>
                <a:latin typeface="+mj-lt"/>
              </a:rPr>
              <a:t>Motivations in our project:</a:t>
            </a:r>
          </a:p>
          <a:p>
            <a:pPr marL="763588" lvl="1" indent="-285750"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We want to be able to input human understanding in the algorithm</a:t>
            </a:r>
          </a:p>
          <a:p>
            <a:pPr marL="763588" lvl="1" indent="-285750"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LDA was done on a limited number of reviews</a:t>
            </a:r>
          </a:p>
          <a:p>
            <a:pPr marL="763588" lvl="1" indent="-285750">
              <a:spcAft>
                <a:spcPts val="3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Calibri" pitchFamily="34" charset="0"/>
              </a:rPr>
              <a:t>We want to be able to take advantage of well labeled reviews</a:t>
            </a:r>
            <a:endParaRPr lang="fr-FR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94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27253D8-9DC3-40A7-B78C-680C9F856DD4}"/>
              </a:ext>
            </a:extLst>
          </p:cNvPr>
          <p:cNvSpPr>
            <a:spLocks noGrp="1"/>
          </p:cNvSpPr>
          <p:nvPr/>
        </p:nvSpPr>
        <p:spPr>
          <a:xfrm>
            <a:off x="396728" y="318260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Semi supervised learning: an approach to optimize </a:t>
            </a:r>
            <a:br>
              <a:rPr lang="en-US"/>
            </a:br>
            <a:r>
              <a:rPr lang="en-US"/>
              <a:t>supervised learning when few labeled data is available</a:t>
            </a:r>
            <a:endParaRPr lang="en-US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63120E6-6A46-4CC8-A105-67BE680DECF3}"/>
              </a:ext>
            </a:extLst>
          </p:cNvPr>
          <p:cNvSpPr txBox="1"/>
          <p:nvPr/>
        </p:nvSpPr>
        <p:spPr>
          <a:xfrm>
            <a:off x="8220635" y="143500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Illustration</a:t>
            </a: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71186FBA-A2FB-4EAD-97D1-A5F1E676225E}"/>
              </a:ext>
            </a:extLst>
          </p:cNvPr>
          <p:cNvSpPr txBox="1"/>
          <p:nvPr/>
        </p:nvSpPr>
        <p:spPr>
          <a:xfrm>
            <a:off x="933680" y="1897315"/>
            <a:ext cx="4512430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Uses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AND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unlabeled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 to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learn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Its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hypotheses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Continuity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: 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neighbor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of 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should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the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same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way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Separability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: data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that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are « far »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away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should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differently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400" dirty="0">
                <a:solidFill>
                  <a:prstClr val="black"/>
                </a:solidFill>
                <a:latin typeface="Lato"/>
              </a:rPr>
              <a:t>Manifold : </a:t>
            </a:r>
            <a:r>
              <a:rPr lang="fr-FR" sz="1400" dirty="0" err="1">
                <a:solidFill>
                  <a:prstClr val="black"/>
                </a:solidFill>
                <a:latin typeface="Lato"/>
              </a:rPr>
              <a:t>Subspace</a:t>
            </a:r>
            <a:r>
              <a:rPr lang="fr-FR" sz="1400" dirty="0">
                <a:solidFill>
                  <a:prstClr val="black"/>
                </a:solidFill>
                <a:latin typeface="Lato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Lato"/>
              </a:rPr>
              <a:t>describing</a:t>
            </a:r>
            <a:r>
              <a:rPr lang="fr-FR" sz="1400" dirty="0">
                <a:solidFill>
                  <a:prstClr val="black"/>
                </a:solidFill>
                <a:latin typeface="Lato"/>
              </a:rPr>
              <a:t> the data in a </a:t>
            </a:r>
            <a:r>
              <a:rPr lang="fr-FR" sz="1400" dirty="0" err="1">
                <a:solidFill>
                  <a:prstClr val="black"/>
                </a:solidFill>
                <a:latin typeface="Lato"/>
              </a:rPr>
              <a:t>much</a:t>
            </a:r>
            <a:r>
              <a:rPr lang="fr-FR" sz="1400" dirty="0">
                <a:solidFill>
                  <a:prstClr val="black"/>
                </a:solidFill>
                <a:latin typeface="Lato"/>
              </a:rPr>
              <a:t> </a:t>
            </a:r>
            <a:r>
              <a:rPr lang="fr-FR" sz="1400" dirty="0" err="1">
                <a:solidFill>
                  <a:prstClr val="black"/>
                </a:solidFill>
                <a:latin typeface="Lato"/>
              </a:rPr>
              <a:t>lower</a:t>
            </a:r>
            <a:r>
              <a:rPr lang="fr-FR" sz="1400" dirty="0">
                <a:solidFill>
                  <a:prstClr val="black"/>
                </a:solidFill>
                <a:latin typeface="Lato"/>
              </a:rPr>
              <a:t> dimension </a:t>
            </a:r>
            <a:r>
              <a:rPr lang="fr-FR" sz="1400" dirty="0" err="1">
                <a:solidFill>
                  <a:prstClr val="black"/>
                </a:solidFill>
                <a:latin typeface="Lato"/>
              </a:rPr>
              <a:t>that</a:t>
            </a:r>
            <a:r>
              <a:rPr lang="fr-FR" sz="1400" dirty="0">
                <a:solidFill>
                  <a:prstClr val="black"/>
                </a:solidFill>
                <a:latin typeface="Lato"/>
              </a:rPr>
              <a:t> the input </a:t>
            </a:r>
            <a:r>
              <a:rPr lang="fr-FR" sz="1400" dirty="0" err="1">
                <a:solidFill>
                  <a:prstClr val="black"/>
                </a:solidFill>
                <a:latin typeface="Lato"/>
              </a:rPr>
              <a:t>space</a:t>
            </a:r>
            <a:endParaRPr lang="fr-FR" sz="1400" dirty="0">
              <a:solidFill>
                <a:prstClr val="black"/>
              </a:solidFill>
              <a:latin typeface="Lato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400" dirty="0">
              <a:solidFill>
                <a:prstClr val="black"/>
              </a:solidFill>
              <a:latin typeface="Lato"/>
            </a:endParaRP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90E3BE4B-0910-4FE4-9085-09CD38461144}"/>
              </a:ext>
            </a:extLst>
          </p:cNvPr>
          <p:cNvSpPr txBox="1"/>
          <p:nvPr/>
        </p:nvSpPr>
        <p:spPr>
          <a:xfrm>
            <a:off x="2797801" y="145004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Idea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rgbClr val="22759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TextBox 31">
            <a:extLst>
              <a:ext uri="{FF2B5EF4-FFF2-40B4-BE49-F238E27FC236}">
                <a16:creationId xmlns:a16="http://schemas.microsoft.com/office/drawing/2014/main" id="{D03A793F-D2AB-43D8-B1BB-E04A615F379D}"/>
              </a:ext>
            </a:extLst>
          </p:cNvPr>
          <p:cNvSpPr txBox="1"/>
          <p:nvPr/>
        </p:nvSpPr>
        <p:spPr>
          <a:xfrm>
            <a:off x="933680" y="4160680"/>
            <a:ext cx="451243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What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the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threshold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ratio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/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unlabeled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that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encourages us to use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semisupervised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?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Then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how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much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unlabeled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should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I use in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supervised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learning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It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depends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on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your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data, but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semisupervised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approach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makes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sense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when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there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a </a:t>
            </a:r>
            <a:r>
              <a:rPr kumimoji="0" lang="fr-FR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structure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in the data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that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Is not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captured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by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Has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predictive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power 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separates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classes)</a:t>
            </a: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CBF86F84-FB05-4C79-A46F-3D606C56D1D4}"/>
              </a:ext>
            </a:extLst>
          </p:cNvPr>
          <p:cNvSpPr txBox="1"/>
          <p:nvPr/>
        </p:nvSpPr>
        <p:spPr>
          <a:xfrm>
            <a:off x="2481335" y="3699015"/>
            <a:ext cx="141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Trade-off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47B23-D6B8-4B6E-A74B-0EA962CB8523}"/>
              </a:ext>
            </a:extLst>
          </p:cNvPr>
          <p:cNvSpPr txBox="1"/>
          <p:nvPr/>
        </p:nvSpPr>
        <p:spPr>
          <a:xfrm>
            <a:off x="6831031" y="2344249"/>
            <a:ext cx="171117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Few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available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the model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very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simple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627DB-2490-4333-9101-0A2581699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329"/>
          <a:stretch/>
        </p:blipFill>
        <p:spPr>
          <a:xfrm>
            <a:off x="8877663" y="1999879"/>
            <a:ext cx="2311429" cy="1328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32C0B2-B278-43EB-8447-A9C0973B6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10"/>
          <a:stretch/>
        </p:blipFill>
        <p:spPr>
          <a:xfrm>
            <a:off x="8877663" y="3492111"/>
            <a:ext cx="2311428" cy="1337141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FBA07FB7-9B39-49A2-95DB-33D83F16E272}"/>
              </a:ext>
            </a:extLst>
          </p:cNvPr>
          <p:cNvSpPr txBox="1"/>
          <p:nvPr/>
        </p:nvSpPr>
        <p:spPr>
          <a:xfrm>
            <a:off x="6831031" y="3406628"/>
            <a:ext cx="1711173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Using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the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unlabeled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 « close » to the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data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provides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more information. Note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that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an approximation and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can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wrong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!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D8496F-C021-4653-99F0-003FAF32A4D4}"/>
              </a:ext>
            </a:extLst>
          </p:cNvPr>
          <p:cNvSpPr txBox="1"/>
          <p:nvPr/>
        </p:nvSpPr>
        <p:spPr>
          <a:xfrm>
            <a:off x="7869580" y="5099948"/>
            <a:ext cx="229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Implementation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001A9F5-C05A-432F-A5F6-7CCDCA0B221F}"/>
              </a:ext>
            </a:extLst>
          </p:cNvPr>
          <p:cNvSpPr txBox="1"/>
          <p:nvPr/>
        </p:nvSpPr>
        <p:spPr>
          <a:xfrm>
            <a:off x="6831031" y="5736963"/>
            <a:ext cx="43580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Different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methods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: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generative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models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, graph-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based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models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2216296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13CDB2A-F15A-46B4-AEA1-F61F448CD544}"/>
              </a:ext>
            </a:extLst>
          </p:cNvPr>
          <p:cNvSpPr>
            <a:spLocks noGrp="1"/>
          </p:cNvSpPr>
          <p:nvPr/>
        </p:nvSpPr>
        <p:spPr>
          <a:xfrm>
            <a:off x="302775" y="38132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Hands-on: Semi Supervised learning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18E84-DB06-48B5-936D-31F871A46575}"/>
              </a:ext>
            </a:extLst>
          </p:cNvPr>
          <p:cNvSpPr/>
          <p:nvPr/>
        </p:nvSpPr>
        <p:spPr>
          <a:xfrm>
            <a:off x="2263336" y="1774261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Manuel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labelisation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2759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BC200A-8C25-4233-9FE5-AF775271D0BB}"/>
              </a:ext>
            </a:extLst>
          </p:cNvPr>
          <p:cNvGrpSpPr/>
          <p:nvPr/>
        </p:nvGrpSpPr>
        <p:grpSpPr>
          <a:xfrm>
            <a:off x="10521075" y="1234741"/>
            <a:ext cx="1368151" cy="461665"/>
            <a:chOff x="1098030" y="5226606"/>
            <a:chExt cx="1368151" cy="46166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607B4C-A143-4366-8BC1-F762FFB4F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0"/>
            <a:stretch/>
          </p:blipFill>
          <p:spPr>
            <a:xfrm>
              <a:off x="1098030" y="5245026"/>
              <a:ext cx="504087" cy="432000"/>
            </a:xfrm>
            <a:prstGeom prst="rect">
              <a:avLst/>
            </a:prstGeom>
          </p:spPr>
        </p:pic>
        <p:sp>
          <p:nvSpPr>
            <p:cNvPr id="17" name="TextBox 50">
              <a:extLst>
                <a:ext uri="{FF2B5EF4-FFF2-40B4-BE49-F238E27FC236}">
                  <a16:creationId xmlns:a16="http://schemas.microsoft.com/office/drawing/2014/main" id="{984BADBD-9283-42C5-9906-8EEF61D47069}"/>
                </a:ext>
              </a:extLst>
            </p:cNvPr>
            <p:cNvSpPr txBox="1"/>
            <p:nvPr/>
          </p:nvSpPr>
          <p:spPr bwMode="auto">
            <a:xfrm>
              <a:off x="1707554" y="5226606"/>
              <a:ext cx="758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30’</a:t>
              </a:r>
            </a:p>
          </p:txBody>
        </p:sp>
      </p:grp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id="{3D3DCB57-3B93-4CED-8EA6-CB6D9571C00D}"/>
              </a:ext>
            </a:extLst>
          </p:cNvPr>
          <p:cNvSpPr/>
          <p:nvPr/>
        </p:nvSpPr>
        <p:spPr>
          <a:xfrm>
            <a:off x="10469089" y="1173492"/>
            <a:ext cx="1368000" cy="576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1AD4C0-2252-4D0F-90A7-A84A3C83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72" y="2665038"/>
            <a:ext cx="3373456" cy="33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65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8C44-BDDE-4D95-B7F8-4493F6207907}"/>
              </a:ext>
            </a:extLst>
          </p:cNvPr>
          <p:cNvSpPr>
            <a:spLocks noGrp="1"/>
          </p:cNvSpPr>
          <p:nvPr/>
        </p:nvSpPr>
        <p:spPr>
          <a:xfrm>
            <a:off x="302775" y="38132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Hands-on: Semi supervised learning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B13A1D-02BE-43D3-8B17-FA36CD37792C}"/>
              </a:ext>
            </a:extLst>
          </p:cNvPr>
          <p:cNvSpPr/>
          <p:nvPr/>
        </p:nvSpPr>
        <p:spPr>
          <a:xfrm>
            <a:off x="2263336" y="1774261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Restitution by 1 group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596CBA-7761-4B91-88F4-F31DE3D0B8A9}"/>
              </a:ext>
            </a:extLst>
          </p:cNvPr>
          <p:cNvGrpSpPr/>
          <p:nvPr/>
        </p:nvGrpSpPr>
        <p:grpSpPr>
          <a:xfrm>
            <a:off x="10521075" y="1234741"/>
            <a:ext cx="1368151" cy="461665"/>
            <a:chOff x="1098030" y="5226606"/>
            <a:chExt cx="1368151" cy="4616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280C3B-C09A-45B1-B228-001FA6C85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0"/>
            <a:stretch/>
          </p:blipFill>
          <p:spPr>
            <a:xfrm>
              <a:off x="1098030" y="5245026"/>
              <a:ext cx="504087" cy="432000"/>
            </a:xfrm>
            <a:prstGeom prst="rect">
              <a:avLst/>
            </a:prstGeom>
          </p:spPr>
        </p:pic>
        <p:sp>
          <p:nvSpPr>
            <p:cNvPr id="8" name="TextBox 50">
              <a:extLst>
                <a:ext uri="{FF2B5EF4-FFF2-40B4-BE49-F238E27FC236}">
                  <a16:creationId xmlns:a16="http://schemas.microsoft.com/office/drawing/2014/main" id="{ABB6FD24-CE51-48BD-9D7B-4AE9B4DB9C38}"/>
                </a:ext>
              </a:extLst>
            </p:cNvPr>
            <p:cNvSpPr txBox="1"/>
            <p:nvPr/>
          </p:nvSpPr>
          <p:spPr bwMode="auto">
            <a:xfrm>
              <a:off x="1707554" y="5226606"/>
              <a:ext cx="758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5’</a:t>
              </a:r>
            </a:p>
          </p:txBody>
        </p:sp>
      </p:grp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7B07A202-476C-4941-8340-250A77EA437D}"/>
              </a:ext>
            </a:extLst>
          </p:cNvPr>
          <p:cNvSpPr/>
          <p:nvPr/>
        </p:nvSpPr>
        <p:spPr>
          <a:xfrm>
            <a:off x="10469089" y="1173492"/>
            <a:ext cx="1368000" cy="576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7BAF3-61AE-46ED-B4FE-5C493D50C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98" y="2913096"/>
            <a:ext cx="3563576" cy="35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4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169-CB0B-430A-9D1F-0273D40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4515-6AD4-452C-A144-594387AB6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0"/>
          <a:stretch/>
        </p:blipFill>
        <p:spPr>
          <a:xfrm>
            <a:off x="0" y="1447710"/>
            <a:ext cx="3125793" cy="47605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F75808A-CD3C-4DAE-9F42-980BB9CA0ADC}"/>
              </a:ext>
            </a:extLst>
          </p:cNvPr>
          <p:cNvSpPr/>
          <p:nvPr/>
        </p:nvSpPr>
        <p:spPr>
          <a:xfrm>
            <a:off x="3738049" y="1613890"/>
            <a:ext cx="7815262" cy="49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1. Feed back on the Steering Committee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2. Reminder of the agenda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3. Topic extraction synthesis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4. Semi-supervised learning : generalities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5. Semi-supervised learning : self learning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6. Conclusion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5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169-CB0B-430A-9D1F-0273D40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4515-6AD4-452C-A144-594387AB6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0"/>
          <a:stretch/>
        </p:blipFill>
        <p:spPr>
          <a:xfrm>
            <a:off x="0" y="1447710"/>
            <a:ext cx="3125793" cy="47605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F75808A-CD3C-4DAE-9F42-980BB9CA0ADC}"/>
              </a:ext>
            </a:extLst>
          </p:cNvPr>
          <p:cNvSpPr/>
          <p:nvPr/>
        </p:nvSpPr>
        <p:spPr>
          <a:xfrm>
            <a:off x="3738049" y="1613890"/>
            <a:ext cx="7815262" cy="49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1. Feed back on the Steering Committee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2. Reminder of the agenda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3. Topic extraction synthesis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4. Semi-supervised learning : generalities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5. Semi-supervised learning : self learning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6. Conclusion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8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8BD08D-DF1A-4357-873A-CFC911B646BB}"/>
              </a:ext>
            </a:extLst>
          </p:cNvPr>
          <p:cNvGrpSpPr/>
          <p:nvPr/>
        </p:nvGrpSpPr>
        <p:grpSpPr>
          <a:xfrm>
            <a:off x="1381570" y="1393793"/>
            <a:ext cx="9320354" cy="5180138"/>
            <a:chOff x="313166" y="1057174"/>
            <a:chExt cx="9320354" cy="5180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4E8291-45FE-463F-8584-25DDFA94BEFF}"/>
                </a:ext>
              </a:extLst>
            </p:cNvPr>
            <p:cNvSpPr/>
            <p:nvPr/>
          </p:nvSpPr>
          <p:spPr bwMode="auto">
            <a:xfrm>
              <a:off x="722545" y="1563242"/>
              <a:ext cx="959936" cy="10129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Labeled data set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150CED-20A7-4FA3-9C13-5AA1C5105AED}"/>
                </a:ext>
              </a:extLst>
            </p:cNvPr>
            <p:cNvSpPr/>
            <p:nvPr/>
          </p:nvSpPr>
          <p:spPr bwMode="auto">
            <a:xfrm>
              <a:off x="722545" y="2572411"/>
              <a:ext cx="959937" cy="21879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Unlabeled data set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D456A3-A474-4E04-9373-4E379664D725}"/>
                </a:ext>
              </a:extLst>
            </p:cNvPr>
            <p:cNvCxnSpPr/>
            <p:nvPr/>
          </p:nvCxnSpPr>
          <p:spPr>
            <a:xfrm>
              <a:off x="1790497" y="1288006"/>
              <a:ext cx="396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780D64-178C-4ED4-A8C1-1CC81E31D408}"/>
                </a:ext>
              </a:extLst>
            </p:cNvPr>
            <p:cNvSpPr/>
            <p:nvPr/>
          </p:nvSpPr>
          <p:spPr bwMode="auto">
            <a:xfrm>
              <a:off x="2523365" y="1563242"/>
              <a:ext cx="959936" cy="6183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Train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AB6C5-5001-4765-BC41-D2232309C62F}"/>
                </a:ext>
              </a:extLst>
            </p:cNvPr>
            <p:cNvSpPr/>
            <p:nvPr/>
          </p:nvSpPr>
          <p:spPr bwMode="auto">
            <a:xfrm>
              <a:off x="2523365" y="2174230"/>
              <a:ext cx="959936" cy="40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Test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6CF69D-0398-4192-BC7A-1EF00194B767}"/>
                </a:ext>
              </a:extLst>
            </p:cNvPr>
            <p:cNvCxnSpPr/>
            <p:nvPr/>
          </p:nvCxnSpPr>
          <p:spPr>
            <a:xfrm>
              <a:off x="1826538" y="2576190"/>
              <a:ext cx="324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FEE1910-BADE-4C4E-9014-FC118E582E80}"/>
                </a:ext>
              </a:extLst>
            </p:cNvPr>
            <p:cNvGrpSpPr/>
            <p:nvPr/>
          </p:nvGrpSpPr>
          <p:grpSpPr>
            <a:xfrm>
              <a:off x="388974" y="1057174"/>
              <a:ext cx="1627078" cy="461665"/>
              <a:chOff x="311116" y="1167135"/>
              <a:chExt cx="1627078" cy="461665"/>
            </a:xfrm>
          </p:grpSpPr>
          <p:sp>
            <p:nvSpPr>
              <p:cNvPr id="57" name="Pensées 19">
                <a:extLst>
                  <a:ext uri="{FF2B5EF4-FFF2-40B4-BE49-F238E27FC236}">
                    <a16:creationId xmlns:a16="http://schemas.microsoft.com/office/drawing/2014/main" id="{E863478F-E747-444B-9555-75E0C2EF7DF5}"/>
                  </a:ext>
                </a:extLst>
              </p:cNvPr>
              <p:cNvSpPr/>
              <p:nvPr/>
            </p:nvSpPr>
            <p:spPr>
              <a:xfrm>
                <a:off x="311116" y="1253967"/>
                <a:ext cx="288000" cy="288000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  <a:cs typeface="Gisha" panose="020B0502040204020203" pitchFamily="34" charset="-79"/>
                  </a:rPr>
                  <a:t>1</a:t>
                </a:r>
              </a:p>
            </p:txBody>
          </p:sp>
          <p:sp>
            <p:nvSpPr>
              <p:cNvPr id="58" name="TextBox 10">
                <a:extLst>
                  <a:ext uri="{FF2B5EF4-FFF2-40B4-BE49-F238E27FC236}">
                    <a16:creationId xmlns:a16="http://schemas.microsoft.com/office/drawing/2014/main" id="{17DEA8EF-E1B8-4F8B-A9F7-0344B8D19411}"/>
                  </a:ext>
                </a:extLst>
              </p:cNvPr>
              <p:cNvSpPr txBox="1"/>
              <p:nvPr/>
            </p:nvSpPr>
            <p:spPr bwMode="auto">
              <a:xfrm>
                <a:off x="584341" y="1167135"/>
                <a:ext cx="135385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57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Arial"/>
                    <a:cs typeface="Calibri" pitchFamily="34" charset="0"/>
                  </a:rPr>
                  <a:t>Label a part of the data set 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7AABEB-D6D4-4A5E-A306-8454D6EDB464}"/>
                </a:ext>
              </a:extLst>
            </p:cNvPr>
            <p:cNvGrpSpPr/>
            <p:nvPr/>
          </p:nvGrpSpPr>
          <p:grpSpPr>
            <a:xfrm>
              <a:off x="2138433" y="1057174"/>
              <a:ext cx="1729801" cy="461665"/>
              <a:chOff x="2060575" y="1167135"/>
              <a:chExt cx="1729801" cy="461665"/>
            </a:xfrm>
          </p:grpSpPr>
          <p:sp>
            <p:nvSpPr>
              <p:cNvPr id="55" name="Pensées 19">
                <a:extLst>
                  <a:ext uri="{FF2B5EF4-FFF2-40B4-BE49-F238E27FC236}">
                    <a16:creationId xmlns:a16="http://schemas.microsoft.com/office/drawing/2014/main" id="{BF89ECB3-90C4-4FE9-ACD5-BDA43295909D}"/>
                  </a:ext>
                </a:extLst>
              </p:cNvPr>
              <p:cNvSpPr/>
              <p:nvPr/>
            </p:nvSpPr>
            <p:spPr>
              <a:xfrm>
                <a:off x="2060575" y="1253967"/>
                <a:ext cx="288000" cy="288000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  <a:cs typeface="Gisha" panose="020B0502040204020203" pitchFamily="34" charset="-79"/>
                  </a:rPr>
                  <a:t>2</a:t>
                </a:r>
              </a:p>
            </p:txBody>
          </p:sp>
          <p:sp>
            <p:nvSpPr>
              <p:cNvPr id="56" name="TextBox 13">
                <a:extLst>
                  <a:ext uri="{FF2B5EF4-FFF2-40B4-BE49-F238E27FC236}">
                    <a16:creationId xmlns:a16="http://schemas.microsoft.com/office/drawing/2014/main" id="{272A45AF-3D66-4BD0-AF98-649AE83C3C41}"/>
                  </a:ext>
                </a:extLst>
              </p:cNvPr>
              <p:cNvSpPr txBox="1"/>
              <p:nvPr/>
            </p:nvSpPr>
            <p:spPr bwMode="auto">
              <a:xfrm>
                <a:off x="2326359" y="1167135"/>
                <a:ext cx="146401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57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Arial"/>
                    <a:cs typeface="Calibri" pitchFamily="34" charset="0"/>
                  </a:rPr>
                  <a:t>Split labeled data into train and test 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D9A4C2-1785-4D8F-8249-01F77D7E7AE2}"/>
                </a:ext>
              </a:extLst>
            </p:cNvPr>
            <p:cNvCxnSpPr/>
            <p:nvPr/>
          </p:nvCxnSpPr>
          <p:spPr>
            <a:xfrm>
              <a:off x="3158650" y="1288006"/>
              <a:ext cx="936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4C65F8-F458-4EB0-AFE9-6FD2FB6770A5}"/>
                </a:ext>
              </a:extLst>
            </p:cNvPr>
            <p:cNvCxnSpPr/>
            <p:nvPr/>
          </p:nvCxnSpPr>
          <p:spPr>
            <a:xfrm>
              <a:off x="3158650" y="2174231"/>
              <a:ext cx="936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5F155-8B2A-4045-85D7-89E7B0DB6CD8}"/>
                </a:ext>
              </a:extLst>
            </p:cNvPr>
            <p:cNvGrpSpPr/>
            <p:nvPr/>
          </p:nvGrpSpPr>
          <p:grpSpPr>
            <a:xfrm>
              <a:off x="4073662" y="1057174"/>
              <a:ext cx="1345784" cy="461665"/>
              <a:chOff x="3944888" y="1234777"/>
              <a:chExt cx="1345784" cy="461665"/>
            </a:xfrm>
          </p:grpSpPr>
          <p:sp>
            <p:nvSpPr>
              <p:cNvPr id="53" name="Pensées 19">
                <a:extLst>
                  <a:ext uri="{FF2B5EF4-FFF2-40B4-BE49-F238E27FC236}">
                    <a16:creationId xmlns:a16="http://schemas.microsoft.com/office/drawing/2014/main" id="{1D9F19EF-8D16-47D9-A5F9-348243E8DEDA}"/>
                  </a:ext>
                </a:extLst>
              </p:cNvPr>
              <p:cNvSpPr/>
              <p:nvPr/>
            </p:nvSpPr>
            <p:spPr>
              <a:xfrm>
                <a:off x="3944888" y="1321609"/>
                <a:ext cx="288000" cy="288000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  <a:cs typeface="Gisha" panose="020B0502040204020203" pitchFamily="34" charset="-79"/>
                  </a:rPr>
                  <a:t>3</a:t>
                </a:r>
              </a:p>
            </p:txBody>
          </p:sp>
          <p:sp>
            <p:nvSpPr>
              <p:cNvPr id="54" name="TextBox 18">
                <a:extLst>
                  <a:ext uri="{FF2B5EF4-FFF2-40B4-BE49-F238E27FC236}">
                    <a16:creationId xmlns:a16="http://schemas.microsoft.com/office/drawing/2014/main" id="{EA5D98D0-CD4C-4186-9064-9C06B80B1DBD}"/>
                  </a:ext>
                </a:extLst>
              </p:cNvPr>
              <p:cNvSpPr txBox="1"/>
              <p:nvPr/>
            </p:nvSpPr>
            <p:spPr bwMode="auto">
              <a:xfrm>
                <a:off x="4210672" y="1234777"/>
                <a:ext cx="1080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57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Arial"/>
                    <a:cs typeface="Calibri" pitchFamily="34" charset="0"/>
                  </a:rPr>
                  <a:t>Train a model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FE3C26E-1289-4130-9968-3EB7155B7C12}"/>
                </a:ext>
              </a:extLst>
            </p:cNvPr>
            <p:cNvGrpSpPr/>
            <p:nvPr/>
          </p:nvGrpSpPr>
          <p:grpSpPr>
            <a:xfrm>
              <a:off x="5748936" y="1057174"/>
              <a:ext cx="1171844" cy="461665"/>
              <a:chOff x="5885366" y="1223556"/>
              <a:chExt cx="1171844" cy="461665"/>
            </a:xfrm>
          </p:grpSpPr>
          <p:sp>
            <p:nvSpPr>
              <p:cNvPr id="51" name="Pensées 19">
                <a:extLst>
                  <a:ext uri="{FF2B5EF4-FFF2-40B4-BE49-F238E27FC236}">
                    <a16:creationId xmlns:a16="http://schemas.microsoft.com/office/drawing/2014/main" id="{283F1C55-9E1A-47A3-B443-5533EFB5D93F}"/>
                  </a:ext>
                </a:extLst>
              </p:cNvPr>
              <p:cNvSpPr/>
              <p:nvPr/>
            </p:nvSpPr>
            <p:spPr>
              <a:xfrm>
                <a:off x="5885366" y="1310388"/>
                <a:ext cx="288000" cy="288000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  <a:cs typeface="Gisha" panose="020B0502040204020203" pitchFamily="34" charset="-79"/>
                  </a:rPr>
                  <a:t>4</a:t>
                </a:r>
              </a:p>
            </p:txBody>
          </p:sp>
          <p:sp>
            <p:nvSpPr>
              <p:cNvPr id="52" name="TextBox 21">
                <a:extLst>
                  <a:ext uri="{FF2B5EF4-FFF2-40B4-BE49-F238E27FC236}">
                    <a16:creationId xmlns:a16="http://schemas.microsoft.com/office/drawing/2014/main" id="{5F4A6B87-3B7B-4C68-86BA-389AC828816C}"/>
                  </a:ext>
                </a:extLst>
              </p:cNvPr>
              <p:cNvSpPr txBox="1"/>
              <p:nvPr/>
            </p:nvSpPr>
            <p:spPr bwMode="auto">
              <a:xfrm>
                <a:off x="6151150" y="1223556"/>
                <a:ext cx="90606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57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Arial"/>
                    <a:cs typeface="Calibri" pitchFamily="34" charset="0"/>
                  </a:rPr>
                  <a:t>Test the model </a:t>
                </a: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B06193-E265-4976-966B-AA3A99918D32}"/>
                </a:ext>
              </a:extLst>
            </p:cNvPr>
            <p:cNvCxnSpPr/>
            <p:nvPr/>
          </p:nvCxnSpPr>
          <p:spPr>
            <a:xfrm>
              <a:off x="5064383" y="2174231"/>
              <a:ext cx="936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DDB3B0-BB4B-402E-9F74-C6EA6A7EC64A}"/>
                </a:ext>
              </a:extLst>
            </p:cNvPr>
            <p:cNvCxnSpPr/>
            <p:nvPr/>
          </p:nvCxnSpPr>
          <p:spPr>
            <a:xfrm>
              <a:off x="3168447" y="2576190"/>
              <a:ext cx="2808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4A6984-F1C8-4E33-B46C-D742AD16E778}"/>
                </a:ext>
              </a:extLst>
            </p:cNvPr>
            <p:cNvSpPr/>
            <p:nvPr/>
          </p:nvSpPr>
          <p:spPr bwMode="auto">
            <a:xfrm>
              <a:off x="5854890" y="2174230"/>
              <a:ext cx="959936" cy="4019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Test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BFFBE3-A591-4C9E-9FB1-79A87ECA79A6}"/>
                </a:ext>
              </a:extLst>
            </p:cNvPr>
            <p:cNvGrpSpPr/>
            <p:nvPr/>
          </p:nvGrpSpPr>
          <p:grpSpPr>
            <a:xfrm>
              <a:off x="3878730" y="1458136"/>
              <a:ext cx="1808972" cy="830997"/>
              <a:chOff x="4026589" y="1560777"/>
              <a:chExt cx="1808972" cy="830997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978DAA0-64E2-4D3B-9346-50D05304B839}"/>
                  </a:ext>
                </a:extLst>
              </p:cNvPr>
              <p:cNvSpPr/>
              <p:nvPr/>
            </p:nvSpPr>
            <p:spPr bwMode="auto">
              <a:xfrm>
                <a:off x="4026589" y="1662968"/>
                <a:ext cx="959936" cy="61390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square" tIns="91440" bIns="9144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en-US" sz="1200" b="1" kern="0" dirty="0">
                    <a:solidFill>
                      <a:srgbClr val="000000"/>
                    </a:solidFill>
                    <a:latin typeface="Arial"/>
                    <a:cs typeface="Arial" pitchFamily="34" charset="0"/>
                  </a:rPr>
                  <a:t>Train</a:t>
                </a:r>
              </a:p>
            </p:txBody>
          </p:sp>
          <p:sp>
            <p:nvSpPr>
              <p:cNvPr id="50" name="TextBox 27">
                <a:extLst>
                  <a:ext uri="{FF2B5EF4-FFF2-40B4-BE49-F238E27FC236}">
                    <a16:creationId xmlns:a16="http://schemas.microsoft.com/office/drawing/2014/main" id="{172AB7B6-20DF-4846-B617-4ED6AEDBEA84}"/>
                  </a:ext>
                </a:extLst>
              </p:cNvPr>
              <p:cNvSpPr txBox="1"/>
              <p:nvPr/>
            </p:nvSpPr>
            <p:spPr bwMode="auto">
              <a:xfrm>
                <a:off x="5007561" y="1560777"/>
                <a:ext cx="828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r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7450" indent="-171450" defTabSz="957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B10034"/>
                  </a:buCl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/>
                    <a:cs typeface="Calibri" pitchFamily="34" charset="0"/>
                  </a:rPr>
                  <a:t>SVM</a:t>
                </a:r>
              </a:p>
              <a:p>
                <a:pPr marL="207450" indent="-171450" defTabSz="957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B10034"/>
                  </a:buCl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/>
                    <a:cs typeface="Calibri" pitchFamily="34" charset="0"/>
                  </a:rPr>
                  <a:t>RF</a:t>
                </a:r>
              </a:p>
              <a:p>
                <a:pPr marL="207450" indent="-171450" defTabSz="957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B10034"/>
                  </a:buCl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/>
                    <a:cs typeface="Calibri" pitchFamily="34" charset="0"/>
                  </a:rPr>
                  <a:t>XgBoost</a:t>
                </a:r>
              </a:p>
              <a:p>
                <a:pPr marL="207450" indent="-171450" defTabSz="957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B10034"/>
                  </a:buCl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Arial"/>
                    <a:cs typeface="Calibri" pitchFamily="34" charset="0"/>
                  </a:rPr>
                  <a:t>… </a:t>
                </a:r>
              </a:p>
            </p:txBody>
          </p:sp>
        </p:grp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8AC09957-258A-4DCA-9450-0064ABDDDE1E}"/>
                </a:ext>
              </a:extLst>
            </p:cNvPr>
            <p:cNvSpPr/>
            <p:nvPr/>
          </p:nvSpPr>
          <p:spPr>
            <a:xfrm>
              <a:off x="7028335" y="1146121"/>
              <a:ext cx="280773" cy="1444248"/>
            </a:xfrm>
            <a:prstGeom prst="rightBrace">
              <a:avLst/>
            </a:prstGeom>
            <a:gradFill flip="none" rotWithShape="1">
              <a:gsLst>
                <a:gs pos="25000">
                  <a:schemeClr val="bg1"/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6553D882-CAC9-47BB-859C-752A38928D11}"/>
                </a:ext>
              </a:extLst>
            </p:cNvPr>
            <p:cNvSpPr txBox="1"/>
            <p:nvPr/>
          </p:nvSpPr>
          <p:spPr bwMode="auto">
            <a:xfrm>
              <a:off x="7427247" y="1458136"/>
              <a:ext cx="2089779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Calibri" pitchFamily="34" charset="0"/>
                </a:rPr>
                <a:t>Output :</a:t>
              </a:r>
              <a:br>
                <a:rPr lang="en-US" sz="1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Calibri" pitchFamily="34" charset="0"/>
                </a:rPr>
              </a:br>
              <a:r>
                <a:rPr lang="en-US" sz="12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Calibri" pitchFamily="34" charset="0"/>
                </a:rPr>
                <a:t>A predictive model that has been trained and tested </a:t>
              </a:r>
              <a:r>
                <a:rPr lang="en-US" sz="1200" b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Arial"/>
                  <a:cs typeface="Calibri" pitchFamily="34" charset="0"/>
                </a:rPr>
                <a:t>on the labeled data set </a:t>
              </a:r>
            </a:p>
          </p:txBody>
        </p:sp>
        <p:sp>
          <p:nvSpPr>
            <p:cNvPr id="22" name="Bent Arrow 30">
              <a:extLst>
                <a:ext uri="{FF2B5EF4-FFF2-40B4-BE49-F238E27FC236}">
                  <a16:creationId xmlns:a16="http://schemas.microsoft.com/office/drawing/2014/main" id="{D9255602-3712-455D-98B4-5FCA65DEBC49}"/>
                </a:ext>
              </a:extLst>
            </p:cNvPr>
            <p:cNvSpPr/>
            <p:nvPr/>
          </p:nvSpPr>
          <p:spPr>
            <a:xfrm rot="10800000">
              <a:off x="1790496" y="2561446"/>
              <a:ext cx="6765711" cy="1303467"/>
            </a:xfrm>
            <a:prstGeom prst="bentArrow">
              <a:avLst>
                <a:gd name="adj1" fmla="val 11387"/>
                <a:gd name="adj2" fmla="val 15100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Calibri" pitchFamily="34" charset="0"/>
              </a:endParaRPr>
            </a:p>
          </p:txBody>
        </p:sp>
        <p:sp>
          <p:nvSpPr>
            <p:cNvPr id="23" name="Pensées 19">
              <a:extLst>
                <a:ext uri="{FF2B5EF4-FFF2-40B4-BE49-F238E27FC236}">
                  <a16:creationId xmlns:a16="http://schemas.microsoft.com/office/drawing/2014/main" id="{503E6164-02A5-43C8-BB8E-2FDE04E91FAE}"/>
                </a:ext>
              </a:extLst>
            </p:cNvPr>
            <p:cNvSpPr/>
            <p:nvPr/>
          </p:nvSpPr>
          <p:spPr>
            <a:xfrm>
              <a:off x="3806722" y="3190483"/>
              <a:ext cx="288000" cy="288000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Arial"/>
                  <a:cs typeface="Gisha" panose="020B0502040204020203" pitchFamily="34" charset="-79"/>
                </a:rPr>
                <a:t>5</a:t>
              </a:r>
            </a:p>
          </p:txBody>
        </p:sp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5EC19760-00E3-4F07-BF07-BE017510043A}"/>
                </a:ext>
              </a:extLst>
            </p:cNvPr>
            <p:cNvSpPr txBox="1"/>
            <p:nvPr/>
          </p:nvSpPr>
          <p:spPr bwMode="auto">
            <a:xfrm>
              <a:off x="4109588" y="3103651"/>
              <a:ext cx="3384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Test the predictive model</a:t>
              </a:r>
              <a:br>
                <a:rPr lang="en-US" sz="1200" b="1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</a:br>
              <a:r>
                <a:rPr lang="en-US" sz="1200" b="1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on the unlabeled data set </a:t>
              </a:r>
            </a:p>
          </p:txBody>
        </p:sp>
        <p:sp>
          <p:nvSpPr>
            <p:cNvPr id="25" name="Bent Arrow 33">
              <a:extLst>
                <a:ext uri="{FF2B5EF4-FFF2-40B4-BE49-F238E27FC236}">
                  <a16:creationId xmlns:a16="http://schemas.microsoft.com/office/drawing/2014/main" id="{A8877044-5E99-4194-9E6B-049AC1E0A062}"/>
                </a:ext>
              </a:extLst>
            </p:cNvPr>
            <p:cNvSpPr/>
            <p:nvPr/>
          </p:nvSpPr>
          <p:spPr>
            <a:xfrm flipV="1">
              <a:off x="1145840" y="4804535"/>
              <a:ext cx="1258378" cy="523240"/>
            </a:xfrm>
            <a:prstGeom prst="bentArrow">
              <a:avLst>
                <a:gd name="adj1" fmla="val 25451"/>
                <a:gd name="adj2" fmla="val 32934"/>
                <a:gd name="adj3" fmla="val 50000"/>
                <a:gd name="adj4" fmla="val 49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Calibri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75BDD9-F3E2-47D7-97C0-9C6602E0CF5C}"/>
                </a:ext>
              </a:extLst>
            </p:cNvPr>
            <p:cNvSpPr/>
            <p:nvPr/>
          </p:nvSpPr>
          <p:spPr bwMode="auto">
            <a:xfrm>
              <a:off x="2523365" y="4259495"/>
              <a:ext cx="959937" cy="155870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Unlabeled data set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191146-998E-41AE-A81E-26E0C51BA6D9}"/>
                </a:ext>
              </a:extLst>
            </p:cNvPr>
            <p:cNvSpPr/>
            <p:nvPr/>
          </p:nvSpPr>
          <p:spPr bwMode="auto">
            <a:xfrm>
              <a:off x="3878730" y="4259496"/>
              <a:ext cx="959937" cy="5347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0" tIns="91440" rIns="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Positive pred. values (PPV)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77F3E36-23C4-4FF2-99EC-DCBD8DF578D2}"/>
                </a:ext>
              </a:extLst>
            </p:cNvPr>
            <p:cNvSpPr/>
            <p:nvPr/>
          </p:nvSpPr>
          <p:spPr bwMode="auto">
            <a:xfrm>
              <a:off x="3878730" y="4794197"/>
              <a:ext cx="959937" cy="10240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Negative pred. values (NPV)</a:t>
              </a:r>
            </a:p>
          </p:txBody>
        </p:sp>
        <p:sp>
          <p:nvSpPr>
            <p:cNvPr id="29" name="TextBox 37">
              <a:extLst>
                <a:ext uri="{FF2B5EF4-FFF2-40B4-BE49-F238E27FC236}">
                  <a16:creationId xmlns:a16="http://schemas.microsoft.com/office/drawing/2014/main" id="{C6563FFE-D02E-47BE-8DAA-E6F20E29C988}"/>
                </a:ext>
              </a:extLst>
            </p:cNvPr>
            <p:cNvSpPr txBox="1"/>
            <p:nvPr/>
          </p:nvSpPr>
          <p:spPr bwMode="auto">
            <a:xfrm>
              <a:off x="960410" y="5331772"/>
              <a:ext cx="180082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Output :</a:t>
              </a:r>
              <a:r>
                <a:rPr lang="en-US" sz="1200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 a prediction for each document </a:t>
              </a:r>
              <a:endParaRPr lang="en-US" sz="1200" b="1" dirty="0">
                <a:solidFill>
                  <a:srgbClr val="000000"/>
                </a:solidFill>
                <a:latin typeface="Arial"/>
                <a:cs typeface="Calibri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7071E-3A4F-45E8-BA07-9489FE295822}"/>
                </a:ext>
              </a:extLst>
            </p:cNvPr>
            <p:cNvCxnSpPr/>
            <p:nvPr/>
          </p:nvCxnSpPr>
          <p:spPr>
            <a:xfrm>
              <a:off x="4654147" y="4259495"/>
              <a:ext cx="1404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285067-F284-486B-97EF-220ACF92A0AB}"/>
                </a:ext>
              </a:extLst>
            </p:cNvPr>
            <p:cNvCxnSpPr/>
            <p:nvPr/>
          </p:nvCxnSpPr>
          <p:spPr>
            <a:xfrm>
              <a:off x="4678414" y="4794197"/>
              <a:ext cx="1404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482A7-5BC9-4E23-A8AE-8B70E95B7BA2}"/>
                </a:ext>
              </a:extLst>
            </p:cNvPr>
            <p:cNvSpPr/>
            <p:nvPr/>
          </p:nvSpPr>
          <p:spPr bwMode="auto">
            <a:xfrm>
              <a:off x="5236157" y="4259495"/>
              <a:ext cx="1436640" cy="6815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lIns="36000" tIns="91440" rIns="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Positive pred. values (PPV) and the most negative values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4B0FE6E-0F6E-40A6-8CB6-726C9063EF77}"/>
                </a:ext>
              </a:extLst>
            </p:cNvPr>
            <p:cNvGrpSpPr/>
            <p:nvPr/>
          </p:nvGrpSpPr>
          <p:grpSpPr>
            <a:xfrm>
              <a:off x="5165202" y="3816964"/>
              <a:ext cx="1101847" cy="461665"/>
              <a:chOff x="5087344" y="3882281"/>
              <a:chExt cx="1101847" cy="461665"/>
            </a:xfrm>
          </p:grpSpPr>
          <p:sp>
            <p:nvSpPr>
              <p:cNvPr id="47" name="Pensées 19">
                <a:extLst>
                  <a:ext uri="{FF2B5EF4-FFF2-40B4-BE49-F238E27FC236}">
                    <a16:creationId xmlns:a16="http://schemas.microsoft.com/office/drawing/2014/main" id="{00701B45-C93F-4553-A113-5B8150C73C80}"/>
                  </a:ext>
                </a:extLst>
              </p:cNvPr>
              <p:cNvSpPr/>
              <p:nvPr/>
            </p:nvSpPr>
            <p:spPr>
              <a:xfrm>
                <a:off x="5087344" y="3969113"/>
                <a:ext cx="288000" cy="288000"/>
              </a:xfrm>
              <a:prstGeom prst="ellipse">
                <a:avLst/>
              </a:prstGeom>
              <a:solidFill>
                <a:schemeClr val="tx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b="1" kern="0" dirty="0">
                    <a:solidFill>
                      <a:srgbClr val="FFFFFF"/>
                    </a:solidFill>
                    <a:latin typeface="Arial"/>
                    <a:cs typeface="Gisha" panose="020B0502040204020203" pitchFamily="34" charset="-79"/>
                  </a:rPr>
                  <a:t>6</a:t>
                </a:r>
              </a:p>
            </p:txBody>
          </p:sp>
          <p:sp>
            <p:nvSpPr>
              <p:cNvPr id="48" name="TextBox 42">
                <a:extLst>
                  <a:ext uri="{FF2B5EF4-FFF2-40B4-BE49-F238E27FC236}">
                    <a16:creationId xmlns:a16="http://schemas.microsoft.com/office/drawing/2014/main" id="{0AC9961B-1372-42FE-84D5-97EF8490C3C8}"/>
                  </a:ext>
                </a:extLst>
              </p:cNvPr>
              <p:cNvSpPr txBox="1"/>
              <p:nvPr/>
            </p:nvSpPr>
            <p:spPr bwMode="auto">
              <a:xfrm>
                <a:off x="5361191" y="3882281"/>
                <a:ext cx="828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5726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b="1" dirty="0">
                    <a:solidFill>
                      <a:srgbClr val="000000"/>
                    </a:solidFill>
                    <a:latin typeface="Arial"/>
                    <a:cs typeface="Calibri" pitchFamily="34" charset="0"/>
                  </a:rPr>
                  <a:t>Label the PPV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A6A4C9-8A8B-4026-BBF7-DD2B2C9D70BC}"/>
                </a:ext>
              </a:extLst>
            </p:cNvPr>
            <p:cNvCxnSpPr/>
            <p:nvPr/>
          </p:nvCxnSpPr>
          <p:spPr>
            <a:xfrm>
              <a:off x="6394515" y="4269835"/>
              <a:ext cx="504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3966E33-AE5E-4476-8E0E-5EA95F8EAAB4}"/>
                </a:ext>
              </a:extLst>
            </p:cNvPr>
            <p:cNvCxnSpPr/>
            <p:nvPr/>
          </p:nvCxnSpPr>
          <p:spPr>
            <a:xfrm>
              <a:off x="6418782" y="4804537"/>
              <a:ext cx="504000" cy="0"/>
            </a:xfrm>
            <a:prstGeom prst="line">
              <a:avLst/>
            </a:prstGeom>
            <a:ln>
              <a:noFill/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A6414A-0E4D-47AA-863A-7E5998B14189}"/>
                </a:ext>
              </a:extLst>
            </p:cNvPr>
            <p:cNvSpPr/>
            <p:nvPr/>
          </p:nvSpPr>
          <p:spPr bwMode="auto">
            <a:xfrm>
              <a:off x="6903066" y="4269835"/>
              <a:ext cx="959937" cy="30102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True +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CD2AF7-E0DE-4441-A2D4-CED14E1FE64B}"/>
                </a:ext>
              </a:extLst>
            </p:cNvPr>
            <p:cNvSpPr/>
            <p:nvPr/>
          </p:nvSpPr>
          <p:spPr bwMode="auto">
            <a:xfrm>
              <a:off x="6898515" y="4570863"/>
              <a:ext cx="964488" cy="2193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square" tIns="91440" bIns="91440"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sz="1200" b="1" kern="0" dirty="0">
                  <a:solidFill>
                    <a:srgbClr val="000000"/>
                  </a:solidFill>
                  <a:latin typeface="Arial"/>
                  <a:cs typeface="Arial" pitchFamily="34" charset="0"/>
                </a:rPr>
                <a:t>False + </a:t>
              </a:r>
            </a:p>
          </p:txBody>
        </p:sp>
        <p:sp>
          <p:nvSpPr>
            <p:cNvPr id="38" name="Pensées 19">
              <a:extLst>
                <a:ext uri="{FF2B5EF4-FFF2-40B4-BE49-F238E27FC236}">
                  <a16:creationId xmlns:a16="http://schemas.microsoft.com/office/drawing/2014/main" id="{EC98C49C-2F1A-4581-B29E-BEAC66AD4740}"/>
                </a:ext>
              </a:extLst>
            </p:cNvPr>
            <p:cNvSpPr/>
            <p:nvPr/>
          </p:nvSpPr>
          <p:spPr>
            <a:xfrm>
              <a:off x="5165202" y="5114703"/>
              <a:ext cx="288000" cy="288000"/>
            </a:xfrm>
            <a:prstGeom prst="ellipse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b="1" kern="0" dirty="0">
                  <a:solidFill>
                    <a:srgbClr val="FFFFFF"/>
                  </a:solidFill>
                  <a:latin typeface="Arial"/>
                  <a:cs typeface="Gisha" panose="020B0502040204020203" pitchFamily="34" charset="-79"/>
                </a:rPr>
                <a:t>7</a:t>
              </a:r>
            </a:p>
          </p:txBody>
        </p:sp>
        <p:sp>
          <p:nvSpPr>
            <p:cNvPr id="39" name="TextBox 48">
              <a:extLst>
                <a:ext uri="{FF2B5EF4-FFF2-40B4-BE49-F238E27FC236}">
                  <a16:creationId xmlns:a16="http://schemas.microsoft.com/office/drawing/2014/main" id="{FD7032EC-FD3B-4D12-9C5B-90BA767491DA}"/>
                </a:ext>
              </a:extLst>
            </p:cNvPr>
            <p:cNvSpPr txBox="1"/>
            <p:nvPr/>
          </p:nvSpPr>
          <p:spPr bwMode="auto">
            <a:xfrm>
              <a:off x="5439049" y="5027871"/>
              <a:ext cx="1870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Measure performance</a:t>
              </a:r>
              <a:br>
                <a:rPr lang="en-US" sz="1200" b="1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</a:br>
              <a:r>
                <a:rPr lang="en-US" sz="1200" dirty="0">
                  <a:solidFill>
                    <a:srgbClr val="000000"/>
                  </a:solidFill>
                  <a:latin typeface="Arial"/>
                  <a:cs typeface="Calibri" pitchFamily="34" charset="0"/>
                  <a:sym typeface="Wingdings" panose="05000000000000000000" pitchFamily="2" charset="2"/>
                </a:rPr>
                <a:t> O</a:t>
              </a:r>
              <a:r>
                <a:rPr lang="en-US" sz="1200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ne ratio could be: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1B9855-A6A9-4421-88A3-3765C92DA8DF}"/>
                </a:ext>
              </a:extLst>
            </p:cNvPr>
            <p:cNvCxnSpPr/>
            <p:nvPr/>
          </p:nvCxnSpPr>
          <p:spPr>
            <a:xfrm>
              <a:off x="6014038" y="5801602"/>
              <a:ext cx="7200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50">
              <a:extLst>
                <a:ext uri="{FF2B5EF4-FFF2-40B4-BE49-F238E27FC236}">
                  <a16:creationId xmlns:a16="http://schemas.microsoft.com/office/drawing/2014/main" id="{C1100887-BCE2-458A-A679-85DDA0876930}"/>
                </a:ext>
              </a:extLst>
            </p:cNvPr>
            <p:cNvSpPr txBox="1"/>
            <p:nvPr/>
          </p:nvSpPr>
          <p:spPr bwMode="auto">
            <a:xfrm>
              <a:off x="6050078" y="5467162"/>
              <a:ext cx="6480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True + </a:t>
              </a:r>
            </a:p>
          </p:txBody>
        </p:sp>
        <p:sp>
          <p:nvSpPr>
            <p:cNvPr id="42" name="TextBox 51">
              <a:extLst>
                <a:ext uri="{FF2B5EF4-FFF2-40B4-BE49-F238E27FC236}">
                  <a16:creationId xmlns:a16="http://schemas.microsoft.com/office/drawing/2014/main" id="{4AE1DA8C-6629-46C3-98EA-ADB12FA153F4}"/>
                </a:ext>
              </a:extLst>
            </p:cNvPr>
            <p:cNvSpPr txBox="1"/>
            <p:nvPr/>
          </p:nvSpPr>
          <p:spPr bwMode="auto">
            <a:xfrm>
              <a:off x="6050078" y="5828423"/>
              <a:ext cx="64800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PPV</a:t>
              </a:r>
            </a:p>
          </p:txBody>
        </p:sp>
        <p:sp>
          <p:nvSpPr>
            <p:cNvPr id="43" name="TextBox 52">
              <a:extLst>
                <a:ext uri="{FF2B5EF4-FFF2-40B4-BE49-F238E27FC236}">
                  <a16:creationId xmlns:a16="http://schemas.microsoft.com/office/drawing/2014/main" id="{B9095A0B-7015-4292-9339-8B1D97961866}"/>
                </a:ext>
              </a:extLst>
            </p:cNvPr>
            <p:cNvSpPr txBox="1"/>
            <p:nvPr/>
          </p:nvSpPr>
          <p:spPr bwMode="auto">
            <a:xfrm>
              <a:off x="7799033" y="5027871"/>
              <a:ext cx="183448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5726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Confusion matrix </a:t>
              </a:r>
              <a:r>
                <a:rPr lang="en-US" sz="1200" dirty="0">
                  <a:solidFill>
                    <a:srgbClr val="000000"/>
                  </a:solidFill>
                  <a:latin typeface="Arial"/>
                  <a:cs typeface="Calibri" pitchFamily="34" charset="0"/>
                </a:rPr>
                <a:t>could also be used to assess the performance of the predictive model </a:t>
              </a:r>
            </a:p>
          </p:txBody>
        </p:sp>
        <p:pic>
          <p:nvPicPr>
            <p:cNvPr id="44" name="Picture 43" descr="https://d30y9cdsu7xlg0.cloudfront.net/png/153883-200.png">
              <a:extLst>
                <a:ext uri="{FF2B5EF4-FFF2-40B4-BE49-F238E27FC236}">
                  <a16:creationId xmlns:a16="http://schemas.microsoft.com/office/drawing/2014/main" id="{CA54D7B3-1AF1-4C65-AFE7-9B5F5141D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18000" contrast="-5000"/>
            </a:blip>
            <a:srcRect/>
            <a:stretch>
              <a:fillRect/>
            </a:stretch>
          </p:blipFill>
          <p:spPr bwMode="auto">
            <a:xfrm>
              <a:off x="7424367" y="4967249"/>
              <a:ext cx="522287" cy="522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Bent Arrow 60">
              <a:extLst>
                <a:ext uri="{FF2B5EF4-FFF2-40B4-BE49-F238E27FC236}">
                  <a16:creationId xmlns:a16="http://schemas.microsoft.com/office/drawing/2014/main" id="{BD3781F4-C733-4DA9-8C75-E3FAD11024F3}"/>
                </a:ext>
              </a:extLst>
            </p:cNvPr>
            <p:cNvSpPr/>
            <p:nvPr/>
          </p:nvSpPr>
          <p:spPr>
            <a:xfrm rot="10800000">
              <a:off x="1145839" y="5543436"/>
              <a:ext cx="4519446" cy="693875"/>
            </a:xfrm>
            <a:prstGeom prst="bentArrow">
              <a:avLst>
                <a:gd name="adj1" fmla="val 22804"/>
                <a:gd name="adj2" fmla="val 11402"/>
                <a:gd name="adj3" fmla="val 37328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Calibri" pitchFamily="34" charset="0"/>
              </a:endParaRPr>
            </a:p>
          </p:txBody>
        </p:sp>
        <p:sp>
          <p:nvSpPr>
            <p:cNvPr id="46" name="Bent Arrow 59">
              <a:extLst>
                <a:ext uri="{FF2B5EF4-FFF2-40B4-BE49-F238E27FC236}">
                  <a16:creationId xmlns:a16="http://schemas.microsoft.com/office/drawing/2014/main" id="{1B8E36D0-7C54-417B-B6B6-B76A54D4239A}"/>
                </a:ext>
              </a:extLst>
            </p:cNvPr>
            <p:cNvSpPr/>
            <p:nvPr/>
          </p:nvSpPr>
          <p:spPr>
            <a:xfrm rot="16200000">
              <a:off x="352147" y="1525074"/>
              <a:ext cx="4673257" cy="4751219"/>
            </a:xfrm>
            <a:prstGeom prst="bentArrow">
              <a:avLst>
                <a:gd name="adj1" fmla="val 3431"/>
                <a:gd name="adj2" fmla="val 4026"/>
                <a:gd name="adj3" fmla="val 8229"/>
                <a:gd name="adj4" fmla="val 1128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Calibri" pitchFamily="34" charset="0"/>
              </a:endParaRPr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7B8AD62A-2B67-4388-A705-98DC5D489424}"/>
              </a:ext>
            </a:extLst>
          </p:cNvPr>
          <p:cNvSpPr>
            <a:spLocks noGrp="1"/>
          </p:cNvSpPr>
          <p:nvPr/>
        </p:nvSpPr>
        <p:spPr>
          <a:xfrm>
            <a:off x="472409" y="30326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Self Training (1/3)</a:t>
            </a:r>
          </a:p>
        </p:txBody>
      </p:sp>
    </p:spTree>
    <p:extLst>
      <p:ext uri="{BB962C8B-B14F-4D97-AF65-F5344CB8AC3E}">
        <p14:creationId xmlns:p14="http://schemas.microsoft.com/office/powerpoint/2010/main" val="1267103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DAF-873C-44C3-A769-2E4E201D6B21}"/>
              </a:ext>
            </a:extLst>
          </p:cNvPr>
          <p:cNvSpPr>
            <a:spLocks noGrp="1"/>
          </p:cNvSpPr>
          <p:nvPr/>
        </p:nvSpPr>
        <p:spPr>
          <a:xfrm>
            <a:off x="472409" y="30326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Self Training (2/3)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0A7F8-6AB3-46B9-9057-973F1EEA7CC9}"/>
              </a:ext>
            </a:extLst>
          </p:cNvPr>
          <p:cNvSpPr/>
          <p:nvPr/>
        </p:nvSpPr>
        <p:spPr>
          <a:xfrm>
            <a:off x="472409" y="3342634"/>
            <a:ext cx="5314138" cy="31393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simplest semi-supervised learning method.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wrapper method, applies to existing (complex) classifiers.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Often used in real tasks like natural language processing.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29F26A-8126-41E2-92AF-E980381D294E}"/>
              </a:ext>
            </a:extLst>
          </p:cNvPr>
          <p:cNvSpPr/>
          <p:nvPr/>
        </p:nvSpPr>
        <p:spPr>
          <a:xfrm>
            <a:off x="472409" y="1549408"/>
            <a:ext cx="11268208" cy="830823"/>
          </a:xfrm>
          <a:prstGeom prst="roundRect">
            <a:avLst/>
          </a:prstGeom>
          <a:solidFill>
            <a:srgbClr val="227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assumption:</a:t>
            </a:r>
          </a:p>
          <a:p>
            <a:pPr algn="ctr"/>
            <a:r>
              <a:rPr lang="en-US" b="1" dirty="0"/>
              <a:t>One’s own high confidence predictions are correct. </a:t>
            </a:r>
            <a:endParaRPr lang="fr-F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7B44-EAB6-438D-B176-71D4442B0832}"/>
              </a:ext>
            </a:extLst>
          </p:cNvPr>
          <p:cNvSpPr/>
          <p:nvPr/>
        </p:nvSpPr>
        <p:spPr>
          <a:xfrm>
            <a:off x="6171681" y="2581798"/>
            <a:ext cx="5314138" cy="286232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Early mistakes could reinforce themselves.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Convergence is not guaranteed and theorical framework is unclear</a:t>
            </a: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B4C384-5AE0-4C5B-B9CF-D673E3A3062C}"/>
              </a:ext>
            </a:extLst>
          </p:cNvPr>
          <p:cNvSpPr/>
          <p:nvPr/>
        </p:nvSpPr>
        <p:spPr>
          <a:xfrm>
            <a:off x="2156867" y="2813002"/>
            <a:ext cx="2170827" cy="460690"/>
          </a:xfrm>
          <a:prstGeom prst="roundRect">
            <a:avLst/>
          </a:prstGeom>
          <a:solidFill>
            <a:srgbClr val="3DBF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Strengths</a:t>
            </a:r>
            <a:endParaRPr lang="fr-F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D959F7-9B6A-4F3D-891A-C87409830DBB}"/>
              </a:ext>
            </a:extLst>
          </p:cNvPr>
          <p:cNvSpPr/>
          <p:nvPr/>
        </p:nvSpPr>
        <p:spPr>
          <a:xfrm>
            <a:off x="7600222" y="2792062"/>
            <a:ext cx="2170827" cy="460690"/>
          </a:xfrm>
          <a:prstGeom prst="roundRect">
            <a:avLst/>
          </a:prstGeom>
          <a:solidFill>
            <a:srgbClr val="04B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Weaknesses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27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DAF-873C-44C3-A769-2E4E201D6B21}"/>
              </a:ext>
            </a:extLst>
          </p:cNvPr>
          <p:cNvSpPr>
            <a:spLocks noGrp="1"/>
          </p:cNvSpPr>
          <p:nvPr/>
        </p:nvSpPr>
        <p:spPr>
          <a:xfrm>
            <a:off x="472409" y="30326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Self Training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BC922-8F81-48AB-945E-BF3A93865A1E}"/>
              </a:ext>
            </a:extLst>
          </p:cNvPr>
          <p:cNvSpPr txBox="1"/>
          <p:nvPr/>
        </p:nvSpPr>
        <p:spPr>
          <a:xfrm>
            <a:off x="760837" y="1940482"/>
            <a:ext cx="108890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Steps</a:t>
            </a:r>
            <a:r>
              <a:rPr lang="fr-FR" b="1" dirty="0"/>
              <a:t>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 err="1"/>
              <a:t>Compute</a:t>
            </a:r>
            <a:r>
              <a:rPr lang="fr-FR" i="1" dirty="0"/>
              <a:t> LDA to </a:t>
            </a:r>
            <a:r>
              <a:rPr lang="fr-FR" i="1" dirty="0" err="1"/>
              <a:t>find</a:t>
            </a:r>
            <a:r>
              <a:rPr lang="fr-FR" i="1" dirty="0"/>
              <a:t> </a:t>
            </a:r>
            <a:r>
              <a:rPr lang="fr-FR" i="1" dirty="0" err="1"/>
              <a:t>interpretable</a:t>
            </a:r>
            <a:r>
              <a:rPr lang="fr-FR" i="1" dirty="0"/>
              <a:t> topics</a:t>
            </a:r>
          </a:p>
          <a:p>
            <a:endParaRPr lang="fr-F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Label </a:t>
            </a:r>
            <a:r>
              <a:rPr lang="fr-FR" i="1" dirty="0" err="1"/>
              <a:t>reviews</a:t>
            </a:r>
            <a:r>
              <a:rPr lang="fr-FR" i="1" dirty="0"/>
              <a:t> </a:t>
            </a:r>
            <a:r>
              <a:rPr lang="fr-FR" i="1" dirty="0" err="1"/>
              <a:t>manualy</a:t>
            </a:r>
            <a:r>
              <a:rPr lang="fr-FR" i="1" dirty="0" err="1">
                <a:sym typeface="Wingdings" panose="05000000000000000000" pitchFamily="2" charset="2"/>
              </a:rPr>
              <a:t></a:t>
            </a:r>
            <a:r>
              <a:rPr lang="fr-FR" i="1" dirty="0" err="1"/>
              <a:t>topics</a:t>
            </a:r>
            <a:r>
              <a:rPr lang="fr-FR" i="1" dirty="0"/>
              <a:t> </a:t>
            </a:r>
            <a:r>
              <a:rPr lang="fr-FR" i="1" dirty="0" err="1"/>
              <a:t>became</a:t>
            </a:r>
            <a:r>
              <a:rPr lang="fr-FR" i="1" dirty="0"/>
              <a:t>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Build</a:t>
            </a:r>
            <a:r>
              <a:rPr lang="fr-FR" b="1" dirty="0"/>
              <a:t> one classifier per label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Binary</a:t>
            </a:r>
            <a:r>
              <a:rPr lang="fr-FR" b="1" dirty="0"/>
              <a:t> classification of </a:t>
            </a:r>
            <a:r>
              <a:rPr lang="fr-FR" b="1" dirty="0" err="1"/>
              <a:t>unlabeled</a:t>
            </a:r>
            <a:r>
              <a:rPr lang="fr-FR" b="1" dirty="0"/>
              <a:t> </a:t>
            </a:r>
            <a:r>
              <a:rPr lang="fr-FR" b="1" dirty="0" err="1"/>
              <a:t>reviews</a:t>
            </a:r>
            <a:r>
              <a:rPr lang="fr-FR" b="1" dirty="0"/>
              <a:t> (1 has the label 0 </a:t>
            </a:r>
            <a:r>
              <a:rPr lang="fr-FR" b="1" dirty="0" err="1"/>
              <a:t>does</a:t>
            </a:r>
            <a:r>
              <a:rPr lang="fr-FR" b="1" dirty="0"/>
              <a:t> not have the label)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Include</a:t>
            </a:r>
            <a:r>
              <a:rPr lang="fr-FR" b="1" dirty="0"/>
              <a:t> high confidence </a:t>
            </a:r>
            <a:r>
              <a:rPr lang="fr-FR" b="1" dirty="0" err="1"/>
              <a:t>reviews</a:t>
            </a:r>
            <a:r>
              <a:rPr lang="fr-FR" b="1" dirty="0"/>
              <a:t> in training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Repeat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823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11B7E6F-51EC-4336-9480-DF3878B46FBA}"/>
              </a:ext>
            </a:extLst>
          </p:cNvPr>
          <p:cNvSpPr txBox="1">
            <a:spLocks/>
          </p:cNvSpPr>
          <p:nvPr/>
        </p:nvSpPr>
        <p:spPr>
          <a:xfrm>
            <a:off x="454366" y="-79950"/>
            <a:ext cx="11283268" cy="1034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Measure the performance of a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7BED0-D593-4A7C-806F-3E2C99245E37}"/>
              </a:ext>
            </a:extLst>
          </p:cNvPr>
          <p:cNvSpPr txBox="1"/>
          <p:nvPr/>
        </p:nvSpPr>
        <p:spPr>
          <a:xfrm>
            <a:off x="2250103" y="1137641"/>
            <a:ext cx="249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</a:rPr>
              <a:t>Confusion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A357B-CA8D-495C-9D2E-B5BE95C7D2F4}"/>
              </a:ext>
            </a:extLst>
          </p:cNvPr>
          <p:cNvSpPr txBox="1"/>
          <p:nvPr/>
        </p:nvSpPr>
        <p:spPr>
          <a:xfrm>
            <a:off x="1780849" y="4606721"/>
            <a:ext cx="372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tx2"/>
                </a:solidFill>
              </a:rPr>
              <a:t>Which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metric</a:t>
            </a:r>
            <a:r>
              <a:rPr lang="fr-FR" sz="2400" dirty="0">
                <a:solidFill>
                  <a:schemeClr val="tx2"/>
                </a:solidFill>
              </a:rPr>
              <a:t> in </a:t>
            </a:r>
            <a:r>
              <a:rPr lang="fr-FR" sz="2400" dirty="0" err="1">
                <a:solidFill>
                  <a:schemeClr val="tx2"/>
                </a:solidFill>
              </a:rPr>
              <a:t>our</a:t>
            </a:r>
            <a:r>
              <a:rPr lang="fr-FR" sz="2400" dirty="0">
                <a:solidFill>
                  <a:schemeClr val="tx2"/>
                </a:solidFill>
              </a:rPr>
              <a:t> case?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53DB2-929D-4756-BE80-8B02F0D3ADDD}"/>
              </a:ext>
            </a:extLst>
          </p:cNvPr>
          <p:cNvSpPr txBox="1"/>
          <p:nvPr/>
        </p:nvSpPr>
        <p:spPr>
          <a:xfrm>
            <a:off x="1061281" y="5343367"/>
            <a:ext cx="51664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recall</a:t>
            </a:r>
            <a:r>
              <a:rPr lang="fr-FR" sz="1400" dirty="0"/>
              <a:t> and </a:t>
            </a:r>
            <a:r>
              <a:rPr lang="fr-FR" sz="1400" dirty="0" err="1"/>
              <a:t>precision</a:t>
            </a:r>
            <a:r>
              <a:rPr lang="fr-FR" sz="1400" dirty="0"/>
              <a:t> </a:t>
            </a:r>
            <a:r>
              <a:rPr lang="fr-FR" sz="1400" dirty="0" err="1"/>
              <a:t>make</a:t>
            </a:r>
            <a:r>
              <a:rPr lang="fr-FR" sz="1400" dirty="0"/>
              <a:t> </a:t>
            </a:r>
            <a:r>
              <a:rPr lang="fr-FR" sz="1400" dirty="0" err="1"/>
              <a:t>sense</a:t>
            </a:r>
            <a:r>
              <a:rPr lang="fr-FR" sz="1400" dirty="0"/>
              <a:t>. A combination of the </a:t>
            </a:r>
            <a:r>
              <a:rPr lang="fr-FR" sz="1400" dirty="0" err="1"/>
              <a:t>two</a:t>
            </a:r>
            <a:r>
              <a:rPr lang="fr-FR" sz="1400" dirty="0"/>
              <a:t>, like F-beta scores </a:t>
            </a:r>
            <a:r>
              <a:rPr lang="fr-FR" sz="1400" dirty="0" err="1"/>
              <a:t>seems</a:t>
            </a:r>
            <a:r>
              <a:rPr lang="fr-FR" sz="1400" dirty="0"/>
              <a:t> </a:t>
            </a:r>
            <a:r>
              <a:rPr lang="fr-FR" sz="1400" dirty="0" err="1"/>
              <a:t>adequate</a:t>
            </a:r>
            <a:r>
              <a:rPr lang="fr-FR" sz="1400" dirty="0"/>
              <a:t>. </a:t>
            </a:r>
            <a:r>
              <a:rPr lang="fr-FR" sz="1400" dirty="0" err="1"/>
              <a:t>Which</a:t>
            </a:r>
            <a:r>
              <a:rPr lang="fr-FR" sz="1400" dirty="0"/>
              <a:t> beta?</a:t>
            </a:r>
          </a:p>
        </p:txBody>
      </p:sp>
      <p:pic>
        <p:nvPicPr>
          <p:cNvPr id="6" name="Picture 2" descr="https://upload.wikimedia.org/wikipedia/commons/thumb/2/26/Precisionrecall.svg/350px-Precisionrecall.svg.png">
            <a:extLst>
              <a:ext uri="{FF2B5EF4-FFF2-40B4-BE49-F238E27FC236}">
                <a16:creationId xmlns:a16="http://schemas.microsoft.com/office/drawing/2014/main" id="{3A5B80F1-42B8-4AE2-9FEB-83293090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250" y="1539865"/>
            <a:ext cx="2675101" cy="51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907303-E4C8-4B44-9414-CF8DF985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15501"/>
              </p:ext>
            </p:extLst>
          </p:nvPr>
        </p:nvGraphicFramePr>
        <p:xfrm>
          <a:off x="1346993" y="1779116"/>
          <a:ext cx="4146663" cy="878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221">
                  <a:extLst>
                    <a:ext uri="{9D8B030D-6E8A-4147-A177-3AD203B41FA5}">
                      <a16:colId xmlns:a16="http://schemas.microsoft.com/office/drawing/2014/main" val="2285725578"/>
                    </a:ext>
                  </a:extLst>
                </a:gridCol>
                <a:gridCol w="1382221">
                  <a:extLst>
                    <a:ext uri="{9D8B030D-6E8A-4147-A177-3AD203B41FA5}">
                      <a16:colId xmlns:a16="http://schemas.microsoft.com/office/drawing/2014/main" val="2323888912"/>
                    </a:ext>
                  </a:extLst>
                </a:gridCol>
                <a:gridCol w="1382221">
                  <a:extLst>
                    <a:ext uri="{9D8B030D-6E8A-4147-A177-3AD203B41FA5}">
                      <a16:colId xmlns:a16="http://schemas.microsoft.com/office/drawing/2014/main" val="3390753406"/>
                    </a:ext>
                  </a:extLst>
                </a:gridCol>
              </a:tblGrid>
              <a:tr h="292783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78044" marR="78044" marT="39022" marB="390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Actual = True</a:t>
                      </a:r>
                    </a:p>
                  </a:txBody>
                  <a:tcPr marL="78044" marR="78044" marT="39022" marB="390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Actual = False</a:t>
                      </a:r>
                    </a:p>
                  </a:txBody>
                  <a:tcPr marL="78044" marR="78044" marT="39022" marB="39022"/>
                </a:tc>
                <a:extLst>
                  <a:ext uri="{0D108BD9-81ED-4DB2-BD59-A6C34878D82A}">
                    <a16:rowId xmlns:a16="http://schemas.microsoft.com/office/drawing/2014/main" val="1578228093"/>
                  </a:ext>
                </a:extLst>
              </a:tr>
              <a:tr h="292783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Predicted = True</a:t>
                      </a:r>
                    </a:p>
                  </a:txBody>
                  <a:tcPr marL="78044" marR="78044" marT="39022" marB="3902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TP</a:t>
                      </a:r>
                    </a:p>
                  </a:txBody>
                  <a:tcPr marL="78044" marR="78044" marT="39022" marB="390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FP</a:t>
                      </a:r>
                    </a:p>
                  </a:txBody>
                  <a:tcPr marL="78044" marR="78044" marT="39022" marB="39022"/>
                </a:tc>
                <a:extLst>
                  <a:ext uri="{0D108BD9-81ED-4DB2-BD59-A6C34878D82A}">
                    <a16:rowId xmlns:a16="http://schemas.microsoft.com/office/drawing/2014/main" val="2288065332"/>
                  </a:ext>
                </a:extLst>
              </a:tr>
              <a:tr h="292783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Predicted = False</a:t>
                      </a:r>
                    </a:p>
                  </a:txBody>
                  <a:tcPr marL="78044" marR="78044" marT="39022" marB="390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FN</a:t>
                      </a:r>
                    </a:p>
                  </a:txBody>
                  <a:tcPr marL="78044" marR="78044" marT="39022" marB="390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TN</a:t>
                      </a:r>
                    </a:p>
                  </a:txBody>
                  <a:tcPr marL="78044" marR="78044" marT="39022" marB="39022"/>
                </a:tc>
                <a:extLst>
                  <a:ext uri="{0D108BD9-81ED-4DB2-BD59-A6C34878D82A}">
                    <a16:rowId xmlns:a16="http://schemas.microsoft.com/office/drawing/2014/main" val="4630043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FBAC2B-01ED-456B-AE49-C89DF9F77FE7}"/>
              </a:ext>
            </a:extLst>
          </p:cNvPr>
          <p:cNvSpPr txBox="1"/>
          <p:nvPr/>
        </p:nvSpPr>
        <p:spPr>
          <a:xfrm>
            <a:off x="2847157" y="3030404"/>
            <a:ext cx="130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tx2"/>
                </a:solidFill>
              </a:rPr>
              <a:t>Accuracy</a:t>
            </a:r>
            <a:endParaRPr lang="fr-FR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E124B-57DB-4DE8-AEF0-797B0FE922BF}"/>
                  </a:ext>
                </a:extLst>
              </p:cNvPr>
              <p:cNvSpPr txBox="1"/>
              <p:nvPr/>
            </p:nvSpPr>
            <p:spPr>
              <a:xfrm>
                <a:off x="994227" y="3586308"/>
                <a:ext cx="5300548" cy="445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8E124B-57DB-4DE8-AEF0-797B0FE9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27" y="3586308"/>
                <a:ext cx="5300548" cy="445315"/>
              </a:xfrm>
              <a:prstGeom prst="rect">
                <a:avLst/>
              </a:prstGeom>
              <a:blipFill>
                <a:blip r:embed="rId3"/>
                <a:stretch>
                  <a:fillRect t="-2740" b="-178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BF68159-CA80-46DA-8B55-49588623D01C}"/>
              </a:ext>
            </a:extLst>
          </p:cNvPr>
          <p:cNvSpPr txBox="1"/>
          <p:nvPr/>
        </p:nvSpPr>
        <p:spPr>
          <a:xfrm>
            <a:off x="7394902" y="1137641"/>
            <a:ext cx="2597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tx2"/>
                </a:solidFill>
              </a:rPr>
              <a:t>Precision</a:t>
            </a:r>
            <a:r>
              <a:rPr lang="fr-FR" sz="2400" dirty="0">
                <a:solidFill>
                  <a:schemeClr val="tx2"/>
                </a:solidFill>
              </a:rPr>
              <a:t> and </a:t>
            </a:r>
            <a:r>
              <a:rPr lang="fr-FR" sz="2400" dirty="0" err="1">
                <a:solidFill>
                  <a:schemeClr val="tx2"/>
                </a:solidFill>
              </a:rPr>
              <a:t>recall</a:t>
            </a:r>
            <a:endParaRPr lang="fr-FR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1F716-80C7-4CC9-8798-8ABB78659A06}"/>
                  </a:ext>
                </a:extLst>
              </p:cNvPr>
              <p:cNvSpPr txBox="1"/>
              <p:nvPr/>
            </p:nvSpPr>
            <p:spPr>
              <a:xfrm>
                <a:off x="2304165" y="6049235"/>
                <a:ext cx="2680669" cy="470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b="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1F716-80C7-4CC9-8798-8ABB786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65" y="6049235"/>
                <a:ext cx="2680669" cy="470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341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13CDB2A-F15A-46B4-AEA1-F61F448CD544}"/>
              </a:ext>
            </a:extLst>
          </p:cNvPr>
          <p:cNvSpPr>
            <a:spLocks noGrp="1"/>
          </p:cNvSpPr>
          <p:nvPr/>
        </p:nvSpPr>
        <p:spPr>
          <a:xfrm>
            <a:off x="302775" y="38132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Hands-on: Semi Supervised learning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18E84-DB06-48B5-936D-31F871A46575}"/>
              </a:ext>
            </a:extLst>
          </p:cNvPr>
          <p:cNvSpPr/>
          <p:nvPr/>
        </p:nvSpPr>
        <p:spPr>
          <a:xfrm>
            <a:off x="2263336" y="1774261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22759E"/>
                </a:solidFill>
                <a:latin typeface="Lato"/>
              </a:rPr>
              <a:t>Build a classifier using the data labeled by hand and test semi supervised approaches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2759E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BC200A-8C25-4233-9FE5-AF775271D0BB}"/>
              </a:ext>
            </a:extLst>
          </p:cNvPr>
          <p:cNvGrpSpPr/>
          <p:nvPr/>
        </p:nvGrpSpPr>
        <p:grpSpPr>
          <a:xfrm>
            <a:off x="10521075" y="1234741"/>
            <a:ext cx="1368151" cy="461665"/>
            <a:chOff x="1098030" y="5226606"/>
            <a:chExt cx="1368151" cy="46166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8607B4C-A143-4366-8BC1-F762FFB4F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0"/>
            <a:stretch/>
          </p:blipFill>
          <p:spPr>
            <a:xfrm>
              <a:off x="1098030" y="5245026"/>
              <a:ext cx="504087" cy="432000"/>
            </a:xfrm>
            <a:prstGeom prst="rect">
              <a:avLst/>
            </a:prstGeom>
          </p:spPr>
        </p:pic>
        <p:sp>
          <p:nvSpPr>
            <p:cNvPr id="17" name="TextBox 50">
              <a:extLst>
                <a:ext uri="{FF2B5EF4-FFF2-40B4-BE49-F238E27FC236}">
                  <a16:creationId xmlns:a16="http://schemas.microsoft.com/office/drawing/2014/main" id="{984BADBD-9283-42C5-9906-8EEF61D47069}"/>
                </a:ext>
              </a:extLst>
            </p:cNvPr>
            <p:cNvSpPr txBox="1"/>
            <p:nvPr/>
          </p:nvSpPr>
          <p:spPr bwMode="auto">
            <a:xfrm>
              <a:off x="1707554" y="5226606"/>
              <a:ext cx="758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30’</a:t>
              </a:r>
            </a:p>
          </p:txBody>
        </p:sp>
      </p:grp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id="{3D3DCB57-3B93-4CED-8EA6-CB6D9571C00D}"/>
              </a:ext>
            </a:extLst>
          </p:cNvPr>
          <p:cNvSpPr/>
          <p:nvPr/>
        </p:nvSpPr>
        <p:spPr>
          <a:xfrm>
            <a:off x="10469089" y="1173492"/>
            <a:ext cx="1368000" cy="576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1AD4C0-2252-4D0F-90A7-A84A3C83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272" y="2665038"/>
            <a:ext cx="3373456" cy="337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71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8C44-BDDE-4D95-B7F8-4493F6207907}"/>
              </a:ext>
            </a:extLst>
          </p:cNvPr>
          <p:cNvSpPr>
            <a:spLocks noGrp="1"/>
          </p:cNvSpPr>
          <p:nvPr/>
        </p:nvSpPr>
        <p:spPr>
          <a:xfrm>
            <a:off x="302775" y="38132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Hands-on: Semi supervised learning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B13A1D-02BE-43D3-8B17-FA36CD37792C}"/>
              </a:ext>
            </a:extLst>
          </p:cNvPr>
          <p:cNvSpPr/>
          <p:nvPr/>
        </p:nvSpPr>
        <p:spPr>
          <a:xfrm>
            <a:off x="2263336" y="1774261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2759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Restitution by 1 group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596CBA-7761-4B91-88F4-F31DE3D0B8A9}"/>
              </a:ext>
            </a:extLst>
          </p:cNvPr>
          <p:cNvGrpSpPr/>
          <p:nvPr/>
        </p:nvGrpSpPr>
        <p:grpSpPr>
          <a:xfrm>
            <a:off x="10521075" y="1234741"/>
            <a:ext cx="1368151" cy="461665"/>
            <a:chOff x="1098030" y="5226606"/>
            <a:chExt cx="1368151" cy="4616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280C3B-C09A-45B1-B228-001FA6C85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0"/>
            <a:stretch/>
          </p:blipFill>
          <p:spPr>
            <a:xfrm>
              <a:off x="1098030" y="5245026"/>
              <a:ext cx="504087" cy="432000"/>
            </a:xfrm>
            <a:prstGeom prst="rect">
              <a:avLst/>
            </a:prstGeom>
          </p:spPr>
        </p:pic>
        <p:sp>
          <p:nvSpPr>
            <p:cNvPr id="8" name="TextBox 50">
              <a:extLst>
                <a:ext uri="{FF2B5EF4-FFF2-40B4-BE49-F238E27FC236}">
                  <a16:creationId xmlns:a16="http://schemas.microsoft.com/office/drawing/2014/main" id="{ABB6FD24-CE51-48BD-9D7B-4AE9B4DB9C38}"/>
                </a:ext>
              </a:extLst>
            </p:cNvPr>
            <p:cNvSpPr txBox="1"/>
            <p:nvPr/>
          </p:nvSpPr>
          <p:spPr bwMode="auto">
            <a:xfrm>
              <a:off x="1707554" y="5226606"/>
              <a:ext cx="758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15’</a:t>
              </a:r>
            </a:p>
          </p:txBody>
        </p:sp>
      </p:grpSp>
      <p:sp>
        <p:nvSpPr>
          <p:cNvPr id="5" name="Rounded Rectangle 51">
            <a:extLst>
              <a:ext uri="{FF2B5EF4-FFF2-40B4-BE49-F238E27FC236}">
                <a16:creationId xmlns:a16="http://schemas.microsoft.com/office/drawing/2014/main" id="{7B07A202-476C-4941-8340-250A77EA437D}"/>
              </a:ext>
            </a:extLst>
          </p:cNvPr>
          <p:cNvSpPr/>
          <p:nvPr/>
        </p:nvSpPr>
        <p:spPr>
          <a:xfrm>
            <a:off x="10469089" y="1173492"/>
            <a:ext cx="1368000" cy="576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7BAF3-61AE-46ED-B4FE-5C493D50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98" y="2913096"/>
            <a:ext cx="3563576" cy="35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0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169-CB0B-430A-9D1F-0273D40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4515-6AD4-452C-A144-594387AB65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0"/>
          <a:stretch/>
        </p:blipFill>
        <p:spPr>
          <a:xfrm>
            <a:off x="0" y="1447710"/>
            <a:ext cx="3125793" cy="47605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F75808A-CD3C-4DAE-9F42-980BB9CA0ADC}"/>
              </a:ext>
            </a:extLst>
          </p:cNvPr>
          <p:cNvSpPr/>
          <p:nvPr/>
        </p:nvSpPr>
        <p:spPr>
          <a:xfrm>
            <a:off x="3738049" y="1613890"/>
            <a:ext cx="7815262" cy="49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1. Feed back on the Steering Committee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2. Reminder of the agenda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3. Topic extraction synthesis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4. Semi-supervised learning : generalities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5. Semi-supervised learning : self learning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6. Conclusion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8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7989" y="249701"/>
            <a:ext cx="11398545" cy="1044574"/>
          </a:xfrm>
        </p:spPr>
        <p:txBody>
          <a:bodyPr/>
          <a:lstStyle/>
          <a:p>
            <a:r>
              <a:rPr lang="en-US" dirty="0"/>
              <a:t>Today we learned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70169" y="3345318"/>
            <a:ext cx="3081341" cy="5138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solidFill>
                  <a:schemeClr val="tx2"/>
                </a:solidFill>
                <a:cs typeface="Arial" panose="020B0604020202020204" pitchFamily="34" charset="0"/>
              </a:rPr>
              <a:t>Self learning and propagation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89735" y="4047578"/>
            <a:ext cx="3264732" cy="2953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144000" rIns="144000" rtlCol="0" anchor="t"/>
          <a:lstStyle/>
          <a:p>
            <a:pPr marL="179705" lvl="0" indent="-179705" defTabSz="457200" fontAlgn="base"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rgbClr val="505150">
                    <a:lumMod val="75000"/>
                    <a:lumOff val="25000"/>
                  </a:srgbClr>
                </a:solidFill>
                <a:cs typeface="Calibri" pitchFamily="34" charset="0"/>
              </a:rPr>
              <a:t>Word2vec</a:t>
            </a:r>
          </a:p>
          <a:p>
            <a:pPr marL="179705" lvl="0" indent="-179705" defTabSz="457200" fontAlgn="base"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rgbClr val="505150">
                    <a:lumMod val="75000"/>
                    <a:lumOff val="25000"/>
                  </a:srgbClr>
                </a:solidFill>
                <a:cs typeface="Calibri" pitchFamily="34" charset="0"/>
              </a:rPr>
              <a:t>Graph-of-word (bonus)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C0EDDA-2F53-499F-A187-BA287B5216C2}"/>
              </a:ext>
            </a:extLst>
          </p:cNvPr>
          <p:cNvSpPr/>
          <p:nvPr/>
        </p:nvSpPr>
        <p:spPr>
          <a:xfrm>
            <a:off x="4622829" y="4047578"/>
            <a:ext cx="2859646" cy="274526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144000" tIns="144000" rIns="144000" rtlCol="0" anchor="t"/>
          <a:lstStyle/>
          <a:p>
            <a:pPr marL="180000" marR="0" lvl="0" indent="-18000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rgbClr val="505150">
                    <a:lumMod val="75000"/>
                    <a:lumOff val="25000"/>
                  </a:srgbClr>
                </a:solidFill>
                <a:cs typeface="Calibri" pitchFamily="34" charset="0"/>
              </a:rPr>
              <a:t>Latent Semantic Analysis</a:t>
            </a:r>
          </a:p>
          <a:p>
            <a:pPr marL="180000" marR="0" lvl="0" indent="-18000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05150">
                    <a:lumMod val="75000"/>
                    <a:lumOff val="25000"/>
                  </a:srgbClr>
                </a:solidFill>
                <a:effectLst/>
                <a:uLnTx/>
                <a:uFillTx/>
                <a:ea typeface="+mn-ea"/>
                <a:cs typeface="Calibri" pitchFamily="34" charset="0"/>
              </a:rPr>
              <a:t>Non-negative Matrix Factorization</a:t>
            </a:r>
          </a:p>
          <a:p>
            <a:pPr marL="180000" marR="0" lvl="0" indent="-18000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0" dirty="0">
                <a:solidFill>
                  <a:srgbClr val="505150">
                    <a:lumMod val="75000"/>
                    <a:lumOff val="25000"/>
                  </a:srgbClr>
                </a:solidFill>
                <a:cs typeface="Calibri" pitchFamily="34" charset="0"/>
              </a:rPr>
              <a:t>Latent Dirichlet Allocation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05150">
                  <a:lumMod val="75000"/>
                  <a:lumOff val="25000"/>
                </a:srgbClr>
              </a:solidFill>
              <a:effectLst/>
              <a:uLnTx/>
              <a:uFillTx/>
              <a:ea typeface="+mn-ea"/>
              <a:cs typeface="Calibri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4C2666-7DD4-4DC3-9BBD-6358324372D3}"/>
              </a:ext>
            </a:extLst>
          </p:cNvPr>
          <p:cNvSpPr/>
          <p:nvPr/>
        </p:nvSpPr>
        <p:spPr>
          <a:xfrm>
            <a:off x="4211626" y="3348099"/>
            <a:ext cx="3615135" cy="54025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Arial" panose="020B0604020202020204" pitchFamily="34" charset="0"/>
              </a:rPr>
              <a:t>Semi supervised learning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80FDA8-6040-4509-8BA9-1ADE3274766D}"/>
              </a:ext>
            </a:extLst>
          </p:cNvPr>
          <p:cNvGrpSpPr/>
          <p:nvPr/>
        </p:nvGrpSpPr>
        <p:grpSpPr>
          <a:xfrm>
            <a:off x="9865113" y="2373738"/>
            <a:ext cx="891453" cy="891453"/>
            <a:chOff x="8504397" y="1557256"/>
            <a:chExt cx="1080000" cy="1080000"/>
          </a:xfrm>
        </p:grpSpPr>
        <p:sp>
          <p:nvSpPr>
            <p:cNvPr id="10" name="Oval 9"/>
            <p:cNvSpPr/>
            <p:nvPr/>
          </p:nvSpPr>
          <p:spPr>
            <a:xfrm>
              <a:off x="8504397" y="1557256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41" name="Graphic 10240">
              <a:extLst>
                <a:ext uri="{FF2B5EF4-FFF2-40B4-BE49-F238E27FC236}">
                  <a16:creationId xmlns:a16="http://schemas.microsoft.com/office/drawing/2014/main" id="{FEA371CA-477A-4BA4-AD7E-507C61B46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0506"/>
            <a:stretch/>
          </p:blipFill>
          <p:spPr>
            <a:xfrm>
              <a:off x="8573588" y="1612095"/>
              <a:ext cx="941617" cy="94314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677325-9EF2-44B7-BF3A-7F3CFB147EBE}"/>
              </a:ext>
            </a:extLst>
          </p:cNvPr>
          <p:cNvGrpSpPr/>
          <p:nvPr/>
        </p:nvGrpSpPr>
        <p:grpSpPr>
          <a:xfrm>
            <a:off x="5573466" y="2347338"/>
            <a:ext cx="891453" cy="997980"/>
            <a:chOff x="3291077" y="1594752"/>
            <a:chExt cx="1080000" cy="1209058"/>
          </a:xfrm>
        </p:grpSpPr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41D57BCE-97BC-465B-AA13-30953FED60E7}"/>
                </a:ext>
              </a:extLst>
            </p:cNvPr>
            <p:cNvGrpSpPr/>
            <p:nvPr/>
          </p:nvGrpSpPr>
          <p:grpSpPr>
            <a:xfrm>
              <a:off x="3399077" y="1723810"/>
              <a:ext cx="864000" cy="1080000"/>
              <a:chOff x="4081147" y="4109707"/>
              <a:chExt cx="952500" cy="1190625"/>
            </a:xfrm>
            <a:solidFill>
              <a:schemeClr val="tx2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EA7EFCC-E234-49CD-9EBB-944A05CF246D}"/>
                  </a:ext>
                </a:extLst>
              </p:cNvPr>
              <p:cNvSpPr/>
              <p:nvPr/>
            </p:nvSpPr>
            <p:spPr>
              <a:xfrm>
                <a:off x="4841858" y="4715973"/>
                <a:ext cx="104775" cy="123825"/>
              </a:xfrm>
              <a:custGeom>
                <a:avLst/>
                <a:gdLst>
                  <a:gd name="connsiteX0" fmla="*/ 85109 w 104775"/>
                  <a:gd name="connsiteY0" fmla="*/ 7144 h 123825"/>
                  <a:gd name="connsiteX1" fmla="*/ 66059 w 104775"/>
                  <a:gd name="connsiteY1" fmla="*/ 26194 h 123825"/>
                  <a:gd name="connsiteX2" fmla="*/ 66059 w 104775"/>
                  <a:gd name="connsiteY2" fmla="*/ 39529 h 123825"/>
                  <a:gd name="connsiteX3" fmla="*/ 36531 w 104775"/>
                  <a:gd name="connsiteY3" fmla="*/ 22384 h 123825"/>
                  <a:gd name="connsiteX4" fmla="*/ 9861 w 104775"/>
                  <a:gd name="connsiteY4" fmla="*/ 29051 h 123825"/>
                  <a:gd name="connsiteX5" fmla="*/ 16529 w 104775"/>
                  <a:gd name="connsiteY5" fmla="*/ 55721 h 123825"/>
                  <a:gd name="connsiteX6" fmla="*/ 47009 w 104775"/>
                  <a:gd name="connsiteY6" fmla="*/ 72866 h 123825"/>
                  <a:gd name="connsiteX7" fmla="*/ 31769 w 104775"/>
                  <a:gd name="connsiteY7" fmla="*/ 80486 h 123825"/>
                  <a:gd name="connsiteX8" fmla="*/ 23196 w 104775"/>
                  <a:gd name="connsiteY8" fmla="*/ 106204 h 123825"/>
                  <a:gd name="connsiteX9" fmla="*/ 40341 w 104775"/>
                  <a:gd name="connsiteY9" fmla="*/ 116681 h 123825"/>
                  <a:gd name="connsiteX10" fmla="*/ 48914 w 104775"/>
                  <a:gd name="connsiteY10" fmla="*/ 114776 h 123825"/>
                  <a:gd name="connsiteX11" fmla="*/ 93681 w 104775"/>
                  <a:gd name="connsiteY11" fmla="*/ 91916 h 123825"/>
                  <a:gd name="connsiteX12" fmla="*/ 104159 w 104775"/>
                  <a:gd name="connsiteY12" fmla="*/ 74771 h 123825"/>
                  <a:gd name="connsiteX13" fmla="*/ 104159 w 104775"/>
                  <a:gd name="connsiteY13" fmla="*/ 25241 h 123825"/>
                  <a:gd name="connsiteX14" fmla="*/ 85109 w 104775"/>
                  <a:gd name="connsiteY14" fmla="*/ 714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4775" h="123825">
                    <a:moveTo>
                      <a:pt x="85109" y="7144"/>
                    </a:moveTo>
                    <a:cubicBezTo>
                      <a:pt x="74631" y="7144"/>
                      <a:pt x="66059" y="15716"/>
                      <a:pt x="66059" y="26194"/>
                    </a:cubicBezTo>
                    <a:lnTo>
                      <a:pt x="66059" y="39529"/>
                    </a:lnTo>
                    <a:lnTo>
                      <a:pt x="36531" y="22384"/>
                    </a:lnTo>
                    <a:cubicBezTo>
                      <a:pt x="27006" y="16669"/>
                      <a:pt x="15576" y="20479"/>
                      <a:pt x="9861" y="29051"/>
                    </a:cubicBezTo>
                    <a:cubicBezTo>
                      <a:pt x="4146" y="38576"/>
                      <a:pt x="7956" y="50006"/>
                      <a:pt x="16529" y="55721"/>
                    </a:cubicBezTo>
                    <a:lnTo>
                      <a:pt x="47009" y="72866"/>
                    </a:lnTo>
                    <a:lnTo>
                      <a:pt x="31769" y="80486"/>
                    </a:lnTo>
                    <a:cubicBezTo>
                      <a:pt x="22244" y="85249"/>
                      <a:pt x="18434" y="96679"/>
                      <a:pt x="23196" y="106204"/>
                    </a:cubicBezTo>
                    <a:cubicBezTo>
                      <a:pt x="27006" y="112871"/>
                      <a:pt x="33674" y="116681"/>
                      <a:pt x="40341" y="116681"/>
                    </a:cubicBezTo>
                    <a:cubicBezTo>
                      <a:pt x="43199" y="116681"/>
                      <a:pt x="46056" y="115729"/>
                      <a:pt x="48914" y="114776"/>
                    </a:cubicBezTo>
                    <a:lnTo>
                      <a:pt x="93681" y="91916"/>
                    </a:lnTo>
                    <a:cubicBezTo>
                      <a:pt x="100349" y="89059"/>
                      <a:pt x="104159" y="82391"/>
                      <a:pt x="104159" y="74771"/>
                    </a:cubicBezTo>
                    <a:lnTo>
                      <a:pt x="104159" y="25241"/>
                    </a:lnTo>
                    <a:cubicBezTo>
                      <a:pt x="105111" y="15716"/>
                      <a:pt x="96539" y="7144"/>
                      <a:pt x="851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A147D3B-592B-4176-93E0-E27AB0FD1C0C}"/>
                  </a:ext>
                </a:extLst>
              </p:cNvPr>
              <p:cNvSpPr/>
              <p:nvPr/>
            </p:nvSpPr>
            <p:spPr>
              <a:xfrm>
                <a:off x="4662503" y="4829175"/>
                <a:ext cx="161925" cy="104775"/>
              </a:xfrm>
              <a:custGeom>
                <a:avLst/>
                <a:gdLst>
                  <a:gd name="connsiteX0" fmla="*/ 131114 w 161925"/>
                  <a:gd name="connsiteY0" fmla="*/ 9194 h 104775"/>
                  <a:gd name="connsiteX1" fmla="*/ 17767 w 161925"/>
                  <a:gd name="connsiteY1" fmla="*/ 66344 h 104775"/>
                  <a:gd name="connsiteX2" fmla="*/ 9194 w 161925"/>
                  <a:gd name="connsiteY2" fmla="*/ 92062 h 104775"/>
                  <a:gd name="connsiteX3" fmla="*/ 26339 w 161925"/>
                  <a:gd name="connsiteY3" fmla="*/ 102539 h 104775"/>
                  <a:gd name="connsiteX4" fmla="*/ 34912 w 161925"/>
                  <a:gd name="connsiteY4" fmla="*/ 100634 h 104775"/>
                  <a:gd name="connsiteX5" fmla="*/ 148259 w 161925"/>
                  <a:gd name="connsiteY5" fmla="*/ 43484 h 104775"/>
                  <a:gd name="connsiteX6" fmla="*/ 156832 w 161925"/>
                  <a:gd name="connsiteY6" fmla="*/ 17767 h 104775"/>
                  <a:gd name="connsiteX7" fmla="*/ 131114 w 161925"/>
                  <a:gd name="connsiteY7" fmla="*/ 919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04775">
                    <a:moveTo>
                      <a:pt x="131114" y="9194"/>
                    </a:moveTo>
                    <a:lnTo>
                      <a:pt x="17767" y="66344"/>
                    </a:lnTo>
                    <a:cubicBezTo>
                      <a:pt x="8242" y="71107"/>
                      <a:pt x="4432" y="82537"/>
                      <a:pt x="9194" y="92062"/>
                    </a:cubicBezTo>
                    <a:cubicBezTo>
                      <a:pt x="13004" y="98729"/>
                      <a:pt x="19672" y="102539"/>
                      <a:pt x="26339" y="102539"/>
                    </a:cubicBezTo>
                    <a:cubicBezTo>
                      <a:pt x="29197" y="102539"/>
                      <a:pt x="32054" y="101587"/>
                      <a:pt x="34912" y="100634"/>
                    </a:cubicBezTo>
                    <a:lnTo>
                      <a:pt x="148259" y="43484"/>
                    </a:lnTo>
                    <a:cubicBezTo>
                      <a:pt x="157784" y="38722"/>
                      <a:pt x="161594" y="27292"/>
                      <a:pt x="156832" y="17767"/>
                    </a:cubicBezTo>
                    <a:cubicBezTo>
                      <a:pt x="152069" y="8242"/>
                      <a:pt x="140639" y="4432"/>
                      <a:pt x="131114" y="9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EFF5F2E-6C50-4BC0-92A4-5B909BD8AB82}"/>
                  </a:ext>
                </a:extLst>
              </p:cNvPr>
              <p:cNvSpPr/>
              <p:nvPr/>
            </p:nvSpPr>
            <p:spPr>
              <a:xfrm>
                <a:off x="4487243" y="4900758"/>
                <a:ext cx="142875" cy="95250"/>
              </a:xfrm>
              <a:custGeom>
                <a:avLst/>
                <a:gdLst>
                  <a:gd name="connsiteX0" fmla="*/ 112064 w 142875"/>
                  <a:gd name="connsiteY0" fmla="*/ 35719 h 95250"/>
                  <a:gd name="connsiteX1" fmla="*/ 95872 w 142875"/>
                  <a:gd name="connsiteY1" fmla="*/ 44291 h 95250"/>
                  <a:gd name="connsiteX2" fmla="*/ 95872 w 142875"/>
                  <a:gd name="connsiteY2" fmla="*/ 26194 h 95250"/>
                  <a:gd name="connsiteX3" fmla="*/ 76822 w 142875"/>
                  <a:gd name="connsiteY3" fmla="*/ 7144 h 95250"/>
                  <a:gd name="connsiteX4" fmla="*/ 57772 w 142875"/>
                  <a:gd name="connsiteY4" fmla="*/ 26194 h 95250"/>
                  <a:gd name="connsiteX5" fmla="*/ 57772 w 142875"/>
                  <a:gd name="connsiteY5" fmla="*/ 44291 h 95250"/>
                  <a:gd name="connsiteX6" fmla="*/ 34912 w 142875"/>
                  <a:gd name="connsiteY6" fmla="*/ 31909 h 95250"/>
                  <a:gd name="connsiteX7" fmla="*/ 9194 w 142875"/>
                  <a:gd name="connsiteY7" fmla="*/ 40481 h 95250"/>
                  <a:gd name="connsiteX8" fmla="*/ 17767 w 142875"/>
                  <a:gd name="connsiteY8" fmla="*/ 66199 h 95250"/>
                  <a:gd name="connsiteX9" fmla="*/ 69202 w 142875"/>
                  <a:gd name="connsiteY9" fmla="*/ 92869 h 95250"/>
                  <a:gd name="connsiteX10" fmla="*/ 70154 w 142875"/>
                  <a:gd name="connsiteY10" fmla="*/ 92869 h 95250"/>
                  <a:gd name="connsiteX11" fmla="*/ 71107 w 142875"/>
                  <a:gd name="connsiteY11" fmla="*/ 92869 h 95250"/>
                  <a:gd name="connsiteX12" fmla="*/ 73012 w 142875"/>
                  <a:gd name="connsiteY12" fmla="*/ 93821 h 95250"/>
                  <a:gd name="connsiteX13" fmla="*/ 73964 w 142875"/>
                  <a:gd name="connsiteY13" fmla="*/ 93821 h 95250"/>
                  <a:gd name="connsiteX14" fmla="*/ 75869 w 142875"/>
                  <a:gd name="connsiteY14" fmla="*/ 93821 h 95250"/>
                  <a:gd name="connsiteX15" fmla="*/ 76822 w 142875"/>
                  <a:gd name="connsiteY15" fmla="*/ 93821 h 95250"/>
                  <a:gd name="connsiteX16" fmla="*/ 79679 w 142875"/>
                  <a:gd name="connsiteY16" fmla="*/ 93821 h 95250"/>
                  <a:gd name="connsiteX17" fmla="*/ 79679 w 142875"/>
                  <a:gd name="connsiteY17" fmla="*/ 93821 h 95250"/>
                  <a:gd name="connsiteX18" fmla="*/ 81584 w 142875"/>
                  <a:gd name="connsiteY18" fmla="*/ 93821 h 95250"/>
                  <a:gd name="connsiteX19" fmla="*/ 82537 w 142875"/>
                  <a:gd name="connsiteY19" fmla="*/ 93821 h 95250"/>
                  <a:gd name="connsiteX20" fmla="*/ 84442 w 142875"/>
                  <a:gd name="connsiteY20" fmla="*/ 93821 h 95250"/>
                  <a:gd name="connsiteX21" fmla="*/ 85394 w 142875"/>
                  <a:gd name="connsiteY21" fmla="*/ 93821 h 95250"/>
                  <a:gd name="connsiteX22" fmla="*/ 87299 w 142875"/>
                  <a:gd name="connsiteY22" fmla="*/ 92869 h 95250"/>
                  <a:gd name="connsiteX23" fmla="*/ 88252 w 142875"/>
                  <a:gd name="connsiteY23" fmla="*/ 92869 h 95250"/>
                  <a:gd name="connsiteX24" fmla="*/ 89204 w 142875"/>
                  <a:gd name="connsiteY24" fmla="*/ 92869 h 95250"/>
                  <a:gd name="connsiteX25" fmla="*/ 133972 w 142875"/>
                  <a:gd name="connsiteY25" fmla="*/ 70009 h 95250"/>
                  <a:gd name="connsiteX26" fmla="*/ 142544 w 142875"/>
                  <a:gd name="connsiteY26" fmla="*/ 44291 h 95250"/>
                  <a:gd name="connsiteX27" fmla="*/ 112064 w 142875"/>
                  <a:gd name="connsiteY27" fmla="*/ 3571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42875" h="95250">
                    <a:moveTo>
                      <a:pt x="112064" y="35719"/>
                    </a:moveTo>
                    <a:lnTo>
                      <a:pt x="95872" y="44291"/>
                    </a:lnTo>
                    <a:lnTo>
                      <a:pt x="95872" y="26194"/>
                    </a:lnTo>
                    <a:cubicBezTo>
                      <a:pt x="95872" y="15716"/>
                      <a:pt x="87299" y="7144"/>
                      <a:pt x="76822" y="7144"/>
                    </a:cubicBezTo>
                    <a:cubicBezTo>
                      <a:pt x="66344" y="7144"/>
                      <a:pt x="57772" y="15716"/>
                      <a:pt x="57772" y="26194"/>
                    </a:cubicBezTo>
                    <a:lnTo>
                      <a:pt x="57772" y="44291"/>
                    </a:lnTo>
                    <a:lnTo>
                      <a:pt x="34912" y="31909"/>
                    </a:lnTo>
                    <a:cubicBezTo>
                      <a:pt x="25387" y="27146"/>
                      <a:pt x="13957" y="30956"/>
                      <a:pt x="9194" y="40481"/>
                    </a:cubicBezTo>
                    <a:cubicBezTo>
                      <a:pt x="4432" y="50006"/>
                      <a:pt x="8242" y="61436"/>
                      <a:pt x="17767" y="66199"/>
                    </a:cubicBezTo>
                    <a:lnTo>
                      <a:pt x="69202" y="92869"/>
                    </a:lnTo>
                    <a:cubicBezTo>
                      <a:pt x="69202" y="92869"/>
                      <a:pt x="69202" y="92869"/>
                      <a:pt x="70154" y="92869"/>
                    </a:cubicBezTo>
                    <a:cubicBezTo>
                      <a:pt x="70154" y="92869"/>
                      <a:pt x="71107" y="92869"/>
                      <a:pt x="71107" y="92869"/>
                    </a:cubicBezTo>
                    <a:cubicBezTo>
                      <a:pt x="72059" y="92869"/>
                      <a:pt x="72059" y="92869"/>
                      <a:pt x="73012" y="93821"/>
                    </a:cubicBezTo>
                    <a:cubicBezTo>
                      <a:pt x="73012" y="93821"/>
                      <a:pt x="73964" y="93821"/>
                      <a:pt x="73964" y="93821"/>
                    </a:cubicBezTo>
                    <a:cubicBezTo>
                      <a:pt x="74917" y="93821"/>
                      <a:pt x="74917" y="93821"/>
                      <a:pt x="75869" y="93821"/>
                    </a:cubicBezTo>
                    <a:cubicBezTo>
                      <a:pt x="75869" y="93821"/>
                      <a:pt x="75869" y="93821"/>
                      <a:pt x="76822" y="93821"/>
                    </a:cubicBezTo>
                    <a:cubicBezTo>
                      <a:pt x="77774" y="93821"/>
                      <a:pt x="78727" y="93821"/>
                      <a:pt x="79679" y="93821"/>
                    </a:cubicBezTo>
                    <a:cubicBezTo>
                      <a:pt x="79679" y="93821"/>
                      <a:pt x="79679" y="93821"/>
                      <a:pt x="79679" y="93821"/>
                    </a:cubicBezTo>
                    <a:cubicBezTo>
                      <a:pt x="80632" y="93821"/>
                      <a:pt x="81584" y="93821"/>
                      <a:pt x="81584" y="93821"/>
                    </a:cubicBezTo>
                    <a:cubicBezTo>
                      <a:pt x="81584" y="93821"/>
                      <a:pt x="82537" y="93821"/>
                      <a:pt x="82537" y="93821"/>
                    </a:cubicBezTo>
                    <a:cubicBezTo>
                      <a:pt x="83489" y="93821"/>
                      <a:pt x="83489" y="93821"/>
                      <a:pt x="84442" y="93821"/>
                    </a:cubicBezTo>
                    <a:cubicBezTo>
                      <a:pt x="84442" y="93821"/>
                      <a:pt x="85394" y="93821"/>
                      <a:pt x="85394" y="93821"/>
                    </a:cubicBezTo>
                    <a:cubicBezTo>
                      <a:pt x="86347" y="93821"/>
                      <a:pt x="86347" y="93821"/>
                      <a:pt x="87299" y="92869"/>
                    </a:cubicBezTo>
                    <a:cubicBezTo>
                      <a:pt x="87299" y="92869"/>
                      <a:pt x="88252" y="92869"/>
                      <a:pt x="88252" y="92869"/>
                    </a:cubicBezTo>
                    <a:cubicBezTo>
                      <a:pt x="88252" y="92869"/>
                      <a:pt x="88252" y="92869"/>
                      <a:pt x="89204" y="92869"/>
                    </a:cubicBezTo>
                    <a:lnTo>
                      <a:pt x="133972" y="70009"/>
                    </a:lnTo>
                    <a:cubicBezTo>
                      <a:pt x="143497" y="65246"/>
                      <a:pt x="147307" y="53816"/>
                      <a:pt x="142544" y="44291"/>
                    </a:cubicBezTo>
                    <a:cubicBezTo>
                      <a:pt x="133019" y="34766"/>
                      <a:pt x="121589" y="30956"/>
                      <a:pt x="112064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3717097-88E5-450A-9BA0-1C091C8A2F95}"/>
                  </a:ext>
                </a:extLst>
              </p:cNvPr>
              <p:cNvSpPr/>
              <p:nvPr/>
            </p:nvSpPr>
            <p:spPr>
              <a:xfrm>
                <a:off x="4536918" y="4690256"/>
                <a:ext cx="47625" cy="171450"/>
              </a:xfrm>
              <a:custGeom>
                <a:avLst/>
                <a:gdLst>
                  <a:gd name="connsiteX0" fmla="*/ 26194 w 47625"/>
                  <a:gd name="connsiteY0" fmla="*/ 7144 h 171450"/>
                  <a:gd name="connsiteX1" fmla="*/ 7144 w 47625"/>
                  <a:gd name="connsiteY1" fmla="*/ 26194 h 171450"/>
                  <a:gd name="connsiteX2" fmla="*/ 7144 w 47625"/>
                  <a:gd name="connsiteY2" fmla="*/ 149066 h 171450"/>
                  <a:gd name="connsiteX3" fmla="*/ 26194 w 47625"/>
                  <a:gd name="connsiteY3" fmla="*/ 168116 h 171450"/>
                  <a:gd name="connsiteX4" fmla="*/ 45244 w 47625"/>
                  <a:gd name="connsiteY4" fmla="*/ 149066 h 171450"/>
                  <a:gd name="connsiteX5" fmla="*/ 45244 w 47625"/>
                  <a:gd name="connsiteY5" fmla="*/ 26194 h 171450"/>
                  <a:gd name="connsiteX6" fmla="*/ 26194 w 47625"/>
                  <a:gd name="connsiteY6" fmla="*/ 714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25" h="171450">
                    <a:moveTo>
                      <a:pt x="26194" y="7144"/>
                    </a:moveTo>
                    <a:cubicBezTo>
                      <a:pt x="15716" y="7144"/>
                      <a:pt x="7144" y="15716"/>
                      <a:pt x="7144" y="26194"/>
                    </a:cubicBezTo>
                    <a:lnTo>
                      <a:pt x="7144" y="149066"/>
                    </a:lnTo>
                    <a:cubicBezTo>
                      <a:pt x="7144" y="159544"/>
                      <a:pt x="15716" y="168116"/>
                      <a:pt x="26194" y="168116"/>
                    </a:cubicBezTo>
                    <a:cubicBezTo>
                      <a:pt x="36671" y="168116"/>
                      <a:pt x="45244" y="159544"/>
                      <a:pt x="45244" y="149066"/>
                    </a:cubicBezTo>
                    <a:lnTo>
                      <a:pt x="45244" y="26194"/>
                    </a:lnTo>
                    <a:cubicBezTo>
                      <a:pt x="46196" y="15716"/>
                      <a:pt x="36671" y="7144"/>
                      <a:pt x="2619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9506818-6577-49BB-87FF-0A75813994DA}"/>
                  </a:ext>
                </a:extLst>
              </p:cNvPr>
              <p:cNvSpPr/>
              <p:nvPr/>
            </p:nvSpPr>
            <p:spPr>
              <a:xfrm>
                <a:off x="4486290" y="4527233"/>
                <a:ext cx="142875" cy="123825"/>
              </a:xfrm>
              <a:custGeom>
                <a:avLst/>
                <a:gdLst>
                  <a:gd name="connsiteX0" fmla="*/ 96824 w 142875"/>
                  <a:gd name="connsiteY0" fmla="*/ 64439 h 123825"/>
                  <a:gd name="connsiteX1" fmla="*/ 131114 w 142875"/>
                  <a:gd name="connsiteY1" fmla="*/ 47294 h 123825"/>
                  <a:gd name="connsiteX2" fmla="*/ 139687 w 142875"/>
                  <a:gd name="connsiteY2" fmla="*/ 21577 h 123825"/>
                  <a:gd name="connsiteX3" fmla="*/ 113969 w 142875"/>
                  <a:gd name="connsiteY3" fmla="*/ 13004 h 123825"/>
                  <a:gd name="connsiteX4" fmla="*/ 77774 w 142875"/>
                  <a:gd name="connsiteY4" fmla="*/ 31102 h 123825"/>
                  <a:gd name="connsiteX5" fmla="*/ 34912 w 142875"/>
                  <a:gd name="connsiteY5" fmla="*/ 9194 h 123825"/>
                  <a:gd name="connsiteX6" fmla="*/ 9194 w 142875"/>
                  <a:gd name="connsiteY6" fmla="*/ 17767 h 123825"/>
                  <a:gd name="connsiteX7" fmla="*/ 17767 w 142875"/>
                  <a:gd name="connsiteY7" fmla="*/ 43484 h 123825"/>
                  <a:gd name="connsiteX8" fmla="*/ 58724 w 142875"/>
                  <a:gd name="connsiteY8" fmla="*/ 64439 h 123825"/>
                  <a:gd name="connsiteX9" fmla="*/ 58724 w 142875"/>
                  <a:gd name="connsiteY9" fmla="*/ 102539 h 123825"/>
                  <a:gd name="connsiteX10" fmla="*/ 77774 w 142875"/>
                  <a:gd name="connsiteY10" fmla="*/ 121589 h 123825"/>
                  <a:gd name="connsiteX11" fmla="*/ 96824 w 142875"/>
                  <a:gd name="connsiteY11" fmla="*/ 102539 h 123825"/>
                  <a:gd name="connsiteX12" fmla="*/ 96824 w 142875"/>
                  <a:gd name="connsiteY12" fmla="*/ 6443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2875" h="123825">
                    <a:moveTo>
                      <a:pt x="96824" y="64439"/>
                    </a:moveTo>
                    <a:lnTo>
                      <a:pt x="131114" y="47294"/>
                    </a:lnTo>
                    <a:cubicBezTo>
                      <a:pt x="140639" y="42532"/>
                      <a:pt x="144449" y="31102"/>
                      <a:pt x="139687" y="21577"/>
                    </a:cubicBezTo>
                    <a:cubicBezTo>
                      <a:pt x="134924" y="12052"/>
                      <a:pt x="123494" y="8242"/>
                      <a:pt x="113969" y="13004"/>
                    </a:cubicBezTo>
                    <a:lnTo>
                      <a:pt x="77774" y="31102"/>
                    </a:lnTo>
                    <a:lnTo>
                      <a:pt x="34912" y="9194"/>
                    </a:lnTo>
                    <a:cubicBezTo>
                      <a:pt x="25387" y="4432"/>
                      <a:pt x="13957" y="8242"/>
                      <a:pt x="9194" y="17767"/>
                    </a:cubicBezTo>
                    <a:cubicBezTo>
                      <a:pt x="4432" y="27292"/>
                      <a:pt x="8242" y="38722"/>
                      <a:pt x="17767" y="43484"/>
                    </a:cubicBezTo>
                    <a:lnTo>
                      <a:pt x="58724" y="64439"/>
                    </a:lnTo>
                    <a:lnTo>
                      <a:pt x="58724" y="102539"/>
                    </a:lnTo>
                    <a:cubicBezTo>
                      <a:pt x="58724" y="113017"/>
                      <a:pt x="67297" y="121589"/>
                      <a:pt x="77774" y="121589"/>
                    </a:cubicBezTo>
                    <a:cubicBezTo>
                      <a:pt x="88252" y="121589"/>
                      <a:pt x="96824" y="113017"/>
                      <a:pt x="96824" y="102539"/>
                    </a:cubicBezTo>
                    <a:lnTo>
                      <a:pt x="96824" y="6443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2EA129B-3E43-45B8-94E4-34FA79286CB8}"/>
                  </a:ext>
                </a:extLst>
              </p:cNvPr>
              <p:cNvSpPr/>
              <p:nvPr/>
            </p:nvSpPr>
            <p:spPr>
              <a:xfrm>
                <a:off x="4662503" y="4432935"/>
                <a:ext cx="161925" cy="104775"/>
              </a:xfrm>
              <a:custGeom>
                <a:avLst/>
                <a:gdLst>
                  <a:gd name="connsiteX0" fmla="*/ 131114 w 161925"/>
                  <a:gd name="connsiteY0" fmla="*/ 9194 h 104775"/>
                  <a:gd name="connsiteX1" fmla="*/ 17767 w 161925"/>
                  <a:gd name="connsiteY1" fmla="*/ 66344 h 104775"/>
                  <a:gd name="connsiteX2" fmla="*/ 9194 w 161925"/>
                  <a:gd name="connsiteY2" fmla="*/ 92062 h 104775"/>
                  <a:gd name="connsiteX3" fmla="*/ 26339 w 161925"/>
                  <a:gd name="connsiteY3" fmla="*/ 102539 h 104775"/>
                  <a:gd name="connsiteX4" fmla="*/ 34912 w 161925"/>
                  <a:gd name="connsiteY4" fmla="*/ 100634 h 104775"/>
                  <a:gd name="connsiteX5" fmla="*/ 148259 w 161925"/>
                  <a:gd name="connsiteY5" fmla="*/ 43484 h 104775"/>
                  <a:gd name="connsiteX6" fmla="*/ 156832 w 161925"/>
                  <a:gd name="connsiteY6" fmla="*/ 17767 h 104775"/>
                  <a:gd name="connsiteX7" fmla="*/ 131114 w 161925"/>
                  <a:gd name="connsiteY7" fmla="*/ 919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925" h="104775">
                    <a:moveTo>
                      <a:pt x="131114" y="9194"/>
                    </a:moveTo>
                    <a:lnTo>
                      <a:pt x="17767" y="66344"/>
                    </a:lnTo>
                    <a:cubicBezTo>
                      <a:pt x="8242" y="71107"/>
                      <a:pt x="4432" y="82537"/>
                      <a:pt x="9194" y="92062"/>
                    </a:cubicBezTo>
                    <a:cubicBezTo>
                      <a:pt x="13004" y="98729"/>
                      <a:pt x="19672" y="102539"/>
                      <a:pt x="26339" y="102539"/>
                    </a:cubicBezTo>
                    <a:cubicBezTo>
                      <a:pt x="29197" y="102539"/>
                      <a:pt x="32054" y="101587"/>
                      <a:pt x="34912" y="100634"/>
                    </a:cubicBezTo>
                    <a:lnTo>
                      <a:pt x="148259" y="43484"/>
                    </a:lnTo>
                    <a:cubicBezTo>
                      <a:pt x="157784" y="38722"/>
                      <a:pt x="161594" y="27292"/>
                      <a:pt x="156832" y="17767"/>
                    </a:cubicBezTo>
                    <a:cubicBezTo>
                      <a:pt x="152069" y="8242"/>
                      <a:pt x="140639" y="4432"/>
                      <a:pt x="131114" y="9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CC869A3-3396-4609-AAA1-781C236A614C}"/>
                  </a:ext>
                </a:extLst>
              </p:cNvPr>
              <p:cNvSpPr/>
              <p:nvPr/>
            </p:nvSpPr>
            <p:spPr>
              <a:xfrm>
                <a:off x="4849933" y="4345093"/>
                <a:ext cx="95250" cy="123825"/>
              </a:xfrm>
              <a:custGeom>
                <a:avLst/>
                <a:gdLst>
                  <a:gd name="connsiteX0" fmla="*/ 87511 w 95250"/>
                  <a:gd name="connsiteY0" fmla="*/ 35124 h 123825"/>
                  <a:gd name="connsiteX1" fmla="*/ 77034 w 95250"/>
                  <a:gd name="connsiteY1" fmla="*/ 32266 h 123825"/>
                  <a:gd name="connsiteX2" fmla="*/ 36076 w 95250"/>
                  <a:gd name="connsiteY2" fmla="*/ 9406 h 123825"/>
                  <a:gd name="connsiteX3" fmla="*/ 9406 w 95250"/>
                  <a:gd name="connsiteY3" fmla="*/ 17026 h 123825"/>
                  <a:gd name="connsiteX4" fmla="*/ 17026 w 95250"/>
                  <a:gd name="connsiteY4" fmla="*/ 43696 h 123825"/>
                  <a:gd name="connsiteX5" fmla="*/ 33219 w 95250"/>
                  <a:gd name="connsiteY5" fmla="*/ 52269 h 123825"/>
                  <a:gd name="connsiteX6" fmla="*/ 24646 w 95250"/>
                  <a:gd name="connsiteY6" fmla="*/ 57031 h 123825"/>
                  <a:gd name="connsiteX7" fmla="*/ 16074 w 95250"/>
                  <a:gd name="connsiteY7" fmla="*/ 82749 h 123825"/>
                  <a:gd name="connsiteX8" fmla="*/ 41791 w 95250"/>
                  <a:gd name="connsiteY8" fmla="*/ 91321 h 123825"/>
                  <a:gd name="connsiteX9" fmla="*/ 57984 w 95250"/>
                  <a:gd name="connsiteY9" fmla="*/ 82749 h 123825"/>
                  <a:gd name="connsiteX10" fmla="*/ 57984 w 95250"/>
                  <a:gd name="connsiteY10" fmla="*/ 100846 h 123825"/>
                  <a:gd name="connsiteX11" fmla="*/ 77034 w 95250"/>
                  <a:gd name="connsiteY11" fmla="*/ 119896 h 123825"/>
                  <a:gd name="connsiteX12" fmla="*/ 96084 w 95250"/>
                  <a:gd name="connsiteY12" fmla="*/ 100846 h 123825"/>
                  <a:gd name="connsiteX13" fmla="*/ 96084 w 95250"/>
                  <a:gd name="connsiteY13" fmla="*/ 51316 h 123825"/>
                  <a:gd name="connsiteX14" fmla="*/ 87511 w 95250"/>
                  <a:gd name="connsiteY14" fmla="*/ 3512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250" h="123825">
                    <a:moveTo>
                      <a:pt x="87511" y="35124"/>
                    </a:moveTo>
                    <a:cubicBezTo>
                      <a:pt x="84654" y="33219"/>
                      <a:pt x="80844" y="32266"/>
                      <a:pt x="77034" y="32266"/>
                    </a:cubicBezTo>
                    <a:lnTo>
                      <a:pt x="36076" y="9406"/>
                    </a:lnTo>
                    <a:cubicBezTo>
                      <a:pt x="26551" y="4644"/>
                      <a:pt x="15121" y="7501"/>
                      <a:pt x="9406" y="17026"/>
                    </a:cubicBezTo>
                    <a:cubicBezTo>
                      <a:pt x="4644" y="26551"/>
                      <a:pt x="7501" y="37981"/>
                      <a:pt x="17026" y="43696"/>
                    </a:cubicBezTo>
                    <a:lnTo>
                      <a:pt x="33219" y="52269"/>
                    </a:lnTo>
                    <a:lnTo>
                      <a:pt x="24646" y="57031"/>
                    </a:lnTo>
                    <a:cubicBezTo>
                      <a:pt x="15121" y="61794"/>
                      <a:pt x="11311" y="73224"/>
                      <a:pt x="16074" y="82749"/>
                    </a:cubicBezTo>
                    <a:cubicBezTo>
                      <a:pt x="20836" y="92274"/>
                      <a:pt x="32266" y="96084"/>
                      <a:pt x="41791" y="91321"/>
                    </a:cubicBezTo>
                    <a:lnTo>
                      <a:pt x="57984" y="82749"/>
                    </a:lnTo>
                    <a:lnTo>
                      <a:pt x="57984" y="100846"/>
                    </a:lnTo>
                    <a:cubicBezTo>
                      <a:pt x="57984" y="111324"/>
                      <a:pt x="66556" y="119896"/>
                      <a:pt x="77034" y="119896"/>
                    </a:cubicBezTo>
                    <a:cubicBezTo>
                      <a:pt x="87511" y="119896"/>
                      <a:pt x="96084" y="111324"/>
                      <a:pt x="96084" y="100846"/>
                    </a:cubicBezTo>
                    <a:lnTo>
                      <a:pt x="96084" y="51316"/>
                    </a:lnTo>
                    <a:cubicBezTo>
                      <a:pt x="97036" y="44649"/>
                      <a:pt x="93226" y="37981"/>
                      <a:pt x="87511" y="351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648D7B8-08D7-4D89-8133-2BA6C2A7E55E}"/>
                  </a:ext>
                </a:extLst>
              </p:cNvPr>
              <p:cNvSpPr/>
              <p:nvPr/>
            </p:nvSpPr>
            <p:spPr>
              <a:xfrm>
                <a:off x="4900773" y="4506423"/>
                <a:ext cx="47625" cy="171450"/>
              </a:xfrm>
              <a:custGeom>
                <a:avLst/>
                <a:gdLst>
                  <a:gd name="connsiteX0" fmla="*/ 26194 w 47625"/>
                  <a:gd name="connsiteY0" fmla="*/ 7144 h 171450"/>
                  <a:gd name="connsiteX1" fmla="*/ 7144 w 47625"/>
                  <a:gd name="connsiteY1" fmla="*/ 26194 h 171450"/>
                  <a:gd name="connsiteX2" fmla="*/ 7144 w 47625"/>
                  <a:gd name="connsiteY2" fmla="*/ 149066 h 171450"/>
                  <a:gd name="connsiteX3" fmla="*/ 26194 w 47625"/>
                  <a:gd name="connsiteY3" fmla="*/ 168116 h 171450"/>
                  <a:gd name="connsiteX4" fmla="*/ 45244 w 47625"/>
                  <a:gd name="connsiteY4" fmla="*/ 149066 h 171450"/>
                  <a:gd name="connsiteX5" fmla="*/ 45244 w 47625"/>
                  <a:gd name="connsiteY5" fmla="*/ 27146 h 171450"/>
                  <a:gd name="connsiteX6" fmla="*/ 26194 w 47625"/>
                  <a:gd name="connsiteY6" fmla="*/ 714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625" h="171450">
                    <a:moveTo>
                      <a:pt x="26194" y="7144"/>
                    </a:moveTo>
                    <a:cubicBezTo>
                      <a:pt x="15716" y="7144"/>
                      <a:pt x="7144" y="15716"/>
                      <a:pt x="7144" y="26194"/>
                    </a:cubicBezTo>
                    <a:lnTo>
                      <a:pt x="7144" y="149066"/>
                    </a:lnTo>
                    <a:cubicBezTo>
                      <a:pt x="7144" y="159544"/>
                      <a:pt x="15716" y="168116"/>
                      <a:pt x="26194" y="168116"/>
                    </a:cubicBezTo>
                    <a:cubicBezTo>
                      <a:pt x="36671" y="168116"/>
                      <a:pt x="45244" y="159544"/>
                      <a:pt x="45244" y="149066"/>
                    </a:cubicBezTo>
                    <a:lnTo>
                      <a:pt x="45244" y="27146"/>
                    </a:lnTo>
                    <a:cubicBezTo>
                      <a:pt x="46196" y="16669"/>
                      <a:pt x="37624" y="7144"/>
                      <a:pt x="2619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81D803E-A860-4A4E-9913-D35629DD036D}"/>
                  </a:ext>
                </a:extLst>
              </p:cNvPr>
              <p:cNvSpPr/>
              <p:nvPr/>
            </p:nvSpPr>
            <p:spPr>
              <a:xfrm>
                <a:off x="4376753" y="4470083"/>
                <a:ext cx="95250" cy="76200"/>
              </a:xfrm>
              <a:custGeom>
                <a:avLst/>
                <a:gdLst>
                  <a:gd name="connsiteX0" fmla="*/ 17767 w 95250"/>
                  <a:gd name="connsiteY0" fmla="*/ 43484 h 76200"/>
                  <a:gd name="connsiteX1" fmla="*/ 69202 w 95250"/>
                  <a:gd name="connsiteY1" fmla="*/ 70154 h 76200"/>
                  <a:gd name="connsiteX2" fmla="*/ 77774 w 95250"/>
                  <a:gd name="connsiteY2" fmla="*/ 72059 h 76200"/>
                  <a:gd name="connsiteX3" fmla="*/ 94919 w 95250"/>
                  <a:gd name="connsiteY3" fmla="*/ 61582 h 76200"/>
                  <a:gd name="connsiteX4" fmla="*/ 86347 w 95250"/>
                  <a:gd name="connsiteY4" fmla="*/ 35864 h 76200"/>
                  <a:gd name="connsiteX5" fmla="*/ 34912 w 95250"/>
                  <a:gd name="connsiteY5" fmla="*/ 9194 h 76200"/>
                  <a:gd name="connsiteX6" fmla="*/ 9194 w 95250"/>
                  <a:gd name="connsiteY6" fmla="*/ 17767 h 76200"/>
                  <a:gd name="connsiteX7" fmla="*/ 17767 w 95250"/>
                  <a:gd name="connsiteY7" fmla="*/ 43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76200">
                    <a:moveTo>
                      <a:pt x="17767" y="43484"/>
                    </a:moveTo>
                    <a:lnTo>
                      <a:pt x="69202" y="70154"/>
                    </a:lnTo>
                    <a:cubicBezTo>
                      <a:pt x="72059" y="72059"/>
                      <a:pt x="74917" y="72059"/>
                      <a:pt x="77774" y="72059"/>
                    </a:cubicBezTo>
                    <a:cubicBezTo>
                      <a:pt x="84442" y="72059"/>
                      <a:pt x="91109" y="68249"/>
                      <a:pt x="94919" y="61582"/>
                    </a:cubicBezTo>
                    <a:cubicBezTo>
                      <a:pt x="99682" y="52057"/>
                      <a:pt x="95872" y="40627"/>
                      <a:pt x="86347" y="35864"/>
                    </a:cubicBezTo>
                    <a:lnTo>
                      <a:pt x="34912" y="9194"/>
                    </a:lnTo>
                    <a:cubicBezTo>
                      <a:pt x="25387" y="4432"/>
                      <a:pt x="13957" y="8242"/>
                      <a:pt x="9194" y="17767"/>
                    </a:cubicBezTo>
                    <a:cubicBezTo>
                      <a:pt x="4432" y="27292"/>
                      <a:pt x="8242" y="38722"/>
                      <a:pt x="17767" y="43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31638C6-F103-4A2B-8F2F-25F09835F630}"/>
                  </a:ext>
                </a:extLst>
              </p:cNvPr>
              <p:cNvSpPr/>
              <p:nvPr/>
            </p:nvSpPr>
            <p:spPr>
              <a:xfrm>
                <a:off x="4268168" y="4413885"/>
                <a:ext cx="95250" cy="76200"/>
              </a:xfrm>
              <a:custGeom>
                <a:avLst/>
                <a:gdLst>
                  <a:gd name="connsiteX0" fmla="*/ 17767 w 95250"/>
                  <a:gd name="connsiteY0" fmla="*/ 43484 h 76200"/>
                  <a:gd name="connsiteX1" fmla="*/ 69202 w 95250"/>
                  <a:gd name="connsiteY1" fmla="*/ 70154 h 76200"/>
                  <a:gd name="connsiteX2" fmla="*/ 77774 w 95250"/>
                  <a:gd name="connsiteY2" fmla="*/ 72059 h 76200"/>
                  <a:gd name="connsiteX3" fmla="*/ 94919 w 95250"/>
                  <a:gd name="connsiteY3" fmla="*/ 61582 h 76200"/>
                  <a:gd name="connsiteX4" fmla="*/ 86347 w 95250"/>
                  <a:gd name="connsiteY4" fmla="*/ 35864 h 76200"/>
                  <a:gd name="connsiteX5" fmla="*/ 34912 w 95250"/>
                  <a:gd name="connsiteY5" fmla="*/ 9194 h 76200"/>
                  <a:gd name="connsiteX6" fmla="*/ 9194 w 95250"/>
                  <a:gd name="connsiteY6" fmla="*/ 17767 h 76200"/>
                  <a:gd name="connsiteX7" fmla="*/ 17767 w 95250"/>
                  <a:gd name="connsiteY7" fmla="*/ 4348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76200">
                    <a:moveTo>
                      <a:pt x="17767" y="43484"/>
                    </a:moveTo>
                    <a:lnTo>
                      <a:pt x="69202" y="70154"/>
                    </a:lnTo>
                    <a:cubicBezTo>
                      <a:pt x="72059" y="72059"/>
                      <a:pt x="74917" y="72059"/>
                      <a:pt x="77774" y="72059"/>
                    </a:cubicBezTo>
                    <a:cubicBezTo>
                      <a:pt x="84442" y="72059"/>
                      <a:pt x="91109" y="68249"/>
                      <a:pt x="94919" y="61582"/>
                    </a:cubicBezTo>
                    <a:cubicBezTo>
                      <a:pt x="99682" y="52057"/>
                      <a:pt x="95872" y="40627"/>
                      <a:pt x="86347" y="35864"/>
                    </a:cubicBezTo>
                    <a:lnTo>
                      <a:pt x="34912" y="9194"/>
                    </a:lnTo>
                    <a:cubicBezTo>
                      <a:pt x="25387" y="4432"/>
                      <a:pt x="13957" y="8242"/>
                      <a:pt x="9194" y="17767"/>
                    </a:cubicBezTo>
                    <a:cubicBezTo>
                      <a:pt x="4432" y="26339"/>
                      <a:pt x="8242" y="38722"/>
                      <a:pt x="17767" y="434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E1D5A72-9597-4F52-852F-4A813A46AA17}"/>
                  </a:ext>
                </a:extLst>
              </p:cNvPr>
              <p:cNvSpPr/>
              <p:nvPr/>
            </p:nvSpPr>
            <p:spPr>
              <a:xfrm>
                <a:off x="4743253" y="4285583"/>
                <a:ext cx="95250" cy="76200"/>
              </a:xfrm>
              <a:custGeom>
                <a:avLst/>
                <a:gdLst>
                  <a:gd name="connsiteX0" fmla="*/ 9406 w 95250"/>
                  <a:gd name="connsiteY0" fmla="*/ 16529 h 76200"/>
                  <a:gd name="connsiteX1" fmla="*/ 17026 w 95250"/>
                  <a:gd name="connsiteY1" fmla="*/ 43199 h 76200"/>
                  <a:gd name="connsiteX2" fmla="*/ 67509 w 95250"/>
                  <a:gd name="connsiteY2" fmla="*/ 71774 h 76200"/>
                  <a:gd name="connsiteX3" fmla="*/ 77034 w 95250"/>
                  <a:gd name="connsiteY3" fmla="*/ 74631 h 76200"/>
                  <a:gd name="connsiteX4" fmla="*/ 94179 w 95250"/>
                  <a:gd name="connsiteY4" fmla="*/ 65106 h 76200"/>
                  <a:gd name="connsiteX5" fmla="*/ 86559 w 95250"/>
                  <a:gd name="connsiteY5" fmla="*/ 38436 h 76200"/>
                  <a:gd name="connsiteX6" fmla="*/ 36076 w 95250"/>
                  <a:gd name="connsiteY6" fmla="*/ 9861 h 76200"/>
                  <a:gd name="connsiteX7" fmla="*/ 9406 w 95250"/>
                  <a:gd name="connsiteY7" fmla="*/ 165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76200">
                    <a:moveTo>
                      <a:pt x="9406" y="16529"/>
                    </a:moveTo>
                    <a:cubicBezTo>
                      <a:pt x="4644" y="26054"/>
                      <a:pt x="7501" y="37484"/>
                      <a:pt x="17026" y="43199"/>
                    </a:cubicBezTo>
                    <a:lnTo>
                      <a:pt x="67509" y="71774"/>
                    </a:lnTo>
                    <a:cubicBezTo>
                      <a:pt x="70366" y="73679"/>
                      <a:pt x="74176" y="74631"/>
                      <a:pt x="77034" y="74631"/>
                    </a:cubicBezTo>
                    <a:cubicBezTo>
                      <a:pt x="83701" y="74631"/>
                      <a:pt x="90369" y="70821"/>
                      <a:pt x="94179" y="65106"/>
                    </a:cubicBezTo>
                    <a:cubicBezTo>
                      <a:pt x="98941" y="55581"/>
                      <a:pt x="96084" y="44151"/>
                      <a:pt x="86559" y="38436"/>
                    </a:cubicBezTo>
                    <a:lnTo>
                      <a:pt x="36076" y="9861"/>
                    </a:lnTo>
                    <a:cubicBezTo>
                      <a:pt x="26551" y="4146"/>
                      <a:pt x="15121" y="7956"/>
                      <a:pt x="9406" y="16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9257A97-CF71-4A4E-931B-E18F6EE2E353}"/>
                  </a:ext>
                </a:extLst>
              </p:cNvPr>
              <p:cNvSpPr/>
              <p:nvPr/>
            </p:nvSpPr>
            <p:spPr>
              <a:xfrm>
                <a:off x="4636573" y="4226313"/>
                <a:ext cx="95250" cy="76200"/>
              </a:xfrm>
              <a:custGeom>
                <a:avLst/>
                <a:gdLst>
                  <a:gd name="connsiteX0" fmla="*/ 9406 w 95250"/>
                  <a:gd name="connsiteY0" fmla="*/ 16744 h 76200"/>
                  <a:gd name="connsiteX1" fmla="*/ 17026 w 95250"/>
                  <a:gd name="connsiteY1" fmla="*/ 43414 h 76200"/>
                  <a:gd name="connsiteX2" fmla="*/ 67509 w 95250"/>
                  <a:gd name="connsiteY2" fmla="*/ 71989 h 76200"/>
                  <a:gd name="connsiteX3" fmla="*/ 77034 w 95250"/>
                  <a:gd name="connsiteY3" fmla="*/ 74846 h 76200"/>
                  <a:gd name="connsiteX4" fmla="*/ 94179 w 95250"/>
                  <a:gd name="connsiteY4" fmla="*/ 65321 h 76200"/>
                  <a:gd name="connsiteX5" fmla="*/ 86559 w 95250"/>
                  <a:gd name="connsiteY5" fmla="*/ 38651 h 76200"/>
                  <a:gd name="connsiteX6" fmla="*/ 36076 w 95250"/>
                  <a:gd name="connsiteY6" fmla="*/ 10076 h 76200"/>
                  <a:gd name="connsiteX7" fmla="*/ 9406 w 95250"/>
                  <a:gd name="connsiteY7" fmla="*/ 1674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76200">
                    <a:moveTo>
                      <a:pt x="9406" y="16744"/>
                    </a:moveTo>
                    <a:cubicBezTo>
                      <a:pt x="4644" y="26269"/>
                      <a:pt x="7501" y="37699"/>
                      <a:pt x="17026" y="43414"/>
                    </a:cubicBezTo>
                    <a:lnTo>
                      <a:pt x="67509" y="71989"/>
                    </a:lnTo>
                    <a:cubicBezTo>
                      <a:pt x="70366" y="73894"/>
                      <a:pt x="74176" y="74846"/>
                      <a:pt x="77034" y="74846"/>
                    </a:cubicBezTo>
                    <a:cubicBezTo>
                      <a:pt x="83701" y="74846"/>
                      <a:pt x="90369" y="71036"/>
                      <a:pt x="94179" y="65321"/>
                    </a:cubicBezTo>
                    <a:cubicBezTo>
                      <a:pt x="98941" y="55796"/>
                      <a:pt x="96084" y="44366"/>
                      <a:pt x="86559" y="38651"/>
                    </a:cubicBezTo>
                    <a:lnTo>
                      <a:pt x="36076" y="10076"/>
                    </a:lnTo>
                    <a:cubicBezTo>
                      <a:pt x="26551" y="4361"/>
                      <a:pt x="14169" y="7219"/>
                      <a:pt x="9406" y="167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56C5956-EEA8-4C2C-99AA-6889EB3E0B9A}"/>
                  </a:ext>
                </a:extLst>
              </p:cNvPr>
              <p:cNvSpPr/>
              <p:nvPr/>
            </p:nvSpPr>
            <p:spPr>
              <a:xfrm>
                <a:off x="4167348" y="4163523"/>
                <a:ext cx="457200" cy="666750"/>
              </a:xfrm>
              <a:custGeom>
                <a:avLst/>
                <a:gdLst>
                  <a:gd name="connsiteX0" fmla="*/ 79534 w 457200"/>
                  <a:gd name="connsiteY0" fmla="*/ 625316 h 666750"/>
                  <a:gd name="connsiteX1" fmla="*/ 65246 w 457200"/>
                  <a:gd name="connsiteY1" fmla="*/ 617696 h 666750"/>
                  <a:gd name="connsiteX2" fmla="*/ 323374 w 457200"/>
                  <a:gd name="connsiteY2" fmla="*/ 465296 h 666750"/>
                  <a:gd name="connsiteX3" fmla="*/ 330041 w 457200"/>
                  <a:gd name="connsiteY3" fmla="*/ 438626 h 666750"/>
                  <a:gd name="connsiteX4" fmla="*/ 303371 w 457200"/>
                  <a:gd name="connsiteY4" fmla="*/ 431959 h 666750"/>
                  <a:gd name="connsiteX5" fmla="*/ 45244 w 457200"/>
                  <a:gd name="connsiteY5" fmla="*/ 585311 h 666750"/>
                  <a:gd name="connsiteX6" fmla="*/ 45244 w 457200"/>
                  <a:gd name="connsiteY6" fmla="*/ 254794 h 666750"/>
                  <a:gd name="connsiteX7" fmla="*/ 61436 w 457200"/>
                  <a:gd name="connsiteY7" fmla="*/ 263366 h 666750"/>
                  <a:gd name="connsiteX8" fmla="*/ 70009 w 457200"/>
                  <a:gd name="connsiteY8" fmla="*/ 265271 h 666750"/>
                  <a:gd name="connsiteX9" fmla="*/ 87154 w 457200"/>
                  <a:gd name="connsiteY9" fmla="*/ 254794 h 666750"/>
                  <a:gd name="connsiteX10" fmla="*/ 78581 w 457200"/>
                  <a:gd name="connsiteY10" fmla="*/ 229076 h 666750"/>
                  <a:gd name="connsiteX11" fmla="*/ 66199 w 457200"/>
                  <a:gd name="connsiteY11" fmla="*/ 222409 h 666750"/>
                  <a:gd name="connsiteX12" fmla="*/ 370046 w 457200"/>
                  <a:gd name="connsiteY12" fmla="*/ 58579 h 666750"/>
                  <a:gd name="connsiteX13" fmla="*/ 370046 w 457200"/>
                  <a:gd name="connsiteY13" fmla="*/ 337661 h 666750"/>
                  <a:gd name="connsiteX14" fmla="*/ 389096 w 457200"/>
                  <a:gd name="connsiteY14" fmla="*/ 356711 h 666750"/>
                  <a:gd name="connsiteX15" fmla="*/ 408146 w 457200"/>
                  <a:gd name="connsiteY15" fmla="*/ 337661 h 666750"/>
                  <a:gd name="connsiteX16" fmla="*/ 408146 w 457200"/>
                  <a:gd name="connsiteY16" fmla="*/ 62389 h 666750"/>
                  <a:gd name="connsiteX17" fmla="*/ 429101 w 457200"/>
                  <a:gd name="connsiteY17" fmla="*/ 73819 h 666750"/>
                  <a:gd name="connsiteX18" fmla="*/ 438626 w 457200"/>
                  <a:gd name="connsiteY18" fmla="*/ 76676 h 666750"/>
                  <a:gd name="connsiteX19" fmla="*/ 455771 w 457200"/>
                  <a:gd name="connsiteY19" fmla="*/ 67151 h 666750"/>
                  <a:gd name="connsiteX20" fmla="*/ 448151 w 457200"/>
                  <a:gd name="connsiteY20" fmla="*/ 40481 h 666750"/>
                  <a:gd name="connsiteX21" fmla="*/ 406241 w 457200"/>
                  <a:gd name="connsiteY21" fmla="*/ 16669 h 666750"/>
                  <a:gd name="connsiteX22" fmla="*/ 399574 w 457200"/>
                  <a:gd name="connsiteY22" fmla="*/ 10001 h 666750"/>
                  <a:gd name="connsiteX23" fmla="*/ 380524 w 457200"/>
                  <a:gd name="connsiteY23" fmla="*/ 10001 h 666750"/>
                  <a:gd name="connsiteX24" fmla="*/ 16669 w 457200"/>
                  <a:gd name="connsiteY24" fmla="*/ 206216 h 666750"/>
                  <a:gd name="connsiteX25" fmla="*/ 16669 w 457200"/>
                  <a:gd name="connsiteY25" fmla="*/ 206216 h 666750"/>
                  <a:gd name="connsiteX26" fmla="*/ 16669 w 457200"/>
                  <a:gd name="connsiteY26" fmla="*/ 206216 h 666750"/>
                  <a:gd name="connsiteX27" fmla="*/ 13811 w 457200"/>
                  <a:gd name="connsiteY27" fmla="*/ 208121 h 666750"/>
                  <a:gd name="connsiteX28" fmla="*/ 12859 w 457200"/>
                  <a:gd name="connsiteY28" fmla="*/ 209074 h 666750"/>
                  <a:gd name="connsiteX29" fmla="*/ 10954 w 457200"/>
                  <a:gd name="connsiteY29" fmla="*/ 210979 h 666750"/>
                  <a:gd name="connsiteX30" fmla="*/ 10954 w 457200"/>
                  <a:gd name="connsiteY30" fmla="*/ 210979 h 666750"/>
                  <a:gd name="connsiteX31" fmla="*/ 9049 w 457200"/>
                  <a:gd name="connsiteY31" fmla="*/ 213836 h 666750"/>
                  <a:gd name="connsiteX32" fmla="*/ 9049 w 457200"/>
                  <a:gd name="connsiteY32" fmla="*/ 213836 h 666750"/>
                  <a:gd name="connsiteX33" fmla="*/ 9049 w 457200"/>
                  <a:gd name="connsiteY33" fmla="*/ 213836 h 666750"/>
                  <a:gd name="connsiteX34" fmla="*/ 8096 w 457200"/>
                  <a:gd name="connsiteY34" fmla="*/ 216694 h 666750"/>
                  <a:gd name="connsiteX35" fmla="*/ 8096 w 457200"/>
                  <a:gd name="connsiteY35" fmla="*/ 216694 h 666750"/>
                  <a:gd name="connsiteX36" fmla="*/ 7144 w 457200"/>
                  <a:gd name="connsiteY36" fmla="*/ 219551 h 666750"/>
                  <a:gd name="connsiteX37" fmla="*/ 7144 w 457200"/>
                  <a:gd name="connsiteY37" fmla="*/ 220504 h 666750"/>
                  <a:gd name="connsiteX38" fmla="*/ 7144 w 457200"/>
                  <a:gd name="connsiteY38" fmla="*/ 221456 h 666750"/>
                  <a:gd name="connsiteX39" fmla="*/ 7144 w 457200"/>
                  <a:gd name="connsiteY39" fmla="*/ 617696 h 666750"/>
                  <a:gd name="connsiteX40" fmla="*/ 7144 w 457200"/>
                  <a:gd name="connsiteY40" fmla="*/ 619601 h 666750"/>
                  <a:gd name="connsiteX41" fmla="*/ 7144 w 457200"/>
                  <a:gd name="connsiteY41" fmla="*/ 620554 h 666750"/>
                  <a:gd name="connsiteX42" fmla="*/ 8096 w 457200"/>
                  <a:gd name="connsiteY42" fmla="*/ 623411 h 666750"/>
                  <a:gd name="connsiteX43" fmla="*/ 8096 w 457200"/>
                  <a:gd name="connsiteY43" fmla="*/ 624364 h 666750"/>
                  <a:gd name="connsiteX44" fmla="*/ 9049 w 457200"/>
                  <a:gd name="connsiteY44" fmla="*/ 627221 h 666750"/>
                  <a:gd name="connsiteX45" fmla="*/ 9049 w 457200"/>
                  <a:gd name="connsiteY45" fmla="*/ 628174 h 666750"/>
                  <a:gd name="connsiteX46" fmla="*/ 10954 w 457200"/>
                  <a:gd name="connsiteY46" fmla="*/ 631031 h 666750"/>
                  <a:gd name="connsiteX47" fmla="*/ 11906 w 457200"/>
                  <a:gd name="connsiteY47" fmla="*/ 631984 h 666750"/>
                  <a:gd name="connsiteX48" fmla="*/ 13811 w 457200"/>
                  <a:gd name="connsiteY48" fmla="*/ 633889 h 666750"/>
                  <a:gd name="connsiteX49" fmla="*/ 14764 w 457200"/>
                  <a:gd name="connsiteY49" fmla="*/ 634841 h 666750"/>
                  <a:gd name="connsiteX50" fmla="*/ 17621 w 457200"/>
                  <a:gd name="connsiteY50" fmla="*/ 636746 h 666750"/>
                  <a:gd name="connsiteX51" fmla="*/ 17621 w 457200"/>
                  <a:gd name="connsiteY51" fmla="*/ 636746 h 666750"/>
                  <a:gd name="connsiteX52" fmla="*/ 17621 w 457200"/>
                  <a:gd name="connsiteY52" fmla="*/ 636746 h 666750"/>
                  <a:gd name="connsiteX53" fmla="*/ 62389 w 457200"/>
                  <a:gd name="connsiteY53" fmla="*/ 660559 h 666750"/>
                  <a:gd name="connsiteX54" fmla="*/ 70961 w 457200"/>
                  <a:gd name="connsiteY54" fmla="*/ 662464 h 666750"/>
                  <a:gd name="connsiteX55" fmla="*/ 88106 w 457200"/>
                  <a:gd name="connsiteY55" fmla="*/ 651986 h 666750"/>
                  <a:gd name="connsiteX56" fmla="*/ 79534 w 457200"/>
                  <a:gd name="connsiteY56" fmla="*/ 625316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457200" h="666750">
                    <a:moveTo>
                      <a:pt x="79534" y="625316"/>
                    </a:moveTo>
                    <a:lnTo>
                      <a:pt x="65246" y="617696"/>
                    </a:lnTo>
                    <a:lnTo>
                      <a:pt x="323374" y="465296"/>
                    </a:lnTo>
                    <a:cubicBezTo>
                      <a:pt x="332899" y="459581"/>
                      <a:pt x="335756" y="448151"/>
                      <a:pt x="330041" y="438626"/>
                    </a:cubicBezTo>
                    <a:cubicBezTo>
                      <a:pt x="324326" y="429101"/>
                      <a:pt x="312896" y="426244"/>
                      <a:pt x="303371" y="431959"/>
                    </a:cubicBezTo>
                    <a:lnTo>
                      <a:pt x="45244" y="585311"/>
                    </a:lnTo>
                    <a:lnTo>
                      <a:pt x="45244" y="254794"/>
                    </a:lnTo>
                    <a:lnTo>
                      <a:pt x="61436" y="263366"/>
                    </a:lnTo>
                    <a:cubicBezTo>
                      <a:pt x="64294" y="265271"/>
                      <a:pt x="67151" y="265271"/>
                      <a:pt x="70009" y="265271"/>
                    </a:cubicBezTo>
                    <a:cubicBezTo>
                      <a:pt x="76676" y="265271"/>
                      <a:pt x="83344" y="261461"/>
                      <a:pt x="87154" y="254794"/>
                    </a:cubicBezTo>
                    <a:cubicBezTo>
                      <a:pt x="91916" y="245269"/>
                      <a:pt x="88106" y="233839"/>
                      <a:pt x="78581" y="229076"/>
                    </a:cubicBezTo>
                    <a:lnTo>
                      <a:pt x="66199" y="222409"/>
                    </a:lnTo>
                    <a:lnTo>
                      <a:pt x="370046" y="58579"/>
                    </a:lnTo>
                    <a:lnTo>
                      <a:pt x="370046" y="337661"/>
                    </a:lnTo>
                    <a:cubicBezTo>
                      <a:pt x="370046" y="348139"/>
                      <a:pt x="378619" y="356711"/>
                      <a:pt x="389096" y="356711"/>
                    </a:cubicBezTo>
                    <a:cubicBezTo>
                      <a:pt x="399574" y="356711"/>
                      <a:pt x="408146" y="348139"/>
                      <a:pt x="408146" y="337661"/>
                    </a:cubicBezTo>
                    <a:lnTo>
                      <a:pt x="408146" y="62389"/>
                    </a:lnTo>
                    <a:lnTo>
                      <a:pt x="429101" y="73819"/>
                    </a:lnTo>
                    <a:cubicBezTo>
                      <a:pt x="431959" y="75724"/>
                      <a:pt x="435769" y="76676"/>
                      <a:pt x="438626" y="76676"/>
                    </a:cubicBezTo>
                    <a:cubicBezTo>
                      <a:pt x="445294" y="76676"/>
                      <a:pt x="451961" y="72866"/>
                      <a:pt x="455771" y="67151"/>
                    </a:cubicBezTo>
                    <a:cubicBezTo>
                      <a:pt x="460534" y="57626"/>
                      <a:pt x="457676" y="46196"/>
                      <a:pt x="448151" y="40481"/>
                    </a:cubicBezTo>
                    <a:lnTo>
                      <a:pt x="406241" y="16669"/>
                    </a:lnTo>
                    <a:cubicBezTo>
                      <a:pt x="404336" y="13811"/>
                      <a:pt x="402431" y="10954"/>
                      <a:pt x="399574" y="10001"/>
                    </a:cubicBezTo>
                    <a:cubicBezTo>
                      <a:pt x="393859" y="6191"/>
                      <a:pt x="386239" y="6191"/>
                      <a:pt x="380524" y="10001"/>
                    </a:cubicBezTo>
                    <a:lnTo>
                      <a:pt x="16669" y="206216"/>
                    </a:lnTo>
                    <a:cubicBezTo>
                      <a:pt x="16669" y="206216"/>
                      <a:pt x="16669" y="206216"/>
                      <a:pt x="16669" y="206216"/>
                    </a:cubicBezTo>
                    <a:cubicBezTo>
                      <a:pt x="16669" y="206216"/>
                      <a:pt x="16669" y="206216"/>
                      <a:pt x="16669" y="206216"/>
                    </a:cubicBezTo>
                    <a:cubicBezTo>
                      <a:pt x="15716" y="207169"/>
                      <a:pt x="14764" y="207169"/>
                      <a:pt x="13811" y="208121"/>
                    </a:cubicBezTo>
                    <a:cubicBezTo>
                      <a:pt x="13811" y="208121"/>
                      <a:pt x="12859" y="208121"/>
                      <a:pt x="12859" y="209074"/>
                    </a:cubicBezTo>
                    <a:cubicBezTo>
                      <a:pt x="11906" y="210026"/>
                      <a:pt x="11906" y="210026"/>
                      <a:pt x="10954" y="210979"/>
                    </a:cubicBezTo>
                    <a:cubicBezTo>
                      <a:pt x="10954" y="210979"/>
                      <a:pt x="10954" y="210979"/>
                      <a:pt x="10954" y="210979"/>
                    </a:cubicBezTo>
                    <a:cubicBezTo>
                      <a:pt x="10001" y="211931"/>
                      <a:pt x="9049" y="212884"/>
                      <a:pt x="9049" y="213836"/>
                    </a:cubicBezTo>
                    <a:cubicBezTo>
                      <a:pt x="9049" y="213836"/>
                      <a:pt x="9049" y="213836"/>
                      <a:pt x="9049" y="213836"/>
                    </a:cubicBezTo>
                    <a:cubicBezTo>
                      <a:pt x="9049" y="213836"/>
                      <a:pt x="9049" y="213836"/>
                      <a:pt x="9049" y="213836"/>
                    </a:cubicBezTo>
                    <a:cubicBezTo>
                      <a:pt x="9049" y="214789"/>
                      <a:pt x="8096" y="215741"/>
                      <a:pt x="8096" y="216694"/>
                    </a:cubicBezTo>
                    <a:cubicBezTo>
                      <a:pt x="8096" y="216694"/>
                      <a:pt x="8096" y="216694"/>
                      <a:pt x="8096" y="216694"/>
                    </a:cubicBezTo>
                    <a:cubicBezTo>
                      <a:pt x="8096" y="217646"/>
                      <a:pt x="8096" y="218599"/>
                      <a:pt x="7144" y="219551"/>
                    </a:cubicBezTo>
                    <a:cubicBezTo>
                      <a:pt x="7144" y="219551"/>
                      <a:pt x="7144" y="220504"/>
                      <a:pt x="7144" y="220504"/>
                    </a:cubicBezTo>
                    <a:cubicBezTo>
                      <a:pt x="7144" y="220504"/>
                      <a:pt x="7144" y="221456"/>
                      <a:pt x="7144" y="221456"/>
                    </a:cubicBezTo>
                    <a:lnTo>
                      <a:pt x="7144" y="617696"/>
                    </a:lnTo>
                    <a:cubicBezTo>
                      <a:pt x="7144" y="618649"/>
                      <a:pt x="7144" y="618649"/>
                      <a:pt x="7144" y="619601"/>
                    </a:cubicBezTo>
                    <a:cubicBezTo>
                      <a:pt x="7144" y="619601"/>
                      <a:pt x="7144" y="619601"/>
                      <a:pt x="7144" y="620554"/>
                    </a:cubicBezTo>
                    <a:cubicBezTo>
                      <a:pt x="7144" y="621506"/>
                      <a:pt x="7144" y="622459"/>
                      <a:pt x="8096" y="623411"/>
                    </a:cubicBezTo>
                    <a:cubicBezTo>
                      <a:pt x="8096" y="623411"/>
                      <a:pt x="8096" y="624364"/>
                      <a:pt x="8096" y="624364"/>
                    </a:cubicBezTo>
                    <a:cubicBezTo>
                      <a:pt x="8096" y="625316"/>
                      <a:pt x="9049" y="626269"/>
                      <a:pt x="9049" y="627221"/>
                    </a:cubicBezTo>
                    <a:cubicBezTo>
                      <a:pt x="9049" y="627221"/>
                      <a:pt x="9049" y="627221"/>
                      <a:pt x="9049" y="628174"/>
                    </a:cubicBezTo>
                    <a:cubicBezTo>
                      <a:pt x="10001" y="629126"/>
                      <a:pt x="10001" y="630079"/>
                      <a:pt x="10954" y="631031"/>
                    </a:cubicBezTo>
                    <a:cubicBezTo>
                      <a:pt x="10954" y="631031"/>
                      <a:pt x="10954" y="631031"/>
                      <a:pt x="11906" y="631984"/>
                    </a:cubicBezTo>
                    <a:cubicBezTo>
                      <a:pt x="12859" y="632936"/>
                      <a:pt x="12859" y="632936"/>
                      <a:pt x="13811" y="633889"/>
                    </a:cubicBezTo>
                    <a:cubicBezTo>
                      <a:pt x="13811" y="633889"/>
                      <a:pt x="13811" y="633889"/>
                      <a:pt x="14764" y="634841"/>
                    </a:cubicBezTo>
                    <a:cubicBezTo>
                      <a:pt x="15716" y="635794"/>
                      <a:pt x="16669" y="635794"/>
                      <a:pt x="17621" y="636746"/>
                    </a:cubicBezTo>
                    <a:cubicBezTo>
                      <a:pt x="17621" y="636746"/>
                      <a:pt x="17621" y="636746"/>
                      <a:pt x="17621" y="636746"/>
                    </a:cubicBezTo>
                    <a:cubicBezTo>
                      <a:pt x="17621" y="636746"/>
                      <a:pt x="17621" y="636746"/>
                      <a:pt x="17621" y="636746"/>
                    </a:cubicBezTo>
                    <a:lnTo>
                      <a:pt x="62389" y="660559"/>
                    </a:lnTo>
                    <a:cubicBezTo>
                      <a:pt x="65246" y="662464"/>
                      <a:pt x="68104" y="662464"/>
                      <a:pt x="70961" y="662464"/>
                    </a:cubicBezTo>
                    <a:cubicBezTo>
                      <a:pt x="77629" y="662464"/>
                      <a:pt x="84296" y="658654"/>
                      <a:pt x="88106" y="651986"/>
                    </a:cubicBezTo>
                    <a:cubicBezTo>
                      <a:pt x="92869" y="642461"/>
                      <a:pt x="89059" y="631031"/>
                      <a:pt x="79534" y="6253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0943D4D-917B-42FB-AB06-B38230906B08}"/>
                  </a:ext>
                </a:extLst>
              </p:cNvPr>
              <p:cNvSpPr/>
              <p:nvPr/>
            </p:nvSpPr>
            <p:spPr>
              <a:xfrm>
                <a:off x="4377705" y="4866323"/>
                <a:ext cx="95250" cy="76200"/>
              </a:xfrm>
              <a:custGeom>
                <a:avLst/>
                <a:gdLst>
                  <a:gd name="connsiteX0" fmla="*/ 86347 w 95250"/>
                  <a:gd name="connsiteY0" fmla="*/ 35864 h 76200"/>
                  <a:gd name="connsiteX1" fmla="*/ 34912 w 95250"/>
                  <a:gd name="connsiteY1" fmla="*/ 9194 h 76200"/>
                  <a:gd name="connsiteX2" fmla="*/ 9194 w 95250"/>
                  <a:gd name="connsiteY2" fmla="*/ 17767 h 76200"/>
                  <a:gd name="connsiteX3" fmla="*/ 17767 w 95250"/>
                  <a:gd name="connsiteY3" fmla="*/ 43484 h 76200"/>
                  <a:gd name="connsiteX4" fmla="*/ 69202 w 95250"/>
                  <a:gd name="connsiteY4" fmla="*/ 70154 h 76200"/>
                  <a:gd name="connsiteX5" fmla="*/ 77774 w 95250"/>
                  <a:gd name="connsiteY5" fmla="*/ 72059 h 76200"/>
                  <a:gd name="connsiteX6" fmla="*/ 94919 w 95250"/>
                  <a:gd name="connsiteY6" fmla="*/ 61582 h 76200"/>
                  <a:gd name="connsiteX7" fmla="*/ 86347 w 95250"/>
                  <a:gd name="connsiteY7" fmla="*/ 3586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76200">
                    <a:moveTo>
                      <a:pt x="86347" y="35864"/>
                    </a:moveTo>
                    <a:lnTo>
                      <a:pt x="34912" y="9194"/>
                    </a:lnTo>
                    <a:cubicBezTo>
                      <a:pt x="25387" y="4432"/>
                      <a:pt x="13957" y="8242"/>
                      <a:pt x="9194" y="17767"/>
                    </a:cubicBezTo>
                    <a:cubicBezTo>
                      <a:pt x="4432" y="27292"/>
                      <a:pt x="8242" y="38722"/>
                      <a:pt x="17767" y="43484"/>
                    </a:cubicBezTo>
                    <a:lnTo>
                      <a:pt x="69202" y="70154"/>
                    </a:lnTo>
                    <a:cubicBezTo>
                      <a:pt x="72059" y="72059"/>
                      <a:pt x="74917" y="72059"/>
                      <a:pt x="77774" y="72059"/>
                    </a:cubicBezTo>
                    <a:cubicBezTo>
                      <a:pt x="84442" y="72059"/>
                      <a:pt x="91109" y="68249"/>
                      <a:pt x="94919" y="61582"/>
                    </a:cubicBezTo>
                    <a:cubicBezTo>
                      <a:pt x="99682" y="53009"/>
                      <a:pt x="95872" y="41579"/>
                      <a:pt x="86347" y="358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E00292A-FB82-40E0-93D6-8AE52936E69D}"/>
                  </a:ext>
                </a:extLst>
              </p:cNvPr>
              <p:cNvSpPr/>
              <p:nvPr/>
            </p:nvSpPr>
            <p:spPr>
              <a:xfrm>
                <a:off x="4268168" y="4810125"/>
                <a:ext cx="95250" cy="76200"/>
              </a:xfrm>
              <a:custGeom>
                <a:avLst/>
                <a:gdLst>
                  <a:gd name="connsiteX0" fmla="*/ 94919 w 95250"/>
                  <a:gd name="connsiteY0" fmla="*/ 61582 h 76200"/>
                  <a:gd name="connsiteX1" fmla="*/ 86347 w 95250"/>
                  <a:gd name="connsiteY1" fmla="*/ 35864 h 76200"/>
                  <a:gd name="connsiteX2" fmla="*/ 34912 w 95250"/>
                  <a:gd name="connsiteY2" fmla="*/ 9194 h 76200"/>
                  <a:gd name="connsiteX3" fmla="*/ 9194 w 95250"/>
                  <a:gd name="connsiteY3" fmla="*/ 17767 h 76200"/>
                  <a:gd name="connsiteX4" fmla="*/ 17767 w 95250"/>
                  <a:gd name="connsiteY4" fmla="*/ 43484 h 76200"/>
                  <a:gd name="connsiteX5" fmla="*/ 69202 w 95250"/>
                  <a:gd name="connsiteY5" fmla="*/ 70154 h 76200"/>
                  <a:gd name="connsiteX6" fmla="*/ 77774 w 95250"/>
                  <a:gd name="connsiteY6" fmla="*/ 72059 h 76200"/>
                  <a:gd name="connsiteX7" fmla="*/ 94919 w 95250"/>
                  <a:gd name="connsiteY7" fmla="*/ 61582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76200">
                    <a:moveTo>
                      <a:pt x="94919" y="61582"/>
                    </a:moveTo>
                    <a:cubicBezTo>
                      <a:pt x="99682" y="52057"/>
                      <a:pt x="95872" y="40627"/>
                      <a:pt x="86347" y="35864"/>
                    </a:cubicBezTo>
                    <a:lnTo>
                      <a:pt x="34912" y="9194"/>
                    </a:lnTo>
                    <a:cubicBezTo>
                      <a:pt x="25387" y="4432"/>
                      <a:pt x="13957" y="8242"/>
                      <a:pt x="9194" y="17767"/>
                    </a:cubicBezTo>
                    <a:cubicBezTo>
                      <a:pt x="4432" y="27292"/>
                      <a:pt x="8242" y="38722"/>
                      <a:pt x="17767" y="43484"/>
                    </a:cubicBezTo>
                    <a:lnTo>
                      <a:pt x="69202" y="70154"/>
                    </a:lnTo>
                    <a:cubicBezTo>
                      <a:pt x="72059" y="72059"/>
                      <a:pt x="74917" y="72059"/>
                      <a:pt x="77774" y="72059"/>
                    </a:cubicBezTo>
                    <a:cubicBezTo>
                      <a:pt x="85394" y="72059"/>
                      <a:pt x="92062" y="68249"/>
                      <a:pt x="94919" y="61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DEA98F8-60DE-46A4-A536-72E589861367}"/>
                  </a:ext>
                </a:extLst>
              </p:cNvPr>
              <p:cNvSpPr/>
              <p:nvPr/>
            </p:nvSpPr>
            <p:spPr>
              <a:xfrm>
                <a:off x="4613258" y="4598003"/>
                <a:ext cx="104775" cy="85725"/>
              </a:xfrm>
              <a:custGeom>
                <a:avLst/>
                <a:gdLst>
                  <a:gd name="connsiteX0" fmla="*/ 85109 w 104775"/>
                  <a:gd name="connsiteY0" fmla="*/ 79394 h 85725"/>
                  <a:gd name="connsiteX1" fmla="*/ 102254 w 104775"/>
                  <a:gd name="connsiteY1" fmla="*/ 69869 h 85725"/>
                  <a:gd name="connsiteX2" fmla="*/ 95586 w 104775"/>
                  <a:gd name="connsiteY2" fmla="*/ 43199 h 85725"/>
                  <a:gd name="connsiteX3" fmla="*/ 36531 w 104775"/>
                  <a:gd name="connsiteY3" fmla="*/ 9861 h 85725"/>
                  <a:gd name="connsiteX4" fmla="*/ 9861 w 104775"/>
                  <a:gd name="connsiteY4" fmla="*/ 16529 h 85725"/>
                  <a:gd name="connsiteX5" fmla="*/ 16529 w 104775"/>
                  <a:gd name="connsiteY5" fmla="*/ 43199 h 85725"/>
                  <a:gd name="connsiteX6" fmla="*/ 75584 w 104775"/>
                  <a:gd name="connsiteY6" fmla="*/ 76536 h 85725"/>
                  <a:gd name="connsiteX7" fmla="*/ 85109 w 104775"/>
                  <a:gd name="connsiteY7" fmla="*/ 793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75" h="85725">
                    <a:moveTo>
                      <a:pt x="85109" y="79394"/>
                    </a:moveTo>
                    <a:cubicBezTo>
                      <a:pt x="91776" y="79394"/>
                      <a:pt x="98444" y="75584"/>
                      <a:pt x="102254" y="69869"/>
                    </a:cubicBezTo>
                    <a:cubicBezTo>
                      <a:pt x="107969" y="60344"/>
                      <a:pt x="104159" y="48914"/>
                      <a:pt x="95586" y="43199"/>
                    </a:cubicBezTo>
                    <a:lnTo>
                      <a:pt x="36531" y="9861"/>
                    </a:lnTo>
                    <a:cubicBezTo>
                      <a:pt x="27006" y="4146"/>
                      <a:pt x="15576" y="7956"/>
                      <a:pt x="9861" y="16529"/>
                    </a:cubicBezTo>
                    <a:cubicBezTo>
                      <a:pt x="4146" y="26054"/>
                      <a:pt x="7956" y="37484"/>
                      <a:pt x="16529" y="43199"/>
                    </a:cubicBezTo>
                    <a:lnTo>
                      <a:pt x="75584" y="76536"/>
                    </a:lnTo>
                    <a:cubicBezTo>
                      <a:pt x="78441" y="78441"/>
                      <a:pt x="82251" y="79394"/>
                      <a:pt x="85109" y="793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E093EB3-EE45-4624-801F-AC35C73A0C9C}"/>
                  </a:ext>
                </a:extLst>
              </p:cNvPr>
              <p:cNvSpPr/>
              <p:nvPr/>
            </p:nvSpPr>
            <p:spPr>
              <a:xfrm>
                <a:off x="4727558" y="4663726"/>
                <a:ext cx="104775" cy="85725"/>
              </a:xfrm>
              <a:custGeom>
                <a:avLst/>
                <a:gdLst>
                  <a:gd name="connsiteX0" fmla="*/ 102254 w 104775"/>
                  <a:gd name="connsiteY0" fmla="*/ 69869 h 85725"/>
                  <a:gd name="connsiteX1" fmla="*/ 95586 w 104775"/>
                  <a:gd name="connsiteY1" fmla="*/ 43199 h 85725"/>
                  <a:gd name="connsiteX2" fmla="*/ 36531 w 104775"/>
                  <a:gd name="connsiteY2" fmla="*/ 9861 h 85725"/>
                  <a:gd name="connsiteX3" fmla="*/ 9861 w 104775"/>
                  <a:gd name="connsiteY3" fmla="*/ 16529 h 85725"/>
                  <a:gd name="connsiteX4" fmla="*/ 16529 w 104775"/>
                  <a:gd name="connsiteY4" fmla="*/ 43199 h 85725"/>
                  <a:gd name="connsiteX5" fmla="*/ 75584 w 104775"/>
                  <a:gd name="connsiteY5" fmla="*/ 76536 h 85725"/>
                  <a:gd name="connsiteX6" fmla="*/ 85109 w 104775"/>
                  <a:gd name="connsiteY6" fmla="*/ 79394 h 85725"/>
                  <a:gd name="connsiteX7" fmla="*/ 102254 w 104775"/>
                  <a:gd name="connsiteY7" fmla="*/ 69869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775" h="85725">
                    <a:moveTo>
                      <a:pt x="102254" y="69869"/>
                    </a:moveTo>
                    <a:cubicBezTo>
                      <a:pt x="107969" y="60344"/>
                      <a:pt x="104159" y="48914"/>
                      <a:pt x="95586" y="43199"/>
                    </a:cubicBezTo>
                    <a:lnTo>
                      <a:pt x="36531" y="9861"/>
                    </a:lnTo>
                    <a:cubicBezTo>
                      <a:pt x="27006" y="4146"/>
                      <a:pt x="15576" y="7956"/>
                      <a:pt x="9861" y="16529"/>
                    </a:cubicBezTo>
                    <a:cubicBezTo>
                      <a:pt x="4146" y="26054"/>
                      <a:pt x="7956" y="37484"/>
                      <a:pt x="16529" y="43199"/>
                    </a:cubicBezTo>
                    <a:lnTo>
                      <a:pt x="75584" y="76536"/>
                    </a:lnTo>
                    <a:cubicBezTo>
                      <a:pt x="78441" y="78441"/>
                      <a:pt x="82251" y="79394"/>
                      <a:pt x="85109" y="79394"/>
                    </a:cubicBezTo>
                    <a:cubicBezTo>
                      <a:pt x="91776" y="79394"/>
                      <a:pt x="98444" y="75584"/>
                      <a:pt x="102254" y="698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894C45F-0ECC-473C-96A2-8CF39FA5D086}"/>
                </a:ext>
              </a:extLst>
            </p:cNvPr>
            <p:cNvSpPr/>
            <p:nvPr/>
          </p:nvSpPr>
          <p:spPr>
            <a:xfrm>
              <a:off x="3291077" y="1594752"/>
              <a:ext cx="1080000" cy="1080000"/>
            </a:xfrm>
            <a:prstGeom prst="ellipse">
              <a:avLst/>
            </a:prstGeom>
            <a:noFill/>
            <a:ln w="571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2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181D8-1711-4542-AE6D-4CB6E6852112}"/>
              </a:ext>
            </a:extLst>
          </p:cNvPr>
          <p:cNvSpPr/>
          <p:nvPr/>
        </p:nvSpPr>
        <p:spPr>
          <a:xfrm>
            <a:off x="394747" y="3374464"/>
            <a:ext cx="3401251" cy="51388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0" dirty="0">
                <a:solidFill>
                  <a:schemeClr val="tx2"/>
                </a:solidFill>
                <a:cs typeface="Arial" panose="020B0604020202020204" pitchFamily="34" charset="0"/>
              </a:rPr>
              <a:t>Feedback on steering </a:t>
            </a:r>
            <a:r>
              <a:rPr lang="en-US" b="1" kern="0" dirty="0" err="1">
                <a:solidFill>
                  <a:schemeClr val="tx2"/>
                </a:solidFill>
                <a:cs typeface="Arial" panose="020B0604020202020204" pitchFamily="34" charset="0"/>
              </a:rPr>
              <a:t>commitee</a:t>
            </a:r>
            <a:endParaRPr lang="en-US" b="1" kern="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650805-A4BF-4A02-A878-1975756BD9AA}"/>
              </a:ext>
            </a:extLst>
          </p:cNvPr>
          <p:cNvSpPr/>
          <p:nvPr/>
        </p:nvSpPr>
        <p:spPr>
          <a:xfrm>
            <a:off x="463006" y="4066290"/>
            <a:ext cx="3264732" cy="29537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144000" rIns="144000" rtlCol="0" anchor="t"/>
          <a:lstStyle/>
          <a:p>
            <a:pPr marL="179705" lvl="0" indent="-179705" defTabSz="457200" fontAlgn="base"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rgbClr val="505150">
                    <a:lumMod val="75000"/>
                    <a:lumOff val="25000"/>
                  </a:srgbClr>
                </a:solidFill>
                <a:cs typeface="Calibri" pitchFamily="34" charset="0"/>
              </a:rPr>
              <a:t>Identify KPIs</a:t>
            </a:r>
          </a:p>
          <a:p>
            <a:pPr marL="179705" lvl="0" indent="-179705" defTabSz="457200" fontAlgn="base"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rgbClr val="505150">
                    <a:lumMod val="75000"/>
                    <a:lumOff val="25000"/>
                  </a:srgbClr>
                </a:solidFill>
                <a:cs typeface="Calibri" pitchFamily="34" charset="0"/>
              </a:rPr>
              <a:t>Fill a Benefits &amp; Costs matrix</a:t>
            </a:r>
          </a:p>
          <a:p>
            <a:pPr marL="179705" lvl="0" indent="-179705" defTabSz="457200" fontAlgn="base">
              <a:spcBef>
                <a:spcPct val="0"/>
              </a:spcBef>
              <a:spcAft>
                <a:spcPct val="0"/>
              </a:spcAft>
              <a:buClr>
                <a:srgbClr val="009AC7"/>
              </a:buClr>
              <a:buFont typeface="Arial" panose="020B0604020202020204" pitchFamily="34" charset="0"/>
              <a:buChar char="•"/>
              <a:defRPr/>
            </a:pPr>
            <a:r>
              <a:rPr lang="en-US" sz="1600" b="1" kern="0" dirty="0">
                <a:solidFill>
                  <a:srgbClr val="505150">
                    <a:lumMod val="75000"/>
                    <a:lumOff val="25000"/>
                  </a:srgbClr>
                </a:solidFill>
                <a:cs typeface="Calibri" pitchFamily="34" charset="0"/>
              </a:rPr>
              <a:t>The governance bodies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8983354-F46E-4248-A70A-4C09E3AD6C1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13196"/>
          <a:stretch/>
        </p:blipFill>
        <p:spPr>
          <a:xfrm>
            <a:off x="1790572" y="2567255"/>
            <a:ext cx="609600" cy="661445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68DE324E-FE16-4C44-B188-0F30C2B35068}"/>
              </a:ext>
            </a:extLst>
          </p:cNvPr>
          <p:cNvSpPr/>
          <p:nvPr/>
        </p:nvSpPr>
        <p:spPr>
          <a:xfrm>
            <a:off x="1629186" y="2392450"/>
            <a:ext cx="891453" cy="891453"/>
          </a:xfrm>
          <a:prstGeom prst="ellipse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3529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itle 1">
            <a:extLst>
              <a:ext uri="{FF2B5EF4-FFF2-40B4-BE49-F238E27FC236}">
                <a16:creationId xmlns:a16="http://schemas.microsoft.com/office/drawing/2014/main" id="{BA1CC635-AC07-4D26-8130-873AD0F4B46A}"/>
              </a:ext>
            </a:extLst>
          </p:cNvPr>
          <p:cNvSpPr>
            <a:spLocks noGrp="1"/>
          </p:cNvSpPr>
          <p:nvPr/>
        </p:nvSpPr>
        <p:spPr>
          <a:xfrm>
            <a:off x="348597" y="237305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Feedback on steering committee presentation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47522C-3E4B-4D66-9B1D-AD37CD7DEB9B}"/>
              </a:ext>
            </a:extLst>
          </p:cNvPr>
          <p:cNvSpPr/>
          <p:nvPr/>
        </p:nvSpPr>
        <p:spPr>
          <a:xfrm>
            <a:off x="3305763" y="1630239"/>
            <a:ext cx="546169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3225A6-2077-4435-8D1E-DC6FA2049A27}"/>
              </a:ext>
            </a:extLst>
          </p:cNvPr>
          <p:cNvSpPr/>
          <p:nvPr/>
        </p:nvSpPr>
        <p:spPr>
          <a:xfrm>
            <a:off x="309089" y="1511604"/>
            <a:ext cx="4589599" cy="475488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144000" rIns="144000" rtlCol="0" anchor="t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22759E"/>
                </a:solidFill>
                <a:latin typeface="Lato"/>
              </a:rPr>
              <a:t>General remarks </a:t>
            </a:r>
          </a:p>
          <a:p>
            <a:endParaRPr lang="fr-FR" sz="1500" b="1" u="sng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Make sure to introduce the team </a:t>
            </a: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Be sure to know who you are talking to (client?)</a:t>
            </a: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Make sure each team members has a role during the presentation</a:t>
            </a: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Don't speak to fast</a:t>
            </a: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Restate the context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</a:pPr>
            <a:endParaRPr lang="en-US" sz="1500" dirty="0">
              <a:solidFill>
                <a:schemeClr val="tx1"/>
              </a:solidFill>
              <a:cs typeface="Calibri" pitchFamily="34" charset="0"/>
            </a:endParaRPr>
          </a:p>
          <a:p>
            <a:pPr algn="ctr"/>
            <a:r>
              <a:rPr lang="en-US" sz="2400" dirty="0">
                <a:solidFill>
                  <a:srgbClr val="22759E"/>
                </a:solidFill>
                <a:latin typeface="Lato"/>
              </a:rPr>
              <a:t>Structure of the presentation</a:t>
            </a:r>
          </a:p>
          <a:p>
            <a:endParaRPr lang="fr-FR" sz="1500" b="1" u="sng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Structure/plan should be stated clearly at the beginning of the presentation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Don’t hesitate to define the rules in the beginning – e.g. 5 min. of Q&amp;A in the end of the presentation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lvl="1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Spend more time on added value/ results than on methodology for this type of auditory</a:t>
            </a:r>
          </a:p>
          <a:p>
            <a:pPr lvl="1">
              <a:spcBef>
                <a:spcPts val="600"/>
              </a:spcBef>
              <a:buClr>
                <a:schemeClr val="bg2"/>
              </a:buClr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</a:pPr>
            <a:endParaRPr lang="fr-FR" sz="1500" b="1" u="sng" dirty="0">
              <a:solidFill>
                <a:schemeClr val="tx1"/>
              </a:solidFill>
              <a:cs typeface="Calibri" pitchFamily="34" charset="0"/>
            </a:endParaRPr>
          </a:p>
          <a:p>
            <a:pPr lvl="1">
              <a:spcBef>
                <a:spcPts val="600"/>
              </a:spcBef>
              <a:buClr>
                <a:schemeClr val="bg2"/>
              </a:buClr>
            </a:pPr>
            <a:endParaRPr lang="en-US" sz="1500" dirty="0">
              <a:solidFill>
                <a:schemeClr val="tx1"/>
              </a:solidFill>
              <a:cs typeface="Calibri" pitchFamily="34" charset="0"/>
            </a:endParaRPr>
          </a:p>
          <a:p>
            <a:pPr marL="673200" lvl="1" indent="-216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500" b="1" u="sng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42" name="ZoneTexte 2">
            <a:extLst>
              <a:ext uri="{FF2B5EF4-FFF2-40B4-BE49-F238E27FC236}">
                <a16:creationId xmlns:a16="http://schemas.microsoft.com/office/drawing/2014/main" id="{CD9C1A92-26AE-4386-84F5-556D77BB375A}"/>
              </a:ext>
            </a:extLst>
          </p:cNvPr>
          <p:cNvSpPr txBox="1"/>
          <p:nvPr/>
        </p:nvSpPr>
        <p:spPr>
          <a:xfrm>
            <a:off x="5383647" y="1511604"/>
            <a:ext cx="63804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22759E"/>
                </a:solidFill>
                <a:latin typeface="Lato"/>
              </a:rPr>
              <a:t>Content of the presentation</a:t>
            </a:r>
          </a:p>
          <a:p>
            <a:pPr marL="0" lvl="1">
              <a:spcBef>
                <a:spcPts val="600"/>
              </a:spcBef>
              <a:buClr>
                <a:schemeClr val="bg2"/>
              </a:buClr>
            </a:pPr>
            <a:endParaRPr lang="fr-FR" sz="15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Bring forward your results, give precise but meaningful examples (list of topics, word clouds, example of comment, etc..)</a:t>
            </a: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But don’t try to show more than what you actually have, be straightforward about what you discovered and what remains to be done</a:t>
            </a: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Key message of slides : should describe concisely the content of your slide (but avoid key messages with no content/message, such as : 'our results', 'decisions to be made' ) 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State clearly the content / scope of your deliverables and be realistic !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 If you plan to deliver a dashboard/data viz tool, present a mock up </a:t>
            </a:r>
            <a:endParaRPr lang="fr-FR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Can be good to identify next steps in case the client wants to go further with the project 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Be careful with name dropping of data science terms, make sure they are used appropriately and not too many times (you do not want to lose your auditory)</a:t>
            </a:r>
          </a:p>
          <a:p>
            <a:pPr marL="171450" indent="-1714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Be careful also not to get too technical about your methodology, your presentation should be understandable by a general public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3228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169-CB0B-430A-9D1F-0273D40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4515-6AD4-452C-A144-594387AB6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0"/>
          <a:stretch/>
        </p:blipFill>
        <p:spPr>
          <a:xfrm>
            <a:off x="0" y="1447710"/>
            <a:ext cx="3125793" cy="47605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F75808A-CD3C-4DAE-9F42-980BB9CA0ADC}"/>
              </a:ext>
            </a:extLst>
          </p:cNvPr>
          <p:cNvSpPr/>
          <p:nvPr/>
        </p:nvSpPr>
        <p:spPr>
          <a:xfrm>
            <a:off x="3738049" y="1613890"/>
            <a:ext cx="7815262" cy="49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1. Feed back on the Steering Committee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2. Reminder of the agenda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3. Topic extraction synthesis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4. Semi-supervised learning : generalities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5. Semi-supervised learning : self learning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6. Conclusion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3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>
                <a:latin typeface="+mn-lt"/>
              </a:rPr>
              <a:t>Planning &amp; key steps of the course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36846" y="1622093"/>
            <a:ext cx="10982957" cy="508347"/>
            <a:chOff x="757337" y="2118385"/>
            <a:chExt cx="8076691" cy="508347"/>
          </a:xfrm>
        </p:grpSpPr>
        <p:sp>
          <p:nvSpPr>
            <p:cNvPr id="37" name="TextBox 36"/>
            <p:cNvSpPr txBox="1"/>
            <p:nvPr/>
          </p:nvSpPr>
          <p:spPr bwMode="auto">
            <a:xfrm>
              <a:off x="4177278" y="2118385"/>
              <a:ext cx="123680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9 weeks</a:t>
              </a:r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757337" y="2401619"/>
              <a:ext cx="8076691" cy="225113"/>
            </a:xfrm>
            <a:prstGeom prst="left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Calibri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05562" y="5590765"/>
            <a:ext cx="8180877" cy="951448"/>
            <a:chOff x="1340011" y="5064724"/>
            <a:chExt cx="5586974" cy="951448"/>
          </a:xfrm>
        </p:grpSpPr>
        <p:sp>
          <p:nvSpPr>
            <p:cNvPr id="55" name="Rectangle 54"/>
            <p:cNvSpPr/>
            <p:nvPr/>
          </p:nvSpPr>
          <p:spPr>
            <a:xfrm>
              <a:off x="1340011" y="5064724"/>
              <a:ext cx="5586974" cy="951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Calibri" pitchFamily="34" charset="0"/>
                </a:rPr>
                <a:t>Caption</a:t>
              </a:r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1718603" y="5242604"/>
              <a:ext cx="238479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Calibri" pitchFamily="34" charset="0"/>
                </a:rPr>
                <a:t>Regular sessions:</a:t>
              </a:r>
              <a:r>
                <a: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Calibri" pitchFamily="34" charset="0"/>
                </a:rPr>
                <a:t> Synthetic status update on the progress made and foreseen objectives to be prepared</a:t>
              </a:r>
            </a:p>
          </p:txBody>
        </p:sp>
        <p:sp>
          <p:nvSpPr>
            <p:cNvPr id="57" name="TextBox 56"/>
            <p:cNvSpPr txBox="1"/>
            <p:nvPr/>
          </p:nvSpPr>
          <p:spPr bwMode="auto">
            <a:xfrm>
              <a:off x="4542190" y="5242604"/>
              <a:ext cx="238479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Calibri" pitchFamily="34" charset="0"/>
                </a:rPr>
                <a:t>Steering Committees:</a:t>
              </a:r>
              <a:r>
                <a:rPr lang="en-US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Calibri" pitchFamily="34" charset="0"/>
                </a:rPr>
                <a:t> Complete pres. of the progress made, results; difficulties and foreseen next steps to be prepared</a:t>
              </a:r>
            </a:p>
          </p:txBody>
        </p:sp>
        <p:pic>
          <p:nvPicPr>
            <p:cNvPr id="58" name="Picture 57"/>
            <p:cNvPicPr>
              <a:picLocks/>
            </p:cNvPicPr>
            <p:nvPr/>
          </p:nvPicPr>
          <p:blipFill>
            <a:blip r:embed="rId3" cstate="print">
              <a:duotone>
                <a:prstClr val="black"/>
                <a:srgbClr val="92D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392" y="5422604"/>
              <a:ext cx="221270" cy="3240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0188" y="5422604"/>
              <a:ext cx="221270" cy="324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F7099D-01B9-494D-9AFA-BFCB701E3446}"/>
              </a:ext>
            </a:extLst>
          </p:cNvPr>
          <p:cNvGrpSpPr/>
          <p:nvPr/>
        </p:nvGrpSpPr>
        <p:grpSpPr>
          <a:xfrm>
            <a:off x="578285" y="2315223"/>
            <a:ext cx="11147251" cy="2825786"/>
            <a:chOff x="578285" y="2315223"/>
            <a:chExt cx="11147251" cy="28257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5931FB7-253F-4E3A-85DF-C08A077B4EFA}"/>
                </a:ext>
              </a:extLst>
            </p:cNvPr>
            <p:cNvGrpSpPr/>
            <p:nvPr/>
          </p:nvGrpSpPr>
          <p:grpSpPr>
            <a:xfrm>
              <a:off x="6581149" y="2315223"/>
              <a:ext cx="1518911" cy="2456395"/>
              <a:chOff x="6771817" y="2315223"/>
              <a:chExt cx="1518911" cy="2456395"/>
            </a:xfrm>
          </p:grpSpPr>
          <p:sp>
            <p:nvSpPr>
              <p:cNvPr id="28" name="Chevron 27"/>
              <p:cNvSpPr/>
              <p:nvPr/>
            </p:nvSpPr>
            <p:spPr bwMode="auto">
              <a:xfrm>
                <a:off x="6836472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19/02</a:t>
                </a:r>
              </a:p>
            </p:txBody>
          </p:sp>
          <p:sp>
            <p:nvSpPr>
              <p:cNvPr id="50" name="Content Placeholder 3">
                <a:extLst>
                  <a:ext uri="{FF2B5EF4-FFF2-40B4-BE49-F238E27FC236}">
                    <a16:creationId xmlns:a16="http://schemas.microsoft.com/office/drawing/2014/main" id="{25E684BF-6513-4747-91C1-F62F4E3DCC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1817" y="4492438"/>
                <a:ext cx="1518911" cy="279180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6</a:t>
                </a:r>
                <a:endParaRPr lang="en-US" sz="1200">
                  <a:latin typeface="+mj-lt"/>
                  <a:ea typeface="Arial Unicode MS" pitchFamily="34" charset="-128"/>
                  <a:cs typeface="Arial" charset="0"/>
                </a:endParaRPr>
              </a:p>
            </p:txBody>
          </p:sp>
          <p:cxnSp>
            <p:nvCxnSpPr>
              <p:cNvPr id="47" name="Straight Connector 19">
                <a:extLst>
                  <a:ext uri="{FF2B5EF4-FFF2-40B4-BE49-F238E27FC236}">
                    <a16:creationId xmlns:a16="http://schemas.microsoft.com/office/drawing/2014/main" id="{40DB74D9-D180-4C9B-B3F1-D042F2988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272" y="2936747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9">
                <a:extLst>
                  <a:ext uri="{FF2B5EF4-FFF2-40B4-BE49-F238E27FC236}">
                    <a16:creationId xmlns:a16="http://schemas.microsoft.com/office/drawing/2014/main" id="{4EE7FD2E-B0C6-4D9C-A4B7-666D015D4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174" y="3824061"/>
                <a:ext cx="582196" cy="582196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9998741-B3E4-45DA-92F6-F733F30F35D6}"/>
                </a:ext>
              </a:extLst>
            </p:cNvPr>
            <p:cNvGrpSpPr/>
            <p:nvPr/>
          </p:nvGrpSpPr>
          <p:grpSpPr>
            <a:xfrm>
              <a:off x="7789639" y="2315223"/>
              <a:ext cx="1518911" cy="2610202"/>
              <a:chOff x="7965551" y="2315223"/>
              <a:chExt cx="1518911" cy="2610202"/>
            </a:xfrm>
          </p:grpSpPr>
          <p:sp>
            <p:nvSpPr>
              <p:cNvPr id="43" name="Chevron 27">
                <a:extLst>
                  <a:ext uri="{FF2B5EF4-FFF2-40B4-BE49-F238E27FC236}">
                    <a16:creationId xmlns:a16="http://schemas.microsoft.com/office/drawing/2014/main" id="{764C986B-00DD-432B-B7AD-AB4479315454}"/>
                  </a:ext>
                </a:extLst>
              </p:cNvPr>
              <p:cNvSpPr/>
              <p:nvPr/>
            </p:nvSpPr>
            <p:spPr bwMode="auto">
              <a:xfrm>
                <a:off x="8030206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05/03</a:t>
                </a:r>
              </a:p>
            </p:txBody>
          </p:sp>
          <p:pic>
            <p:nvPicPr>
              <p:cNvPr id="65" name="Picture 59">
                <a:extLst>
                  <a:ext uri="{FF2B5EF4-FFF2-40B4-BE49-F238E27FC236}">
                    <a16:creationId xmlns:a16="http://schemas.microsoft.com/office/drawing/2014/main" id="{72BC7F44-3394-4658-927F-8249A2444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3908" y="3824061"/>
                <a:ext cx="582196" cy="582196"/>
              </a:xfrm>
              <a:prstGeom prst="rect">
                <a:avLst/>
              </a:prstGeom>
            </p:spPr>
          </p:pic>
          <p:cxnSp>
            <p:nvCxnSpPr>
              <p:cNvPr id="64" name="Straight Connector 19">
                <a:extLst>
                  <a:ext uri="{FF2B5EF4-FFF2-40B4-BE49-F238E27FC236}">
                    <a16:creationId xmlns:a16="http://schemas.microsoft.com/office/drawing/2014/main" id="{20EF0B4E-9335-4A48-A453-4335C866D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5006" y="2936747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CC61164E-A17E-4B6C-A74E-897919FA17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5551" y="4461579"/>
                <a:ext cx="1518911" cy="463846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7</a:t>
                </a:r>
                <a:b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</a:b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Restitution prep. </a:t>
                </a:r>
                <a:endParaRPr lang="en-US" sz="1200">
                  <a:latin typeface="+mj-lt"/>
                  <a:ea typeface="Arial Unicode MS" pitchFamily="34" charset="-128"/>
                  <a:cs typeface="Arial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F28265B-2C1F-4696-AA77-F80739A08226}"/>
                </a:ext>
              </a:extLst>
            </p:cNvPr>
            <p:cNvGrpSpPr/>
            <p:nvPr/>
          </p:nvGrpSpPr>
          <p:grpSpPr>
            <a:xfrm>
              <a:off x="8998131" y="2315223"/>
              <a:ext cx="1518911" cy="2625661"/>
              <a:chOff x="9133877" y="2315223"/>
              <a:chExt cx="1518911" cy="2625661"/>
            </a:xfrm>
          </p:grpSpPr>
          <p:sp>
            <p:nvSpPr>
              <p:cNvPr id="62" name="Chevron 27">
                <a:extLst>
                  <a:ext uri="{FF2B5EF4-FFF2-40B4-BE49-F238E27FC236}">
                    <a16:creationId xmlns:a16="http://schemas.microsoft.com/office/drawing/2014/main" id="{4D88AAC3-51EE-4097-B731-23DBE2226BF2}"/>
                  </a:ext>
                </a:extLst>
              </p:cNvPr>
              <p:cNvSpPr/>
              <p:nvPr/>
            </p:nvSpPr>
            <p:spPr bwMode="auto">
              <a:xfrm>
                <a:off x="9198532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12/03</a:t>
                </a:r>
              </a:p>
            </p:txBody>
          </p:sp>
          <p:pic>
            <p:nvPicPr>
              <p:cNvPr id="67" name="Picture 59">
                <a:extLst>
                  <a:ext uri="{FF2B5EF4-FFF2-40B4-BE49-F238E27FC236}">
                    <a16:creationId xmlns:a16="http://schemas.microsoft.com/office/drawing/2014/main" id="{074334A2-54B7-437A-A76D-672B5F836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2234" y="3824061"/>
                <a:ext cx="582196" cy="582196"/>
              </a:xfrm>
              <a:prstGeom prst="rect">
                <a:avLst/>
              </a:prstGeom>
            </p:spPr>
          </p:pic>
          <p:cxnSp>
            <p:nvCxnSpPr>
              <p:cNvPr id="66" name="Straight Connector 19">
                <a:extLst>
                  <a:ext uri="{FF2B5EF4-FFF2-40B4-BE49-F238E27FC236}">
                    <a16:creationId xmlns:a16="http://schemas.microsoft.com/office/drawing/2014/main" id="{6CDBECB2-9466-4A86-ACCB-F55533199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3332" y="2936747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Content Placeholder 3">
                <a:extLst>
                  <a:ext uri="{FF2B5EF4-FFF2-40B4-BE49-F238E27FC236}">
                    <a16:creationId xmlns:a16="http://schemas.microsoft.com/office/drawing/2014/main" id="{78800CA7-C20D-439D-8E2A-232BF3336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33877" y="4477038"/>
                <a:ext cx="1518911" cy="463846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8</a:t>
                </a:r>
                <a:b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</a:b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Restitution prep.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024BA0-B980-4ECB-AEA9-14583C7414D5}"/>
                </a:ext>
              </a:extLst>
            </p:cNvPr>
            <p:cNvGrpSpPr/>
            <p:nvPr/>
          </p:nvGrpSpPr>
          <p:grpSpPr>
            <a:xfrm>
              <a:off x="5372659" y="2315223"/>
              <a:ext cx="1518911" cy="2641120"/>
              <a:chOff x="5494500" y="2315223"/>
              <a:chExt cx="1518911" cy="2641120"/>
            </a:xfrm>
          </p:grpSpPr>
          <p:sp>
            <p:nvSpPr>
              <p:cNvPr id="23" name="Chevron 22"/>
              <p:cNvSpPr/>
              <p:nvPr/>
            </p:nvSpPr>
            <p:spPr bwMode="auto">
              <a:xfrm>
                <a:off x="5559155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12/02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6253955" y="2936806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ontent Placeholder 3"/>
              <p:cNvSpPr txBox="1">
                <a:spLocks/>
              </p:cNvSpPr>
              <p:nvPr/>
            </p:nvSpPr>
            <p:spPr>
              <a:xfrm>
                <a:off x="5494500" y="4492497"/>
                <a:ext cx="1518911" cy="463846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5</a:t>
                </a:r>
                <a:b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</a:b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Steer Co</a:t>
                </a:r>
                <a:endParaRPr lang="en-US" sz="1200">
                  <a:latin typeface="+mj-lt"/>
                  <a:ea typeface="Arial Unicode MS" pitchFamily="34" charset="-128"/>
                  <a:cs typeface="Arial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5CEE718F-7644-43FD-84F1-CDE0FE61A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9832" y="3824061"/>
                <a:ext cx="648247" cy="648247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35B79F-ADF7-4A28-9142-3152E7203627}"/>
                </a:ext>
              </a:extLst>
            </p:cNvPr>
            <p:cNvGrpSpPr/>
            <p:nvPr/>
          </p:nvGrpSpPr>
          <p:grpSpPr>
            <a:xfrm>
              <a:off x="578285" y="2315223"/>
              <a:ext cx="1389600" cy="2825786"/>
              <a:chOff x="578285" y="2315223"/>
              <a:chExt cx="1389600" cy="2825786"/>
            </a:xfrm>
          </p:grpSpPr>
          <p:sp>
            <p:nvSpPr>
              <p:cNvPr id="34" name="Chevron 33"/>
              <p:cNvSpPr/>
              <p:nvPr/>
            </p:nvSpPr>
            <p:spPr bwMode="auto">
              <a:xfrm>
                <a:off x="578285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08/01</a:t>
                </a:r>
              </a:p>
            </p:txBody>
          </p:sp>
          <p:sp>
            <p:nvSpPr>
              <p:cNvPr id="40" name="Content Placeholder 3"/>
              <p:cNvSpPr txBox="1">
                <a:spLocks/>
              </p:cNvSpPr>
              <p:nvPr/>
            </p:nvSpPr>
            <p:spPr>
              <a:xfrm>
                <a:off x="716477" y="4492497"/>
                <a:ext cx="1157809" cy="648512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spcBef>
                    <a:spcPts val="0"/>
                  </a:spcBef>
                  <a:buNone/>
                </a:pPr>
                <a:r>
                  <a:rPr lang="en-US" sz="1200" b="1" spc="-30">
                    <a:solidFill>
                      <a:schemeClr val="accent2"/>
                    </a:solidFill>
                    <a:latin typeface="+mj-lt"/>
                    <a:ea typeface="Arial Unicode MS" pitchFamily="34" charset="-128"/>
                    <a:cs typeface="Arial" charset="0"/>
                  </a:rPr>
                  <a:t>Session 1</a:t>
                </a:r>
              </a:p>
              <a:p>
                <a:pPr marL="0" indent="0" algn="ctr" defTabSz="979488">
                  <a:spcBef>
                    <a:spcPts val="0"/>
                  </a:spcBef>
                  <a:buNone/>
                </a:pPr>
                <a:r>
                  <a:rPr lang="en-US" sz="1200" b="1" spc="-30">
                    <a:solidFill>
                      <a:schemeClr val="accent2"/>
                    </a:solidFill>
                    <a:latin typeface="+mj-lt"/>
                    <a:ea typeface="Arial Unicode MS" pitchFamily="34" charset="-128"/>
                    <a:cs typeface="Arial" charset="0"/>
                  </a:rPr>
                  <a:t>Kick-off</a:t>
                </a:r>
                <a:br>
                  <a:rPr lang="en-US" sz="1200" b="1" spc="-30">
                    <a:solidFill>
                      <a:schemeClr val="accent2"/>
                    </a:solidFill>
                    <a:latin typeface="+mj-lt"/>
                    <a:ea typeface="Arial Unicode MS" pitchFamily="34" charset="-128"/>
                    <a:cs typeface="Arial" charset="0"/>
                  </a:rPr>
                </a:br>
                <a:endParaRPr lang="en-US" sz="1200">
                  <a:solidFill>
                    <a:schemeClr val="accent2"/>
                  </a:solidFill>
                  <a:latin typeface="+mj-lt"/>
                  <a:ea typeface="Arial Unicode MS" pitchFamily="34" charset="-128"/>
                  <a:cs typeface="Arial" charset="0"/>
                </a:endParaRPr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434" y="3824120"/>
                <a:ext cx="633303" cy="633303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>
                <a:off x="1273085" y="2936806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162CC7-06A0-4487-9AF6-A3273C2B9A06}"/>
                </a:ext>
              </a:extLst>
            </p:cNvPr>
            <p:cNvGrpSpPr/>
            <p:nvPr/>
          </p:nvGrpSpPr>
          <p:grpSpPr>
            <a:xfrm>
              <a:off x="1798981" y="2315223"/>
              <a:ext cx="1389600" cy="2632216"/>
              <a:chOff x="1862224" y="2315223"/>
              <a:chExt cx="1389600" cy="2632216"/>
            </a:xfrm>
          </p:grpSpPr>
          <p:sp>
            <p:nvSpPr>
              <p:cNvPr id="32" name="Chevron 31"/>
              <p:cNvSpPr/>
              <p:nvPr/>
            </p:nvSpPr>
            <p:spPr bwMode="auto">
              <a:xfrm>
                <a:off x="1862224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15/01</a:t>
                </a:r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5926" y="3815216"/>
                <a:ext cx="582196" cy="582196"/>
              </a:xfrm>
              <a:prstGeom prst="rect">
                <a:avLst/>
              </a:prstGeom>
            </p:spPr>
          </p:pic>
          <p:sp>
            <p:nvSpPr>
              <p:cNvPr id="45" name="Content Placeholder 3"/>
              <p:cNvSpPr txBox="1">
                <a:spLocks/>
              </p:cNvSpPr>
              <p:nvPr/>
            </p:nvSpPr>
            <p:spPr>
              <a:xfrm>
                <a:off x="1904154" y="4483593"/>
                <a:ext cx="1305741" cy="463846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2</a:t>
                </a:r>
                <a:b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</a:br>
                <a:endParaRPr lang="en-US" sz="1200">
                  <a:latin typeface="+mj-lt"/>
                  <a:ea typeface="Arial Unicode MS" pitchFamily="34" charset="-128"/>
                  <a:cs typeface="Arial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557024" y="2927902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5C7362-5B34-4BA3-95B2-47D941B3EF3E}"/>
                </a:ext>
              </a:extLst>
            </p:cNvPr>
            <p:cNvGrpSpPr/>
            <p:nvPr/>
          </p:nvGrpSpPr>
          <p:grpSpPr>
            <a:xfrm>
              <a:off x="3019676" y="2315223"/>
              <a:ext cx="1389600" cy="2447550"/>
              <a:chOff x="3030550" y="2315223"/>
              <a:chExt cx="1389600" cy="2447550"/>
            </a:xfrm>
          </p:grpSpPr>
          <p:sp>
            <p:nvSpPr>
              <p:cNvPr id="31" name="Chevron 30"/>
              <p:cNvSpPr/>
              <p:nvPr/>
            </p:nvSpPr>
            <p:spPr bwMode="auto">
              <a:xfrm>
                <a:off x="3030550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29/01</a:t>
                </a: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4252" y="3815216"/>
                <a:ext cx="582196" cy="582196"/>
              </a:xfrm>
              <a:prstGeom prst="rect">
                <a:avLst/>
              </a:prstGeom>
            </p:spPr>
          </p:pic>
          <p:sp>
            <p:nvSpPr>
              <p:cNvPr id="46" name="Content Placeholder 3"/>
              <p:cNvSpPr txBox="1">
                <a:spLocks/>
              </p:cNvSpPr>
              <p:nvPr/>
            </p:nvSpPr>
            <p:spPr>
              <a:xfrm>
                <a:off x="3072480" y="4483593"/>
                <a:ext cx="1305741" cy="279180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3</a:t>
                </a:r>
                <a:endParaRPr lang="en-US" sz="1200">
                  <a:latin typeface="+mj-lt"/>
                  <a:ea typeface="Arial Unicode MS" pitchFamily="34" charset="-128"/>
                  <a:cs typeface="Arial" charset="0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3725350" y="2927902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8B51AF-0FA1-4167-9320-CB9920F6C1C2}"/>
                </a:ext>
              </a:extLst>
            </p:cNvPr>
            <p:cNvGrpSpPr/>
            <p:nvPr/>
          </p:nvGrpSpPr>
          <p:grpSpPr>
            <a:xfrm>
              <a:off x="4164167" y="2315223"/>
              <a:ext cx="1518911" cy="2445922"/>
              <a:chOff x="4257886" y="2315223"/>
              <a:chExt cx="1518911" cy="2445922"/>
            </a:xfrm>
          </p:grpSpPr>
          <p:sp>
            <p:nvSpPr>
              <p:cNvPr id="30" name="Chevron 29"/>
              <p:cNvSpPr/>
              <p:nvPr/>
            </p:nvSpPr>
            <p:spPr bwMode="auto">
              <a:xfrm>
                <a:off x="4322541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05/02</a:t>
                </a:r>
              </a:p>
            </p:txBody>
          </p:sp>
          <p:sp>
            <p:nvSpPr>
              <p:cNvPr id="48" name="Content Placeholder 3"/>
              <p:cNvSpPr txBox="1">
                <a:spLocks/>
              </p:cNvSpPr>
              <p:nvPr/>
            </p:nvSpPr>
            <p:spPr>
              <a:xfrm>
                <a:off x="4257886" y="4481965"/>
                <a:ext cx="1518911" cy="279180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4</a:t>
                </a: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rgbClr val="92D05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6243" y="3824120"/>
                <a:ext cx="582196" cy="582196"/>
              </a:xfrm>
              <a:prstGeom prst="rect">
                <a:avLst/>
              </a:prstGeom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5017341" y="2926274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F81D4B-C4A3-4628-B9AA-031B264CD308}"/>
                </a:ext>
              </a:extLst>
            </p:cNvPr>
            <p:cNvGrpSpPr/>
            <p:nvPr/>
          </p:nvGrpSpPr>
          <p:grpSpPr>
            <a:xfrm>
              <a:off x="10206625" y="2315223"/>
              <a:ext cx="1518911" cy="2641120"/>
              <a:chOff x="10293707" y="2315223"/>
              <a:chExt cx="1518911" cy="2641120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9039" y="3815216"/>
                <a:ext cx="648247" cy="648247"/>
              </a:xfrm>
              <a:prstGeom prst="rect">
                <a:avLst/>
              </a:prstGeom>
            </p:spPr>
          </p:pic>
          <p:sp>
            <p:nvSpPr>
              <p:cNvPr id="52" name="Content Placeholder 3"/>
              <p:cNvSpPr txBox="1">
                <a:spLocks/>
              </p:cNvSpPr>
              <p:nvPr/>
            </p:nvSpPr>
            <p:spPr>
              <a:xfrm>
                <a:off x="10293707" y="4492497"/>
                <a:ext cx="1518911" cy="463846"/>
              </a:xfrm>
              <a:prstGeom prst="rect">
                <a:avLst/>
              </a:prstGeom>
            </p:spPr>
            <p:txBody>
              <a:bodyPr wrap="square" lIns="90000" tIns="46800" rIns="90000" bIns="46800">
                <a:spAutoFit/>
              </a:bodyPr>
              <a:lstStyle>
                <a:lvl1pPr marL="174625" indent="-174625" algn="l" rtl="0" eaLnBrk="1" fontAlgn="base" hangingPunct="1">
                  <a:spcBef>
                    <a:spcPct val="6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342900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2pPr>
                <a:lvl3pPr marL="515938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3pPr>
                <a:lvl4pPr marL="684213" indent="-16668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4pPr>
                <a:lvl5pPr marL="8588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  <a:sym typeface="Arial"/>
                  </a:defRPr>
                </a:lvl5pPr>
                <a:lvl6pPr marL="13160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17732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22304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2687638" indent="-1730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algn="ctr" defTabSz="979488">
                  <a:buNone/>
                </a:pP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Session 9</a:t>
                </a:r>
                <a:b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</a:br>
                <a:r>
                  <a:rPr lang="en-US" sz="1200" b="1" spc="-30">
                    <a:latin typeface="+mj-lt"/>
                    <a:ea typeface="Arial Unicode MS" pitchFamily="34" charset="-128"/>
                    <a:cs typeface="Arial" charset="0"/>
                  </a:rPr>
                  <a:t>Final presentation</a:t>
                </a:r>
              </a:p>
            </p:txBody>
          </p:sp>
          <p:sp>
            <p:nvSpPr>
              <p:cNvPr id="63" name="Chevron 27">
                <a:extLst>
                  <a:ext uri="{FF2B5EF4-FFF2-40B4-BE49-F238E27FC236}">
                    <a16:creationId xmlns:a16="http://schemas.microsoft.com/office/drawing/2014/main" id="{174F3050-B722-4F95-82C8-A2EA035CDA74}"/>
                  </a:ext>
                </a:extLst>
              </p:cNvPr>
              <p:cNvSpPr/>
              <p:nvPr/>
            </p:nvSpPr>
            <p:spPr bwMode="auto">
              <a:xfrm>
                <a:off x="10358362" y="2315223"/>
                <a:ext cx="1389600" cy="626400"/>
              </a:xfrm>
              <a:prstGeom prst="chevron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Aft>
                    <a:spcPts val="300"/>
                  </a:spcAft>
                </a:pPr>
                <a:r>
                  <a:rPr lang="en-US" sz="1200" b="1" spc="-3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19/03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1053162" y="2936806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5680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Presentation of the achievements so far</a:t>
            </a:r>
            <a:endParaRPr lang="en-US" sz="2800"/>
          </a:p>
        </p:txBody>
      </p:sp>
      <p:sp>
        <p:nvSpPr>
          <p:cNvPr id="36" name="Rectangle 35"/>
          <p:cNvSpPr/>
          <p:nvPr/>
        </p:nvSpPr>
        <p:spPr>
          <a:xfrm>
            <a:off x="2368550" y="1642635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Restitution by one group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63986" y="5905925"/>
            <a:ext cx="1368000" cy="461665"/>
            <a:chOff x="1098030" y="5245026"/>
            <a:chExt cx="1368000" cy="461665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00"/>
            <a:stretch/>
          </p:blipFill>
          <p:spPr>
            <a:xfrm>
              <a:off x="1098030" y="5245026"/>
              <a:ext cx="504087" cy="432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 bwMode="auto">
            <a:xfrm>
              <a:off x="1707403" y="5245026"/>
              <a:ext cx="7586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itchFamily="34" charset="0"/>
                </a:rPr>
                <a:t>5’</a:t>
              </a:r>
            </a:p>
          </p:txBody>
        </p:sp>
      </p:grpSp>
      <p:sp>
        <p:nvSpPr>
          <p:cNvPr id="52" name="Rounded Rectangle 51"/>
          <p:cNvSpPr/>
          <p:nvPr/>
        </p:nvSpPr>
        <p:spPr>
          <a:xfrm>
            <a:off x="5412000" y="5826256"/>
            <a:ext cx="1368000" cy="576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DAEBDD-ABC0-42BE-A4F9-9BF88EF8C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473" y="2353860"/>
            <a:ext cx="3563576" cy="31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169-CB0B-430A-9D1F-0273D400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Agenda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24515-6AD4-452C-A144-594387AB65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0"/>
          <a:stretch/>
        </p:blipFill>
        <p:spPr>
          <a:xfrm>
            <a:off x="0" y="1447710"/>
            <a:ext cx="3125793" cy="476059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6F75808A-CD3C-4DAE-9F42-980BB9CA0ADC}"/>
              </a:ext>
            </a:extLst>
          </p:cNvPr>
          <p:cNvSpPr/>
          <p:nvPr/>
        </p:nvSpPr>
        <p:spPr>
          <a:xfrm>
            <a:off x="3738049" y="1613890"/>
            <a:ext cx="7815262" cy="4994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1. Feed back on the Steering Committee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2. Reminder of the agenda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/>
                </a:solidFill>
              </a:rPr>
              <a:t>3. Topic extraction synthesis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4. Semi-supervised learning : generalities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5. Semi-supervised learning : self learning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6. Conclusion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1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1A0F-3FA5-4F7C-B6A2-14E0BACB1F8E}"/>
              </a:ext>
            </a:extLst>
          </p:cNvPr>
          <p:cNvSpPr>
            <a:spLocks noGrp="1"/>
          </p:cNvSpPr>
          <p:nvPr/>
        </p:nvSpPr>
        <p:spPr>
          <a:xfrm>
            <a:off x="396727" y="215447"/>
            <a:ext cx="11398545" cy="104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Wrapping up topic extraction (1/2)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601B6-C3AF-49C1-8AFC-A83D2953865E}"/>
              </a:ext>
            </a:extLst>
          </p:cNvPr>
          <p:cNvSpPr/>
          <p:nvPr/>
        </p:nvSpPr>
        <p:spPr>
          <a:xfrm>
            <a:off x="2263336" y="1774261"/>
            <a:ext cx="7454900" cy="86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C92BA-707E-4C81-9752-E864FA83AD63}"/>
              </a:ext>
            </a:extLst>
          </p:cNvPr>
          <p:cNvSpPr txBox="1"/>
          <p:nvPr/>
        </p:nvSpPr>
        <p:spPr>
          <a:xfrm>
            <a:off x="8386116" y="1366845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>
                <a:solidFill>
                  <a:schemeClr val="tx2"/>
                </a:solidFill>
              </a:rPr>
              <a:t>Limitations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B27A3B-3FB6-46EC-9FD3-0B1E46BE1D5F}"/>
              </a:ext>
            </a:extLst>
          </p:cNvPr>
          <p:cNvSpPr/>
          <p:nvPr/>
        </p:nvSpPr>
        <p:spPr>
          <a:xfrm>
            <a:off x="6876684" y="1911269"/>
            <a:ext cx="4299315" cy="1433240"/>
          </a:xfrm>
          <a:prstGeom prst="rect">
            <a:avLst/>
          </a:prstGeom>
          <a:solidFill>
            <a:srgbClr val="FFFF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Keywords </a:t>
            </a:r>
            <a:r>
              <a:rPr lang="fr-FR" sz="1400" dirty="0" err="1">
                <a:solidFill>
                  <a:schemeClr val="tx1"/>
                </a:solidFill>
              </a:rPr>
              <a:t>appear</a:t>
            </a:r>
            <a:r>
              <a:rPr lang="fr-FR" sz="1400" dirty="0">
                <a:solidFill>
                  <a:schemeClr val="tx1"/>
                </a:solidFill>
              </a:rPr>
              <a:t> in multiple topics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Topics are </a:t>
            </a:r>
            <a:r>
              <a:rPr lang="fr-FR" sz="1400" dirty="0" err="1">
                <a:solidFill>
                  <a:schemeClr val="tx1"/>
                </a:solidFill>
              </a:rPr>
              <a:t>tricky</a:t>
            </a:r>
            <a:r>
              <a:rPr lang="fr-FR" sz="1400" dirty="0">
                <a:solidFill>
                  <a:schemeClr val="tx1"/>
                </a:solidFill>
              </a:rPr>
              <a:t> to </a:t>
            </a:r>
            <a:r>
              <a:rPr lang="fr-FR" sz="1400" dirty="0" err="1">
                <a:solidFill>
                  <a:schemeClr val="tx1"/>
                </a:solidFill>
              </a:rPr>
              <a:t>interpret</a:t>
            </a:r>
            <a:endParaRPr lang="fr-FR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Topic allocation </a:t>
            </a:r>
            <a:r>
              <a:rPr lang="fr-FR" sz="1400" dirty="0" err="1">
                <a:solidFill>
                  <a:schemeClr val="tx1"/>
                </a:solidFill>
              </a:rPr>
              <a:t>is</a:t>
            </a:r>
            <a:r>
              <a:rPr lang="fr-FR" sz="1400" dirty="0">
                <a:solidFill>
                  <a:schemeClr val="tx1"/>
                </a:solidFill>
              </a:rPr>
              <a:t> not </a:t>
            </a:r>
            <a:r>
              <a:rPr lang="fr-FR" sz="1400" dirty="0" err="1">
                <a:solidFill>
                  <a:schemeClr val="tx1"/>
                </a:solidFill>
              </a:rPr>
              <a:t>humanely</a:t>
            </a:r>
            <a:r>
              <a:rPr lang="fr-FR" sz="1400" dirty="0">
                <a:solidFill>
                  <a:schemeClr val="tx1"/>
                </a:solidFill>
              </a:rPr>
              <a:t> correct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tx1"/>
                </a:solidFill>
              </a:rPr>
              <a:t>More </a:t>
            </a:r>
            <a:r>
              <a:rPr lang="fr-FR" sz="1400" dirty="0" err="1">
                <a:solidFill>
                  <a:schemeClr val="tx1"/>
                </a:solidFill>
              </a:rPr>
              <a:t>generally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comments</a:t>
            </a:r>
            <a:r>
              <a:rPr lang="fr-FR" sz="1400" dirty="0">
                <a:solidFill>
                  <a:schemeClr val="tx1"/>
                </a:solidFill>
              </a:rPr>
              <a:t>/</a:t>
            </a:r>
            <a:r>
              <a:rPr lang="fr-FR" sz="1400" dirty="0" err="1">
                <a:solidFill>
                  <a:schemeClr val="tx1"/>
                </a:solidFill>
              </a:rPr>
              <a:t>reviews</a:t>
            </a:r>
            <a:r>
              <a:rPr lang="fr-FR" sz="1400" dirty="0">
                <a:solidFill>
                  <a:schemeClr val="tx1"/>
                </a:solidFill>
              </a:rPr>
              <a:t> are </a:t>
            </a:r>
            <a:r>
              <a:rPr lang="fr-FR" sz="1400" dirty="0" err="1">
                <a:solidFill>
                  <a:schemeClr val="tx1"/>
                </a:solidFill>
              </a:rPr>
              <a:t>so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heterogeneous</a:t>
            </a:r>
            <a:r>
              <a:rPr lang="fr-FR" sz="1400" dirty="0">
                <a:solidFill>
                  <a:schemeClr val="tx1"/>
                </a:solidFill>
              </a:rPr>
              <a:t> (</a:t>
            </a:r>
            <a:r>
              <a:rPr lang="fr-FR" sz="1400" dirty="0" err="1">
                <a:solidFill>
                  <a:schemeClr val="tx1"/>
                </a:solidFill>
              </a:rPr>
              <a:t>length</a:t>
            </a:r>
            <a:r>
              <a:rPr lang="fr-FR" sz="1400" dirty="0">
                <a:solidFill>
                  <a:schemeClr val="tx1"/>
                </a:solidFill>
              </a:rPr>
              <a:t>, topics, sentences) ; data </a:t>
            </a:r>
            <a:r>
              <a:rPr lang="fr-FR" sz="1400" dirty="0" err="1">
                <a:solidFill>
                  <a:schemeClr val="tx1"/>
                </a:solidFill>
              </a:rPr>
              <a:t>cleaning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exacerbates</a:t>
            </a:r>
            <a:r>
              <a:rPr lang="fr-FR" sz="1400" dirty="0">
                <a:solidFill>
                  <a:schemeClr val="tx1"/>
                </a:solidFill>
              </a:rPr>
              <a:t> data </a:t>
            </a:r>
            <a:r>
              <a:rPr lang="fr-FR" sz="1400" dirty="0" err="1">
                <a:solidFill>
                  <a:schemeClr val="tx1"/>
                </a:solidFill>
              </a:rPr>
              <a:t>heterogeneity</a:t>
            </a:r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F9D3C-AFF3-4759-86BF-434575DDF0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21" y="2012139"/>
            <a:ext cx="360000" cy="3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1E0A55-B4AA-4FCC-BEDD-8B734048CB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20" y="3868205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3DAFE-55FA-4C91-9894-E2DD9454ABA0}"/>
              </a:ext>
            </a:extLst>
          </p:cNvPr>
          <p:cNvSpPr txBox="1"/>
          <p:nvPr/>
        </p:nvSpPr>
        <p:spPr>
          <a:xfrm>
            <a:off x="2153858" y="2030966"/>
            <a:ext cx="1814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/>
              <a:t>Data preparation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6350F-56DD-4925-85DE-DFE35256CB31}"/>
              </a:ext>
            </a:extLst>
          </p:cNvPr>
          <p:cNvSpPr txBox="1"/>
          <p:nvPr/>
        </p:nvSpPr>
        <p:spPr>
          <a:xfrm>
            <a:off x="2153857" y="3887033"/>
            <a:ext cx="1963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/>
              <a:t>Fine-tuning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1CF1D-A49D-446B-B67E-5C568DD7D8BE}"/>
              </a:ext>
            </a:extLst>
          </p:cNvPr>
          <p:cNvSpPr txBox="1"/>
          <p:nvPr/>
        </p:nvSpPr>
        <p:spPr>
          <a:xfrm>
            <a:off x="1699685" y="2441072"/>
            <a:ext cx="3860046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Test on one clean data source to </a:t>
            </a:r>
            <a:r>
              <a:rPr lang="fr-FR" sz="1400" dirty="0" err="1"/>
              <a:t>avoid</a:t>
            </a:r>
            <a:r>
              <a:rPr lang="fr-FR" sz="1400" dirty="0"/>
              <a:t> data sources </a:t>
            </a:r>
            <a:r>
              <a:rPr lang="fr-FR" sz="1400" dirty="0" err="1"/>
              <a:t>incompatibility</a:t>
            </a:r>
            <a:r>
              <a:rPr lang="fr-FR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Minimal </a:t>
            </a:r>
            <a:r>
              <a:rPr lang="fr-FR" sz="1400" dirty="0" err="1"/>
              <a:t>amount</a:t>
            </a:r>
            <a:r>
              <a:rPr lang="fr-FR" sz="1400" dirty="0"/>
              <a:t> of </a:t>
            </a:r>
            <a:r>
              <a:rPr lang="fr-FR" sz="1400" dirty="0" err="1"/>
              <a:t>nouns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err="1"/>
              <a:t>Stemming</a:t>
            </a:r>
            <a:r>
              <a:rPr lang="fr-FR" sz="1400" dirty="0"/>
              <a:t> and </a:t>
            </a:r>
            <a:r>
              <a:rPr lang="fr-FR" sz="1400" dirty="0" err="1"/>
              <a:t>lemmatization</a:t>
            </a:r>
            <a:endParaRPr lang="fr-F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B13ED3-45ED-4631-AC81-F7E10B00BE13}"/>
              </a:ext>
            </a:extLst>
          </p:cNvPr>
          <p:cNvSpPr txBox="1"/>
          <p:nvPr/>
        </p:nvSpPr>
        <p:spPr>
          <a:xfrm>
            <a:off x="1699684" y="4287956"/>
            <a:ext cx="362998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/>
              <a:t>Number of topics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/>
              <a:t>Alpha &amp; eta for topic &amp; word distributions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/>
              <a:t>Iterations and other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98E12-967E-4920-9120-7801EEC1C97A}"/>
              </a:ext>
            </a:extLst>
          </p:cNvPr>
          <p:cNvSpPr txBox="1"/>
          <p:nvPr/>
        </p:nvSpPr>
        <p:spPr>
          <a:xfrm>
            <a:off x="2153857" y="5351156"/>
            <a:ext cx="2651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/>
              <a:t>Interpretation / 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18847-3299-4004-9641-103EF0804523}"/>
              </a:ext>
            </a:extLst>
          </p:cNvPr>
          <p:cNvSpPr txBox="1"/>
          <p:nvPr/>
        </p:nvSpPr>
        <p:spPr>
          <a:xfrm>
            <a:off x="1699684" y="5752079"/>
            <a:ext cx="362998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/>
              <a:t>Topics interpretation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/>
              <a:t>Unicity and exhaustivity of topics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/>
              <a:t>Topic allocation follows intuition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782344-1CBB-4F09-9CE9-7129EF20D4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740" y="5334180"/>
            <a:ext cx="360000" cy="360000"/>
          </a:xfrm>
          <a:prstGeom prst="rect">
            <a:avLst/>
          </a:prstGeom>
        </p:spPr>
      </p:pic>
      <p:sp>
        <p:nvSpPr>
          <p:cNvPr id="21" name="Curved Right Arrow 12">
            <a:extLst>
              <a:ext uri="{FF2B5EF4-FFF2-40B4-BE49-F238E27FC236}">
                <a16:creationId xmlns:a16="http://schemas.microsoft.com/office/drawing/2014/main" id="{FD8FD24C-7803-4F3B-8373-877F2EF4CC59}"/>
              </a:ext>
            </a:extLst>
          </p:cNvPr>
          <p:cNvSpPr/>
          <p:nvPr/>
        </p:nvSpPr>
        <p:spPr>
          <a:xfrm>
            <a:off x="1038867" y="3344509"/>
            <a:ext cx="558454" cy="907352"/>
          </a:xfrm>
          <a:prstGeom prst="curvedRightArrow">
            <a:avLst>
              <a:gd name="adj1" fmla="val 40757"/>
              <a:gd name="adj2" fmla="val 81238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Curved Right Arrow 22">
            <a:extLst>
              <a:ext uri="{FF2B5EF4-FFF2-40B4-BE49-F238E27FC236}">
                <a16:creationId xmlns:a16="http://schemas.microsoft.com/office/drawing/2014/main" id="{AC522675-32E3-49E5-AA21-744546B6789C}"/>
              </a:ext>
            </a:extLst>
          </p:cNvPr>
          <p:cNvSpPr/>
          <p:nvPr/>
        </p:nvSpPr>
        <p:spPr>
          <a:xfrm>
            <a:off x="1038867" y="4840751"/>
            <a:ext cx="558454" cy="907352"/>
          </a:xfrm>
          <a:prstGeom prst="curvedRightArrow">
            <a:avLst>
              <a:gd name="adj1" fmla="val 40757"/>
              <a:gd name="adj2" fmla="val 81238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Curved Right Arrow 23">
            <a:extLst>
              <a:ext uri="{FF2B5EF4-FFF2-40B4-BE49-F238E27FC236}">
                <a16:creationId xmlns:a16="http://schemas.microsoft.com/office/drawing/2014/main" id="{ED522C5F-9F7A-4E0B-834F-F20709A10B84}"/>
              </a:ext>
            </a:extLst>
          </p:cNvPr>
          <p:cNvSpPr/>
          <p:nvPr/>
        </p:nvSpPr>
        <p:spPr>
          <a:xfrm rot="10800000">
            <a:off x="4856869" y="3332152"/>
            <a:ext cx="558454" cy="907352"/>
          </a:xfrm>
          <a:prstGeom prst="curvedRightArrow">
            <a:avLst>
              <a:gd name="adj1" fmla="val 40757"/>
              <a:gd name="adj2" fmla="val 81238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Curved Right Arrow 24">
            <a:extLst>
              <a:ext uri="{FF2B5EF4-FFF2-40B4-BE49-F238E27FC236}">
                <a16:creationId xmlns:a16="http://schemas.microsoft.com/office/drawing/2014/main" id="{7E95C47D-ECA5-4E44-81FD-F30E72A1B486}"/>
              </a:ext>
            </a:extLst>
          </p:cNvPr>
          <p:cNvSpPr/>
          <p:nvPr/>
        </p:nvSpPr>
        <p:spPr>
          <a:xfrm rot="10800000">
            <a:off x="4856869" y="4828394"/>
            <a:ext cx="558454" cy="907352"/>
          </a:xfrm>
          <a:prstGeom prst="curvedRightArrow">
            <a:avLst>
              <a:gd name="adj1" fmla="val 40757"/>
              <a:gd name="adj2" fmla="val 81238"/>
              <a:gd name="adj3" fmla="val 25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42853-E6AD-4E06-9522-D83367924787}"/>
              </a:ext>
            </a:extLst>
          </p:cNvPr>
          <p:cNvSpPr txBox="1"/>
          <p:nvPr/>
        </p:nvSpPr>
        <p:spPr>
          <a:xfrm>
            <a:off x="1923827" y="1381482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>
                <a:solidFill>
                  <a:schemeClr val="tx2"/>
                </a:solidFill>
              </a:rPr>
              <a:t>Implementation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F5537F-C673-4A84-B7EA-C5DDD16CB7F8}"/>
              </a:ext>
            </a:extLst>
          </p:cNvPr>
          <p:cNvSpPr txBox="1"/>
          <p:nvPr/>
        </p:nvSpPr>
        <p:spPr>
          <a:xfrm rot="5400000">
            <a:off x="4968240" y="4385567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Corrections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7B7DB1-D485-4DA9-BAB1-898216BF7274}"/>
              </a:ext>
            </a:extLst>
          </p:cNvPr>
          <p:cNvSpPr txBox="1"/>
          <p:nvPr/>
        </p:nvSpPr>
        <p:spPr>
          <a:xfrm rot="16200000">
            <a:off x="96554" y="4385567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>
                <a:solidFill>
                  <a:schemeClr val="accent1">
                    <a:lumMod val="75000"/>
                  </a:schemeClr>
                </a:solidFill>
              </a:rPr>
              <a:t>Progressions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6619B-9B4C-42CE-AB46-B9F23E8D590B}"/>
              </a:ext>
            </a:extLst>
          </p:cNvPr>
          <p:cNvSpPr txBox="1"/>
          <p:nvPr/>
        </p:nvSpPr>
        <p:spPr>
          <a:xfrm>
            <a:off x="6866104" y="3513492"/>
            <a:ext cx="468726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Why</a:t>
            </a:r>
            <a:r>
              <a:rPr lang="fr-FR" sz="1400" b="1" dirty="0"/>
              <a:t> </a:t>
            </a:r>
            <a:r>
              <a:rPr lang="fr-FR" sz="1400" b="1" dirty="0" err="1"/>
              <a:t>does</a:t>
            </a:r>
            <a:r>
              <a:rPr lang="fr-FR" sz="1400" b="1" dirty="0"/>
              <a:t> LDA fail?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Topic distribution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irregular</a:t>
            </a:r>
            <a:r>
              <a:rPr lang="fr-FR" sz="1400" dirty="0"/>
              <a:t> </a:t>
            </a:r>
            <a:r>
              <a:rPr lang="fr-FR" sz="1400" dirty="0" err="1"/>
              <a:t>among</a:t>
            </a:r>
            <a:r>
              <a:rPr lang="fr-FR" sz="1400" dirty="0"/>
              <a:t> </a:t>
            </a:r>
            <a:r>
              <a:rPr lang="fr-FR" sz="1400" dirty="0" err="1"/>
              <a:t>comments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Co-</a:t>
            </a:r>
            <a:r>
              <a:rPr lang="fr-FR" sz="1400" dirty="0" err="1"/>
              <a:t>occurences</a:t>
            </a:r>
            <a:r>
              <a:rPr lang="fr-FR" sz="1400" dirty="0"/>
              <a:t> (</a:t>
            </a:r>
            <a:r>
              <a:rPr lang="fr-FR" sz="1400" i="1" dirty="0" err="1"/>
              <a:t>words</a:t>
            </a:r>
            <a:r>
              <a:rPr lang="fr-FR" sz="1400" i="1" dirty="0"/>
              <a:t> </a:t>
            </a:r>
            <a:r>
              <a:rPr lang="fr-FR" sz="1400" i="1" dirty="0" err="1"/>
              <a:t>appearing</a:t>
            </a:r>
            <a:r>
              <a:rPr lang="fr-FR" sz="1400" i="1" dirty="0"/>
              <a:t> </a:t>
            </a:r>
            <a:r>
              <a:rPr lang="fr-FR" sz="1400" i="1" dirty="0" err="1"/>
              <a:t>together</a:t>
            </a:r>
            <a:r>
              <a:rPr lang="fr-FR" sz="1400" i="1" dirty="0"/>
              <a:t> in documents</a:t>
            </a:r>
            <a:r>
              <a:rPr lang="fr-FR" sz="1400" dirty="0"/>
              <a:t>) are </a:t>
            </a:r>
            <a:r>
              <a:rPr lang="fr-FR" sz="1400" dirty="0" err="1"/>
              <a:t>highly</a:t>
            </a:r>
            <a:r>
              <a:rPr lang="fr-FR" sz="1400" dirty="0"/>
              <a:t> </a:t>
            </a:r>
            <a:r>
              <a:rPr lang="fr-FR" sz="1400" dirty="0" err="1"/>
              <a:t>biased</a:t>
            </a:r>
            <a:r>
              <a:rPr lang="fr-FR" sz="1400" dirty="0"/>
              <a:t> </a:t>
            </a:r>
            <a:r>
              <a:rPr lang="fr-FR" sz="1400" dirty="0" err="1"/>
              <a:t>since</a:t>
            </a:r>
            <a:r>
              <a:rPr lang="fr-FR" sz="1400" dirty="0"/>
              <a:t> </a:t>
            </a:r>
            <a:r>
              <a:rPr lang="fr-FR" sz="1400" dirty="0" err="1"/>
              <a:t>many</a:t>
            </a:r>
            <a:r>
              <a:rPr lang="fr-FR" sz="1400" dirty="0"/>
              <a:t> </a:t>
            </a:r>
            <a:r>
              <a:rPr lang="fr-FR" sz="1400" dirty="0" err="1"/>
              <a:t>words</a:t>
            </a:r>
            <a:r>
              <a:rPr lang="fr-FR" sz="1400" dirty="0"/>
              <a:t> </a:t>
            </a:r>
            <a:r>
              <a:rPr lang="fr-FR" sz="1400" dirty="0" err="1"/>
              <a:t>appear</a:t>
            </a:r>
            <a:r>
              <a:rPr lang="fr-FR" sz="1400" dirty="0"/>
              <a:t> more </a:t>
            </a:r>
            <a:r>
              <a:rPr lang="fr-FR" sz="1400" dirty="0" err="1"/>
              <a:t>than</a:t>
            </a:r>
            <a:r>
              <a:rPr lang="fr-FR" sz="1400" dirty="0"/>
              <a:t> </a:t>
            </a:r>
            <a:r>
              <a:rPr lang="fr-FR" sz="1400" dirty="0" err="1"/>
              <a:t>others</a:t>
            </a:r>
            <a:r>
              <a:rPr lang="fr-FR" sz="1400" dirty="0"/>
              <a:t> (parcs, water, cottage...)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400" dirty="0"/>
          </a:p>
          <a:p>
            <a:r>
              <a:rPr lang="fr-FR" sz="1400" b="1" dirty="0" err="1"/>
              <a:t>Where</a:t>
            </a:r>
            <a:r>
              <a:rPr lang="fr-FR" sz="1400" b="1" dirty="0"/>
              <a:t> to go </a:t>
            </a:r>
            <a:r>
              <a:rPr lang="fr-FR" sz="1400" b="1" dirty="0" err="1"/>
              <a:t>next</a:t>
            </a:r>
            <a:r>
              <a:rPr lang="fr-FR" sz="1400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Topics </a:t>
            </a:r>
            <a:r>
              <a:rPr lang="fr-FR" sz="1400" dirty="0" err="1"/>
              <a:t>seem</a:t>
            </a:r>
            <a:r>
              <a:rPr lang="fr-FR" sz="1400" dirty="0"/>
              <a:t>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way</a:t>
            </a:r>
            <a:r>
              <a:rPr lang="fr-FR" sz="1400" dirty="0"/>
              <a:t> more </a:t>
            </a:r>
            <a:r>
              <a:rPr lang="fr-FR" sz="1400" dirty="0" err="1"/>
              <a:t>subtle</a:t>
            </a:r>
            <a:r>
              <a:rPr lang="fr-FR" sz="1400" dirty="0"/>
              <a:t>: </a:t>
            </a:r>
            <a:r>
              <a:rPr lang="fr-FR" sz="1400" dirty="0" err="1"/>
              <a:t>only</a:t>
            </a:r>
            <a:r>
              <a:rPr lang="fr-FR" sz="1400" dirty="0"/>
              <a:t> one </a:t>
            </a:r>
            <a:r>
              <a:rPr lang="fr-FR" sz="1400" dirty="0" err="1"/>
              <a:t>word</a:t>
            </a:r>
            <a:r>
              <a:rPr lang="fr-FR" sz="1400" dirty="0"/>
              <a:t> can </a:t>
            </a:r>
            <a:r>
              <a:rPr lang="fr-FR" sz="1400" dirty="0" err="1"/>
              <a:t>represent</a:t>
            </a:r>
            <a:r>
              <a:rPr lang="fr-FR" sz="1400" dirty="0"/>
              <a:t> a topic («</a:t>
            </a:r>
            <a:r>
              <a:rPr lang="fr-FR" sz="1400" i="1" dirty="0"/>
              <a:t> cottage </a:t>
            </a:r>
            <a:r>
              <a:rPr lang="fr-FR" sz="1400" dirty="0"/>
              <a:t>»), the combination of </a:t>
            </a:r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words</a:t>
            </a:r>
            <a:r>
              <a:rPr lang="fr-FR" sz="1400" dirty="0"/>
              <a:t> in a </a:t>
            </a:r>
            <a:r>
              <a:rPr lang="fr-FR" sz="1400" dirty="0" err="1"/>
              <a:t>row</a:t>
            </a:r>
            <a:r>
              <a:rPr lang="fr-FR" sz="1400" dirty="0"/>
              <a:t> can </a:t>
            </a:r>
            <a:r>
              <a:rPr lang="fr-FR" sz="1400" dirty="0" err="1"/>
              <a:t>also</a:t>
            </a:r>
            <a:r>
              <a:rPr lang="fr-FR" sz="1400" dirty="0"/>
              <a:t> </a:t>
            </a:r>
            <a:r>
              <a:rPr lang="fr-FR" sz="1400" dirty="0" err="1"/>
              <a:t>define</a:t>
            </a:r>
            <a:r>
              <a:rPr lang="fr-FR" sz="1400" dirty="0"/>
              <a:t> a topic (« </a:t>
            </a:r>
            <a:r>
              <a:rPr lang="fr-FR" sz="1400" i="1" dirty="0"/>
              <a:t>center parcs</a:t>
            </a:r>
            <a:r>
              <a:rPr lang="fr-FR" sz="1400" dirty="0"/>
              <a:t> »)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Test a model </a:t>
            </a:r>
            <a:r>
              <a:rPr lang="fr-FR" sz="1400" dirty="0" err="1"/>
              <a:t>that</a:t>
            </a:r>
            <a:r>
              <a:rPr lang="fr-FR" sz="1400" dirty="0"/>
              <a:t> </a:t>
            </a:r>
            <a:r>
              <a:rPr lang="fr-FR" sz="1400" dirty="0" err="1"/>
              <a:t>make</a:t>
            </a:r>
            <a:r>
              <a:rPr lang="fr-FR" sz="1400" dirty="0"/>
              <a:t> use of </a:t>
            </a:r>
            <a:r>
              <a:rPr lang="fr-FR" sz="1400" dirty="0" err="1"/>
              <a:t>words</a:t>
            </a:r>
            <a:r>
              <a:rPr lang="fr-FR" sz="1400" dirty="0"/>
              <a:t> </a:t>
            </a:r>
            <a:r>
              <a:rPr lang="fr-FR" sz="1400" dirty="0" err="1"/>
              <a:t>appearing</a:t>
            </a:r>
            <a:r>
              <a:rPr lang="fr-FR" sz="1400" dirty="0"/>
              <a:t> </a:t>
            </a:r>
            <a:r>
              <a:rPr lang="fr-FR" sz="1400" dirty="0" err="1"/>
              <a:t>consecutively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1460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8DC9-D091-45F4-82B3-DF2A1E74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topic extraction (2/2)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8432D5-27DB-475A-AE45-3ACA215BCBEB}"/>
              </a:ext>
            </a:extLst>
          </p:cNvPr>
          <p:cNvSpPr/>
          <p:nvPr/>
        </p:nvSpPr>
        <p:spPr>
          <a:xfrm>
            <a:off x="1019003" y="1781630"/>
            <a:ext cx="10153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Also we face problems extracting topics in our reviews, we can see that </a:t>
            </a:r>
            <a:r>
              <a:rPr lang="en-US" b="1" dirty="0"/>
              <a:t>there is a clear limited number of underlying topics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We must find a way to guide or algorithm toward those topics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We will see two different methods to achieve that today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But first let’s make sure that we all agree on the main topics found in the reviews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AB5031-AA71-4B50-84D6-5F9778205DEC}"/>
              </a:ext>
            </a:extLst>
          </p:cNvPr>
          <p:cNvGrpSpPr/>
          <p:nvPr/>
        </p:nvGrpSpPr>
        <p:grpSpPr>
          <a:xfrm>
            <a:off x="1855630" y="4740966"/>
            <a:ext cx="8503261" cy="1378226"/>
            <a:chOff x="1855630" y="4740966"/>
            <a:chExt cx="8503261" cy="13782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8F639F-CCF6-417E-8250-88A6356052F3}"/>
                </a:ext>
              </a:extLst>
            </p:cNvPr>
            <p:cNvSpPr/>
            <p:nvPr/>
          </p:nvSpPr>
          <p:spPr>
            <a:xfrm>
              <a:off x="1855630" y="4740966"/>
              <a:ext cx="8503261" cy="1378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/>
                <a:t>Document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8FE847-B5CD-457C-9D32-F71011D457F8}"/>
                </a:ext>
              </a:extLst>
            </p:cNvPr>
            <p:cNvGrpSpPr/>
            <p:nvPr/>
          </p:nvGrpSpPr>
          <p:grpSpPr>
            <a:xfrm>
              <a:off x="2332383" y="4824977"/>
              <a:ext cx="7792279" cy="1096132"/>
              <a:chOff x="2332383" y="4824977"/>
              <a:chExt cx="7792279" cy="10961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76FEEE-7C61-4051-AD34-2BA69899D1F5}"/>
                  </a:ext>
                </a:extLst>
              </p:cNvPr>
              <p:cNvSpPr/>
              <p:nvPr/>
            </p:nvSpPr>
            <p:spPr>
              <a:xfrm>
                <a:off x="3452191" y="5214731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67160A-3755-42C1-98B1-A8C82674C1F9}"/>
                  </a:ext>
                </a:extLst>
              </p:cNvPr>
              <p:cNvSpPr/>
              <p:nvPr/>
            </p:nvSpPr>
            <p:spPr>
              <a:xfrm>
                <a:off x="3856383" y="5493027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B5E2DB-527D-4559-AE12-72FF0B4C314F}"/>
                  </a:ext>
                </a:extLst>
              </p:cNvPr>
              <p:cNvSpPr/>
              <p:nvPr/>
            </p:nvSpPr>
            <p:spPr>
              <a:xfrm>
                <a:off x="2882347" y="5630960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BEA5DBA-132D-4E2E-A263-9703A8B5D3B4}"/>
                  </a:ext>
                </a:extLst>
              </p:cNvPr>
              <p:cNvSpPr/>
              <p:nvPr/>
            </p:nvSpPr>
            <p:spPr>
              <a:xfrm>
                <a:off x="5234608" y="5088835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3CA813-E8F1-4AE9-8B40-5E6A5D8BE89E}"/>
                  </a:ext>
                </a:extLst>
              </p:cNvPr>
              <p:cNvSpPr/>
              <p:nvPr/>
            </p:nvSpPr>
            <p:spPr>
              <a:xfrm>
                <a:off x="5234607" y="5733058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FE53B9B-A6BB-432F-8952-AE422B8BEBED}"/>
                  </a:ext>
                </a:extLst>
              </p:cNvPr>
              <p:cNvSpPr/>
              <p:nvPr/>
            </p:nvSpPr>
            <p:spPr>
              <a:xfrm>
                <a:off x="6274904" y="5367131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529CA1B-B0B9-4300-A9BB-4EA4BCA51F91}"/>
                  </a:ext>
                </a:extLst>
              </p:cNvPr>
              <p:cNvSpPr/>
              <p:nvPr/>
            </p:nvSpPr>
            <p:spPr>
              <a:xfrm>
                <a:off x="7134140" y="5025887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AB7654-C9B8-4BE5-8A01-A47F93320BB0}"/>
                  </a:ext>
                </a:extLst>
              </p:cNvPr>
              <p:cNvSpPr/>
              <p:nvPr/>
            </p:nvSpPr>
            <p:spPr>
              <a:xfrm>
                <a:off x="5122962" y="5376630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20386C-4A0A-400E-B1F2-111CA6F08979}"/>
                  </a:ext>
                </a:extLst>
              </p:cNvPr>
              <p:cNvSpPr/>
              <p:nvPr/>
            </p:nvSpPr>
            <p:spPr>
              <a:xfrm>
                <a:off x="2332383" y="5269320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0FBE84-B131-427F-97E3-68EF78902A03}"/>
                  </a:ext>
                </a:extLst>
              </p:cNvPr>
              <p:cNvSpPr/>
              <p:nvPr/>
            </p:nvSpPr>
            <p:spPr>
              <a:xfrm>
                <a:off x="3856382" y="5795213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494BAD-3913-4E16-B10B-E0C9678AE4A0}"/>
                  </a:ext>
                </a:extLst>
              </p:cNvPr>
              <p:cNvSpPr/>
              <p:nvPr/>
            </p:nvSpPr>
            <p:spPr>
              <a:xfrm>
                <a:off x="9462053" y="4824977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063A6D-F439-40E9-929D-A2E071ADC373}"/>
                  </a:ext>
                </a:extLst>
              </p:cNvPr>
              <p:cNvSpPr/>
              <p:nvPr/>
            </p:nvSpPr>
            <p:spPr>
              <a:xfrm>
                <a:off x="9309653" y="5285096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25B7EE-B919-4FDF-8521-52F38879C638}"/>
                  </a:ext>
                </a:extLst>
              </p:cNvPr>
              <p:cNvSpPr/>
              <p:nvPr/>
            </p:nvSpPr>
            <p:spPr>
              <a:xfrm>
                <a:off x="8591719" y="5159200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1C37D5-0587-4FB4-9C89-3E46B420BF73}"/>
                  </a:ext>
                </a:extLst>
              </p:cNvPr>
              <p:cNvSpPr/>
              <p:nvPr/>
            </p:nvSpPr>
            <p:spPr>
              <a:xfrm>
                <a:off x="8944888" y="5670110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F0CE5E-6673-4C68-93BF-B0585864B8D2}"/>
                  </a:ext>
                </a:extLst>
              </p:cNvPr>
              <p:cNvSpPr/>
              <p:nvPr/>
            </p:nvSpPr>
            <p:spPr>
              <a:xfrm>
                <a:off x="8673546" y="4966693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5DBA79-44BB-4DDF-8E13-357B5257E80D}"/>
                  </a:ext>
                </a:extLst>
              </p:cNvPr>
              <p:cNvSpPr/>
              <p:nvPr/>
            </p:nvSpPr>
            <p:spPr>
              <a:xfrm>
                <a:off x="7496099" y="5254942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CCD9127-C38D-46EF-8F8D-5BF36B17AF73}"/>
                  </a:ext>
                </a:extLst>
              </p:cNvPr>
              <p:cNvSpPr/>
              <p:nvPr/>
            </p:nvSpPr>
            <p:spPr>
              <a:xfrm>
                <a:off x="6457787" y="5677829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AE740DE-9FC7-47CB-8FE9-9C25C303F83E}"/>
                  </a:ext>
                </a:extLst>
              </p:cNvPr>
              <p:cNvSpPr/>
              <p:nvPr/>
            </p:nvSpPr>
            <p:spPr>
              <a:xfrm>
                <a:off x="8362120" y="5469928"/>
                <a:ext cx="662609" cy="1258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E584E7-35E7-4763-A9AC-95F1DA4D525F}"/>
              </a:ext>
            </a:extLst>
          </p:cNvPr>
          <p:cNvGrpSpPr/>
          <p:nvPr/>
        </p:nvGrpSpPr>
        <p:grpSpPr>
          <a:xfrm>
            <a:off x="1956681" y="5030212"/>
            <a:ext cx="2874357" cy="1051529"/>
            <a:chOff x="1956681" y="5030212"/>
            <a:chExt cx="2874357" cy="105152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BFAF51-6804-4026-AD0D-1A171F387B64}"/>
                </a:ext>
              </a:extLst>
            </p:cNvPr>
            <p:cNvSpPr/>
            <p:nvPr/>
          </p:nvSpPr>
          <p:spPr>
            <a:xfrm rot="403300">
              <a:off x="2214874" y="5030212"/>
              <a:ext cx="2616164" cy="105152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A8BB85-8248-40C4-9801-872B0FB28663}"/>
                </a:ext>
              </a:extLst>
            </p:cNvPr>
            <p:cNvSpPr txBox="1"/>
            <p:nvPr/>
          </p:nvSpPr>
          <p:spPr>
            <a:xfrm>
              <a:off x="1956681" y="5756856"/>
              <a:ext cx="660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accent6"/>
                  </a:solidFill>
                </a:rPr>
                <a:t>Topic 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E43923-DD8F-4666-BA89-9A7E4499E6C5}"/>
              </a:ext>
            </a:extLst>
          </p:cNvPr>
          <p:cNvGrpSpPr/>
          <p:nvPr/>
        </p:nvGrpSpPr>
        <p:grpSpPr>
          <a:xfrm>
            <a:off x="3631600" y="4919075"/>
            <a:ext cx="4597887" cy="1134051"/>
            <a:chOff x="3631600" y="4919075"/>
            <a:chExt cx="4597887" cy="113405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B0C09F-16B4-488F-949C-03711D27C11A}"/>
                </a:ext>
              </a:extLst>
            </p:cNvPr>
            <p:cNvSpPr/>
            <p:nvPr/>
          </p:nvSpPr>
          <p:spPr>
            <a:xfrm rot="21222144">
              <a:off x="3631600" y="4919075"/>
              <a:ext cx="4597887" cy="1134051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DFE857-500B-4B63-901A-1778EDE57B0A}"/>
                </a:ext>
              </a:extLst>
            </p:cNvPr>
            <p:cNvSpPr txBox="1"/>
            <p:nvPr/>
          </p:nvSpPr>
          <p:spPr>
            <a:xfrm>
              <a:off x="7308416" y="5739059"/>
              <a:ext cx="648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tx2"/>
                  </a:solidFill>
                </a:rPr>
                <a:t>Topic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DA3E95-3B2C-4A56-8E52-13AB9984405C}"/>
              </a:ext>
            </a:extLst>
          </p:cNvPr>
          <p:cNvGrpSpPr/>
          <p:nvPr/>
        </p:nvGrpSpPr>
        <p:grpSpPr>
          <a:xfrm>
            <a:off x="8222937" y="4628124"/>
            <a:ext cx="2130137" cy="1387934"/>
            <a:chOff x="8222937" y="4628124"/>
            <a:chExt cx="2130137" cy="138793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BF45FCF-1AA8-4151-98F3-CBFA4DDBF913}"/>
                </a:ext>
              </a:extLst>
            </p:cNvPr>
            <p:cNvSpPr/>
            <p:nvPr/>
          </p:nvSpPr>
          <p:spPr>
            <a:xfrm rot="20042339">
              <a:off x="8222937" y="4628124"/>
              <a:ext cx="2130137" cy="12991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32646C-D801-46B2-98CE-AD5461691E0E}"/>
                </a:ext>
              </a:extLst>
            </p:cNvPr>
            <p:cNvSpPr txBox="1"/>
            <p:nvPr/>
          </p:nvSpPr>
          <p:spPr>
            <a:xfrm>
              <a:off x="9702628" y="5739059"/>
              <a:ext cx="648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Topic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6259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heme FDT V1_13032017">
  <a:themeElements>
    <a:clrScheme name="Custom 2">
      <a:dk1>
        <a:sysClr val="windowText" lastClr="000000"/>
      </a:dk1>
      <a:lt1>
        <a:srgbClr val="FFFFFF"/>
      </a:lt1>
      <a:dk2>
        <a:srgbClr val="22759E"/>
      </a:dk2>
      <a:lt2>
        <a:srgbClr val="939393"/>
      </a:lt2>
      <a:accent1>
        <a:srgbClr val="EEEEEE"/>
      </a:accent1>
      <a:accent2>
        <a:srgbClr val="E39774"/>
      </a:accent2>
      <a:accent3>
        <a:srgbClr val="3DBFA1"/>
      </a:accent3>
      <a:accent4>
        <a:srgbClr val="326273"/>
      </a:accent4>
      <a:accent5>
        <a:srgbClr val="04BFC8"/>
      </a:accent5>
      <a:accent6>
        <a:srgbClr val="04D4DE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 FDT V1_13032017" id="{F9C680C4-3532-4C6A-8AB9-5D0CB2B048A2}" vid="{E242A4C6-AA06-41A4-A12C-0C9E28E492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441A3F76A8A348A9423B3F45277654" ma:contentTypeVersion="6" ma:contentTypeDescription="Create a new document." ma:contentTypeScope="" ma:versionID="f9c125965daf133c2089263f7908ab10">
  <xsd:schema xmlns:xsd="http://www.w3.org/2001/XMLSchema" xmlns:xs="http://www.w3.org/2001/XMLSchema" xmlns:p="http://schemas.microsoft.com/office/2006/metadata/properties" xmlns:ns2="69bf1f1d-093b-4aa0-9c3b-d4668e0adc05" targetNamespace="http://schemas.microsoft.com/office/2006/metadata/properties" ma:root="true" ma:fieldsID="2436c6d60703f91680b3f6b5ef02c65e" ns2:_="">
    <xsd:import namespace="69bf1f1d-093b-4aa0-9c3b-d4668e0adc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f1f1d-093b-4aa0-9c3b-d4668e0adc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6563F7-2387-48F9-A5F6-7D4D41EB667B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69bf1f1d-093b-4aa0-9c3b-d4668e0adc0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7CCD4E-AC31-4907-A796-7685C0EA13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bf1f1d-093b-4aa0-9c3b-d4668e0adc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905CC0-AF73-45E9-99ED-4A68ED8165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1839</Words>
  <Application>Microsoft Macintosh PowerPoint</Application>
  <PresentationFormat>Grand écran</PresentationFormat>
  <Paragraphs>368</Paragraphs>
  <Slides>29</Slides>
  <Notes>15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Lato</vt:lpstr>
      <vt:lpstr>Montserrat</vt:lpstr>
      <vt:lpstr>Wingdings</vt:lpstr>
      <vt:lpstr>1_Theme FDT V1_13032017</vt:lpstr>
      <vt:lpstr>think-cell Slide</vt:lpstr>
      <vt:lpstr>Présentation PowerPoint</vt:lpstr>
      <vt:lpstr>Agenda</vt:lpstr>
      <vt:lpstr>Présentation PowerPoint</vt:lpstr>
      <vt:lpstr>Agenda</vt:lpstr>
      <vt:lpstr>Planning &amp; key steps of the course</vt:lpstr>
      <vt:lpstr>Presentation of the achievements so far</vt:lpstr>
      <vt:lpstr>Agenda</vt:lpstr>
      <vt:lpstr>Présentation PowerPoint</vt:lpstr>
      <vt:lpstr>Wrapping up topic extraction (2/2)</vt:lpstr>
      <vt:lpstr>Présentation PowerPoint</vt:lpstr>
      <vt:lpstr>Presentation of the achievements so far</vt:lpstr>
      <vt:lpstr>Agenda</vt:lpstr>
      <vt:lpstr>Semi supervised learning</vt:lpstr>
      <vt:lpstr>Semi supervised learning</vt:lpstr>
      <vt:lpstr>Semi supervised learning</vt:lpstr>
      <vt:lpstr>Semi supervised learning</vt:lpstr>
      <vt:lpstr>Présentation PowerPoint</vt:lpstr>
      <vt:lpstr>Présentation PowerPoint</vt:lpstr>
      <vt:lpstr>Présentation PowerPoint</vt:lpstr>
      <vt:lpstr>Agenda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Agenda</vt:lpstr>
      <vt:lpstr>Today we learned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Conseils Template</dc:title>
  <dc:creator>SLEIMAN Jean-Pierre</dc:creator>
  <cp:lastModifiedBy>LAMOTHE, Thibaud</cp:lastModifiedBy>
  <cp:revision>56</cp:revision>
  <cp:lastPrinted>2017-08-28T06:55:21Z</cp:lastPrinted>
  <dcterms:created xsi:type="dcterms:W3CDTF">2017-03-13T11:31:11Z</dcterms:created>
  <dcterms:modified xsi:type="dcterms:W3CDTF">2019-02-20T11:17:13Z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0x01010094441A3F76A8A348A9423B3F45277654</vt:lpwstr>
  </property>
  <property fmtid="{D5CDD505-2E9C-101B-9397-08002B2CF9AE}" pid="3" name="AuthorIds_UIVersion_2560">
    <vt:lpwstr>16</vt:lpwstr>
  </property>
</Properties>
</file>