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Lst>
  <p:notesMasterIdLst>
    <p:notesMasterId r:id="rId8"/>
  </p:notesMasterIdLst>
  <p:handoutMasterIdLst>
    <p:handoutMasterId r:id="rId9"/>
  </p:handoutMasterIdLst>
  <p:sldIdLst>
    <p:sldId id="842" r:id="rId5"/>
    <p:sldId id="816" r:id="rId6"/>
    <p:sldId id="843" r:id="rId7"/>
  </p:sldIdLst>
  <p:sldSz cx="12192000" cy="6858000"/>
  <p:notesSz cx="6797675" cy="9926638"/>
  <p:custDataLst>
    <p:tags r:id="rId10"/>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7446" userDrawn="1">
          <p15:clr>
            <a:srgbClr val="A4A3A4"/>
          </p15:clr>
        </p15:guide>
        <p15:guide id="6" pos="1753" userDrawn="1">
          <p15:clr>
            <a:srgbClr val="A4A3A4"/>
          </p15:clr>
        </p15:guide>
        <p15:guide id="7" pos="3840" userDrawn="1">
          <p15:clr>
            <a:srgbClr val="A4A3A4"/>
          </p15:clr>
        </p15:guide>
        <p15:guide id="8"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BFC8"/>
    <a:srgbClr val="3DBFA1"/>
    <a:srgbClr val="22759E"/>
    <a:srgbClr val="009AC7"/>
    <a:srgbClr val="326273"/>
    <a:srgbClr val="E39774"/>
    <a:srgbClr val="2E74A8"/>
    <a:srgbClr val="AAD6EC"/>
    <a:srgbClr val="75BDE1"/>
    <a:srgbClr val="288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107" d="100"/>
          <a:sy n="107" d="100"/>
        </p:scale>
        <p:origin x="736" y="176"/>
      </p:cViewPr>
      <p:guideLst>
        <p:guide pos="7446"/>
        <p:guide pos="1753"/>
        <p:guide pos="3840"/>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2727D3-760F-4AFA-AB41-0F8C7F555DA9}"/>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63E71AC9-7071-4947-B727-BB52A5E5FB44}"/>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5AE6233-AEFE-4C62-8BDA-1CA2BFF1654D}" type="datetimeFigureOut">
              <a:rPr lang="fr-FR" smtClean="0"/>
              <a:t>12/03/2019</a:t>
            </a:fld>
            <a:endParaRPr lang="fr-FR"/>
          </a:p>
        </p:txBody>
      </p:sp>
      <p:sp>
        <p:nvSpPr>
          <p:cNvPr id="4" name="Footer Placeholder 3">
            <a:extLst>
              <a:ext uri="{FF2B5EF4-FFF2-40B4-BE49-F238E27FC236}">
                <a16:creationId xmlns:a16="http://schemas.microsoft.com/office/drawing/2014/main" id="{50A23277-BF8A-4296-B741-1517E97660C8}"/>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7644A085-B9F4-4318-A472-460A2177AC3D}"/>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6CCBAC0-4C0E-4690-AD62-777BAE4D428B}" type="slidenum">
              <a:rPr lang="fr-FR" smtClean="0"/>
              <a:t>‹N°›</a:t>
            </a:fld>
            <a:endParaRPr lang="fr-FR"/>
          </a:p>
        </p:txBody>
      </p:sp>
    </p:spTree>
    <p:extLst>
      <p:ext uri="{BB962C8B-B14F-4D97-AF65-F5344CB8AC3E}">
        <p14:creationId xmlns:p14="http://schemas.microsoft.com/office/powerpoint/2010/main" val="514423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C21E819-6C68-4C89-BCFD-0F9F9AB178CB}" type="datetimeFigureOut">
              <a:rPr lang="en-US" smtClean="0"/>
              <a:t>3/12/19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144A180-D5FB-4B3D-9FB4-BC58F48E134D}" type="slidenum">
              <a:rPr lang="en-US" smtClean="0"/>
              <a:t>‹N°›</a:t>
            </a:fld>
            <a:endParaRPr lang="en-US"/>
          </a:p>
        </p:txBody>
      </p:sp>
    </p:spTree>
    <p:extLst>
      <p:ext uri="{BB962C8B-B14F-4D97-AF65-F5344CB8AC3E}">
        <p14:creationId xmlns:p14="http://schemas.microsoft.com/office/powerpoint/2010/main" val="3850911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7" name="Group 6"/>
          <p:cNvGrpSpPr/>
          <p:nvPr userDrawn="1"/>
        </p:nvGrpSpPr>
        <p:grpSpPr>
          <a:xfrm>
            <a:off x="0" y="2812211"/>
            <a:ext cx="12192000" cy="4045789"/>
            <a:chOff x="0" y="2812211"/>
            <a:chExt cx="12192000" cy="4045789"/>
          </a:xfrm>
          <a:blipFill dpi="0" rotWithShape="1">
            <a:blip r:embed="rId2" cstate="print">
              <a:extLst>
                <a:ext uri="{28A0092B-C50C-407E-A947-70E740481C1C}">
                  <a14:useLocalDpi xmlns:a14="http://schemas.microsoft.com/office/drawing/2010/main" val="0"/>
                </a:ext>
              </a:extLst>
            </a:blip>
            <a:srcRect/>
            <a:stretch>
              <a:fillRect/>
            </a:stretch>
          </a:blipFill>
        </p:grpSpPr>
        <p:sp>
          <p:nvSpPr>
            <p:cNvPr id="8" name="Rectangle 7"/>
            <p:cNvSpPr/>
            <p:nvPr/>
          </p:nvSpPr>
          <p:spPr>
            <a:xfrm>
              <a:off x="0" y="3536830"/>
              <a:ext cx="12192000" cy="33211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Isosceles Triangle 8"/>
            <p:cNvSpPr/>
            <p:nvPr/>
          </p:nvSpPr>
          <p:spPr>
            <a:xfrm>
              <a:off x="5029199" y="2812211"/>
              <a:ext cx="2234242" cy="7246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 2"/>
          <p:cNvGrpSpPr/>
          <p:nvPr userDrawn="1"/>
        </p:nvGrpSpPr>
        <p:grpSpPr>
          <a:xfrm>
            <a:off x="-132198" y="-79273"/>
            <a:ext cx="3568925" cy="723459"/>
            <a:chOff x="-132198" y="-79273"/>
            <a:chExt cx="3568925" cy="723459"/>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198" y="-79273"/>
              <a:ext cx="3568925" cy="686332"/>
            </a:xfrm>
            <a:prstGeom prst="rect">
              <a:avLst/>
            </a:prstGeom>
          </p:spPr>
        </p:pic>
        <p:sp>
          <p:nvSpPr>
            <p:cNvPr id="14" name="TextBox 13"/>
            <p:cNvSpPr txBox="1"/>
            <p:nvPr/>
          </p:nvSpPr>
          <p:spPr>
            <a:xfrm>
              <a:off x="23621" y="336409"/>
              <a:ext cx="3199722" cy="307777"/>
            </a:xfrm>
            <a:prstGeom prst="rect">
              <a:avLst/>
            </a:prstGeom>
            <a:noFill/>
          </p:spPr>
          <p:txBody>
            <a:bodyPr wrap="none" rtlCol="0">
              <a:spAutoFit/>
            </a:bodyPr>
            <a:lstStyle/>
            <a:p>
              <a:pPr algn="ctr"/>
              <a:r>
                <a:rPr lang="en-US" sz="1400" noProof="0">
                  <a:latin typeface="Lato" panose="020F0502020204030203" pitchFamily="34" charset="0"/>
                </a:rPr>
                <a:t>Where smart ideas transform business</a:t>
              </a:r>
            </a:p>
          </p:txBody>
        </p:sp>
      </p:grpSp>
      <p:sp>
        <p:nvSpPr>
          <p:cNvPr id="17" name="Title 16"/>
          <p:cNvSpPr>
            <a:spLocks noGrp="1"/>
          </p:cNvSpPr>
          <p:nvPr>
            <p:ph type="title" hasCustomPrompt="1"/>
          </p:nvPr>
        </p:nvSpPr>
        <p:spPr>
          <a:xfrm>
            <a:off x="420950" y="2051265"/>
            <a:ext cx="4834631" cy="480416"/>
          </a:xfrm>
          <a:prstGeom prst="rect">
            <a:avLst/>
          </a:prstGeom>
        </p:spPr>
        <p:txBody>
          <a:bodyPr>
            <a:noAutofit/>
          </a:bodyPr>
          <a:lstStyle>
            <a:lvl1pPr>
              <a:defRPr sz="3200"/>
            </a:lvl1pPr>
          </a:lstStyle>
          <a:p>
            <a:r>
              <a:rPr lang="en-US"/>
              <a:t>TITLE</a:t>
            </a:r>
            <a:endParaRPr lang="fr-FR"/>
          </a:p>
        </p:txBody>
      </p:sp>
      <p:sp>
        <p:nvSpPr>
          <p:cNvPr id="19" name="Text Placeholder 18"/>
          <p:cNvSpPr>
            <a:spLocks noGrp="1"/>
          </p:cNvSpPr>
          <p:nvPr>
            <p:ph type="body" sz="quarter" idx="13" hasCustomPrompt="1"/>
          </p:nvPr>
        </p:nvSpPr>
        <p:spPr>
          <a:xfrm>
            <a:off x="420688" y="2671763"/>
            <a:ext cx="3160712" cy="471487"/>
          </a:xfrm>
          <a:prstGeom prst="rect">
            <a:avLst/>
          </a:prstGeom>
        </p:spPr>
        <p:txBody>
          <a:bodyPr>
            <a:normAutofit/>
          </a:bodyPr>
          <a:lstStyle>
            <a:lvl1pPr marL="0" indent="0">
              <a:buNone/>
              <a:defRPr sz="2400"/>
            </a:lvl1pPr>
          </a:lstStyle>
          <a:p>
            <a:pPr lvl="0"/>
            <a:r>
              <a:rPr lang="en-US"/>
              <a:t>Insert date</a:t>
            </a:r>
            <a:endParaRPr lang="fr-FR"/>
          </a:p>
        </p:txBody>
      </p:sp>
      <p:pic>
        <p:nvPicPr>
          <p:cNvPr id="20" name="Picture 19"/>
          <p:cNvPicPr>
            <a:picLocks noChangeAspect="1"/>
          </p:cNvPicPr>
          <p:nvPr userDrawn="1"/>
        </p:nvPicPr>
        <p:blipFill rotWithShape="1">
          <a:blip r:embed="rId4" cstate="print">
            <a:extLst>
              <a:ext uri="{28A0092B-C50C-407E-A947-70E740481C1C}">
                <a14:useLocalDpi xmlns:a14="http://schemas.microsoft.com/office/drawing/2010/main" val="0"/>
              </a:ext>
            </a:extLst>
          </a:blip>
          <a:srcRect l="13869" t="52387" r="14361" b="9392"/>
          <a:stretch/>
        </p:blipFill>
        <p:spPr>
          <a:xfrm>
            <a:off x="10027132" y="39757"/>
            <a:ext cx="2163144" cy="648000"/>
          </a:xfrm>
          <a:prstGeom prst="rect">
            <a:avLst/>
          </a:prstGeom>
        </p:spPr>
      </p:pic>
    </p:spTree>
    <p:extLst>
      <p:ext uri="{BB962C8B-B14F-4D97-AF65-F5344CB8AC3E}">
        <p14:creationId xmlns:p14="http://schemas.microsoft.com/office/powerpoint/2010/main" val="158228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0" y="0"/>
            <a:ext cx="3726426" cy="6858000"/>
          </a:xfrm>
          <a:prstGeom prst="rect">
            <a:avLst/>
          </a:prstGeom>
        </p:spPr>
      </p:pic>
      <p:sp>
        <p:nvSpPr>
          <p:cNvPr id="31" name="Shape 109"/>
          <p:cNvSpPr/>
          <p:nvPr/>
        </p:nvSpPr>
        <p:spPr>
          <a:xfrm rot="2700000">
            <a:off x="9907171" y="505403"/>
            <a:ext cx="1563087" cy="1625862"/>
          </a:xfrm>
          <a:prstGeom prst="rect">
            <a:avLst/>
          </a:prstGeom>
          <a:noFill/>
          <a:ln w="19050" cap="flat" cmpd="sng">
            <a:solidFill>
              <a:schemeClr val="tx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Font typeface="Calibri"/>
              <a:buNone/>
            </a:pPr>
            <a:endParaRPr sz="1800" b="0" i="0" u="none" strike="noStrike" cap="none">
              <a:solidFill>
                <a:schemeClr val="lt1"/>
              </a:solidFill>
              <a:latin typeface="Calibri"/>
              <a:ea typeface="Calibri"/>
              <a:cs typeface="Calibri"/>
              <a:sym typeface="Calibri"/>
            </a:endParaRPr>
          </a:p>
        </p:txBody>
      </p:sp>
      <p:sp>
        <p:nvSpPr>
          <p:cNvPr id="33" name="Title 32"/>
          <p:cNvSpPr>
            <a:spLocks noGrp="1"/>
          </p:cNvSpPr>
          <p:nvPr>
            <p:ph type="title" hasCustomPrompt="1"/>
          </p:nvPr>
        </p:nvSpPr>
        <p:spPr>
          <a:xfrm>
            <a:off x="10051370" y="1080268"/>
            <a:ext cx="1445213" cy="456073"/>
          </a:xfrm>
          <a:prstGeom prst="rect">
            <a:avLst/>
          </a:prstGeom>
        </p:spPr>
        <p:txBody>
          <a:bodyPr>
            <a:normAutofit/>
          </a:bodyPr>
          <a:lstStyle>
            <a:lvl1pPr>
              <a:defRPr sz="2000"/>
            </a:lvl1pPr>
          </a:lstStyle>
          <a:p>
            <a:r>
              <a:rPr lang="fr-FR"/>
              <a:t>AGENDA</a:t>
            </a:r>
          </a:p>
        </p:txBody>
      </p:sp>
    </p:spTree>
    <p:extLst>
      <p:ext uri="{BB962C8B-B14F-4D97-AF65-F5344CB8AC3E}">
        <p14:creationId xmlns:p14="http://schemas.microsoft.com/office/powerpoint/2010/main" val="16964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Break section 1">
    <p:spTree>
      <p:nvGrpSpPr>
        <p:cNvPr id="1" name=""/>
        <p:cNvGrpSpPr/>
        <p:nvPr/>
      </p:nvGrpSpPr>
      <p:grpSpPr>
        <a:xfrm>
          <a:off x="0" y="0"/>
          <a:ext cx="0" cy="0"/>
          <a:chOff x="0" y="0"/>
          <a:chExt cx="0" cy="0"/>
        </a:xfrm>
      </p:grpSpPr>
      <p:pic>
        <p:nvPicPr>
          <p:cNvPr id="14" name="Shape 75"/>
          <p:cNvPicPr preferRelativeResize="0"/>
          <p:nvPr userDrawn="1"/>
        </p:nvPicPr>
        <p:blipFill>
          <a:blip r:embed="rId2">
            <a:alphaModFix/>
          </a:blip>
          <a:stretch>
            <a:fillRect/>
          </a:stretch>
        </p:blipFill>
        <p:spPr>
          <a:xfrm>
            <a:off x="130635" y="165853"/>
            <a:ext cx="11930730" cy="6526294"/>
          </a:xfrm>
          <a:prstGeom prst="rect">
            <a:avLst/>
          </a:prstGeom>
          <a:noFill/>
          <a:ln>
            <a:noFill/>
          </a:ln>
        </p:spPr>
      </p:pic>
      <p:sp>
        <p:nvSpPr>
          <p:cNvPr id="2" name="Title 1"/>
          <p:cNvSpPr>
            <a:spLocks noGrp="1"/>
          </p:cNvSpPr>
          <p:nvPr>
            <p:ph type="title" hasCustomPrompt="1"/>
          </p:nvPr>
        </p:nvSpPr>
        <p:spPr>
          <a:xfrm>
            <a:off x="4024913" y="2775096"/>
            <a:ext cx="3698289" cy="1325563"/>
          </a:xfrm>
          <a:prstGeom prst="rect">
            <a:avLst/>
          </a:prstGeom>
        </p:spPr>
        <p:txBody>
          <a:bodyPr>
            <a:normAutofit/>
          </a:bodyPr>
          <a:lstStyle>
            <a:lvl1pPr algn="ctr">
              <a:defRPr sz="2800">
                <a:latin typeface="+mj-lt"/>
              </a:defRPr>
            </a:lvl1pPr>
          </a:lstStyle>
          <a:p>
            <a:r>
              <a:rPr lang="en-US"/>
              <a:t>BREAK SECTION</a:t>
            </a:r>
            <a:endParaRPr lang="fr-FR"/>
          </a:p>
        </p:txBody>
      </p:sp>
      <p:sp>
        <p:nvSpPr>
          <p:cNvPr id="10" name="Shape 109"/>
          <p:cNvSpPr/>
          <p:nvPr/>
        </p:nvSpPr>
        <p:spPr>
          <a:xfrm rot="2700000">
            <a:off x="4606048" y="2144992"/>
            <a:ext cx="2580214" cy="2568015"/>
          </a:xfrm>
          <a:prstGeom prst="rect">
            <a:avLst/>
          </a:prstGeom>
          <a:noFill/>
          <a:ln w="28575" cap="flat" cmpd="sng">
            <a:solidFill>
              <a:srgbClr val="FFFFF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Font typeface="Calibri"/>
              <a:buNone/>
            </a:pPr>
            <a:endParaRPr sz="1800" b="0" i="0" u="none" strike="noStrike" cap="none">
              <a:solidFill>
                <a:schemeClr val="lt1"/>
              </a:solidFill>
              <a:latin typeface="Calibri"/>
              <a:ea typeface="Calibri"/>
              <a:cs typeface="Calibri"/>
              <a:sym typeface="Calibri"/>
            </a:endParaRPr>
          </a:p>
        </p:txBody>
      </p:sp>
      <p:sp>
        <p:nvSpPr>
          <p:cNvPr id="12" name="Text Placeholder 11"/>
          <p:cNvSpPr>
            <a:spLocks noGrp="1"/>
          </p:cNvSpPr>
          <p:nvPr>
            <p:ph type="body" sz="quarter" idx="12" hasCustomPrompt="1"/>
          </p:nvPr>
        </p:nvSpPr>
        <p:spPr>
          <a:xfrm>
            <a:off x="5424258" y="2104008"/>
            <a:ext cx="905521" cy="1004393"/>
          </a:xfrm>
          <a:prstGeom prst="rect">
            <a:avLst/>
          </a:prstGeom>
        </p:spPr>
        <p:txBody>
          <a:bodyPr>
            <a:noAutofit/>
          </a:bodyPr>
          <a:lstStyle>
            <a:lvl1pPr marL="0" indent="0" algn="ctr">
              <a:buNone/>
              <a:defRPr sz="8000">
                <a:solidFill>
                  <a:schemeClr val="accent3"/>
                </a:solidFill>
              </a:defRPr>
            </a:lvl1pPr>
          </a:lstStyle>
          <a:p>
            <a:pPr lvl="0"/>
            <a:r>
              <a:rPr lang="en-US"/>
              <a:t>#</a:t>
            </a:r>
            <a:endParaRPr lang="fr-FR"/>
          </a:p>
        </p:txBody>
      </p:sp>
    </p:spTree>
    <p:extLst>
      <p:ext uri="{BB962C8B-B14F-4D97-AF65-F5344CB8AC3E}">
        <p14:creationId xmlns:p14="http://schemas.microsoft.com/office/powerpoint/2010/main" val="132427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 full wifth text">
    <p:spTree>
      <p:nvGrpSpPr>
        <p:cNvPr id="1" name=""/>
        <p:cNvGrpSpPr/>
        <p:nvPr/>
      </p:nvGrpSpPr>
      <p:grpSpPr>
        <a:xfrm>
          <a:off x="0" y="0"/>
          <a:ext cx="0" cy="0"/>
          <a:chOff x="0" y="0"/>
          <a:chExt cx="0" cy="0"/>
        </a:xfrm>
      </p:grpSpPr>
      <p:grpSp>
        <p:nvGrpSpPr>
          <p:cNvPr id="5" name="Group 4"/>
          <p:cNvGrpSpPr/>
          <p:nvPr userDrawn="1"/>
        </p:nvGrpSpPr>
        <p:grpSpPr>
          <a:xfrm>
            <a:off x="5866382" y="1309157"/>
            <a:ext cx="459237" cy="154296"/>
            <a:chOff x="5619563" y="1313895"/>
            <a:chExt cx="459237" cy="154296"/>
          </a:xfrm>
        </p:grpSpPr>
        <p:sp>
          <p:nvSpPr>
            <p:cNvPr id="10" name="Oval 9"/>
            <p:cNvSpPr/>
            <p:nvPr/>
          </p:nvSpPr>
          <p:spPr>
            <a:xfrm>
              <a:off x="5619563" y="1313895"/>
              <a:ext cx="142043" cy="1542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Oval 10"/>
            <p:cNvSpPr/>
            <p:nvPr/>
          </p:nvSpPr>
          <p:spPr>
            <a:xfrm>
              <a:off x="5782599" y="1313895"/>
              <a:ext cx="142043" cy="15429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val 11"/>
            <p:cNvSpPr/>
            <p:nvPr/>
          </p:nvSpPr>
          <p:spPr>
            <a:xfrm>
              <a:off x="5936757" y="1313895"/>
              <a:ext cx="142043" cy="1542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 name="Title Placeholder 1"/>
          <p:cNvSpPr>
            <a:spLocks noGrp="1"/>
          </p:cNvSpPr>
          <p:nvPr>
            <p:ph type="title"/>
          </p:nvPr>
        </p:nvSpPr>
        <p:spPr>
          <a:xfrm>
            <a:off x="407989" y="249701"/>
            <a:ext cx="11398545" cy="1044574"/>
          </a:xfrm>
          <a:prstGeom prst="rect">
            <a:avLst/>
          </a:prstGeom>
        </p:spPr>
        <p:txBody>
          <a:bodyPr vert="horz" lIns="91440" tIns="45720" rIns="91440" bIns="45720" rtlCol="0" anchor="ctr">
            <a:noAutofit/>
          </a:bodyPr>
          <a:lstStyle>
            <a:lvl1pPr algn="ctr">
              <a:defRPr lang="fr-FR" sz="2800" dirty="0">
                <a:latin typeface="+mn-lt"/>
              </a:defRPr>
            </a:lvl1pPr>
          </a:lstStyle>
          <a:p>
            <a:pPr marL="0" lvl="0"/>
            <a:r>
              <a:rPr lang="en-US"/>
              <a:t>Click to edit Master title style</a:t>
            </a:r>
            <a:endParaRPr lang="fr-FR"/>
          </a:p>
        </p:txBody>
      </p:sp>
    </p:spTree>
    <p:extLst>
      <p:ext uri="{BB962C8B-B14F-4D97-AF65-F5344CB8AC3E}">
        <p14:creationId xmlns:p14="http://schemas.microsoft.com/office/powerpoint/2010/main" val="53627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Agenda 1">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endParaRPr lang="fr-F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fr-FR"/>
          </a:p>
        </p:txBody>
      </p:sp>
      <p:pic>
        <p:nvPicPr>
          <p:cNvPr id="6" name="Picture 5"/>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0" y="0"/>
            <a:ext cx="3726426" cy="6858000"/>
          </a:xfrm>
          <a:prstGeom prst="rect">
            <a:avLst/>
          </a:prstGeom>
        </p:spPr>
      </p:pic>
      <p:grpSp>
        <p:nvGrpSpPr>
          <p:cNvPr id="5" name="Group 4"/>
          <p:cNvGrpSpPr/>
          <p:nvPr userDrawn="1"/>
        </p:nvGrpSpPr>
        <p:grpSpPr>
          <a:xfrm>
            <a:off x="3725398" y="549001"/>
            <a:ext cx="5612883" cy="5759999"/>
            <a:chOff x="3725398" y="514276"/>
            <a:chExt cx="5612883" cy="5759999"/>
          </a:xfrm>
        </p:grpSpPr>
        <p:sp>
          <p:nvSpPr>
            <p:cNvPr id="10" name="Rectangle 9"/>
            <p:cNvSpPr/>
            <p:nvPr/>
          </p:nvSpPr>
          <p:spPr>
            <a:xfrm>
              <a:off x="3725398" y="4834276"/>
              <a:ext cx="5612883" cy="14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3725398" y="3394276"/>
              <a:ext cx="5612883" cy="1439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3725398" y="1954275"/>
              <a:ext cx="5612883" cy="14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725398" y="514276"/>
              <a:ext cx="5612883" cy="1439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 name="Text Placeholder 7"/>
          <p:cNvSpPr>
            <a:spLocks noGrp="1"/>
          </p:cNvSpPr>
          <p:nvPr userDrawn="1">
            <p:ph type="body" sz="quarter" idx="13" hasCustomPrompt="1"/>
          </p:nvPr>
        </p:nvSpPr>
        <p:spPr>
          <a:xfrm>
            <a:off x="4447713" y="856019"/>
            <a:ext cx="3705687" cy="825962"/>
          </a:xfrm>
          <a:prstGeom prst="rect">
            <a:avLst/>
          </a:prstGeom>
        </p:spPr>
        <p:txBody>
          <a:bodyPr>
            <a:normAutofit/>
          </a:bodyPr>
          <a:lstStyle>
            <a:lvl1pPr marL="0" indent="0">
              <a:buNone/>
              <a:defRPr sz="2000"/>
            </a:lvl1pPr>
          </a:lstStyle>
          <a:p>
            <a:r>
              <a:rPr lang="it-IT" b="1">
                <a:latin typeface="Montserrat" panose="02000505000000020004" pitchFamily="2" charset="0"/>
              </a:rPr>
              <a:t>1. YOUR TITLE HERE</a:t>
            </a:r>
            <a:endParaRPr lang="fr-FR" b="1">
              <a:latin typeface="Montserrat" panose="02000505000000020004" pitchFamily="2" charset="0"/>
            </a:endParaRPr>
          </a:p>
        </p:txBody>
      </p:sp>
      <p:sp>
        <p:nvSpPr>
          <p:cNvPr id="17" name="Text Placeholder 7"/>
          <p:cNvSpPr>
            <a:spLocks noGrp="1"/>
          </p:cNvSpPr>
          <p:nvPr userDrawn="1">
            <p:ph type="body" sz="quarter" idx="14" hasCustomPrompt="1"/>
          </p:nvPr>
        </p:nvSpPr>
        <p:spPr>
          <a:xfrm>
            <a:off x="4447713" y="2296018"/>
            <a:ext cx="3705687" cy="825962"/>
          </a:xfrm>
          <a:prstGeom prst="rect">
            <a:avLst/>
          </a:prstGeom>
        </p:spPr>
        <p:txBody>
          <a:bodyPr>
            <a:normAutofit/>
          </a:bodyPr>
          <a:lstStyle>
            <a:lvl1pPr marL="0" indent="0">
              <a:buNone/>
              <a:defRPr sz="2000"/>
            </a:lvl1pPr>
          </a:lstStyle>
          <a:p>
            <a:r>
              <a:rPr lang="it-IT" b="1">
                <a:latin typeface="Montserrat" panose="02000505000000020004" pitchFamily="2" charset="0"/>
              </a:rPr>
              <a:t>2. YOUR TITLE HERE</a:t>
            </a:r>
            <a:endParaRPr lang="fr-FR" b="1">
              <a:latin typeface="Montserrat" panose="02000505000000020004" pitchFamily="2" charset="0"/>
            </a:endParaRPr>
          </a:p>
        </p:txBody>
      </p:sp>
      <p:sp>
        <p:nvSpPr>
          <p:cNvPr id="25" name="Text Placeholder 7"/>
          <p:cNvSpPr>
            <a:spLocks noGrp="1"/>
          </p:cNvSpPr>
          <p:nvPr userDrawn="1">
            <p:ph type="body" sz="quarter" idx="15" hasCustomPrompt="1"/>
          </p:nvPr>
        </p:nvSpPr>
        <p:spPr>
          <a:xfrm>
            <a:off x="4481073" y="3736019"/>
            <a:ext cx="3705687" cy="825962"/>
          </a:xfrm>
          <a:prstGeom prst="rect">
            <a:avLst/>
          </a:prstGeom>
        </p:spPr>
        <p:txBody>
          <a:bodyPr>
            <a:normAutofit/>
          </a:bodyPr>
          <a:lstStyle>
            <a:lvl1pPr marL="0" indent="0">
              <a:buNone/>
              <a:defRPr sz="2000"/>
            </a:lvl1pPr>
          </a:lstStyle>
          <a:p>
            <a:r>
              <a:rPr lang="it-IT" b="1">
                <a:latin typeface="Montserrat" panose="02000505000000020004" pitchFamily="2" charset="0"/>
              </a:rPr>
              <a:t>3. YOUR TITLE HERE</a:t>
            </a:r>
            <a:endParaRPr lang="fr-FR" b="1">
              <a:latin typeface="Montserrat" panose="02000505000000020004" pitchFamily="2" charset="0"/>
            </a:endParaRPr>
          </a:p>
        </p:txBody>
      </p:sp>
      <p:sp>
        <p:nvSpPr>
          <p:cNvPr id="27" name="Text Placeholder 7"/>
          <p:cNvSpPr>
            <a:spLocks noGrp="1"/>
          </p:cNvSpPr>
          <p:nvPr userDrawn="1">
            <p:ph type="body" sz="quarter" idx="16" hasCustomPrompt="1"/>
          </p:nvPr>
        </p:nvSpPr>
        <p:spPr>
          <a:xfrm>
            <a:off x="4447713" y="5176018"/>
            <a:ext cx="3705687" cy="825962"/>
          </a:xfrm>
          <a:prstGeom prst="rect">
            <a:avLst/>
          </a:prstGeom>
        </p:spPr>
        <p:txBody>
          <a:bodyPr>
            <a:normAutofit/>
          </a:bodyPr>
          <a:lstStyle>
            <a:lvl1pPr marL="0" indent="0">
              <a:buNone/>
              <a:defRPr sz="2000"/>
            </a:lvl1pPr>
          </a:lstStyle>
          <a:p>
            <a:r>
              <a:rPr lang="it-IT" b="1">
                <a:latin typeface="Montserrat" panose="02000505000000020004" pitchFamily="2" charset="0"/>
              </a:rPr>
              <a:t>4. YOUR TITLE HERE</a:t>
            </a:r>
            <a:endParaRPr lang="fr-FR" b="1">
              <a:latin typeface="Montserrat" panose="02000505000000020004" pitchFamily="2" charset="0"/>
            </a:endParaRPr>
          </a:p>
        </p:txBody>
      </p:sp>
      <p:sp>
        <p:nvSpPr>
          <p:cNvPr id="31" name="Shape 109"/>
          <p:cNvSpPr/>
          <p:nvPr userDrawn="1"/>
        </p:nvSpPr>
        <p:spPr>
          <a:xfrm rot="2700000">
            <a:off x="9907171" y="505403"/>
            <a:ext cx="1563087" cy="1625862"/>
          </a:xfrm>
          <a:prstGeom prst="rect">
            <a:avLst/>
          </a:prstGeom>
          <a:noFill/>
          <a:ln w="19050" cap="flat" cmpd="sng">
            <a:solidFill>
              <a:srgbClr val="04BFC8"/>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Font typeface="Calibri"/>
              <a:buNone/>
            </a:pPr>
            <a:endParaRPr sz="1800" b="0" i="0" u="none" strike="noStrike" cap="none">
              <a:solidFill>
                <a:schemeClr val="lt1"/>
              </a:solidFill>
              <a:latin typeface="Calibri"/>
              <a:ea typeface="Calibri"/>
              <a:cs typeface="Calibri"/>
              <a:sym typeface="Calibri"/>
            </a:endParaRPr>
          </a:p>
        </p:txBody>
      </p:sp>
      <p:sp>
        <p:nvSpPr>
          <p:cNvPr id="33" name="Title 32"/>
          <p:cNvSpPr>
            <a:spLocks noGrp="1"/>
          </p:cNvSpPr>
          <p:nvPr userDrawn="1">
            <p:ph type="title" hasCustomPrompt="1"/>
          </p:nvPr>
        </p:nvSpPr>
        <p:spPr>
          <a:xfrm>
            <a:off x="10051370" y="1080268"/>
            <a:ext cx="1445213" cy="456073"/>
          </a:xfrm>
          <a:prstGeom prst="rect">
            <a:avLst/>
          </a:prstGeom>
        </p:spPr>
        <p:txBody>
          <a:bodyPr>
            <a:normAutofit/>
          </a:bodyPr>
          <a:lstStyle>
            <a:lvl1pPr>
              <a:defRPr sz="2000"/>
            </a:lvl1pPr>
          </a:lstStyle>
          <a:p>
            <a:r>
              <a:rPr lang="fr-FR"/>
              <a:t>AGENDA</a:t>
            </a: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15" y="6641303"/>
            <a:ext cx="1788107" cy="189051"/>
          </a:xfrm>
          <a:prstGeom prst="rect">
            <a:avLst/>
          </a:prstGeom>
        </p:spPr>
      </p:pic>
    </p:spTree>
    <p:extLst>
      <p:ext uri="{BB962C8B-B14F-4D97-AF65-F5344CB8AC3E}">
        <p14:creationId xmlns:p14="http://schemas.microsoft.com/office/powerpoint/2010/main" val="188706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8"/>
            </p:custDataLst>
            <p:extLst>
              <p:ext uri="{D42A27DB-BD31-4B8C-83A1-F6EECF244321}">
                <p14:modId xmlns:p14="http://schemas.microsoft.com/office/powerpoint/2010/main" val="31322873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6" name="think-cell Slide" r:id="rId9" imgW="270" imgH="270" progId="TCLayout.ActiveDocument.1">
                  <p:embed/>
                </p:oleObj>
              </mc:Choice>
              <mc:Fallback>
                <p:oleObj name="think-cell Slide" r:id="rId9" imgW="270" imgH="270" progId="TCLayout.ActiveDocument.1">
                  <p:embed/>
                  <p:pic>
                    <p:nvPicPr>
                      <p:cNvPr id="7" name="Object 6"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8" name="Title Placeholder 1">
            <a:extLst>
              <a:ext uri="{FF2B5EF4-FFF2-40B4-BE49-F238E27FC236}">
                <a16:creationId xmlns:a16="http://schemas.microsoft.com/office/drawing/2014/main" id="{C93BE94C-DE29-46A4-BC69-233BBA10D3C3}"/>
              </a:ext>
            </a:extLst>
          </p:cNvPr>
          <p:cNvSpPr>
            <a:spLocks noGrp="1"/>
          </p:cNvSpPr>
          <p:nvPr>
            <p:ph type="title"/>
          </p:nvPr>
        </p:nvSpPr>
        <p:spPr>
          <a:xfrm>
            <a:off x="227013" y="115889"/>
            <a:ext cx="11737975" cy="104457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endParaRPr lang="fr-FR"/>
          </a:p>
        </p:txBody>
      </p:sp>
      <p:sp>
        <p:nvSpPr>
          <p:cNvPr id="9" name="Text Placeholder 2">
            <a:extLst>
              <a:ext uri="{FF2B5EF4-FFF2-40B4-BE49-F238E27FC236}">
                <a16:creationId xmlns:a16="http://schemas.microsoft.com/office/drawing/2014/main" id="{A782391B-E689-460E-90DE-7482447EE0C9}"/>
              </a:ext>
            </a:extLst>
          </p:cNvPr>
          <p:cNvSpPr>
            <a:spLocks noGrp="1"/>
          </p:cNvSpPr>
          <p:nvPr>
            <p:ph type="body" idx="1"/>
          </p:nvPr>
        </p:nvSpPr>
        <p:spPr>
          <a:xfrm>
            <a:off x="227013" y="1825625"/>
            <a:ext cx="11737975" cy="46790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1" name="Text Placeholder 7">
            <a:extLst>
              <a:ext uri="{FF2B5EF4-FFF2-40B4-BE49-F238E27FC236}">
                <a16:creationId xmlns:a16="http://schemas.microsoft.com/office/drawing/2014/main" id="{EBE6A7C2-9F53-496A-9676-C4AFE9356814}"/>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2019. All rights reserved  </a:t>
            </a:r>
            <a:r>
              <a:rPr lang="en-US">
                <a:solidFill>
                  <a:schemeClr val="accent2"/>
                </a:solidFill>
              </a:rPr>
              <a:t>|</a:t>
            </a:r>
          </a:p>
        </p:txBody>
      </p:sp>
      <p:sp>
        <p:nvSpPr>
          <p:cNvPr id="12" name="Text Placeholder 7">
            <a:extLst>
              <a:ext uri="{FF2B5EF4-FFF2-40B4-BE49-F238E27FC236}">
                <a16:creationId xmlns:a16="http://schemas.microsoft.com/office/drawing/2014/main" id="{0EDC3695-4030-43DF-B585-AA4AA60F0BBA}"/>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Master X-HEC –20190312</a:t>
            </a:r>
          </a:p>
        </p:txBody>
      </p:sp>
      <p:grpSp>
        <p:nvGrpSpPr>
          <p:cNvPr id="13" name="Groupe 1">
            <a:extLst>
              <a:ext uri="{FF2B5EF4-FFF2-40B4-BE49-F238E27FC236}">
                <a16:creationId xmlns:a16="http://schemas.microsoft.com/office/drawing/2014/main" id="{20BF3728-59D3-4CD5-8202-4DB46BEA4C77}"/>
              </a:ext>
            </a:extLst>
          </p:cNvPr>
          <p:cNvGrpSpPr/>
          <p:nvPr userDrawn="1"/>
        </p:nvGrpSpPr>
        <p:grpSpPr>
          <a:xfrm>
            <a:off x="11501102" y="171573"/>
            <a:ext cx="419436" cy="388988"/>
            <a:chOff x="11501102" y="171573"/>
            <a:chExt cx="419436" cy="388988"/>
          </a:xfrm>
        </p:grpSpPr>
        <p:sp>
          <p:nvSpPr>
            <p:cNvPr id="14" name="Freeform 13">
              <a:extLst>
                <a:ext uri="{FF2B5EF4-FFF2-40B4-BE49-F238E27FC236}">
                  <a16:creationId xmlns:a16="http://schemas.microsoft.com/office/drawing/2014/main" id="{8E1BD454-A789-4ABD-92D1-0F2FE5059B2C}"/>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4">
              <a:extLst>
                <a:ext uri="{FF2B5EF4-FFF2-40B4-BE49-F238E27FC236}">
                  <a16:creationId xmlns:a16="http://schemas.microsoft.com/office/drawing/2014/main" id="{B748BEC6-ED6A-4F36-8FA1-72605C55B619}"/>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71997603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726" r:id="rId3"/>
    <p:sldLayoutId id="2147483700" r:id="rId4"/>
    <p:sldLayoutId id="2147483662"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995EFE-E249-8B41-A579-3240E03300A0}"/>
              </a:ext>
            </a:extLst>
          </p:cNvPr>
          <p:cNvSpPr>
            <a:spLocks noGrp="1"/>
          </p:cNvSpPr>
          <p:nvPr>
            <p:ph type="title"/>
          </p:nvPr>
        </p:nvSpPr>
        <p:spPr/>
        <p:txBody>
          <a:bodyPr/>
          <a:lstStyle/>
          <a:p>
            <a:r>
              <a:rPr lang="fr-FR" dirty="0"/>
              <a:t>Semi-</a:t>
            </a:r>
            <a:r>
              <a:rPr lang="fr-FR" dirty="0" err="1"/>
              <a:t>supervised</a:t>
            </a:r>
            <a:r>
              <a:rPr lang="fr-FR" dirty="0"/>
              <a:t> </a:t>
            </a:r>
            <a:r>
              <a:rPr lang="fr-FR" dirty="0" err="1"/>
              <a:t>learning</a:t>
            </a:r>
            <a:r>
              <a:rPr lang="fr-FR" dirty="0"/>
              <a:t> : propagation </a:t>
            </a:r>
            <a:r>
              <a:rPr lang="fr-FR" dirty="0" err="1"/>
              <a:t>results</a:t>
            </a:r>
            <a:endParaRPr lang="fr-FR" dirty="0"/>
          </a:p>
        </p:txBody>
      </p:sp>
      <p:pic>
        <p:nvPicPr>
          <p:cNvPr id="3" name="Image 2">
            <a:extLst>
              <a:ext uri="{FF2B5EF4-FFF2-40B4-BE49-F238E27FC236}">
                <a16:creationId xmlns:a16="http://schemas.microsoft.com/office/drawing/2014/main" id="{C253DBAD-DD0D-624E-B315-4FD484872224}"/>
              </a:ext>
            </a:extLst>
          </p:cNvPr>
          <p:cNvPicPr>
            <a:picLocks noChangeAspect="1"/>
          </p:cNvPicPr>
          <p:nvPr/>
        </p:nvPicPr>
        <p:blipFill>
          <a:blip r:embed="rId2"/>
          <a:stretch>
            <a:fillRect/>
          </a:stretch>
        </p:blipFill>
        <p:spPr>
          <a:xfrm>
            <a:off x="91440" y="335280"/>
            <a:ext cx="12192000" cy="6858000"/>
          </a:xfrm>
          <a:prstGeom prst="rect">
            <a:avLst/>
          </a:prstGeom>
        </p:spPr>
      </p:pic>
      <p:graphicFrame>
        <p:nvGraphicFramePr>
          <p:cNvPr id="5" name="Tableau 4">
            <a:extLst>
              <a:ext uri="{FF2B5EF4-FFF2-40B4-BE49-F238E27FC236}">
                <a16:creationId xmlns:a16="http://schemas.microsoft.com/office/drawing/2014/main" id="{53C2032F-0934-974D-909A-EF6EDC4B335F}"/>
              </a:ext>
            </a:extLst>
          </p:cNvPr>
          <p:cNvGraphicFramePr>
            <a:graphicFrameLocks noGrp="1"/>
          </p:cNvGraphicFramePr>
          <p:nvPr/>
        </p:nvGraphicFramePr>
        <p:xfrm>
          <a:off x="418149" y="1996745"/>
          <a:ext cx="5781322" cy="4678375"/>
        </p:xfrm>
        <a:graphic>
          <a:graphicData uri="http://schemas.openxmlformats.org/drawingml/2006/table">
            <a:tbl>
              <a:tblPr/>
              <a:tblGrid>
                <a:gridCol w="599255">
                  <a:extLst>
                    <a:ext uri="{9D8B030D-6E8A-4147-A177-3AD203B41FA5}">
                      <a16:colId xmlns:a16="http://schemas.microsoft.com/office/drawing/2014/main" val="1252770112"/>
                    </a:ext>
                  </a:extLst>
                </a:gridCol>
                <a:gridCol w="330623">
                  <a:extLst>
                    <a:ext uri="{9D8B030D-6E8A-4147-A177-3AD203B41FA5}">
                      <a16:colId xmlns:a16="http://schemas.microsoft.com/office/drawing/2014/main" val="184053030"/>
                    </a:ext>
                  </a:extLst>
                </a:gridCol>
                <a:gridCol w="1074526">
                  <a:extLst>
                    <a:ext uri="{9D8B030D-6E8A-4147-A177-3AD203B41FA5}">
                      <a16:colId xmlns:a16="http://schemas.microsoft.com/office/drawing/2014/main" val="3835856938"/>
                    </a:ext>
                  </a:extLst>
                </a:gridCol>
                <a:gridCol w="599255">
                  <a:extLst>
                    <a:ext uri="{9D8B030D-6E8A-4147-A177-3AD203B41FA5}">
                      <a16:colId xmlns:a16="http://schemas.microsoft.com/office/drawing/2014/main" val="4063425195"/>
                    </a:ext>
                  </a:extLst>
                </a:gridCol>
                <a:gridCol w="753087">
                  <a:extLst>
                    <a:ext uri="{9D8B030D-6E8A-4147-A177-3AD203B41FA5}">
                      <a16:colId xmlns:a16="http://schemas.microsoft.com/office/drawing/2014/main" val="2819145814"/>
                    </a:ext>
                  </a:extLst>
                </a:gridCol>
                <a:gridCol w="202048">
                  <a:extLst>
                    <a:ext uri="{9D8B030D-6E8A-4147-A177-3AD203B41FA5}">
                      <a16:colId xmlns:a16="http://schemas.microsoft.com/office/drawing/2014/main" val="3775649394"/>
                    </a:ext>
                  </a:extLst>
                </a:gridCol>
                <a:gridCol w="202048">
                  <a:extLst>
                    <a:ext uri="{9D8B030D-6E8A-4147-A177-3AD203B41FA5}">
                      <a16:colId xmlns:a16="http://schemas.microsoft.com/office/drawing/2014/main" val="344205144"/>
                    </a:ext>
                  </a:extLst>
                </a:gridCol>
                <a:gridCol w="202048">
                  <a:extLst>
                    <a:ext uri="{9D8B030D-6E8A-4147-A177-3AD203B41FA5}">
                      <a16:colId xmlns:a16="http://schemas.microsoft.com/office/drawing/2014/main" val="1020222820"/>
                    </a:ext>
                  </a:extLst>
                </a:gridCol>
                <a:gridCol w="202048">
                  <a:extLst>
                    <a:ext uri="{9D8B030D-6E8A-4147-A177-3AD203B41FA5}">
                      <a16:colId xmlns:a16="http://schemas.microsoft.com/office/drawing/2014/main" val="3690377233"/>
                    </a:ext>
                  </a:extLst>
                </a:gridCol>
                <a:gridCol w="202048">
                  <a:extLst>
                    <a:ext uri="{9D8B030D-6E8A-4147-A177-3AD203B41FA5}">
                      <a16:colId xmlns:a16="http://schemas.microsoft.com/office/drawing/2014/main" val="1837028929"/>
                    </a:ext>
                  </a:extLst>
                </a:gridCol>
                <a:gridCol w="202048">
                  <a:extLst>
                    <a:ext uri="{9D8B030D-6E8A-4147-A177-3AD203B41FA5}">
                      <a16:colId xmlns:a16="http://schemas.microsoft.com/office/drawing/2014/main" val="1324010793"/>
                    </a:ext>
                  </a:extLst>
                </a:gridCol>
                <a:gridCol w="202048">
                  <a:extLst>
                    <a:ext uri="{9D8B030D-6E8A-4147-A177-3AD203B41FA5}">
                      <a16:colId xmlns:a16="http://schemas.microsoft.com/office/drawing/2014/main" val="1871259487"/>
                    </a:ext>
                  </a:extLst>
                </a:gridCol>
                <a:gridCol w="202048">
                  <a:extLst>
                    <a:ext uri="{9D8B030D-6E8A-4147-A177-3AD203B41FA5}">
                      <a16:colId xmlns:a16="http://schemas.microsoft.com/office/drawing/2014/main" val="525366723"/>
                    </a:ext>
                  </a:extLst>
                </a:gridCol>
                <a:gridCol w="202048">
                  <a:extLst>
                    <a:ext uri="{9D8B030D-6E8A-4147-A177-3AD203B41FA5}">
                      <a16:colId xmlns:a16="http://schemas.microsoft.com/office/drawing/2014/main" val="1959695993"/>
                    </a:ext>
                  </a:extLst>
                </a:gridCol>
                <a:gridCol w="202048">
                  <a:extLst>
                    <a:ext uri="{9D8B030D-6E8A-4147-A177-3AD203B41FA5}">
                      <a16:colId xmlns:a16="http://schemas.microsoft.com/office/drawing/2014/main" val="2904176878"/>
                    </a:ext>
                  </a:extLst>
                </a:gridCol>
                <a:gridCol w="202048">
                  <a:extLst>
                    <a:ext uri="{9D8B030D-6E8A-4147-A177-3AD203B41FA5}">
                      <a16:colId xmlns:a16="http://schemas.microsoft.com/office/drawing/2014/main" val="1344181729"/>
                    </a:ext>
                  </a:extLst>
                </a:gridCol>
                <a:gridCol w="202048">
                  <a:extLst>
                    <a:ext uri="{9D8B030D-6E8A-4147-A177-3AD203B41FA5}">
                      <a16:colId xmlns:a16="http://schemas.microsoft.com/office/drawing/2014/main" val="1844078736"/>
                    </a:ext>
                  </a:extLst>
                </a:gridCol>
              </a:tblGrid>
              <a:tr h="1001850">
                <a:tc>
                  <a:txBody>
                    <a:bodyPr/>
                    <a:lstStyle/>
                    <a:p>
                      <a:pPr algn="ctr" fontAlgn="b"/>
                      <a:r>
                        <a:rPr lang="fr-FR" sz="900" b="0" i="0" u="none" strike="noStrike" dirty="0" err="1">
                          <a:solidFill>
                            <a:srgbClr val="000000"/>
                          </a:solidFill>
                          <a:effectLst/>
                          <a:latin typeface="Calibri" panose="020F0502020204030204" pitchFamily="34" charset="0"/>
                        </a:rPr>
                        <a:t>review_id</a:t>
                      </a:r>
                      <a:endParaRPr lang="fr-FR" sz="900" b="0" i="0" u="none" strike="noStrike" dirty="0">
                        <a:solidFill>
                          <a:srgbClr val="000000"/>
                        </a:solidFill>
                        <a:effectLst/>
                        <a:latin typeface="Calibri" panose="020F0502020204030204" pitchFamily="34" charset="0"/>
                      </a:endParaRPr>
                    </a:p>
                  </a:txBody>
                  <a:tcPr marL="6893" marR="6893" marT="68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dirty="0">
                          <a:solidFill>
                            <a:srgbClr val="000000"/>
                          </a:solidFill>
                          <a:effectLst/>
                          <a:latin typeface="Calibri" panose="020F0502020204030204" pitchFamily="34" charset="0"/>
                        </a:rPr>
                        <a:t>rating</a:t>
                      </a:r>
                    </a:p>
                  </a:txBody>
                  <a:tcPr marL="6893" marR="6893" marT="68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hotel_name</a:t>
                      </a:r>
                      <a:endParaRPr lang="fr-FR" sz="900" b="0" i="0" u="none" strike="noStrike" dirty="0">
                        <a:solidFill>
                          <a:srgbClr val="000000"/>
                        </a:solidFill>
                        <a:effectLst/>
                        <a:latin typeface="Calibri" panose="020F0502020204030204" pitchFamily="34" charset="0"/>
                      </a:endParaRPr>
                    </a:p>
                  </a:txBody>
                  <a:tcPr marL="6893" marR="6893" marT="68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trip_date</a:t>
                      </a:r>
                      <a:endParaRPr lang="fr-FR" sz="900" b="0" i="0" u="none" strike="noStrike" dirty="0">
                        <a:solidFill>
                          <a:srgbClr val="000000"/>
                        </a:solidFill>
                        <a:effectLst/>
                        <a:latin typeface="Calibri" panose="020F0502020204030204" pitchFamily="34" charset="0"/>
                      </a:endParaRPr>
                    </a:p>
                  </a:txBody>
                  <a:tcPr marL="6893" marR="6893" marT="68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published_date</a:t>
                      </a:r>
                      <a:endParaRPr lang="fr-FR" sz="900" b="0" i="0" u="none" strike="noStrike" dirty="0">
                        <a:solidFill>
                          <a:srgbClr val="000000"/>
                        </a:solidFill>
                        <a:effectLst/>
                        <a:latin typeface="Calibri" panose="020F0502020204030204" pitchFamily="34" charset="0"/>
                      </a:endParaRPr>
                    </a:p>
                  </a:txBody>
                  <a:tcPr marL="6893" marR="6893" marT="68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a:solidFill>
                            <a:srgbClr val="000000"/>
                          </a:solidFill>
                          <a:effectLst/>
                          <a:latin typeface="Calibri" panose="020F0502020204030204" pitchFamily="34" charset="0"/>
                        </a:rPr>
                        <a:t>service</a:t>
                      </a: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activities</a:t>
                      </a:r>
                      <a:endParaRPr lang="fr-FR" sz="900" b="0" i="0" u="none" strike="noStrike" dirty="0">
                        <a:solidFill>
                          <a:srgbClr val="000000"/>
                        </a:solidFill>
                        <a:effectLst/>
                        <a:latin typeface="Calibri" panose="020F0502020204030204" pitchFamily="34" charset="0"/>
                      </a:endParaRP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cost</a:t>
                      </a:r>
                      <a:endParaRPr lang="fr-FR" sz="900" b="0" i="0" u="none" strike="noStrike" dirty="0">
                        <a:solidFill>
                          <a:srgbClr val="000000"/>
                        </a:solidFill>
                        <a:effectLst/>
                        <a:latin typeface="Calibri" panose="020F0502020204030204" pitchFamily="34" charset="0"/>
                      </a:endParaRP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family</a:t>
                      </a:r>
                      <a:endParaRPr lang="fr-FR" sz="900" b="0" i="0" u="none" strike="noStrike" dirty="0">
                        <a:solidFill>
                          <a:srgbClr val="000000"/>
                        </a:solidFill>
                        <a:effectLst/>
                        <a:latin typeface="Calibri" panose="020F0502020204030204" pitchFamily="34" charset="0"/>
                      </a:endParaRP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food</a:t>
                      </a:r>
                      <a:endParaRPr lang="fr-FR" sz="900" b="0" i="0" u="none" strike="noStrike" dirty="0">
                        <a:solidFill>
                          <a:srgbClr val="000000"/>
                        </a:solidFill>
                        <a:effectLst/>
                        <a:latin typeface="Calibri" panose="020F0502020204030204" pitchFamily="34" charset="0"/>
                      </a:endParaRP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a:solidFill>
                            <a:srgbClr val="000000"/>
                          </a:solidFill>
                          <a:effectLst/>
                          <a:latin typeface="Calibri" panose="020F0502020204030204" pitchFamily="34" charset="0"/>
                        </a:rPr>
                        <a:t>infrastructure</a:t>
                      </a: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service_sentiment</a:t>
                      </a:r>
                      <a:endParaRPr lang="fr-FR" sz="900" b="0" i="0" u="none" strike="noStrike" dirty="0">
                        <a:solidFill>
                          <a:srgbClr val="000000"/>
                        </a:solidFill>
                        <a:effectLst/>
                        <a:latin typeface="Calibri" panose="020F0502020204030204" pitchFamily="34" charset="0"/>
                      </a:endParaRP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activities_sentiment</a:t>
                      </a:r>
                      <a:endParaRPr lang="fr-FR" sz="900" b="0" i="0" u="none" strike="noStrike" dirty="0">
                        <a:solidFill>
                          <a:srgbClr val="000000"/>
                        </a:solidFill>
                        <a:effectLst/>
                        <a:latin typeface="Calibri" panose="020F0502020204030204" pitchFamily="34" charset="0"/>
                      </a:endParaRP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cost_sentiment</a:t>
                      </a:r>
                      <a:endParaRPr lang="fr-FR" sz="900" b="0" i="0" u="none" strike="noStrike" dirty="0">
                        <a:solidFill>
                          <a:srgbClr val="000000"/>
                        </a:solidFill>
                        <a:effectLst/>
                        <a:latin typeface="Calibri" panose="020F0502020204030204" pitchFamily="34" charset="0"/>
                      </a:endParaRP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family_sentiment</a:t>
                      </a:r>
                      <a:endParaRPr lang="fr-FR" sz="900" b="0" i="0" u="none" strike="noStrike" dirty="0">
                        <a:solidFill>
                          <a:srgbClr val="000000"/>
                        </a:solidFill>
                        <a:effectLst/>
                        <a:latin typeface="Calibri" panose="020F0502020204030204" pitchFamily="34" charset="0"/>
                      </a:endParaRP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food_sentiment</a:t>
                      </a:r>
                      <a:endParaRPr lang="fr-FR" sz="900" b="0" i="0" u="none" strike="noStrike" dirty="0">
                        <a:solidFill>
                          <a:srgbClr val="000000"/>
                        </a:solidFill>
                        <a:effectLst/>
                        <a:latin typeface="Calibri" panose="020F0502020204030204" pitchFamily="34" charset="0"/>
                      </a:endParaRP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err="1">
                          <a:solidFill>
                            <a:srgbClr val="000000"/>
                          </a:solidFill>
                          <a:effectLst/>
                          <a:latin typeface="Calibri" panose="020F0502020204030204" pitchFamily="34" charset="0"/>
                        </a:rPr>
                        <a:t>infra_sentiment</a:t>
                      </a:r>
                      <a:endParaRPr lang="fr-FR" sz="900" b="0" i="0" u="none" strike="noStrike" dirty="0">
                        <a:solidFill>
                          <a:srgbClr val="000000"/>
                        </a:solidFill>
                        <a:effectLst/>
                        <a:latin typeface="Calibri" panose="020F0502020204030204" pitchFamily="34" charset="0"/>
                      </a:endParaRPr>
                    </a:p>
                  </a:txBody>
                  <a:tcPr marL="6893" marR="6893" marT="6893" marB="0" vert="vert2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190568"/>
                  </a:ext>
                </a:extLst>
              </a:tr>
              <a:tr h="147061">
                <a:tc>
                  <a:txBody>
                    <a:bodyPr/>
                    <a:lstStyle/>
                    <a:p>
                      <a:pPr algn="ctr" fontAlgn="b"/>
                      <a:r>
                        <a:rPr lang="fr-FR" sz="900" b="0" i="0" u="none" strike="noStrike" dirty="0">
                          <a:solidFill>
                            <a:srgbClr val="000000"/>
                          </a:solidFill>
                          <a:effectLst/>
                          <a:latin typeface="Calibri" panose="020F0502020204030204" pitchFamily="34" charset="0"/>
                        </a:rPr>
                        <a:t>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4</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l" fontAlgn="b"/>
                      <a:r>
                        <a:rPr lang="fr-FR" sz="900" b="0" i="0" u="none" strike="noStrike">
                          <a:solidFill>
                            <a:srgbClr val="000000"/>
                          </a:solidFill>
                          <a:effectLst/>
                          <a:latin typeface="Calibri" panose="020F0502020204030204" pitchFamily="34" charset="0"/>
                        </a:rPr>
                        <a:t> Sherwood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01/10/2011</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31/10/2011</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extLst>
                  <a:ext uri="{0D108BD9-81ED-4DB2-BD59-A6C34878D82A}">
                    <a16:rowId xmlns:a16="http://schemas.microsoft.com/office/drawing/2014/main" val="3809754560"/>
                  </a:ext>
                </a:extLst>
              </a:tr>
              <a:tr h="147061">
                <a:tc>
                  <a:txBody>
                    <a:bodyPr/>
                    <a:lstStyle/>
                    <a:p>
                      <a:pPr algn="ctr" fontAlgn="b"/>
                      <a:r>
                        <a:rPr lang="fr-FR" sz="900" b="0" i="0" u="none" strike="noStrike" dirty="0">
                          <a:solidFill>
                            <a:srgbClr val="000000"/>
                          </a:solidFill>
                          <a:effectLst/>
                          <a:latin typeface="Calibri" panose="020F0502020204030204" pitchFamily="34" charset="0"/>
                        </a:rPr>
                        <a:t>1</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3</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BF7B"/>
                    </a:solidFill>
                  </a:tcPr>
                </a:tc>
                <a:tc>
                  <a:txBody>
                    <a:bodyPr/>
                    <a:lstStyle/>
                    <a:p>
                      <a:pPr algn="l" fontAlgn="b"/>
                      <a:r>
                        <a:rPr lang="fr-FR" sz="900" b="0" i="0" u="none" strike="noStrike">
                          <a:solidFill>
                            <a:srgbClr val="000000"/>
                          </a:solidFill>
                          <a:effectLst/>
                          <a:latin typeface="Calibri" panose="020F0502020204030204" pitchFamily="34" charset="0"/>
                        </a:rPr>
                        <a:t> Sherwood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14/02/2019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extLst>
                  <a:ext uri="{0D108BD9-81ED-4DB2-BD59-A6C34878D82A}">
                    <a16:rowId xmlns:a16="http://schemas.microsoft.com/office/drawing/2014/main" val="303715936"/>
                  </a:ext>
                </a:extLst>
              </a:tr>
              <a:tr h="147061">
                <a:tc>
                  <a:txBody>
                    <a:bodyPr/>
                    <a:lstStyle/>
                    <a:p>
                      <a:pPr algn="ctr" fontAlgn="b"/>
                      <a:r>
                        <a:rPr lang="fr-FR" sz="900" b="0" i="0" u="none" strike="noStrike" dirty="0">
                          <a:solidFill>
                            <a:srgbClr val="000000"/>
                          </a:solidFill>
                          <a:effectLst/>
                          <a:latin typeface="Calibri" panose="020F0502020204030204" pitchFamily="34" charset="0"/>
                        </a:rPr>
                        <a:t>2</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dirty="0">
                          <a:solidFill>
                            <a:srgbClr val="000000"/>
                          </a:solidFill>
                          <a:effectLst/>
                          <a:latin typeface="Calibri" panose="020F0502020204030204" pitchFamily="34" charset="0"/>
                        </a:rPr>
                        <a:t> Sherwood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16/02/2019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1850967815"/>
                  </a:ext>
                </a:extLst>
              </a:tr>
              <a:tr h="147061">
                <a:tc>
                  <a:txBody>
                    <a:bodyPr/>
                    <a:lstStyle/>
                    <a:p>
                      <a:pPr algn="ctr" fontAlgn="b"/>
                      <a:r>
                        <a:rPr lang="fr-FR" sz="900" b="0" i="0" u="none" strike="noStrike" dirty="0">
                          <a:solidFill>
                            <a:srgbClr val="000000"/>
                          </a:solidFill>
                          <a:effectLst/>
                          <a:latin typeface="Calibri" panose="020F0502020204030204" pitchFamily="34" charset="0"/>
                        </a:rPr>
                        <a:t>4</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dirty="0">
                          <a:solidFill>
                            <a:srgbClr val="000000"/>
                          </a:solidFill>
                          <a:effectLst/>
                          <a:latin typeface="Calibri" panose="020F0502020204030204" pitchFamily="34" charset="0"/>
                        </a:rPr>
                        <a:t> </a:t>
                      </a:r>
                      <a:r>
                        <a:rPr lang="fr-FR" sz="900" b="0" i="0" u="none" strike="noStrike" dirty="0" err="1">
                          <a:solidFill>
                            <a:srgbClr val="000000"/>
                          </a:solidFill>
                          <a:effectLst/>
                          <a:latin typeface="Calibri" panose="020F0502020204030204" pitchFamily="34" charset="0"/>
                        </a:rPr>
                        <a:t>Elveden</a:t>
                      </a:r>
                      <a:r>
                        <a:rPr lang="fr-FR" sz="900" b="0" i="0" u="none" strike="noStrike" dirty="0">
                          <a:solidFill>
                            <a:srgbClr val="000000"/>
                          </a:solidFill>
                          <a:effectLst/>
                          <a:latin typeface="Calibri" panose="020F0502020204030204" pitchFamily="34" charset="0"/>
                        </a:rPr>
                        <a:t>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14/02/2019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2422907731"/>
                  </a:ext>
                </a:extLst>
              </a:tr>
              <a:tr h="147061">
                <a:tc>
                  <a:txBody>
                    <a:bodyPr/>
                    <a:lstStyle/>
                    <a:p>
                      <a:pPr algn="ctr" fontAlgn="b"/>
                      <a:r>
                        <a:rPr lang="fr-FR" sz="900" b="0" i="0" u="none" strike="noStrike" dirty="0">
                          <a:solidFill>
                            <a:srgbClr val="000000"/>
                          </a:solidFill>
                          <a:effectLst/>
                          <a:latin typeface="Calibri" panose="020F0502020204030204" pitchFamily="34" charset="0"/>
                        </a:rPr>
                        <a:t>5</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a:solidFill>
                            <a:srgbClr val="000000"/>
                          </a:solidFill>
                          <a:effectLst/>
                          <a:latin typeface="Calibri" panose="020F0502020204030204" pitchFamily="34" charset="0"/>
                        </a:rPr>
                        <a:t> Sherwood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15/02/2019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3135506618"/>
                  </a:ext>
                </a:extLst>
              </a:tr>
              <a:tr h="147061">
                <a:tc>
                  <a:txBody>
                    <a:bodyPr/>
                    <a:lstStyle/>
                    <a:p>
                      <a:pPr algn="ctr" fontAlgn="b"/>
                      <a:r>
                        <a:rPr lang="fr-FR" sz="900" b="0" i="0" u="none" strike="noStrike" dirty="0">
                          <a:solidFill>
                            <a:srgbClr val="000000"/>
                          </a:solidFill>
                          <a:effectLst/>
                          <a:latin typeface="Calibri" panose="020F0502020204030204" pitchFamily="34" charset="0"/>
                        </a:rPr>
                        <a:t>7</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4</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14/02/2019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extLst>
                  <a:ext uri="{0D108BD9-81ED-4DB2-BD59-A6C34878D82A}">
                    <a16:rowId xmlns:a16="http://schemas.microsoft.com/office/drawing/2014/main" val="661464201"/>
                  </a:ext>
                </a:extLst>
              </a:tr>
              <a:tr h="147061">
                <a:tc>
                  <a:txBody>
                    <a:bodyPr/>
                    <a:lstStyle/>
                    <a:p>
                      <a:pPr algn="ctr" fontAlgn="b"/>
                      <a:r>
                        <a:rPr lang="fr-FR" sz="900" b="0" i="0" u="none" strike="noStrike" dirty="0">
                          <a:solidFill>
                            <a:srgbClr val="000000"/>
                          </a:solidFill>
                          <a:effectLst/>
                          <a:latin typeface="Calibri" panose="020F0502020204030204" pitchFamily="34" charset="0"/>
                        </a:rPr>
                        <a:t>9</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01/01/2019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dirty="0">
                          <a:solidFill>
                            <a:srgbClr val="000000"/>
                          </a:solidFill>
                          <a:effectLst/>
                          <a:latin typeface="Calibri" panose="020F0502020204030204" pitchFamily="34" charset="0"/>
                        </a:rPr>
                        <a:t>15/02/2019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extLst>
                  <a:ext uri="{0D108BD9-81ED-4DB2-BD59-A6C34878D82A}">
                    <a16:rowId xmlns:a16="http://schemas.microsoft.com/office/drawing/2014/main" val="869239226"/>
                  </a:ext>
                </a:extLst>
              </a:tr>
              <a:tr h="147061">
                <a:tc>
                  <a:txBody>
                    <a:bodyPr/>
                    <a:lstStyle/>
                    <a:p>
                      <a:pPr algn="ctr" fontAlgn="b"/>
                      <a:r>
                        <a:rPr lang="fr-FR" sz="900" b="0" i="0" u="none" strike="noStrike" dirty="0">
                          <a:solidFill>
                            <a:srgbClr val="0000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dirty="0">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15/02/2019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extLst>
                  <a:ext uri="{0D108BD9-81ED-4DB2-BD59-A6C34878D82A}">
                    <a16:rowId xmlns:a16="http://schemas.microsoft.com/office/drawing/2014/main" val="2404225178"/>
                  </a:ext>
                </a:extLst>
              </a:tr>
              <a:tr h="147061">
                <a:tc>
                  <a:txBody>
                    <a:bodyPr/>
                    <a:lstStyle/>
                    <a:p>
                      <a:pPr algn="ctr" fontAlgn="b"/>
                      <a:r>
                        <a:rPr lang="fr-FR" sz="900" b="0" i="0" u="none" strike="noStrike" dirty="0">
                          <a:solidFill>
                            <a:srgbClr val="000000"/>
                          </a:solidFill>
                          <a:effectLst/>
                          <a:latin typeface="Calibri" panose="020F0502020204030204" pitchFamily="34" charset="0"/>
                        </a:rPr>
                        <a:t>11</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4</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l" fontAlgn="b"/>
                      <a:r>
                        <a:rPr lang="fr-FR" sz="900" b="0" i="0" u="none" strike="noStrike">
                          <a:solidFill>
                            <a:srgbClr val="000000"/>
                          </a:solidFill>
                          <a:effectLst/>
                          <a:latin typeface="Calibri" panose="020F0502020204030204" pitchFamily="34" charset="0"/>
                        </a:rPr>
                        <a:t> Sherwood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13/02/2019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extLst>
                  <a:ext uri="{0D108BD9-81ED-4DB2-BD59-A6C34878D82A}">
                    <a16:rowId xmlns:a16="http://schemas.microsoft.com/office/drawing/2014/main" val="16904595"/>
                  </a:ext>
                </a:extLst>
              </a:tr>
              <a:tr h="147061">
                <a:tc>
                  <a:txBody>
                    <a:bodyPr/>
                    <a:lstStyle/>
                    <a:p>
                      <a:pPr algn="ctr" fontAlgn="b"/>
                      <a:r>
                        <a:rPr lang="fr-FR" sz="900" b="0" i="0" u="none" strike="noStrike" dirty="0">
                          <a:solidFill>
                            <a:srgbClr val="000000"/>
                          </a:solidFill>
                          <a:effectLst/>
                          <a:latin typeface="Calibri" panose="020F0502020204030204" pitchFamily="34" charset="0"/>
                        </a:rPr>
                        <a:t>12</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a:solidFill>
                            <a:srgbClr val="000000"/>
                          </a:solidFill>
                          <a:effectLst/>
                          <a:latin typeface="Calibri" panose="020F0502020204030204" pitchFamily="34" charset="0"/>
                        </a:rPr>
                        <a:t> Sherwood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dirty="0">
                          <a:solidFill>
                            <a:srgbClr val="000000"/>
                          </a:solidFill>
                          <a:effectLst/>
                          <a:latin typeface="Calibri" panose="020F0502020204030204" pitchFamily="34" charset="0"/>
                        </a:rPr>
                        <a:t>13/02/2019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3080605993"/>
                  </a:ext>
                </a:extLst>
              </a:tr>
              <a:tr h="147061">
                <a:tc>
                  <a:txBody>
                    <a:bodyPr/>
                    <a:lstStyle/>
                    <a:p>
                      <a:pPr algn="ctr" fontAlgn="b"/>
                      <a:r>
                        <a:rPr lang="fr-FR" sz="900" b="0" i="0" u="none" strike="noStrike" dirty="0">
                          <a:solidFill>
                            <a:srgbClr val="000000"/>
                          </a:solidFill>
                          <a:effectLst/>
                          <a:latin typeface="Calibri" panose="020F0502020204030204" pitchFamily="34" charset="0"/>
                        </a:rPr>
                        <a:t>13</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a:solidFill>
                            <a:srgbClr val="000000"/>
                          </a:solidFill>
                          <a:effectLst/>
                          <a:latin typeface="Calibri" panose="020F0502020204030204" pitchFamily="34" charset="0"/>
                        </a:rPr>
                        <a:t> Sherwood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dirty="0">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13/02/2019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196837412"/>
                  </a:ext>
                </a:extLst>
              </a:tr>
              <a:tr h="147061">
                <a:tc>
                  <a:txBody>
                    <a:bodyPr/>
                    <a:lstStyle/>
                    <a:p>
                      <a:pPr algn="ctr" fontAlgn="b"/>
                      <a:r>
                        <a:rPr lang="fr-FR" sz="900" b="0" i="0" u="none" strike="noStrike" dirty="0">
                          <a:solidFill>
                            <a:srgbClr val="000000"/>
                          </a:solidFill>
                          <a:effectLst/>
                          <a:latin typeface="Calibri" panose="020F0502020204030204" pitchFamily="34" charset="0"/>
                        </a:rPr>
                        <a:t>14</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4</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l" fontAlgn="b"/>
                      <a:r>
                        <a:rPr lang="fr-FR" sz="900" b="0" i="0" u="none" strike="noStrike">
                          <a:solidFill>
                            <a:srgbClr val="000000"/>
                          </a:solidFill>
                          <a:effectLst/>
                          <a:latin typeface="Calibri" panose="020F0502020204030204" pitchFamily="34" charset="0"/>
                        </a:rPr>
                        <a:t> Sherwood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01/01/2019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14/02/2019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313794461"/>
                  </a:ext>
                </a:extLst>
              </a:tr>
              <a:tr h="147061">
                <a:tc>
                  <a:txBody>
                    <a:bodyPr/>
                    <a:lstStyle/>
                    <a:p>
                      <a:pPr algn="ctr" fontAlgn="b"/>
                      <a:r>
                        <a:rPr lang="fr-FR" sz="900" b="0" i="0" u="none" strike="noStrike" dirty="0">
                          <a:solidFill>
                            <a:srgbClr val="000000"/>
                          </a:solidFill>
                          <a:effectLst/>
                          <a:latin typeface="Calibri" panose="020F0502020204030204" pitchFamily="34" charset="0"/>
                        </a:rPr>
                        <a:t>15</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dirty="0">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13/02/2019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3672058299"/>
                  </a:ext>
                </a:extLst>
              </a:tr>
              <a:tr h="147061">
                <a:tc>
                  <a:txBody>
                    <a:bodyPr/>
                    <a:lstStyle/>
                    <a:p>
                      <a:pPr algn="ctr" fontAlgn="b"/>
                      <a:r>
                        <a:rPr lang="fr-FR" sz="900" b="0" i="0" u="none" strike="noStrike" dirty="0">
                          <a:solidFill>
                            <a:srgbClr val="000000"/>
                          </a:solidFill>
                          <a:effectLst/>
                          <a:latin typeface="Calibri" panose="020F0502020204030204" pitchFamily="34" charset="0"/>
                        </a:rPr>
                        <a:t>16</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a:solidFill>
                            <a:srgbClr val="000000"/>
                          </a:solidFill>
                          <a:effectLst/>
                          <a:latin typeface="Calibri" panose="020F0502020204030204" pitchFamily="34" charset="0"/>
                        </a:rPr>
                        <a:t> Sherwood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01/01/2019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13/02/2019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1414603394"/>
                  </a:ext>
                </a:extLst>
              </a:tr>
              <a:tr h="147061">
                <a:tc>
                  <a:txBody>
                    <a:bodyPr/>
                    <a:lstStyle/>
                    <a:p>
                      <a:pPr algn="ctr" fontAlgn="b"/>
                      <a:r>
                        <a:rPr lang="fr-FR" sz="900" b="0" i="0" u="none" strike="noStrike" dirty="0">
                          <a:solidFill>
                            <a:srgbClr val="000000"/>
                          </a:solidFill>
                          <a:effectLst/>
                          <a:latin typeface="Calibri" panose="020F0502020204030204" pitchFamily="34" charset="0"/>
                        </a:rPr>
                        <a:t>17</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dirty="0">
                          <a:solidFill>
                            <a:srgbClr val="000000"/>
                          </a:solidFill>
                          <a:effectLst/>
                          <a:latin typeface="Calibri" panose="020F0502020204030204" pitchFamily="34" charset="0"/>
                        </a:rPr>
                        <a:t>13/02/2019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3431332844"/>
                  </a:ext>
                </a:extLst>
              </a:tr>
              <a:tr h="147061">
                <a:tc>
                  <a:txBody>
                    <a:bodyPr/>
                    <a:lstStyle/>
                    <a:p>
                      <a:pPr algn="ctr" fontAlgn="b"/>
                      <a:r>
                        <a:rPr lang="fr-FR" sz="900" b="0" i="0" u="none" strike="noStrike" dirty="0">
                          <a:solidFill>
                            <a:srgbClr val="000000"/>
                          </a:solidFill>
                          <a:effectLst/>
                          <a:latin typeface="Calibri" panose="020F0502020204030204" pitchFamily="34" charset="0"/>
                        </a:rPr>
                        <a:t>18</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14/02/2019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2111925585"/>
                  </a:ext>
                </a:extLst>
              </a:tr>
              <a:tr h="147061">
                <a:tc>
                  <a:txBody>
                    <a:bodyPr/>
                    <a:lstStyle/>
                    <a:p>
                      <a:pPr algn="ctr" fontAlgn="b"/>
                      <a:r>
                        <a:rPr lang="fr-FR" sz="900" b="0" i="0" u="none" strike="noStrike" dirty="0">
                          <a:solidFill>
                            <a:srgbClr val="000000"/>
                          </a:solidFill>
                          <a:effectLst/>
                          <a:latin typeface="Calibri" panose="020F0502020204030204" pitchFamily="34" charset="0"/>
                        </a:rPr>
                        <a:t>19</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3</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BF7B"/>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14/02/2019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extLst>
                  <a:ext uri="{0D108BD9-81ED-4DB2-BD59-A6C34878D82A}">
                    <a16:rowId xmlns:a16="http://schemas.microsoft.com/office/drawing/2014/main" val="2751314036"/>
                  </a:ext>
                </a:extLst>
              </a:tr>
              <a:tr h="147061">
                <a:tc>
                  <a:txBody>
                    <a:bodyPr/>
                    <a:lstStyle/>
                    <a:p>
                      <a:pPr algn="ctr" fontAlgn="b"/>
                      <a:r>
                        <a:rPr lang="fr-FR" sz="900" b="0" i="0" u="none" strike="noStrike" dirty="0">
                          <a:solidFill>
                            <a:srgbClr val="0000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4</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14/02/2019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4278050535"/>
                  </a:ext>
                </a:extLst>
              </a:tr>
              <a:tr h="147061">
                <a:tc>
                  <a:txBody>
                    <a:bodyPr/>
                    <a:lstStyle/>
                    <a:p>
                      <a:pPr algn="ctr" fontAlgn="b"/>
                      <a:r>
                        <a:rPr lang="fr-FR" sz="900" b="0" i="0" u="none" strike="noStrike" dirty="0">
                          <a:solidFill>
                            <a:srgbClr val="000000"/>
                          </a:solidFill>
                          <a:effectLst/>
                          <a:latin typeface="Calibri" panose="020F0502020204030204" pitchFamily="34" charset="0"/>
                        </a:rPr>
                        <a:t>23</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5</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l" fontAlgn="b"/>
                      <a:r>
                        <a:rPr lang="fr-FR" sz="900" b="0" i="0" u="none" strike="noStrike">
                          <a:solidFill>
                            <a:srgbClr val="000000"/>
                          </a:solidFill>
                          <a:effectLst/>
                          <a:latin typeface="Calibri" panose="020F0502020204030204" pitchFamily="34" charset="0"/>
                        </a:rPr>
                        <a:t> Sherwood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01/01/2019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12/02/2019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3279619356"/>
                  </a:ext>
                </a:extLst>
              </a:tr>
              <a:tr h="147061">
                <a:tc>
                  <a:txBody>
                    <a:bodyPr/>
                    <a:lstStyle/>
                    <a:p>
                      <a:pPr algn="ctr" fontAlgn="b"/>
                      <a:r>
                        <a:rPr lang="fr-FR" sz="900" b="0" i="0" u="none" strike="noStrike" dirty="0">
                          <a:solidFill>
                            <a:srgbClr val="000000"/>
                          </a:solidFill>
                          <a:effectLst/>
                          <a:latin typeface="Calibri" panose="020F0502020204030204" pitchFamily="34" charset="0"/>
                        </a:rPr>
                        <a:t>24</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4</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l" fontAlgn="b"/>
                      <a:r>
                        <a:rPr lang="fr-FR" sz="900" b="0" i="0" u="none" strike="noStrike">
                          <a:solidFill>
                            <a:srgbClr val="000000"/>
                          </a:solidFill>
                          <a:effectLst/>
                          <a:latin typeface="Calibri" panose="020F0502020204030204" pitchFamily="34" charset="0"/>
                        </a:rPr>
                        <a:t> Sherwood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01/01/2019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dirty="0">
                          <a:solidFill>
                            <a:srgbClr val="000000"/>
                          </a:solidFill>
                          <a:effectLst/>
                          <a:latin typeface="Calibri" panose="020F0502020204030204" pitchFamily="34" charset="0"/>
                        </a:rPr>
                        <a:t>12/02/2019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3647413384"/>
                  </a:ext>
                </a:extLst>
              </a:tr>
              <a:tr h="147061">
                <a:tc>
                  <a:txBody>
                    <a:bodyPr/>
                    <a:lstStyle/>
                    <a:p>
                      <a:pPr algn="ctr" fontAlgn="b"/>
                      <a:r>
                        <a:rPr lang="fr-FR" sz="900" b="0" i="0" u="none" strike="noStrike" dirty="0">
                          <a:solidFill>
                            <a:srgbClr val="000000"/>
                          </a:solidFill>
                          <a:effectLst/>
                          <a:latin typeface="Calibri" panose="020F0502020204030204" pitchFamily="34" charset="0"/>
                        </a:rPr>
                        <a:t>26</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4</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13/02/2019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extLst>
                  <a:ext uri="{0D108BD9-81ED-4DB2-BD59-A6C34878D82A}">
                    <a16:rowId xmlns:a16="http://schemas.microsoft.com/office/drawing/2014/main" val="1363224802"/>
                  </a:ext>
                </a:extLst>
              </a:tr>
              <a:tr h="147061">
                <a:tc>
                  <a:txBody>
                    <a:bodyPr/>
                    <a:lstStyle/>
                    <a:p>
                      <a:pPr algn="ctr" fontAlgn="b"/>
                      <a:r>
                        <a:rPr lang="fr-FR" sz="900" b="0" i="0" u="none" strike="noStrike" dirty="0">
                          <a:solidFill>
                            <a:srgbClr val="000000"/>
                          </a:solidFill>
                          <a:effectLst/>
                          <a:latin typeface="Calibri" panose="020F0502020204030204" pitchFamily="34" charset="0"/>
                        </a:rPr>
                        <a:t>27</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4</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12/02/2019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3415733154"/>
                  </a:ext>
                </a:extLst>
              </a:tr>
              <a:tr h="147061">
                <a:tc>
                  <a:txBody>
                    <a:bodyPr/>
                    <a:lstStyle/>
                    <a:p>
                      <a:pPr algn="ctr" fontAlgn="b"/>
                      <a:r>
                        <a:rPr lang="fr-FR" sz="900" b="0" i="0" u="none" strike="noStrike" dirty="0">
                          <a:solidFill>
                            <a:srgbClr val="000000"/>
                          </a:solidFill>
                          <a:effectLst/>
                          <a:latin typeface="Calibri" panose="020F0502020204030204" pitchFamily="34" charset="0"/>
                        </a:rPr>
                        <a:t>28</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3</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BF7B"/>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13/02/2019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2433297561"/>
                  </a:ext>
                </a:extLst>
              </a:tr>
              <a:tr h="147061">
                <a:tc>
                  <a:txBody>
                    <a:bodyPr/>
                    <a:lstStyle/>
                    <a:p>
                      <a:pPr algn="ctr" fontAlgn="b"/>
                      <a:r>
                        <a:rPr lang="fr-FR" sz="900" b="0" i="0" u="none" strike="noStrike" dirty="0">
                          <a:solidFill>
                            <a:srgbClr val="000000"/>
                          </a:solidFill>
                          <a:effectLst/>
                          <a:latin typeface="Calibri" panose="020F0502020204030204" pitchFamily="34" charset="0"/>
                        </a:rPr>
                        <a:t>29</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a:solidFill>
                            <a:srgbClr val="000000"/>
                          </a:solidFill>
                          <a:effectLst/>
                          <a:latin typeface="Calibri" panose="020F0502020204030204" pitchFamily="34" charset="0"/>
                        </a:rPr>
                        <a:t>3</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BF7B"/>
                    </a:solidFill>
                  </a:tcPr>
                </a:tc>
                <a:tc>
                  <a:txBody>
                    <a:bodyPr/>
                    <a:lstStyle/>
                    <a:p>
                      <a:pPr algn="l" fontAlgn="b"/>
                      <a:r>
                        <a:rPr lang="fr-FR" sz="900" b="0" i="0" u="none" strike="noStrike">
                          <a:solidFill>
                            <a:srgbClr val="000000"/>
                          </a:solidFill>
                          <a:effectLst/>
                          <a:latin typeface="Calibri" panose="020F0502020204030204" pitchFamily="34" charset="0"/>
                        </a:rPr>
                        <a:t> Elveden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a:solidFill>
                            <a:srgbClr val="000000"/>
                          </a:solidFill>
                          <a:effectLst/>
                          <a:latin typeface="Calibri" panose="020F0502020204030204" pitchFamily="34" charset="0"/>
                        </a:rPr>
                        <a:t>12/02/2019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dirty="0">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7CE"/>
                    </a:solidFill>
                  </a:tcPr>
                </a:tc>
                <a:extLst>
                  <a:ext uri="{0D108BD9-81ED-4DB2-BD59-A6C34878D82A}">
                    <a16:rowId xmlns:a16="http://schemas.microsoft.com/office/drawing/2014/main" val="3004296805"/>
                  </a:ext>
                </a:extLst>
              </a:tr>
              <a:tr h="147061">
                <a:tc>
                  <a:txBody>
                    <a:bodyPr/>
                    <a:lstStyle/>
                    <a:p>
                      <a:pPr algn="ctr" fontAlgn="b"/>
                      <a:r>
                        <a:rPr lang="fr-FR" sz="900" b="0" i="0" u="none" strike="noStrike" dirty="0">
                          <a:solidFill>
                            <a:srgbClr val="000000"/>
                          </a:solidFill>
                          <a:effectLst/>
                          <a:latin typeface="Calibri" panose="020F0502020204030204" pitchFamily="34" charset="0"/>
                        </a:rPr>
                        <a:t>30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900" b="0" i="0" u="none" strike="noStrike" dirty="0">
                          <a:solidFill>
                            <a:srgbClr val="000000"/>
                          </a:solidFill>
                          <a:effectLst/>
                          <a:latin typeface="Calibri" panose="020F0502020204030204" pitchFamily="34" charset="0"/>
                        </a:rPr>
                        <a:t>3</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BF7B"/>
                    </a:solidFill>
                  </a:tcPr>
                </a:tc>
                <a:tc>
                  <a:txBody>
                    <a:bodyPr/>
                    <a:lstStyle/>
                    <a:p>
                      <a:pPr algn="l" fontAlgn="b"/>
                      <a:r>
                        <a:rPr lang="fr-FR" sz="900" b="0" i="0" u="none" strike="noStrike" dirty="0">
                          <a:solidFill>
                            <a:srgbClr val="000000"/>
                          </a:solidFill>
                          <a:effectLst/>
                          <a:latin typeface="Calibri" panose="020F0502020204030204" pitchFamily="34" charset="0"/>
                        </a:rPr>
                        <a:t> </a:t>
                      </a:r>
                      <a:r>
                        <a:rPr lang="fr-FR" sz="900" b="0" i="0" u="none" strike="noStrike" dirty="0" err="1">
                          <a:solidFill>
                            <a:srgbClr val="000000"/>
                          </a:solidFill>
                          <a:effectLst/>
                          <a:latin typeface="Calibri" panose="020F0502020204030204" pitchFamily="34" charset="0"/>
                        </a:rPr>
                        <a:t>Elveden</a:t>
                      </a:r>
                      <a:r>
                        <a:rPr lang="fr-FR" sz="900" b="0" i="0" u="none" strike="noStrike" dirty="0">
                          <a:solidFill>
                            <a:srgbClr val="000000"/>
                          </a:solidFill>
                          <a:effectLst/>
                          <a:latin typeface="Calibri" panose="020F0502020204030204" pitchFamily="34" charset="0"/>
                        </a:rPr>
                        <a:t> Forest</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dirty="0">
                          <a:solidFill>
                            <a:srgbClr val="000000"/>
                          </a:solidFill>
                          <a:effectLst/>
                          <a:latin typeface="Calibri" panose="020F0502020204030204" pitchFamily="34" charset="0"/>
                        </a:rPr>
                        <a:t>01/02/2019</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fr-FR" sz="900" b="0" i="0" u="none" strike="noStrike" dirty="0">
                          <a:solidFill>
                            <a:srgbClr val="000000"/>
                          </a:solidFill>
                          <a:effectLst/>
                          <a:latin typeface="Calibri" panose="020F0502020204030204" pitchFamily="34" charset="0"/>
                        </a:rPr>
                        <a:t>12/02/2019</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900" b="0" i="0" u="none" strike="noStrike" dirty="0">
                          <a:solidFill>
                            <a:srgbClr val="006100"/>
                          </a:solidFill>
                          <a:effectLst/>
                          <a:latin typeface="Calibri" panose="020F0502020204030204" pitchFamily="34" charset="0"/>
                        </a:rPr>
                        <a:t>1.0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dirty="0">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dirty="0">
                          <a:solidFill>
                            <a:srgbClr val="9C0006"/>
                          </a:solidFill>
                          <a:effectLst/>
                          <a:latin typeface="Calibri" panose="020F0502020204030204" pitchFamily="34" charset="0"/>
                        </a:rPr>
                        <a:t>0.0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dirty="0">
                          <a:solidFill>
                            <a:srgbClr val="006100"/>
                          </a:solidFill>
                          <a:effectLst/>
                          <a:latin typeface="Calibri" panose="020F0502020204030204" pitchFamily="34" charset="0"/>
                        </a:rPr>
                        <a:t>1.0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p>
                      <a:pPr algn="l" fontAlgn="b"/>
                      <a:r>
                        <a:rPr lang="fr-FR" sz="900" b="0" i="0" u="none" strike="noStrike" dirty="0">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dirty="0">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dirty="0">
                          <a:solidFill>
                            <a:srgbClr val="9C0006"/>
                          </a:solidFill>
                          <a:effectLst/>
                          <a:latin typeface="Calibri" panose="020F0502020204030204" pitchFamily="34" charset="0"/>
                        </a:rPr>
                        <a:t> </a:t>
                      </a:r>
                    </a:p>
                  </a:txBody>
                  <a:tcPr marL="6893" marR="6893" marT="68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p>
                      <a:pPr algn="l" fontAlgn="b"/>
                      <a:r>
                        <a:rPr lang="fr-FR" sz="900" b="0" i="0" u="none" strike="noStrike" dirty="0">
                          <a:solidFill>
                            <a:srgbClr val="006100"/>
                          </a:solidFill>
                          <a:effectLst/>
                          <a:latin typeface="Calibri" panose="020F0502020204030204" pitchFamily="34" charset="0"/>
                        </a:rPr>
                        <a:t>2.0</a:t>
                      </a:r>
                    </a:p>
                  </a:txBody>
                  <a:tcPr marL="6893" marR="6893" marT="689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1582143489"/>
                  </a:ext>
                </a:extLst>
              </a:tr>
            </a:tbl>
          </a:graphicData>
        </a:graphic>
      </p:graphicFrame>
      <p:graphicFrame>
        <p:nvGraphicFramePr>
          <p:cNvPr id="6" name="Tableau 5">
            <a:extLst>
              <a:ext uri="{FF2B5EF4-FFF2-40B4-BE49-F238E27FC236}">
                <a16:creationId xmlns:a16="http://schemas.microsoft.com/office/drawing/2014/main" id="{2AFDE015-8C85-E04A-9A01-8868C1BC60E6}"/>
              </a:ext>
            </a:extLst>
          </p:cNvPr>
          <p:cNvGraphicFramePr>
            <a:graphicFrameLocks noGrp="1"/>
          </p:cNvGraphicFramePr>
          <p:nvPr/>
        </p:nvGraphicFramePr>
        <p:xfrm>
          <a:off x="6640251" y="2372435"/>
          <a:ext cx="5034203" cy="3906445"/>
        </p:xfrm>
        <a:graphic>
          <a:graphicData uri="http://schemas.openxmlformats.org/drawingml/2006/table">
            <a:tbl>
              <a:tblPr/>
              <a:tblGrid>
                <a:gridCol w="5034203">
                  <a:extLst>
                    <a:ext uri="{9D8B030D-6E8A-4147-A177-3AD203B41FA5}">
                      <a16:colId xmlns:a16="http://schemas.microsoft.com/office/drawing/2014/main" val="4232867186"/>
                    </a:ext>
                  </a:extLst>
                </a:gridCol>
              </a:tblGrid>
              <a:tr h="75901">
                <a:tc>
                  <a:txBody>
                    <a:bodyPr/>
                    <a:lstStyle/>
                    <a:p>
                      <a:pPr algn="l" fontAlgn="b"/>
                      <a:r>
                        <a:rPr lang="en" sz="800" b="0" i="0" u="none" strike="noStrike" dirty="0">
                          <a:solidFill>
                            <a:srgbClr val="000000"/>
                          </a:solidFill>
                          <a:effectLst/>
                          <a:latin typeface="Calibri" panose="020F0502020204030204" pitchFamily="34" charset="0"/>
                        </a:rPr>
                        <a:t>just back from a fabulous holiday  love the concept and everything that </a:t>
                      </a:r>
                      <a:r>
                        <a:rPr lang="en" sz="800" b="0" i="0" u="none" strike="noStrike" dirty="0" err="1">
                          <a:solidFill>
                            <a:srgbClr val="000000"/>
                          </a:solidFill>
                          <a:effectLst/>
                          <a:latin typeface="Calibri" panose="020F0502020204030204" pitchFamily="34" charset="0"/>
                        </a:rPr>
                        <a:t>centre</a:t>
                      </a:r>
                      <a:r>
                        <a:rPr lang="en" sz="800" b="0" i="0" u="none" strike="noStrike" dirty="0">
                          <a:solidFill>
                            <a:srgbClr val="000000"/>
                          </a:solidFill>
                          <a:effectLst/>
                          <a:latin typeface="Calibri" panose="020F0502020204030204" pitchFamily="34" charset="0"/>
                        </a:rPr>
                        <a:t> </a:t>
                      </a:r>
                      <a:r>
                        <a:rPr lang="en" sz="800" b="0" i="0" u="none" strike="noStrike" dirty="0" err="1">
                          <a:solidFill>
                            <a:srgbClr val="000000"/>
                          </a:solidFill>
                          <a:effectLst/>
                          <a:latin typeface="Calibri" panose="020F0502020204030204" pitchFamily="34" charset="0"/>
                        </a:rPr>
                        <a:t>parcs</a:t>
                      </a:r>
                      <a:r>
                        <a:rPr lang="en" sz="800" b="0" i="0" u="none" strike="noStrike" dirty="0">
                          <a:solidFill>
                            <a:srgbClr val="000000"/>
                          </a:solidFill>
                          <a:effectLst/>
                          <a:latin typeface="Calibri" panose="020F0502020204030204" pitchFamily="34" charset="0"/>
                        </a:rPr>
                        <a:t> has to offer  sadly </a:t>
                      </a:r>
                      <a:r>
                        <a:rPr lang="en" sz="800" b="0" i="0" u="none" strike="noStrike" dirty="0" err="1">
                          <a:solidFill>
                            <a:srgbClr val="000000"/>
                          </a:solidFill>
                          <a:effectLst/>
                          <a:latin typeface="Calibri" panose="020F0502020204030204" pitchFamily="34" charset="0"/>
                        </a:rPr>
                        <a:t>sherwood</a:t>
                      </a:r>
                      <a:r>
                        <a:rPr lang="en" sz="800" b="0" i="0" u="none" strike="noStrike" dirty="0">
                          <a:solidFill>
                            <a:srgbClr val="000000"/>
                          </a:solidFill>
                          <a:effectLst/>
                          <a:latin typeface="Calibri" panose="020F0502020204030204" pitchFamily="34" charset="0"/>
                        </a:rPr>
                        <a:t> needs some love and upgrading  our lodge was fine but a bit shabby in places  the outside of it had moss and the wood was tainted and dank  lighting inadequate in the evening and too many cars and vehicles on the roads were you were walking or riding your bikes  aware there was work being done in the pool area  but the main pool &amp;amp</a:t>
                      </a:r>
                    </a:p>
                  </a:txBody>
                  <a:tcPr marL="715" marR="715" marT="7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388149"/>
                  </a:ext>
                </a:extLst>
              </a:tr>
              <a:tr h="75901">
                <a:tc>
                  <a:txBody>
                    <a:bodyPr/>
                    <a:lstStyle/>
                    <a:p>
                      <a:pPr algn="l" fontAlgn="b"/>
                      <a:r>
                        <a:rPr lang="en" sz="800" b="0" i="0" u="none" strike="noStrike" dirty="0">
                          <a:solidFill>
                            <a:srgbClr val="000000"/>
                          </a:solidFill>
                          <a:effectLst/>
                          <a:latin typeface="Calibri" panose="020F0502020204030204" pitchFamily="34" charset="0"/>
                        </a:rPr>
                        <a:t>well what a blast we had  it was our first visit to </a:t>
                      </a:r>
                      <a:r>
                        <a:rPr lang="en" sz="800" b="0" i="0" u="none" strike="noStrike" dirty="0" err="1">
                          <a:solidFill>
                            <a:srgbClr val="000000"/>
                          </a:solidFill>
                          <a:effectLst/>
                          <a:latin typeface="Calibri" panose="020F0502020204030204" pitchFamily="34" charset="0"/>
                        </a:rPr>
                        <a:t>sherwood</a:t>
                      </a:r>
                      <a:r>
                        <a:rPr lang="en" sz="800" b="0" i="0" u="none" strike="noStrike" dirty="0">
                          <a:solidFill>
                            <a:srgbClr val="000000"/>
                          </a:solidFill>
                          <a:effectLst/>
                          <a:latin typeface="Calibri" panose="020F0502020204030204" pitchFamily="34" charset="0"/>
                        </a:rPr>
                        <a:t> forest and we </a:t>
                      </a:r>
                      <a:r>
                        <a:rPr lang="en" sz="800" b="0" i="0" u="none" strike="noStrike" dirty="0" err="1">
                          <a:solidFill>
                            <a:srgbClr val="000000"/>
                          </a:solidFill>
                          <a:effectLst/>
                          <a:latin typeface="Calibri" panose="020F0502020204030204" pitchFamily="34" charset="0"/>
                        </a:rPr>
                        <a:t>couldnt</a:t>
                      </a:r>
                      <a:r>
                        <a:rPr lang="en" sz="800" b="0" i="0" u="none" strike="noStrike" dirty="0">
                          <a:solidFill>
                            <a:srgbClr val="000000"/>
                          </a:solidFill>
                          <a:effectLst/>
                          <a:latin typeface="Calibri" panose="020F0502020204030204" pitchFamily="34" charset="0"/>
                        </a:rPr>
                        <a:t> fault anything  the staff on the whole site are so pleasant and friendly and </a:t>
                      </a:r>
                      <a:r>
                        <a:rPr lang="en" sz="800" b="0" i="0" u="none" strike="noStrike" dirty="0" err="1">
                          <a:solidFill>
                            <a:srgbClr val="000000"/>
                          </a:solidFill>
                          <a:effectLst/>
                          <a:latin typeface="Calibri" panose="020F0502020204030204" pitchFamily="34" charset="0"/>
                        </a:rPr>
                        <a:t>couldnt</a:t>
                      </a:r>
                      <a:r>
                        <a:rPr lang="en" sz="800" b="0" i="0" u="none" strike="noStrike" dirty="0">
                          <a:solidFill>
                            <a:srgbClr val="000000"/>
                          </a:solidFill>
                          <a:effectLst/>
                          <a:latin typeface="Calibri" panose="020F0502020204030204" pitchFamily="34" charset="0"/>
                        </a:rPr>
                        <a:t> help enough  the lodges  we had a 3 bed for 6 people  where very roomy and we had plenty of room for everyone  the sub tropical pool is amazing and </a:t>
                      </a:r>
                      <a:r>
                        <a:rPr lang="en" sz="800" b="0" i="0" u="none" strike="noStrike" dirty="0" err="1">
                          <a:solidFill>
                            <a:srgbClr val="000000"/>
                          </a:solidFill>
                          <a:effectLst/>
                          <a:latin typeface="Calibri" panose="020F0502020204030204" pitchFamily="34" charset="0"/>
                        </a:rPr>
                        <a:t>i</a:t>
                      </a:r>
                      <a:r>
                        <a:rPr lang="en" sz="800" b="0" i="0" u="none" strike="noStrike" dirty="0">
                          <a:solidFill>
                            <a:srgbClr val="000000"/>
                          </a:solidFill>
                          <a:effectLst/>
                          <a:latin typeface="Calibri" panose="020F0502020204030204" pitchFamily="34" charset="0"/>
                        </a:rPr>
                        <a:t> would definitely recommend night swimming  we fed the wild life from our hand on the patio and the grand kids loved it all in all we had a lovely totally relaxing break cant wait to book our next holiday </a:t>
                      </a:r>
                    </a:p>
                  </a:txBody>
                  <a:tcPr marL="715" marR="715" marT="7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2296607"/>
                  </a:ext>
                </a:extLst>
              </a:tr>
              <a:tr h="65138">
                <a:tc>
                  <a:txBody>
                    <a:bodyPr/>
                    <a:lstStyle/>
                    <a:p>
                      <a:pPr algn="l" fontAlgn="b"/>
                      <a:r>
                        <a:rPr lang="en" sz="800" b="0" i="0" u="none" strike="noStrike" dirty="0">
                          <a:solidFill>
                            <a:srgbClr val="000000"/>
                          </a:solidFill>
                          <a:effectLst/>
                          <a:latin typeface="Calibri" panose="020F0502020204030204" pitchFamily="34" charset="0"/>
                        </a:rPr>
                        <a:t>had a wonderful </a:t>
                      </a:r>
                      <a:r>
                        <a:rPr lang="en" sz="800" b="0" i="0" u="none" strike="noStrike" dirty="0" err="1">
                          <a:solidFill>
                            <a:srgbClr val="000000"/>
                          </a:solidFill>
                          <a:effectLst/>
                          <a:latin typeface="Calibri" panose="020F0502020204030204" pitchFamily="34" charset="0"/>
                        </a:rPr>
                        <a:t>monday</a:t>
                      </a:r>
                      <a:r>
                        <a:rPr lang="en" sz="800" b="0" i="0" u="none" strike="noStrike" dirty="0">
                          <a:solidFill>
                            <a:srgbClr val="000000"/>
                          </a:solidFill>
                          <a:effectLst/>
                          <a:latin typeface="Calibri" panose="020F0502020204030204" pitchFamily="34" charset="0"/>
                        </a:rPr>
                        <a:t> to </a:t>
                      </a:r>
                      <a:r>
                        <a:rPr lang="en" sz="800" b="0" i="0" u="none" strike="noStrike" dirty="0" err="1">
                          <a:solidFill>
                            <a:srgbClr val="000000"/>
                          </a:solidFill>
                          <a:effectLst/>
                          <a:latin typeface="Calibri" panose="020F0502020204030204" pitchFamily="34" charset="0"/>
                        </a:rPr>
                        <a:t>friday</a:t>
                      </a:r>
                      <a:r>
                        <a:rPr lang="en" sz="800" b="0" i="0" u="none" strike="noStrike" dirty="0">
                          <a:solidFill>
                            <a:srgbClr val="000000"/>
                          </a:solidFill>
                          <a:effectLst/>
                          <a:latin typeface="Calibri" panose="020F0502020204030204" pitchFamily="34" charset="0"/>
                        </a:rPr>
                        <a:t> break  totally relaxing time spent in lovely peaceful surroundings   we enjoy just lovely walks swimming and nice meals in the evening ud83dude00 next year will be our twenty first year we have been going  so they </a:t>
                      </a:r>
                      <a:r>
                        <a:rPr lang="en" sz="800" b="0" i="0" u="none" strike="noStrike" dirty="0" err="1">
                          <a:solidFill>
                            <a:srgbClr val="000000"/>
                          </a:solidFill>
                          <a:effectLst/>
                          <a:latin typeface="Calibri" panose="020F0502020204030204" pitchFamily="34" charset="0"/>
                        </a:rPr>
                        <a:t>ve</a:t>
                      </a:r>
                      <a:r>
                        <a:rPr lang="en" sz="800" b="0" i="0" u="none" strike="noStrike" dirty="0">
                          <a:solidFill>
                            <a:srgbClr val="000000"/>
                          </a:solidFill>
                          <a:effectLst/>
                          <a:latin typeface="Calibri" panose="020F0502020204030204" pitchFamily="34" charset="0"/>
                        </a:rPr>
                        <a:t> obviously got it right for us anyway  staff where ever you go  </a:t>
                      </a:r>
                      <a:r>
                        <a:rPr lang="en" sz="800" b="0" i="0" u="none" strike="noStrike" dirty="0" err="1">
                          <a:solidFill>
                            <a:srgbClr val="000000"/>
                          </a:solidFill>
                          <a:effectLst/>
                          <a:latin typeface="Calibri" panose="020F0502020204030204" pitchFamily="34" charset="0"/>
                        </a:rPr>
                        <a:t>couldn</a:t>
                      </a:r>
                      <a:r>
                        <a:rPr lang="en" sz="800" b="0" i="0" u="none" strike="noStrike" dirty="0">
                          <a:solidFill>
                            <a:srgbClr val="000000"/>
                          </a:solidFill>
                          <a:effectLst/>
                          <a:latin typeface="Calibri" panose="020F0502020204030204" pitchFamily="34" charset="0"/>
                        </a:rPr>
                        <a:t> t be more polite or helpful ud83dude00ud83dude00 would highly recommend it    </a:t>
                      </a:r>
                    </a:p>
                  </a:txBody>
                  <a:tcPr marL="715" marR="715" marT="7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242179"/>
                  </a:ext>
                </a:extLst>
              </a:tr>
              <a:tr h="54375">
                <a:tc>
                  <a:txBody>
                    <a:bodyPr/>
                    <a:lstStyle/>
                    <a:p>
                      <a:pPr algn="l" fontAlgn="b"/>
                      <a:r>
                        <a:rPr lang="en" sz="800" b="0" i="0" u="none" strike="noStrike">
                          <a:solidFill>
                            <a:srgbClr val="000000"/>
                          </a:solidFill>
                          <a:effectLst/>
                          <a:latin typeface="Calibri" panose="020F0502020204030204" pitchFamily="34" charset="0"/>
                        </a:rPr>
                        <a:t>stayed in an executive style 2 bedroom cabin  nice and clean  well maintained throughout our stay  kitchen area well equipped for eating in  one en suite with bath and shower the other a large walk in shower plenty of activities for all ages  pricing didn t seen to expensive restaurants on site all serve &amp;quot</a:t>
                      </a:r>
                    </a:p>
                  </a:txBody>
                  <a:tcPr marL="715" marR="715" marT="7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288254"/>
                  </a:ext>
                </a:extLst>
              </a:tr>
              <a:tr h="32849">
                <a:tc>
                  <a:txBody>
                    <a:bodyPr/>
                    <a:lstStyle/>
                    <a:p>
                      <a:pPr algn="l" fontAlgn="b"/>
                      <a:r>
                        <a:rPr lang="en" sz="800" b="0" i="0" u="none" strike="noStrike" dirty="0">
                          <a:solidFill>
                            <a:srgbClr val="000000"/>
                          </a:solidFill>
                          <a:effectLst/>
                          <a:latin typeface="Calibri" panose="020F0502020204030204" pitchFamily="34" charset="0"/>
                        </a:rPr>
                        <a:t>we arrived to a dirty executive lodge </a:t>
                      </a:r>
                      <a:r>
                        <a:rPr lang="en" sz="800" b="0" i="0" u="none" strike="noStrike" dirty="0" err="1">
                          <a:solidFill>
                            <a:srgbClr val="000000"/>
                          </a:solidFill>
                          <a:effectLst/>
                          <a:latin typeface="Calibri" panose="020F0502020204030204" pitchFamily="34" charset="0"/>
                        </a:rPr>
                        <a:t>i</a:t>
                      </a:r>
                      <a:r>
                        <a:rPr lang="en" sz="800" b="0" i="0" u="none" strike="noStrike" dirty="0">
                          <a:solidFill>
                            <a:srgbClr val="000000"/>
                          </a:solidFill>
                          <a:effectLst/>
                          <a:latin typeface="Calibri" panose="020F0502020204030204" pitchFamily="34" charset="0"/>
                        </a:rPr>
                        <a:t> would say for the extra you pay you are better of not bothering the stay it self was good the grandchildren had a wonderful time the pool was clean and tidy and not to over crowded </a:t>
                      </a:r>
                    </a:p>
                  </a:txBody>
                  <a:tcPr marL="715" marR="715" marT="7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360806"/>
                  </a:ext>
                </a:extLst>
              </a:tr>
              <a:tr h="97427">
                <a:tc>
                  <a:txBody>
                    <a:bodyPr/>
                    <a:lstStyle/>
                    <a:p>
                      <a:pPr algn="l" fontAlgn="b"/>
                      <a:r>
                        <a:rPr lang="en" sz="800" b="0" i="0" u="none" strike="noStrike" dirty="0">
                          <a:solidFill>
                            <a:srgbClr val="000000"/>
                          </a:solidFill>
                          <a:effectLst/>
                          <a:latin typeface="Calibri" panose="020F0502020204030204" pitchFamily="34" charset="0"/>
                        </a:rPr>
                        <a:t>lighting at night is dangerous  strongly recommend taking a torch  signage is vastly inadequate especially in the dark   all outlets have extortionate prices  take as much food </a:t>
                      </a:r>
                      <a:r>
                        <a:rPr lang="en" sz="800" b="0" i="0" u="none" strike="noStrike" dirty="0" err="1">
                          <a:solidFill>
                            <a:srgbClr val="000000"/>
                          </a:solidFill>
                          <a:effectLst/>
                          <a:latin typeface="Calibri" panose="020F0502020204030204" pitchFamily="34" charset="0"/>
                        </a:rPr>
                        <a:t>etc</a:t>
                      </a:r>
                      <a:r>
                        <a:rPr lang="en" sz="800" b="0" i="0" u="none" strike="noStrike" dirty="0">
                          <a:solidFill>
                            <a:srgbClr val="000000"/>
                          </a:solidFill>
                          <a:effectLst/>
                          <a:latin typeface="Calibri" panose="020F0502020204030204" pitchFamily="34" charset="0"/>
                        </a:rPr>
                        <a:t> as you can unless you do not mind being ripped off   lodge was very clean and comfortable but bedrooms on the small side  they made a big issue of bike security on their hire bikes but if you take back in evening when bike </a:t>
                      </a:r>
                      <a:r>
                        <a:rPr lang="en" sz="800" b="0" i="0" u="none" strike="noStrike" dirty="0" err="1">
                          <a:solidFill>
                            <a:srgbClr val="000000"/>
                          </a:solidFill>
                          <a:effectLst/>
                          <a:latin typeface="Calibri" panose="020F0502020204030204" pitchFamily="34" charset="0"/>
                        </a:rPr>
                        <a:t>centre</a:t>
                      </a:r>
                      <a:r>
                        <a:rPr lang="en" sz="800" b="0" i="0" u="none" strike="noStrike" dirty="0">
                          <a:solidFill>
                            <a:srgbClr val="000000"/>
                          </a:solidFill>
                          <a:effectLst/>
                          <a:latin typeface="Calibri" panose="020F0502020204030204" pitchFamily="34" charset="0"/>
                        </a:rPr>
                        <a:t> closed you just leave  it with lock and key    there were at at least 30 returned bikes just laying on floor altogether and some people had not even bothered  to turn the lights off on the returned bikes  swimming area is great  lots for all ages </a:t>
                      </a:r>
                    </a:p>
                  </a:txBody>
                  <a:tcPr marL="715" marR="715" marT="7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8266148"/>
                  </a:ext>
                </a:extLst>
              </a:tr>
              <a:tr h="129715">
                <a:tc>
                  <a:txBody>
                    <a:bodyPr/>
                    <a:lstStyle/>
                    <a:p>
                      <a:pPr algn="l" fontAlgn="b"/>
                      <a:r>
                        <a:rPr lang="en" sz="800" b="0" i="0" u="none" strike="noStrike" dirty="0">
                          <a:solidFill>
                            <a:srgbClr val="000000"/>
                          </a:solidFill>
                          <a:effectLst/>
                          <a:latin typeface="Calibri" panose="020F0502020204030204" pitchFamily="34" charset="0"/>
                        </a:rPr>
                        <a:t>it is difficult to have a relaxing break when chainsaws and </a:t>
                      </a:r>
                      <a:r>
                        <a:rPr lang="en" sz="800" b="0" i="0" u="none" strike="noStrike" dirty="0" err="1">
                          <a:solidFill>
                            <a:srgbClr val="000000"/>
                          </a:solidFill>
                          <a:effectLst/>
                          <a:latin typeface="Calibri" panose="020F0502020204030204" pitchFamily="34" charset="0"/>
                        </a:rPr>
                        <a:t>jcbs</a:t>
                      </a:r>
                      <a:r>
                        <a:rPr lang="en" sz="800" b="0" i="0" u="none" strike="noStrike" dirty="0">
                          <a:solidFill>
                            <a:srgbClr val="000000"/>
                          </a:solidFill>
                          <a:effectLst/>
                          <a:latin typeface="Calibri" panose="020F0502020204030204" pitchFamily="34" charset="0"/>
                        </a:rPr>
                        <a:t> are operating just outside your cabin for several hours a day  there was no warning of this provided  and the workmen involved did not even come to </a:t>
                      </a:r>
                      <a:r>
                        <a:rPr lang="en" sz="800" b="0" i="0" u="none" strike="noStrike" dirty="0" err="1">
                          <a:solidFill>
                            <a:srgbClr val="000000"/>
                          </a:solidFill>
                          <a:effectLst/>
                          <a:latin typeface="Calibri" panose="020F0502020204030204" pitchFamily="34" charset="0"/>
                        </a:rPr>
                        <a:t>apologise</a:t>
                      </a:r>
                      <a:r>
                        <a:rPr lang="en" sz="800" b="0" i="0" u="none" strike="noStrike" dirty="0">
                          <a:solidFill>
                            <a:srgbClr val="000000"/>
                          </a:solidFill>
                          <a:effectLst/>
                          <a:latin typeface="Calibri" panose="020F0502020204030204" pitchFamily="34" charset="0"/>
                        </a:rPr>
                        <a:t> for the intrusion  of course they have their job to do  but it </a:t>
                      </a:r>
                      <a:r>
                        <a:rPr lang="en" sz="800" b="0" i="0" u="none" strike="noStrike" dirty="0" err="1">
                          <a:solidFill>
                            <a:srgbClr val="000000"/>
                          </a:solidFill>
                          <a:effectLst/>
                          <a:latin typeface="Calibri" panose="020F0502020204030204" pitchFamily="34" charset="0"/>
                        </a:rPr>
                        <a:t>doesn</a:t>
                      </a:r>
                      <a:r>
                        <a:rPr lang="en" sz="800" b="0" i="0" u="none" strike="noStrike" dirty="0">
                          <a:solidFill>
                            <a:srgbClr val="000000"/>
                          </a:solidFill>
                          <a:effectLst/>
                          <a:latin typeface="Calibri" panose="020F0502020204030204" pitchFamily="34" charset="0"/>
                        </a:rPr>
                        <a:t> t seem very sound management to put people to stay in cabins where there are extensive tree works planned for those very days obviously this did rather </a:t>
                      </a:r>
                      <a:r>
                        <a:rPr lang="en" sz="800" b="0" i="0" u="none" strike="noStrike" dirty="0" err="1">
                          <a:solidFill>
                            <a:srgbClr val="000000"/>
                          </a:solidFill>
                          <a:effectLst/>
                          <a:latin typeface="Calibri" panose="020F0502020204030204" pitchFamily="34" charset="0"/>
                        </a:rPr>
                        <a:t>colour</a:t>
                      </a:r>
                      <a:r>
                        <a:rPr lang="en" sz="800" b="0" i="0" u="none" strike="noStrike" dirty="0">
                          <a:solidFill>
                            <a:srgbClr val="000000"/>
                          </a:solidFill>
                          <a:effectLst/>
                          <a:latin typeface="Calibri" panose="020F0502020204030204" pitchFamily="34" charset="0"/>
                        </a:rPr>
                        <a:t> our visit we were disappointed that the aerial adventure that we booked was cancelled despite the weather being calm and sunny at the time that it had been booked for  we were also disappointed on the same afternoon that we </a:t>
                      </a:r>
                      <a:r>
                        <a:rPr lang="en" sz="800" b="0" i="0" u="none" strike="noStrike" dirty="0" err="1">
                          <a:solidFill>
                            <a:srgbClr val="000000"/>
                          </a:solidFill>
                          <a:effectLst/>
                          <a:latin typeface="Calibri" panose="020F0502020204030204" pitchFamily="34" charset="0"/>
                        </a:rPr>
                        <a:t>couldn</a:t>
                      </a:r>
                      <a:r>
                        <a:rPr lang="en" sz="800" b="0" i="0" u="none" strike="noStrike" dirty="0">
                          <a:solidFill>
                            <a:srgbClr val="000000"/>
                          </a:solidFill>
                          <a:effectLst/>
                          <a:latin typeface="Calibri" panose="020F0502020204030204" pitchFamily="34" charset="0"/>
                        </a:rPr>
                        <a:t> t have a boat ride because they had stopped running at 1430  there was no notice to this effect at the boathouse which said it was open till 1530 apart from all this we had a great time </a:t>
                      </a:r>
                    </a:p>
                  </a:txBody>
                  <a:tcPr marL="715" marR="715" marT="7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6784012"/>
                  </a:ext>
                </a:extLst>
              </a:tr>
            </a:tbl>
          </a:graphicData>
        </a:graphic>
      </p:graphicFrame>
    </p:spTree>
    <p:extLst>
      <p:ext uri="{BB962C8B-B14F-4D97-AF65-F5344CB8AC3E}">
        <p14:creationId xmlns:p14="http://schemas.microsoft.com/office/powerpoint/2010/main" val="21418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FD1F78-B430-124E-A5B7-29D16FCEF4E2}"/>
              </a:ext>
            </a:extLst>
          </p:cNvPr>
          <p:cNvSpPr>
            <a:spLocks noGrp="1"/>
          </p:cNvSpPr>
          <p:nvPr>
            <p:ph type="title"/>
          </p:nvPr>
        </p:nvSpPr>
        <p:spPr>
          <a:xfrm>
            <a:off x="396727" y="335978"/>
            <a:ext cx="11398545" cy="1044574"/>
          </a:xfrm>
        </p:spPr>
        <p:txBody>
          <a:bodyPr/>
          <a:lstStyle/>
          <a:p>
            <a:r>
              <a:rPr lang="fr-FR" dirty="0" err="1"/>
              <a:t>Hierarchisation</a:t>
            </a:r>
            <a:r>
              <a:rPr lang="fr-FR" dirty="0"/>
              <a:t> </a:t>
            </a:r>
            <a:r>
              <a:rPr lang="fr-FR" dirty="0" err="1"/>
              <a:t>results</a:t>
            </a:r>
            <a:endParaRPr lang="fr-FR" dirty="0"/>
          </a:p>
        </p:txBody>
      </p:sp>
      <p:sp>
        <p:nvSpPr>
          <p:cNvPr id="201" name="Rectangle 200">
            <a:extLst>
              <a:ext uri="{FF2B5EF4-FFF2-40B4-BE49-F238E27FC236}">
                <a16:creationId xmlns:a16="http://schemas.microsoft.com/office/drawing/2014/main" id="{3323FEC7-FF00-2247-A174-746D84284EE0}"/>
              </a:ext>
            </a:extLst>
          </p:cNvPr>
          <p:cNvSpPr/>
          <p:nvPr/>
        </p:nvSpPr>
        <p:spPr>
          <a:xfrm>
            <a:off x="798830" y="652715"/>
            <a:ext cx="3050160" cy="5907583"/>
          </a:xfrm>
          <a:prstGeom prst="rect">
            <a:avLst/>
          </a:prstGeom>
          <a:solidFill>
            <a:srgbClr val="4472C4">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2" name="ZoneTexte 201">
            <a:extLst>
              <a:ext uri="{FF2B5EF4-FFF2-40B4-BE49-F238E27FC236}">
                <a16:creationId xmlns:a16="http://schemas.microsoft.com/office/drawing/2014/main" id="{1D5A287B-20FB-F34C-BC9C-D6B993B9234A}"/>
              </a:ext>
            </a:extLst>
          </p:cNvPr>
          <p:cNvSpPr txBox="1"/>
          <p:nvPr/>
        </p:nvSpPr>
        <p:spPr>
          <a:xfrm>
            <a:off x="871874" y="893145"/>
            <a:ext cx="758952" cy="307777"/>
          </a:xfrm>
          <a:prstGeom prst="rect">
            <a:avLst/>
          </a:prstGeom>
          <a:noFill/>
          <a:ln>
            <a:noFill/>
          </a:ln>
        </p:spPr>
        <p:txBody>
          <a:bodyPr wrap="square" rtlCol="0">
            <a:spAutoFit/>
          </a:bodyPr>
          <a:lstStyle/>
          <a:p>
            <a:r>
              <a:rPr lang="fr-FR" sz="1400" dirty="0">
                <a:solidFill>
                  <a:prstClr val="black"/>
                </a:solidFill>
                <a:latin typeface="Calibri" panose="020F0502020204030204"/>
              </a:rPr>
              <a:t>Service</a:t>
            </a:r>
          </a:p>
        </p:txBody>
      </p:sp>
      <p:sp>
        <p:nvSpPr>
          <p:cNvPr id="203" name="Accolade ouvrante 202">
            <a:extLst>
              <a:ext uri="{FF2B5EF4-FFF2-40B4-BE49-F238E27FC236}">
                <a16:creationId xmlns:a16="http://schemas.microsoft.com/office/drawing/2014/main" id="{0E71EEBD-CFAB-7546-844E-8BBC8514CD4E}"/>
              </a:ext>
            </a:extLst>
          </p:cNvPr>
          <p:cNvSpPr/>
          <p:nvPr/>
        </p:nvSpPr>
        <p:spPr>
          <a:xfrm>
            <a:off x="1567027" y="674897"/>
            <a:ext cx="134183" cy="771140"/>
          </a:xfrm>
          <a:prstGeom prst="leftBrace">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4" name="ZoneTexte 203">
            <a:extLst>
              <a:ext uri="{FF2B5EF4-FFF2-40B4-BE49-F238E27FC236}">
                <a16:creationId xmlns:a16="http://schemas.microsoft.com/office/drawing/2014/main" id="{64ACCBD4-AC55-6E44-A6C6-E6159FBEB7EF}"/>
              </a:ext>
            </a:extLst>
          </p:cNvPr>
          <p:cNvSpPr txBox="1"/>
          <p:nvPr/>
        </p:nvSpPr>
        <p:spPr>
          <a:xfrm>
            <a:off x="1811081" y="670432"/>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YES: 3.98</a:t>
            </a:r>
          </a:p>
        </p:txBody>
      </p:sp>
      <p:sp>
        <p:nvSpPr>
          <p:cNvPr id="205" name="ZoneTexte 204">
            <a:extLst>
              <a:ext uri="{FF2B5EF4-FFF2-40B4-BE49-F238E27FC236}">
                <a16:creationId xmlns:a16="http://schemas.microsoft.com/office/drawing/2014/main" id="{E72F35C8-3417-D243-AE5F-C9682E8130B0}"/>
              </a:ext>
            </a:extLst>
          </p:cNvPr>
          <p:cNvSpPr txBox="1"/>
          <p:nvPr/>
        </p:nvSpPr>
        <p:spPr>
          <a:xfrm>
            <a:off x="2817629" y="652715"/>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NO : 4.35</a:t>
            </a:r>
          </a:p>
        </p:txBody>
      </p:sp>
      <p:sp>
        <p:nvSpPr>
          <p:cNvPr id="206" name="ZoneTexte 205">
            <a:extLst>
              <a:ext uri="{FF2B5EF4-FFF2-40B4-BE49-F238E27FC236}">
                <a16:creationId xmlns:a16="http://schemas.microsoft.com/office/drawing/2014/main" id="{6E969EA0-7DB0-4149-A8CC-CE050E7E35FE}"/>
              </a:ext>
            </a:extLst>
          </p:cNvPr>
          <p:cNvSpPr txBox="1"/>
          <p:nvPr/>
        </p:nvSpPr>
        <p:spPr>
          <a:xfrm>
            <a:off x="1811081" y="1148328"/>
            <a:ext cx="783264" cy="307777"/>
          </a:xfrm>
          <a:prstGeom prst="rect">
            <a:avLst/>
          </a:prstGeom>
          <a:noFill/>
          <a:ln>
            <a:noFill/>
          </a:ln>
        </p:spPr>
        <p:txBody>
          <a:bodyPr wrap="square" rtlCol="0">
            <a:spAutoFit/>
          </a:bodyPr>
          <a:lstStyle/>
          <a:p>
            <a:r>
              <a:rPr lang="fr-FR" sz="1400" dirty="0">
                <a:solidFill>
                  <a:prstClr val="black"/>
                </a:solidFill>
                <a:latin typeface="Calibri" panose="020F0502020204030204"/>
              </a:rPr>
              <a:t>1: 4.16</a:t>
            </a:r>
          </a:p>
        </p:txBody>
      </p:sp>
      <p:sp>
        <p:nvSpPr>
          <p:cNvPr id="207" name="ZoneTexte 206">
            <a:extLst>
              <a:ext uri="{FF2B5EF4-FFF2-40B4-BE49-F238E27FC236}">
                <a16:creationId xmlns:a16="http://schemas.microsoft.com/office/drawing/2014/main" id="{2382C3FA-C55A-BE4D-9ABD-F131D834D200}"/>
              </a:ext>
            </a:extLst>
          </p:cNvPr>
          <p:cNvSpPr txBox="1"/>
          <p:nvPr/>
        </p:nvSpPr>
        <p:spPr>
          <a:xfrm>
            <a:off x="2817629" y="1130611"/>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-1 : 4.34</a:t>
            </a:r>
          </a:p>
        </p:txBody>
      </p:sp>
      <p:sp>
        <p:nvSpPr>
          <p:cNvPr id="208" name="ZoneTexte 207">
            <a:extLst>
              <a:ext uri="{FF2B5EF4-FFF2-40B4-BE49-F238E27FC236}">
                <a16:creationId xmlns:a16="http://schemas.microsoft.com/office/drawing/2014/main" id="{68851D7A-16AE-6243-98F0-CAF646DEF2B3}"/>
              </a:ext>
            </a:extLst>
          </p:cNvPr>
          <p:cNvSpPr txBox="1"/>
          <p:nvPr/>
        </p:nvSpPr>
        <p:spPr>
          <a:xfrm>
            <a:off x="1897913" y="1332715"/>
            <a:ext cx="675166" cy="253916"/>
          </a:xfrm>
          <a:prstGeom prst="rect">
            <a:avLst/>
          </a:prstGeom>
          <a:noFill/>
          <a:ln>
            <a:noFill/>
          </a:ln>
        </p:spPr>
        <p:txBody>
          <a:bodyPr wrap="square" rtlCol="0">
            <a:spAutoFit/>
          </a:bodyPr>
          <a:lstStyle/>
          <a:p>
            <a:r>
              <a:rPr lang="fr-FR" sz="1050" dirty="0">
                <a:solidFill>
                  <a:srgbClr val="FF0000"/>
                </a:solidFill>
                <a:latin typeface="Calibri" panose="020F0502020204030204"/>
              </a:rPr>
              <a:t>≈33000</a:t>
            </a:r>
          </a:p>
        </p:txBody>
      </p:sp>
      <p:sp>
        <p:nvSpPr>
          <p:cNvPr id="209" name="ZoneTexte 208">
            <a:extLst>
              <a:ext uri="{FF2B5EF4-FFF2-40B4-BE49-F238E27FC236}">
                <a16:creationId xmlns:a16="http://schemas.microsoft.com/office/drawing/2014/main" id="{6F43D549-D5E7-4341-95A3-5AA288696A3D}"/>
              </a:ext>
            </a:extLst>
          </p:cNvPr>
          <p:cNvSpPr txBox="1"/>
          <p:nvPr/>
        </p:nvSpPr>
        <p:spPr>
          <a:xfrm>
            <a:off x="3071427" y="1302216"/>
            <a:ext cx="628703" cy="253916"/>
          </a:xfrm>
          <a:prstGeom prst="rect">
            <a:avLst/>
          </a:prstGeom>
          <a:noFill/>
          <a:ln>
            <a:noFill/>
          </a:ln>
        </p:spPr>
        <p:txBody>
          <a:bodyPr wrap="square" rtlCol="0">
            <a:spAutoFit/>
          </a:bodyPr>
          <a:lstStyle/>
          <a:p>
            <a:r>
              <a:rPr lang="fr-FR" sz="1050" dirty="0">
                <a:solidFill>
                  <a:srgbClr val="FF0000"/>
                </a:solidFill>
                <a:latin typeface="Calibri" panose="020F0502020204030204"/>
              </a:rPr>
              <a:t>≈ 3700</a:t>
            </a:r>
          </a:p>
        </p:txBody>
      </p:sp>
      <p:sp>
        <p:nvSpPr>
          <p:cNvPr id="210" name="ZoneTexte 209">
            <a:extLst>
              <a:ext uri="{FF2B5EF4-FFF2-40B4-BE49-F238E27FC236}">
                <a16:creationId xmlns:a16="http://schemas.microsoft.com/office/drawing/2014/main" id="{F9529A23-547D-A941-861E-9822712733D1}"/>
              </a:ext>
            </a:extLst>
          </p:cNvPr>
          <p:cNvSpPr txBox="1"/>
          <p:nvPr/>
        </p:nvSpPr>
        <p:spPr>
          <a:xfrm>
            <a:off x="1883353" y="889364"/>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≈37000</a:t>
            </a:r>
          </a:p>
        </p:txBody>
      </p:sp>
      <p:sp>
        <p:nvSpPr>
          <p:cNvPr id="211" name="ZoneTexte 210">
            <a:extLst>
              <a:ext uri="{FF2B5EF4-FFF2-40B4-BE49-F238E27FC236}">
                <a16:creationId xmlns:a16="http://schemas.microsoft.com/office/drawing/2014/main" id="{63908597-42E0-CB47-93AA-6B2D15331FA0}"/>
              </a:ext>
            </a:extLst>
          </p:cNvPr>
          <p:cNvSpPr txBox="1"/>
          <p:nvPr/>
        </p:nvSpPr>
        <p:spPr>
          <a:xfrm>
            <a:off x="2946110" y="882937"/>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 12000</a:t>
            </a:r>
          </a:p>
        </p:txBody>
      </p:sp>
      <p:sp>
        <p:nvSpPr>
          <p:cNvPr id="212" name="ZoneTexte 211">
            <a:extLst>
              <a:ext uri="{FF2B5EF4-FFF2-40B4-BE49-F238E27FC236}">
                <a16:creationId xmlns:a16="http://schemas.microsoft.com/office/drawing/2014/main" id="{B0EEA073-5CF1-1B4D-9EAE-E5DDACC85866}"/>
              </a:ext>
            </a:extLst>
          </p:cNvPr>
          <p:cNvSpPr txBox="1"/>
          <p:nvPr/>
        </p:nvSpPr>
        <p:spPr>
          <a:xfrm>
            <a:off x="871873" y="1916689"/>
            <a:ext cx="758952" cy="307777"/>
          </a:xfrm>
          <a:prstGeom prst="rect">
            <a:avLst/>
          </a:prstGeom>
          <a:noFill/>
          <a:ln>
            <a:noFill/>
          </a:ln>
        </p:spPr>
        <p:txBody>
          <a:bodyPr wrap="square" rtlCol="0">
            <a:spAutoFit/>
          </a:bodyPr>
          <a:lstStyle/>
          <a:p>
            <a:r>
              <a:rPr lang="fr-FR" sz="1400" dirty="0" err="1">
                <a:solidFill>
                  <a:prstClr val="black"/>
                </a:solidFill>
                <a:latin typeface="Calibri" panose="020F0502020204030204"/>
              </a:rPr>
              <a:t>Cost</a:t>
            </a:r>
            <a:endParaRPr lang="fr-FR" sz="1400" dirty="0">
              <a:solidFill>
                <a:prstClr val="black"/>
              </a:solidFill>
              <a:latin typeface="Calibri" panose="020F0502020204030204"/>
            </a:endParaRPr>
          </a:p>
        </p:txBody>
      </p:sp>
      <p:sp>
        <p:nvSpPr>
          <p:cNvPr id="213" name="Accolade ouvrante 212">
            <a:extLst>
              <a:ext uri="{FF2B5EF4-FFF2-40B4-BE49-F238E27FC236}">
                <a16:creationId xmlns:a16="http://schemas.microsoft.com/office/drawing/2014/main" id="{E5C6BDAC-6A1F-8D4C-8A6A-4C7813041AB1}"/>
              </a:ext>
            </a:extLst>
          </p:cNvPr>
          <p:cNvSpPr/>
          <p:nvPr/>
        </p:nvSpPr>
        <p:spPr>
          <a:xfrm>
            <a:off x="1567026" y="1698441"/>
            <a:ext cx="134183" cy="771140"/>
          </a:xfrm>
          <a:prstGeom prst="leftBrace">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4" name="ZoneTexte 213">
            <a:extLst>
              <a:ext uri="{FF2B5EF4-FFF2-40B4-BE49-F238E27FC236}">
                <a16:creationId xmlns:a16="http://schemas.microsoft.com/office/drawing/2014/main" id="{3199B295-A663-034A-BDA2-7661379B8D7E}"/>
              </a:ext>
            </a:extLst>
          </p:cNvPr>
          <p:cNvSpPr txBox="1"/>
          <p:nvPr/>
        </p:nvSpPr>
        <p:spPr>
          <a:xfrm>
            <a:off x="1811080" y="1693976"/>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YES: 3.83</a:t>
            </a:r>
          </a:p>
        </p:txBody>
      </p:sp>
      <p:sp>
        <p:nvSpPr>
          <p:cNvPr id="215" name="ZoneTexte 214">
            <a:extLst>
              <a:ext uri="{FF2B5EF4-FFF2-40B4-BE49-F238E27FC236}">
                <a16:creationId xmlns:a16="http://schemas.microsoft.com/office/drawing/2014/main" id="{BD8D95B1-167C-774A-9A72-D55A29C3149C}"/>
              </a:ext>
            </a:extLst>
          </p:cNvPr>
          <p:cNvSpPr txBox="1"/>
          <p:nvPr/>
        </p:nvSpPr>
        <p:spPr>
          <a:xfrm>
            <a:off x="2817628" y="1676259"/>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NO : 4.34</a:t>
            </a:r>
          </a:p>
        </p:txBody>
      </p:sp>
      <p:sp>
        <p:nvSpPr>
          <p:cNvPr id="216" name="ZoneTexte 215">
            <a:extLst>
              <a:ext uri="{FF2B5EF4-FFF2-40B4-BE49-F238E27FC236}">
                <a16:creationId xmlns:a16="http://schemas.microsoft.com/office/drawing/2014/main" id="{933A48BD-07B7-A94F-87E9-44B3037DD46E}"/>
              </a:ext>
            </a:extLst>
          </p:cNvPr>
          <p:cNvSpPr txBox="1"/>
          <p:nvPr/>
        </p:nvSpPr>
        <p:spPr>
          <a:xfrm>
            <a:off x="1811080" y="2171872"/>
            <a:ext cx="783264" cy="307777"/>
          </a:xfrm>
          <a:prstGeom prst="rect">
            <a:avLst/>
          </a:prstGeom>
          <a:noFill/>
          <a:ln>
            <a:noFill/>
          </a:ln>
        </p:spPr>
        <p:txBody>
          <a:bodyPr wrap="square" rtlCol="0">
            <a:spAutoFit/>
          </a:bodyPr>
          <a:lstStyle/>
          <a:p>
            <a:r>
              <a:rPr lang="fr-FR" sz="1400" dirty="0">
                <a:solidFill>
                  <a:prstClr val="black"/>
                </a:solidFill>
                <a:latin typeface="Calibri" panose="020F0502020204030204"/>
              </a:rPr>
              <a:t>1: 4.7</a:t>
            </a:r>
          </a:p>
        </p:txBody>
      </p:sp>
      <p:sp>
        <p:nvSpPr>
          <p:cNvPr id="217" name="ZoneTexte 216">
            <a:extLst>
              <a:ext uri="{FF2B5EF4-FFF2-40B4-BE49-F238E27FC236}">
                <a16:creationId xmlns:a16="http://schemas.microsoft.com/office/drawing/2014/main" id="{E5159066-6181-E84F-A31E-8F9CFA4F5B9C}"/>
              </a:ext>
            </a:extLst>
          </p:cNvPr>
          <p:cNvSpPr txBox="1"/>
          <p:nvPr/>
        </p:nvSpPr>
        <p:spPr>
          <a:xfrm>
            <a:off x="2817628" y="2154155"/>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-1 : 3.82</a:t>
            </a:r>
          </a:p>
        </p:txBody>
      </p:sp>
      <p:sp>
        <p:nvSpPr>
          <p:cNvPr id="218" name="ZoneTexte 217">
            <a:extLst>
              <a:ext uri="{FF2B5EF4-FFF2-40B4-BE49-F238E27FC236}">
                <a16:creationId xmlns:a16="http://schemas.microsoft.com/office/drawing/2014/main" id="{C5D206DD-84F1-CF4C-8401-F0E6510B4156}"/>
              </a:ext>
            </a:extLst>
          </p:cNvPr>
          <p:cNvSpPr txBox="1"/>
          <p:nvPr/>
        </p:nvSpPr>
        <p:spPr>
          <a:xfrm>
            <a:off x="1897912" y="2356259"/>
            <a:ext cx="675166" cy="253916"/>
          </a:xfrm>
          <a:prstGeom prst="rect">
            <a:avLst/>
          </a:prstGeom>
          <a:noFill/>
          <a:ln>
            <a:noFill/>
          </a:ln>
        </p:spPr>
        <p:txBody>
          <a:bodyPr wrap="square" rtlCol="0">
            <a:spAutoFit/>
          </a:bodyPr>
          <a:lstStyle/>
          <a:p>
            <a:r>
              <a:rPr lang="fr-FR" sz="1050" dirty="0">
                <a:solidFill>
                  <a:srgbClr val="FF0000"/>
                </a:solidFill>
                <a:latin typeface="Calibri" panose="020F0502020204030204"/>
              </a:rPr>
              <a:t>≈95</a:t>
            </a:r>
          </a:p>
        </p:txBody>
      </p:sp>
      <p:sp>
        <p:nvSpPr>
          <p:cNvPr id="219" name="ZoneTexte 218">
            <a:extLst>
              <a:ext uri="{FF2B5EF4-FFF2-40B4-BE49-F238E27FC236}">
                <a16:creationId xmlns:a16="http://schemas.microsoft.com/office/drawing/2014/main" id="{7C3846E4-087C-664E-98A6-34C2A449605C}"/>
              </a:ext>
            </a:extLst>
          </p:cNvPr>
          <p:cNvSpPr txBox="1"/>
          <p:nvPr/>
        </p:nvSpPr>
        <p:spPr>
          <a:xfrm>
            <a:off x="3071426" y="2325760"/>
            <a:ext cx="628703" cy="253916"/>
          </a:xfrm>
          <a:prstGeom prst="rect">
            <a:avLst/>
          </a:prstGeom>
          <a:noFill/>
          <a:ln>
            <a:noFill/>
          </a:ln>
        </p:spPr>
        <p:txBody>
          <a:bodyPr wrap="square" rtlCol="0">
            <a:spAutoFit/>
          </a:bodyPr>
          <a:lstStyle/>
          <a:p>
            <a:r>
              <a:rPr lang="fr-FR" sz="1050" dirty="0">
                <a:solidFill>
                  <a:srgbClr val="FF0000"/>
                </a:solidFill>
                <a:latin typeface="Calibri" panose="020F0502020204030204"/>
              </a:rPr>
              <a:t>≈ 26000</a:t>
            </a:r>
          </a:p>
        </p:txBody>
      </p:sp>
      <p:sp>
        <p:nvSpPr>
          <p:cNvPr id="220" name="ZoneTexte 219">
            <a:extLst>
              <a:ext uri="{FF2B5EF4-FFF2-40B4-BE49-F238E27FC236}">
                <a16:creationId xmlns:a16="http://schemas.microsoft.com/office/drawing/2014/main" id="{C6AE7C8F-BBFB-8044-8D20-D62A5DE4E966}"/>
              </a:ext>
            </a:extLst>
          </p:cNvPr>
          <p:cNvSpPr txBox="1"/>
          <p:nvPr/>
        </p:nvSpPr>
        <p:spPr>
          <a:xfrm>
            <a:off x="1883352" y="1912908"/>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≈26000</a:t>
            </a:r>
          </a:p>
        </p:txBody>
      </p:sp>
      <p:sp>
        <p:nvSpPr>
          <p:cNvPr id="221" name="ZoneTexte 220">
            <a:extLst>
              <a:ext uri="{FF2B5EF4-FFF2-40B4-BE49-F238E27FC236}">
                <a16:creationId xmlns:a16="http://schemas.microsoft.com/office/drawing/2014/main" id="{D14B708E-CB36-104B-9390-B51D3D16966A}"/>
              </a:ext>
            </a:extLst>
          </p:cNvPr>
          <p:cNvSpPr txBox="1"/>
          <p:nvPr/>
        </p:nvSpPr>
        <p:spPr>
          <a:xfrm>
            <a:off x="2946109" y="1906481"/>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 23000</a:t>
            </a:r>
          </a:p>
        </p:txBody>
      </p:sp>
      <p:sp>
        <p:nvSpPr>
          <p:cNvPr id="222" name="ZoneTexte 221">
            <a:extLst>
              <a:ext uri="{FF2B5EF4-FFF2-40B4-BE49-F238E27FC236}">
                <a16:creationId xmlns:a16="http://schemas.microsoft.com/office/drawing/2014/main" id="{86594959-4814-8242-9511-FE9F3444318B}"/>
              </a:ext>
            </a:extLst>
          </p:cNvPr>
          <p:cNvSpPr txBox="1"/>
          <p:nvPr/>
        </p:nvSpPr>
        <p:spPr>
          <a:xfrm>
            <a:off x="871873" y="2867209"/>
            <a:ext cx="758952" cy="307777"/>
          </a:xfrm>
          <a:prstGeom prst="rect">
            <a:avLst/>
          </a:prstGeom>
          <a:noFill/>
          <a:ln>
            <a:noFill/>
          </a:ln>
        </p:spPr>
        <p:txBody>
          <a:bodyPr wrap="square" rtlCol="0">
            <a:spAutoFit/>
          </a:bodyPr>
          <a:lstStyle/>
          <a:p>
            <a:r>
              <a:rPr lang="fr-FR" sz="1400" dirty="0">
                <a:solidFill>
                  <a:prstClr val="black"/>
                </a:solidFill>
                <a:latin typeface="Calibri" panose="020F0502020204030204"/>
              </a:rPr>
              <a:t>Infra</a:t>
            </a:r>
          </a:p>
        </p:txBody>
      </p:sp>
      <p:sp>
        <p:nvSpPr>
          <p:cNvPr id="223" name="Accolade ouvrante 222">
            <a:extLst>
              <a:ext uri="{FF2B5EF4-FFF2-40B4-BE49-F238E27FC236}">
                <a16:creationId xmlns:a16="http://schemas.microsoft.com/office/drawing/2014/main" id="{104B68C4-99F5-DF42-931C-0815433594C4}"/>
              </a:ext>
            </a:extLst>
          </p:cNvPr>
          <p:cNvSpPr/>
          <p:nvPr/>
        </p:nvSpPr>
        <p:spPr>
          <a:xfrm>
            <a:off x="1567026" y="2648961"/>
            <a:ext cx="134183" cy="771140"/>
          </a:xfrm>
          <a:prstGeom prst="leftBrace">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24" name="ZoneTexte 223">
            <a:extLst>
              <a:ext uri="{FF2B5EF4-FFF2-40B4-BE49-F238E27FC236}">
                <a16:creationId xmlns:a16="http://schemas.microsoft.com/office/drawing/2014/main" id="{8ED21404-0265-954D-8F12-EFC2E8F9F3DA}"/>
              </a:ext>
            </a:extLst>
          </p:cNvPr>
          <p:cNvSpPr txBox="1"/>
          <p:nvPr/>
        </p:nvSpPr>
        <p:spPr>
          <a:xfrm>
            <a:off x="1811080" y="2644496"/>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YES: 4.05</a:t>
            </a:r>
          </a:p>
        </p:txBody>
      </p:sp>
      <p:sp>
        <p:nvSpPr>
          <p:cNvPr id="225" name="ZoneTexte 224">
            <a:extLst>
              <a:ext uri="{FF2B5EF4-FFF2-40B4-BE49-F238E27FC236}">
                <a16:creationId xmlns:a16="http://schemas.microsoft.com/office/drawing/2014/main" id="{21863AF2-C8B8-034F-B1C1-B539B6AEB97C}"/>
              </a:ext>
            </a:extLst>
          </p:cNvPr>
          <p:cNvSpPr txBox="1"/>
          <p:nvPr/>
        </p:nvSpPr>
        <p:spPr>
          <a:xfrm>
            <a:off x="2817628" y="2626779"/>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NO : 4.43</a:t>
            </a:r>
          </a:p>
        </p:txBody>
      </p:sp>
      <p:sp>
        <p:nvSpPr>
          <p:cNvPr id="226" name="ZoneTexte 225">
            <a:extLst>
              <a:ext uri="{FF2B5EF4-FFF2-40B4-BE49-F238E27FC236}">
                <a16:creationId xmlns:a16="http://schemas.microsoft.com/office/drawing/2014/main" id="{04AEC67F-895C-9145-9018-60C22F820F80}"/>
              </a:ext>
            </a:extLst>
          </p:cNvPr>
          <p:cNvSpPr txBox="1"/>
          <p:nvPr/>
        </p:nvSpPr>
        <p:spPr>
          <a:xfrm>
            <a:off x="1811080" y="3122392"/>
            <a:ext cx="783264" cy="307777"/>
          </a:xfrm>
          <a:prstGeom prst="rect">
            <a:avLst/>
          </a:prstGeom>
          <a:noFill/>
          <a:ln>
            <a:noFill/>
          </a:ln>
        </p:spPr>
        <p:txBody>
          <a:bodyPr wrap="square" rtlCol="0">
            <a:spAutoFit/>
          </a:bodyPr>
          <a:lstStyle/>
          <a:p>
            <a:r>
              <a:rPr lang="fr-FR" sz="1400" dirty="0">
                <a:solidFill>
                  <a:prstClr val="black"/>
                </a:solidFill>
                <a:latin typeface="Calibri" panose="020F0502020204030204"/>
              </a:rPr>
              <a:t>1: 4.36</a:t>
            </a:r>
          </a:p>
        </p:txBody>
      </p:sp>
      <p:sp>
        <p:nvSpPr>
          <p:cNvPr id="227" name="ZoneTexte 226">
            <a:extLst>
              <a:ext uri="{FF2B5EF4-FFF2-40B4-BE49-F238E27FC236}">
                <a16:creationId xmlns:a16="http://schemas.microsoft.com/office/drawing/2014/main" id="{62CBB356-8BEE-4049-94E0-CC32B49F7E6F}"/>
              </a:ext>
            </a:extLst>
          </p:cNvPr>
          <p:cNvSpPr txBox="1"/>
          <p:nvPr/>
        </p:nvSpPr>
        <p:spPr>
          <a:xfrm>
            <a:off x="2817628" y="3104675"/>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-1 : 2.79</a:t>
            </a:r>
          </a:p>
        </p:txBody>
      </p:sp>
      <p:sp>
        <p:nvSpPr>
          <p:cNvPr id="228" name="ZoneTexte 227">
            <a:extLst>
              <a:ext uri="{FF2B5EF4-FFF2-40B4-BE49-F238E27FC236}">
                <a16:creationId xmlns:a16="http://schemas.microsoft.com/office/drawing/2014/main" id="{228D3657-A788-4A48-B785-F4053F2D5936}"/>
              </a:ext>
            </a:extLst>
          </p:cNvPr>
          <p:cNvSpPr txBox="1"/>
          <p:nvPr/>
        </p:nvSpPr>
        <p:spPr>
          <a:xfrm>
            <a:off x="1897912" y="3306779"/>
            <a:ext cx="675166" cy="253916"/>
          </a:xfrm>
          <a:prstGeom prst="rect">
            <a:avLst/>
          </a:prstGeom>
          <a:noFill/>
          <a:ln>
            <a:noFill/>
          </a:ln>
        </p:spPr>
        <p:txBody>
          <a:bodyPr wrap="square" rtlCol="0">
            <a:spAutoFit/>
          </a:bodyPr>
          <a:lstStyle/>
          <a:p>
            <a:r>
              <a:rPr lang="fr-FR" sz="1050" dirty="0">
                <a:solidFill>
                  <a:srgbClr val="FF0000"/>
                </a:solidFill>
                <a:latin typeface="Calibri" panose="020F0502020204030204"/>
              </a:rPr>
              <a:t>≈38000</a:t>
            </a:r>
          </a:p>
        </p:txBody>
      </p:sp>
      <p:sp>
        <p:nvSpPr>
          <p:cNvPr id="229" name="ZoneTexte 228">
            <a:extLst>
              <a:ext uri="{FF2B5EF4-FFF2-40B4-BE49-F238E27FC236}">
                <a16:creationId xmlns:a16="http://schemas.microsoft.com/office/drawing/2014/main" id="{C93A10C4-9947-7D4F-AB08-18C0EBE5214B}"/>
              </a:ext>
            </a:extLst>
          </p:cNvPr>
          <p:cNvSpPr txBox="1"/>
          <p:nvPr/>
        </p:nvSpPr>
        <p:spPr>
          <a:xfrm>
            <a:off x="3071426" y="3276280"/>
            <a:ext cx="628703" cy="253916"/>
          </a:xfrm>
          <a:prstGeom prst="rect">
            <a:avLst/>
          </a:prstGeom>
          <a:noFill/>
          <a:ln>
            <a:noFill/>
          </a:ln>
        </p:spPr>
        <p:txBody>
          <a:bodyPr wrap="square" rtlCol="0">
            <a:spAutoFit/>
          </a:bodyPr>
          <a:lstStyle/>
          <a:p>
            <a:r>
              <a:rPr lang="fr-FR" sz="1050" dirty="0">
                <a:solidFill>
                  <a:srgbClr val="FF0000"/>
                </a:solidFill>
                <a:latin typeface="Calibri" panose="020F0502020204030204"/>
              </a:rPr>
              <a:t>≈ 9000</a:t>
            </a:r>
          </a:p>
        </p:txBody>
      </p:sp>
      <p:sp>
        <p:nvSpPr>
          <p:cNvPr id="230" name="ZoneTexte 229">
            <a:extLst>
              <a:ext uri="{FF2B5EF4-FFF2-40B4-BE49-F238E27FC236}">
                <a16:creationId xmlns:a16="http://schemas.microsoft.com/office/drawing/2014/main" id="{17D52730-EB1E-7444-93FE-A183133C30F9}"/>
              </a:ext>
            </a:extLst>
          </p:cNvPr>
          <p:cNvSpPr txBox="1"/>
          <p:nvPr/>
        </p:nvSpPr>
        <p:spPr>
          <a:xfrm>
            <a:off x="1883352" y="2863428"/>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≈47000</a:t>
            </a:r>
          </a:p>
        </p:txBody>
      </p:sp>
      <p:sp>
        <p:nvSpPr>
          <p:cNvPr id="231" name="ZoneTexte 230">
            <a:extLst>
              <a:ext uri="{FF2B5EF4-FFF2-40B4-BE49-F238E27FC236}">
                <a16:creationId xmlns:a16="http://schemas.microsoft.com/office/drawing/2014/main" id="{A55B9B8A-6D77-4348-A669-CD0C5E7A913D}"/>
              </a:ext>
            </a:extLst>
          </p:cNvPr>
          <p:cNvSpPr txBox="1"/>
          <p:nvPr/>
        </p:nvSpPr>
        <p:spPr>
          <a:xfrm>
            <a:off x="2946109" y="2857001"/>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 2000</a:t>
            </a:r>
          </a:p>
        </p:txBody>
      </p:sp>
      <p:sp>
        <p:nvSpPr>
          <p:cNvPr id="232" name="ZoneTexte 231">
            <a:extLst>
              <a:ext uri="{FF2B5EF4-FFF2-40B4-BE49-F238E27FC236}">
                <a16:creationId xmlns:a16="http://schemas.microsoft.com/office/drawing/2014/main" id="{AF2E3538-D2F5-4C43-BD16-171DF326A63B}"/>
              </a:ext>
            </a:extLst>
          </p:cNvPr>
          <p:cNvSpPr txBox="1"/>
          <p:nvPr/>
        </p:nvSpPr>
        <p:spPr>
          <a:xfrm>
            <a:off x="871873" y="3935473"/>
            <a:ext cx="758952" cy="307777"/>
          </a:xfrm>
          <a:prstGeom prst="rect">
            <a:avLst/>
          </a:prstGeom>
          <a:noFill/>
          <a:ln>
            <a:noFill/>
          </a:ln>
        </p:spPr>
        <p:txBody>
          <a:bodyPr wrap="square" rtlCol="0">
            <a:spAutoFit/>
          </a:bodyPr>
          <a:lstStyle/>
          <a:p>
            <a:r>
              <a:rPr lang="fr-FR" sz="1400" dirty="0" err="1">
                <a:solidFill>
                  <a:prstClr val="black"/>
                </a:solidFill>
                <a:latin typeface="Calibri" panose="020F0502020204030204"/>
              </a:rPr>
              <a:t>Family</a:t>
            </a:r>
            <a:endParaRPr lang="fr-FR" sz="1400" dirty="0">
              <a:solidFill>
                <a:prstClr val="black"/>
              </a:solidFill>
              <a:latin typeface="Calibri" panose="020F0502020204030204"/>
            </a:endParaRPr>
          </a:p>
        </p:txBody>
      </p:sp>
      <p:sp>
        <p:nvSpPr>
          <p:cNvPr id="233" name="Accolade ouvrante 232">
            <a:extLst>
              <a:ext uri="{FF2B5EF4-FFF2-40B4-BE49-F238E27FC236}">
                <a16:creationId xmlns:a16="http://schemas.microsoft.com/office/drawing/2014/main" id="{D37E450C-010B-CD46-AEBF-E4478D841ACE}"/>
              </a:ext>
            </a:extLst>
          </p:cNvPr>
          <p:cNvSpPr/>
          <p:nvPr/>
        </p:nvSpPr>
        <p:spPr>
          <a:xfrm>
            <a:off x="1567026" y="3717225"/>
            <a:ext cx="134183" cy="771140"/>
          </a:xfrm>
          <a:prstGeom prst="leftBrace">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34" name="ZoneTexte 233">
            <a:extLst>
              <a:ext uri="{FF2B5EF4-FFF2-40B4-BE49-F238E27FC236}">
                <a16:creationId xmlns:a16="http://schemas.microsoft.com/office/drawing/2014/main" id="{64F7D30E-DDB4-9246-9604-049C3D67A509}"/>
              </a:ext>
            </a:extLst>
          </p:cNvPr>
          <p:cNvSpPr txBox="1"/>
          <p:nvPr/>
        </p:nvSpPr>
        <p:spPr>
          <a:xfrm>
            <a:off x="1811080" y="3712760"/>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YES: 4.28</a:t>
            </a:r>
          </a:p>
        </p:txBody>
      </p:sp>
      <p:sp>
        <p:nvSpPr>
          <p:cNvPr id="235" name="ZoneTexte 234">
            <a:extLst>
              <a:ext uri="{FF2B5EF4-FFF2-40B4-BE49-F238E27FC236}">
                <a16:creationId xmlns:a16="http://schemas.microsoft.com/office/drawing/2014/main" id="{A118A457-C91F-1B43-B56F-483CFF60420D}"/>
              </a:ext>
            </a:extLst>
          </p:cNvPr>
          <p:cNvSpPr txBox="1"/>
          <p:nvPr/>
        </p:nvSpPr>
        <p:spPr>
          <a:xfrm>
            <a:off x="2817628" y="3695043"/>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NO : 3.79</a:t>
            </a:r>
          </a:p>
        </p:txBody>
      </p:sp>
      <p:sp>
        <p:nvSpPr>
          <p:cNvPr id="236" name="ZoneTexte 235">
            <a:extLst>
              <a:ext uri="{FF2B5EF4-FFF2-40B4-BE49-F238E27FC236}">
                <a16:creationId xmlns:a16="http://schemas.microsoft.com/office/drawing/2014/main" id="{8EC73D8C-3A73-2F4E-A0CB-F15389A0445E}"/>
              </a:ext>
            </a:extLst>
          </p:cNvPr>
          <p:cNvSpPr txBox="1"/>
          <p:nvPr/>
        </p:nvSpPr>
        <p:spPr>
          <a:xfrm>
            <a:off x="1811080" y="4190656"/>
            <a:ext cx="783264" cy="307777"/>
          </a:xfrm>
          <a:prstGeom prst="rect">
            <a:avLst/>
          </a:prstGeom>
          <a:noFill/>
          <a:ln>
            <a:noFill/>
          </a:ln>
        </p:spPr>
        <p:txBody>
          <a:bodyPr wrap="square" rtlCol="0">
            <a:spAutoFit/>
          </a:bodyPr>
          <a:lstStyle/>
          <a:p>
            <a:r>
              <a:rPr lang="fr-FR" sz="1400" dirty="0">
                <a:solidFill>
                  <a:prstClr val="black"/>
                </a:solidFill>
                <a:latin typeface="Calibri" panose="020F0502020204030204"/>
              </a:rPr>
              <a:t>1: 4.29</a:t>
            </a:r>
          </a:p>
        </p:txBody>
      </p:sp>
      <p:sp>
        <p:nvSpPr>
          <p:cNvPr id="237" name="ZoneTexte 236">
            <a:extLst>
              <a:ext uri="{FF2B5EF4-FFF2-40B4-BE49-F238E27FC236}">
                <a16:creationId xmlns:a16="http://schemas.microsoft.com/office/drawing/2014/main" id="{80EA4053-89A2-3E46-B015-B2B8811CDBF8}"/>
              </a:ext>
            </a:extLst>
          </p:cNvPr>
          <p:cNvSpPr txBox="1"/>
          <p:nvPr/>
        </p:nvSpPr>
        <p:spPr>
          <a:xfrm>
            <a:off x="2817628" y="4172939"/>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-1 : 3.79</a:t>
            </a:r>
          </a:p>
        </p:txBody>
      </p:sp>
      <p:sp>
        <p:nvSpPr>
          <p:cNvPr id="238" name="ZoneTexte 237">
            <a:extLst>
              <a:ext uri="{FF2B5EF4-FFF2-40B4-BE49-F238E27FC236}">
                <a16:creationId xmlns:a16="http://schemas.microsoft.com/office/drawing/2014/main" id="{753F6362-2B03-F547-8FD0-C894AB9C6D5E}"/>
              </a:ext>
            </a:extLst>
          </p:cNvPr>
          <p:cNvSpPr txBox="1"/>
          <p:nvPr/>
        </p:nvSpPr>
        <p:spPr>
          <a:xfrm>
            <a:off x="1897912" y="4375043"/>
            <a:ext cx="675166" cy="253916"/>
          </a:xfrm>
          <a:prstGeom prst="rect">
            <a:avLst/>
          </a:prstGeom>
          <a:noFill/>
          <a:ln>
            <a:noFill/>
          </a:ln>
        </p:spPr>
        <p:txBody>
          <a:bodyPr wrap="square" rtlCol="0">
            <a:spAutoFit/>
          </a:bodyPr>
          <a:lstStyle/>
          <a:p>
            <a:r>
              <a:rPr lang="fr-FR" sz="1050" dirty="0">
                <a:solidFill>
                  <a:srgbClr val="FF0000"/>
                </a:solidFill>
                <a:latin typeface="Calibri" panose="020F0502020204030204"/>
              </a:rPr>
              <a:t>≈27000</a:t>
            </a:r>
          </a:p>
        </p:txBody>
      </p:sp>
      <p:sp>
        <p:nvSpPr>
          <p:cNvPr id="239" name="ZoneTexte 238">
            <a:extLst>
              <a:ext uri="{FF2B5EF4-FFF2-40B4-BE49-F238E27FC236}">
                <a16:creationId xmlns:a16="http://schemas.microsoft.com/office/drawing/2014/main" id="{D75B6656-C032-9143-AE4A-FFC246ACADF8}"/>
              </a:ext>
            </a:extLst>
          </p:cNvPr>
          <p:cNvSpPr txBox="1"/>
          <p:nvPr/>
        </p:nvSpPr>
        <p:spPr>
          <a:xfrm>
            <a:off x="3071426" y="4344544"/>
            <a:ext cx="628703" cy="253916"/>
          </a:xfrm>
          <a:prstGeom prst="rect">
            <a:avLst/>
          </a:prstGeom>
          <a:noFill/>
          <a:ln>
            <a:noFill/>
          </a:ln>
        </p:spPr>
        <p:txBody>
          <a:bodyPr wrap="square" rtlCol="0">
            <a:spAutoFit/>
          </a:bodyPr>
          <a:lstStyle/>
          <a:p>
            <a:r>
              <a:rPr lang="fr-FR" sz="1050" dirty="0">
                <a:solidFill>
                  <a:srgbClr val="FF0000"/>
                </a:solidFill>
                <a:latin typeface="Calibri" panose="020F0502020204030204"/>
              </a:rPr>
              <a:t>≈ 79</a:t>
            </a:r>
          </a:p>
        </p:txBody>
      </p:sp>
      <p:sp>
        <p:nvSpPr>
          <p:cNvPr id="240" name="ZoneTexte 239">
            <a:extLst>
              <a:ext uri="{FF2B5EF4-FFF2-40B4-BE49-F238E27FC236}">
                <a16:creationId xmlns:a16="http://schemas.microsoft.com/office/drawing/2014/main" id="{41BB1001-C44B-C040-96C4-31A0D0EDA6C0}"/>
              </a:ext>
            </a:extLst>
          </p:cNvPr>
          <p:cNvSpPr txBox="1"/>
          <p:nvPr/>
        </p:nvSpPr>
        <p:spPr>
          <a:xfrm>
            <a:off x="1883352" y="3931692"/>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≈27000</a:t>
            </a:r>
          </a:p>
        </p:txBody>
      </p:sp>
      <p:sp>
        <p:nvSpPr>
          <p:cNvPr id="241" name="ZoneTexte 240">
            <a:extLst>
              <a:ext uri="{FF2B5EF4-FFF2-40B4-BE49-F238E27FC236}">
                <a16:creationId xmlns:a16="http://schemas.microsoft.com/office/drawing/2014/main" id="{780638CB-D1D3-8246-AD42-CF76E754950A}"/>
              </a:ext>
            </a:extLst>
          </p:cNvPr>
          <p:cNvSpPr txBox="1"/>
          <p:nvPr/>
        </p:nvSpPr>
        <p:spPr>
          <a:xfrm>
            <a:off x="2946109" y="3925265"/>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 22000</a:t>
            </a:r>
          </a:p>
        </p:txBody>
      </p:sp>
      <p:sp>
        <p:nvSpPr>
          <p:cNvPr id="242" name="ZoneTexte 241">
            <a:extLst>
              <a:ext uri="{FF2B5EF4-FFF2-40B4-BE49-F238E27FC236}">
                <a16:creationId xmlns:a16="http://schemas.microsoft.com/office/drawing/2014/main" id="{2CA48668-A7C5-5D4E-BB6A-49B0692CAD48}"/>
              </a:ext>
            </a:extLst>
          </p:cNvPr>
          <p:cNvSpPr txBox="1"/>
          <p:nvPr/>
        </p:nvSpPr>
        <p:spPr>
          <a:xfrm>
            <a:off x="871873" y="4914353"/>
            <a:ext cx="758952" cy="307777"/>
          </a:xfrm>
          <a:prstGeom prst="rect">
            <a:avLst/>
          </a:prstGeom>
          <a:noFill/>
          <a:ln>
            <a:noFill/>
          </a:ln>
        </p:spPr>
        <p:txBody>
          <a:bodyPr wrap="square" rtlCol="0">
            <a:spAutoFit/>
          </a:bodyPr>
          <a:lstStyle/>
          <a:p>
            <a:r>
              <a:rPr lang="fr-FR" sz="1400" dirty="0">
                <a:solidFill>
                  <a:prstClr val="black"/>
                </a:solidFill>
                <a:latin typeface="Calibri" panose="020F0502020204030204"/>
              </a:rPr>
              <a:t>Food</a:t>
            </a:r>
          </a:p>
        </p:txBody>
      </p:sp>
      <p:sp>
        <p:nvSpPr>
          <p:cNvPr id="243" name="Accolade ouvrante 242">
            <a:extLst>
              <a:ext uri="{FF2B5EF4-FFF2-40B4-BE49-F238E27FC236}">
                <a16:creationId xmlns:a16="http://schemas.microsoft.com/office/drawing/2014/main" id="{E0041432-E895-1544-A377-11CAC7093F85}"/>
              </a:ext>
            </a:extLst>
          </p:cNvPr>
          <p:cNvSpPr/>
          <p:nvPr/>
        </p:nvSpPr>
        <p:spPr>
          <a:xfrm>
            <a:off x="1567026" y="4696105"/>
            <a:ext cx="134183" cy="771140"/>
          </a:xfrm>
          <a:prstGeom prst="leftBrace">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4" name="ZoneTexte 243">
            <a:extLst>
              <a:ext uri="{FF2B5EF4-FFF2-40B4-BE49-F238E27FC236}">
                <a16:creationId xmlns:a16="http://schemas.microsoft.com/office/drawing/2014/main" id="{B348D4A0-3670-DB4F-A6DE-89571F4E040D}"/>
              </a:ext>
            </a:extLst>
          </p:cNvPr>
          <p:cNvSpPr txBox="1"/>
          <p:nvPr/>
        </p:nvSpPr>
        <p:spPr>
          <a:xfrm>
            <a:off x="1811080" y="4691640"/>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YES: 4.08</a:t>
            </a:r>
          </a:p>
        </p:txBody>
      </p:sp>
      <p:sp>
        <p:nvSpPr>
          <p:cNvPr id="245" name="ZoneTexte 244">
            <a:extLst>
              <a:ext uri="{FF2B5EF4-FFF2-40B4-BE49-F238E27FC236}">
                <a16:creationId xmlns:a16="http://schemas.microsoft.com/office/drawing/2014/main" id="{76ACF5B1-ABDE-BD4B-AC66-49DE04F3447D}"/>
              </a:ext>
            </a:extLst>
          </p:cNvPr>
          <p:cNvSpPr txBox="1"/>
          <p:nvPr/>
        </p:nvSpPr>
        <p:spPr>
          <a:xfrm>
            <a:off x="2817628" y="4673923"/>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NO : 4.06</a:t>
            </a:r>
          </a:p>
        </p:txBody>
      </p:sp>
      <p:sp>
        <p:nvSpPr>
          <p:cNvPr id="246" name="ZoneTexte 245">
            <a:extLst>
              <a:ext uri="{FF2B5EF4-FFF2-40B4-BE49-F238E27FC236}">
                <a16:creationId xmlns:a16="http://schemas.microsoft.com/office/drawing/2014/main" id="{4523886A-01C9-3E40-ADCE-7302DFF2ACDF}"/>
              </a:ext>
            </a:extLst>
          </p:cNvPr>
          <p:cNvSpPr txBox="1"/>
          <p:nvPr/>
        </p:nvSpPr>
        <p:spPr>
          <a:xfrm>
            <a:off x="1811080" y="5169536"/>
            <a:ext cx="783264" cy="307777"/>
          </a:xfrm>
          <a:prstGeom prst="rect">
            <a:avLst/>
          </a:prstGeom>
          <a:noFill/>
          <a:ln>
            <a:noFill/>
          </a:ln>
        </p:spPr>
        <p:txBody>
          <a:bodyPr wrap="square" rtlCol="0">
            <a:spAutoFit/>
          </a:bodyPr>
          <a:lstStyle/>
          <a:p>
            <a:r>
              <a:rPr lang="fr-FR" sz="1400" dirty="0">
                <a:solidFill>
                  <a:prstClr val="black"/>
                </a:solidFill>
                <a:latin typeface="Calibri" panose="020F0502020204030204"/>
              </a:rPr>
              <a:t>1: 4.36</a:t>
            </a:r>
          </a:p>
        </p:txBody>
      </p:sp>
      <p:sp>
        <p:nvSpPr>
          <p:cNvPr id="247" name="ZoneTexte 246">
            <a:extLst>
              <a:ext uri="{FF2B5EF4-FFF2-40B4-BE49-F238E27FC236}">
                <a16:creationId xmlns:a16="http://schemas.microsoft.com/office/drawing/2014/main" id="{30956AC1-52C4-F941-B6E2-DE590AE9910E}"/>
              </a:ext>
            </a:extLst>
          </p:cNvPr>
          <p:cNvSpPr txBox="1"/>
          <p:nvPr/>
        </p:nvSpPr>
        <p:spPr>
          <a:xfrm>
            <a:off x="2817628" y="5151819"/>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-1 : 3.15</a:t>
            </a:r>
          </a:p>
        </p:txBody>
      </p:sp>
      <p:sp>
        <p:nvSpPr>
          <p:cNvPr id="248" name="ZoneTexte 247">
            <a:extLst>
              <a:ext uri="{FF2B5EF4-FFF2-40B4-BE49-F238E27FC236}">
                <a16:creationId xmlns:a16="http://schemas.microsoft.com/office/drawing/2014/main" id="{8F85149F-B558-954C-91B6-DE35C751F819}"/>
              </a:ext>
            </a:extLst>
          </p:cNvPr>
          <p:cNvSpPr txBox="1"/>
          <p:nvPr/>
        </p:nvSpPr>
        <p:spPr>
          <a:xfrm>
            <a:off x="1897912" y="5353923"/>
            <a:ext cx="675166" cy="253916"/>
          </a:xfrm>
          <a:prstGeom prst="rect">
            <a:avLst/>
          </a:prstGeom>
          <a:noFill/>
          <a:ln>
            <a:noFill/>
          </a:ln>
        </p:spPr>
        <p:txBody>
          <a:bodyPr wrap="square" rtlCol="0">
            <a:spAutoFit/>
          </a:bodyPr>
          <a:lstStyle/>
          <a:p>
            <a:r>
              <a:rPr lang="fr-FR" sz="1050" dirty="0">
                <a:solidFill>
                  <a:srgbClr val="FF0000"/>
                </a:solidFill>
                <a:latin typeface="Calibri" panose="020F0502020204030204"/>
              </a:rPr>
              <a:t>≈10000</a:t>
            </a:r>
          </a:p>
        </p:txBody>
      </p:sp>
      <p:sp>
        <p:nvSpPr>
          <p:cNvPr id="249" name="ZoneTexte 248">
            <a:extLst>
              <a:ext uri="{FF2B5EF4-FFF2-40B4-BE49-F238E27FC236}">
                <a16:creationId xmlns:a16="http://schemas.microsoft.com/office/drawing/2014/main" id="{4C068357-10A4-F649-8539-4F131BB861EF}"/>
              </a:ext>
            </a:extLst>
          </p:cNvPr>
          <p:cNvSpPr txBox="1"/>
          <p:nvPr/>
        </p:nvSpPr>
        <p:spPr>
          <a:xfrm>
            <a:off x="3071426" y="5323424"/>
            <a:ext cx="628703" cy="253916"/>
          </a:xfrm>
          <a:prstGeom prst="rect">
            <a:avLst/>
          </a:prstGeom>
          <a:noFill/>
          <a:ln>
            <a:noFill/>
          </a:ln>
        </p:spPr>
        <p:txBody>
          <a:bodyPr wrap="square" rtlCol="0">
            <a:spAutoFit/>
          </a:bodyPr>
          <a:lstStyle/>
          <a:p>
            <a:r>
              <a:rPr lang="fr-FR" sz="1050" dirty="0">
                <a:solidFill>
                  <a:srgbClr val="FF0000"/>
                </a:solidFill>
                <a:latin typeface="Calibri" panose="020F0502020204030204"/>
              </a:rPr>
              <a:t>≈ 3400</a:t>
            </a:r>
          </a:p>
        </p:txBody>
      </p:sp>
      <p:sp>
        <p:nvSpPr>
          <p:cNvPr id="250" name="ZoneTexte 249">
            <a:extLst>
              <a:ext uri="{FF2B5EF4-FFF2-40B4-BE49-F238E27FC236}">
                <a16:creationId xmlns:a16="http://schemas.microsoft.com/office/drawing/2014/main" id="{49C18159-8FFA-FC4D-B490-644F880705C0}"/>
              </a:ext>
            </a:extLst>
          </p:cNvPr>
          <p:cNvSpPr txBox="1"/>
          <p:nvPr/>
        </p:nvSpPr>
        <p:spPr>
          <a:xfrm>
            <a:off x="1883352" y="4910572"/>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≈13400</a:t>
            </a:r>
          </a:p>
        </p:txBody>
      </p:sp>
      <p:sp>
        <p:nvSpPr>
          <p:cNvPr id="251" name="ZoneTexte 250">
            <a:extLst>
              <a:ext uri="{FF2B5EF4-FFF2-40B4-BE49-F238E27FC236}">
                <a16:creationId xmlns:a16="http://schemas.microsoft.com/office/drawing/2014/main" id="{C44F502E-3902-0D45-B74E-E03EB9BC9FEA}"/>
              </a:ext>
            </a:extLst>
          </p:cNvPr>
          <p:cNvSpPr txBox="1"/>
          <p:nvPr/>
        </p:nvSpPr>
        <p:spPr>
          <a:xfrm>
            <a:off x="2946109" y="4904145"/>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 35600</a:t>
            </a:r>
          </a:p>
        </p:txBody>
      </p:sp>
      <p:sp>
        <p:nvSpPr>
          <p:cNvPr id="252" name="ZoneTexte 251">
            <a:extLst>
              <a:ext uri="{FF2B5EF4-FFF2-40B4-BE49-F238E27FC236}">
                <a16:creationId xmlns:a16="http://schemas.microsoft.com/office/drawing/2014/main" id="{FBCBDA1B-0629-564C-8B43-564680B2EF4B}"/>
              </a:ext>
            </a:extLst>
          </p:cNvPr>
          <p:cNvSpPr txBox="1"/>
          <p:nvPr/>
        </p:nvSpPr>
        <p:spPr>
          <a:xfrm>
            <a:off x="798830" y="5893233"/>
            <a:ext cx="878071" cy="307777"/>
          </a:xfrm>
          <a:prstGeom prst="rect">
            <a:avLst/>
          </a:prstGeom>
          <a:noFill/>
          <a:ln>
            <a:noFill/>
          </a:ln>
        </p:spPr>
        <p:txBody>
          <a:bodyPr wrap="square" rtlCol="0">
            <a:spAutoFit/>
          </a:bodyPr>
          <a:lstStyle/>
          <a:p>
            <a:r>
              <a:rPr lang="fr-FR" sz="1400" dirty="0" err="1">
                <a:solidFill>
                  <a:prstClr val="black"/>
                </a:solidFill>
                <a:latin typeface="Calibri" panose="020F0502020204030204"/>
              </a:rPr>
              <a:t>Activities</a:t>
            </a:r>
            <a:endParaRPr lang="fr-FR" sz="1400" dirty="0">
              <a:solidFill>
                <a:prstClr val="black"/>
              </a:solidFill>
              <a:latin typeface="Calibri" panose="020F0502020204030204"/>
            </a:endParaRPr>
          </a:p>
        </p:txBody>
      </p:sp>
      <p:sp>
        <p:nvSpPr>
          <p:cNvPr id="253" name="Accolade ouvrante 252">
            <a:extLst>
              <a:ext uri="{FF2B5EF4-FFF2-40B4-BE49-F238E27FC236}">
                <a16:creationId xmlns:a16="http://schemas.microsoft.com/office/drawing/2014/main" id="{A74336C5-06D2-034C-9240-F08EECC4BD35}"/>
              </a:ext>
            </a:extLst>
          </p:cNvPr>
          <p:cNvSpPr/>
          <p:nvPr/>
        </p:nvSpPr>
        <p:spPr>
          <a:xfrm>
            <a:off x="1567026" y="5648564"/>
            <a:ext cx="134183" cy="771140"/>
          </a:xfrm>
          <a:prstGeom prst="leftBrace">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54" name="ZoneTexte 253">
            <a:extLst>
              <a:ext uri="{FF2B5EF4-FFF2-40B4-BE49-F238E27FC236}">
                <a16:creationId xmlns:a16="http://schemas.microsoft.com/office/drawing/2014/main" id="{5F4E811A-8111-5F4A-BE2E-4DB0E227AD1F}"/>
              </a:ext>
            </a:extLst>
          </p:cNvPr>
          <p:cNvSpPr txBox="1"/>
          <p:nvPr/>
        </p:nvSpPr>
        <p:spPr>
          <a:xfrm>
            <a:off x="1811080" y="5644099"/>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YES: 4.25</a:t>
            </a:r>
          </a:p>
        </p:txBody>
      </p:sp>
      <p:sp>
        <p:nvSpPr>
          <p:cNvPr id="255" name="ZoneTexte 254">
            <a:extLst>
              <a:ext uri="{FF2B5EF4-FFF2-40B4-BE49-F238E27FC236}">
                <a16:creationId xmlns:a16="http://schemas.microsoft.com/office/drawing/2014/main" id="{7ECE51D7-7BEE-774B-A327-4595336C0200}"/>
              </a:ext>
            </a:extLst>
          </p:cNvPr>
          <p:cNvSpPr txBox="1"/>
          <p:nvPr/>
        </p:nvSpPr>
        <p:spPr>
          <a:xfrm>
            <a:off x="2817628" y="5626382"/>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NO : 3.38</a:t>
            </a:r>
          </a:p>
        </p:txBody>
      </p:sp>
      <p:sp>
        <p:nvSpPr>
          <p:cNvPr id="256" name="ZoneTexte 255">
            <a:extLst>
              <a:ext uri="{FF2B5EF4-FFF2-40B4-BE49-F238E27FC236}">
                <a16:creationId xmlns:a16="http://schemas.microsoft.com/office/drawing/2014/main" id="{F307EBF6-9EDF-F74B-82F3-58554CF055A4}"/>
              </a:ext>
            </a:extLst>
          </p:cNvPr>
          <p:cNvSpPr txBox="1"/>
          <p:nvPr/>
        </p:nvSpPr>
        <p:spPr>
          <a:xfrm>
            <a:off x="1811080" y="6121995"/>
            <a:ext cx="783264" cy="307777"/>
          </a:xfrm>
          <a:prstGeom prst="rect">
            <a:avLst/>
          </a:prstGeom>
          <a:noFill/>
          <a:ln>
            <a:noFill/>
          </a:ln>
        </p:spPr>
        <p:txBody>
          <a:bodyPr wrap="square" rtlCol="0">
            <a:spAutoFit/>
          </a:bodyPr>
          <a:lstStyle/>
          <a:p>
            <a:r>
              <a:rPr lang="fr-FR" sz="1400" dirty="0">
                <a:solidFill>
                  <a:prstClr val="black"/>
                </a:solidFill>
                <a:latin typeface="Calibri" panose="020F0502020204030204"/>
              </a:rPr>
              <a:t>1: 4.25</a:t>
            </a:r>
          </a:p>
        </p:txBody>
      </p:sp>
      <p:sp>
        <p:nvSpPr>
          <p:cNvPr id="257" name="ZoneTexte 256">
            <a:extLst>
              <a:ext uri="{FF2B5EF4-FFF2-40B4-BE49-F238E27FC236}">
                <a16:creationId xmlns:a16="http://schemas.microsoft.com/office/drawing/2014/main" id="{CF37E35F-0794-2241-A338-6D3846473A9F}"/>
              </a:ext>
            </a:extLst>
          </p:cNvPr>
          <p:cNvSpPr txBox="1"/>
          <p:nvPr/>
        </p:nvSpPr>
        <p:spPr>
          <a:xfrm>
            <a:off x="2817628" y="6104278"/>
            <a:ext cx="882502" cy="307777"/>
          </a:xfrm>
          <a:prstGeom prst="rect">
            <a:avLst/>
          </a:prstGeom>
          <a:noFill/>
          <a:ln>
            <a:noFill/>
          </a:ln>
        </p:spPr>
        <p:txBody>
          <a:bodyPr wrap="square" rtlCol="0">
            <a:spAutoFit/>
          </a:bodyPr>
          <a:lstStyle/>
          <a:p>
            <a:r>
              <a:rPr lang="fr-FR" sz="1400" dirty="0">
                <a:solidFill>
                  <a:prstClr val="black"/>
                </a:solidFill>
                <a:latin typeface="Calibri" panose="020F0502020204030204"/>
              </a:rPr>
              <a:t>-1 : 2.77</a:t>
            </a:r>
          </a:p>
        </p:txBody>
      </p:sp>
      <p:sp>
        <p:nvSpPr>
          <p:cNvPr id="258" name="ZoneTexte 257">
            <a:extLst>
              <a:ext uri="{FF2B5EF4-FFF2-40B4-BE49-F238E27FC236}">
                <a16:creationId xmlns:a16="http://schemas.microsoft.com/office/drawing/2014/main" id="{A5CC12EF-548E-D346-B240-FD2DC6D7EB5F}"/>
              </a:ext>
            </a:extLst>
          </p:cNvPr>
          <p:cNvSpPr txBox="1"/>
          <p:nvPr/>
        </p:nvSpPr>
        <p:spPr>
          <a:xfrm>
            <a:off x="1897912" y="6306382"/>
            <a:ext cx="675166" cy="253916"/>
          </a:xfrm>
          <a:prstGeom prst="rect">
            <a:avLst/>
          </a:prstGeom>
          <a:noFill/>
          <a:ln>
            <a:noFill/>
          </a:ln>
        </p:spPr>
        <p:txBody>
          <a:bodyPr wrap="square" rtlCol="0">
            <a:spAutoFit/>
          </a:bodyPr>
          <a:lstStyle/>
          <a:p>
            <a:r>
              <a:rPr lang="fr-FR" sz="1050" dirty="0">
                <a:solidFill>
                  <a:srgbClr val="FF0000"/>
                </a:solidFill>
                <a:latin typeface="Calibri" panose="020F0502020204030204"/>
              </a:rPr>
              <a:t>≈38000</a:t>
            </a:r>
          </a:p>
        </p:txBody>
      </p:sp>
      <p:sp>
        <p:nvSpPr>
          <p:cNvPr id="259" name="ZoneTexte 258">
            <a:extLst>
              <a:ext uri="{FF2B5EF4-FFF2-40B4-BE49-F238E27FC236}">
                <a16:creationId xmlns:a16="http://schemas.microsoft.com/office/drawing/2014/main" id="{13E086F7-0568-5E42-94AC-ED877160D150}"/>
              </a:ext>
            </a:extLst>
          </p:cNvPr>
          <p:cNvSpPr txBox="1"/>
          <p:nvPr/>
        </p:nvSpPr>
        <p:spPr>
          <a:xfrm>
            <a:off x="3071426" y="6275883"/>
            <a:ext cx="628703" cy="253916"/>
          </a:xfrm>
          <a:prstGeom prst="rect">
            <a:avLst/>
          </a:prstGeom>
          <a:noFill/>
          <a:ln>
            <a:noFill/>
          </a:ln>
        </p:spPr>
        <p:txBody>
          <a:bodyPr wrap="square" rtlCol="0">
            <a:spAutoFit/>
          </a:bodyPr>
          <a:lstStyle/>
          <a:p>
            <a:r>
              <a:rPr lang="fr-FR" sz="1050" dirty="0">
                <a:solidFill>
                  <a:srgbClr val="FF0000"/>
                </a:solidFill>
                <a:latin typeface="Calibri" panose="020F0502020204030204"/>
              </a:rPr>
              <a:t>≈ 75</a:t>
            </a:r>
          </a:p>
        </p:txBody>
      </p:sp>
      <p:sp>
        <p:nvSpPr>
          <p:cNvPr id="260" name="ZoneTexte 259">
            <a:extLst>
              <a:ext uri="{FF2B5EF4-FFF2-40B4-BE49-F238E27FC236}">
                <a16:creationId xmlns:a16="http://schemas.microsoft.com/office/drawing/2014/main" id="{EE3CA789-46C4-DA48-BD47-984D7E496FBC}"/>
              </a:ext>
            </a:extLst>
          </p:cNvPr>
          <p:cNvSpPr txBox="1"/>
          <p:nvPr/>
        </p:nvSpPr>
        <p:spPr>
          <a:xfrm>
            <a:off x="1883352" y="5863031"/>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≈39000</a:t>
            </a:r>
          </a:p>
        </p:txBody>
      </p:sp>
      <p:sp>
        <p:nvSpPr>
          <p:cNvPr id="261" name="ZoneTexte 260">
            <a:extLst>
              <a:ext uri="{FF2B5EF4-FFF2-40B4-BE49-F238E27FC236}">
                <a16:creationId xmlns:a16="http://schemas.microsoft.com/office/drawing/2014/main" id="{AA31C3AA-B802-7E4E-AA5D-6D0A89502E70}"/>
              </a:ext>
            </a:extLst>
          </p:cNvPr>
          <p:cNvSpPr txBox="1"/>
          <p:nvPr/>
        </p:nvSpPr>
        <p:spPr>
          <a:xfrm>
            <a:off x="2946109" y="5856604"/>
            <a:ext cx="649856" cy="253916"/>
          </a:xfrm>
          <a:prstGeom prst="rect">
            <a:avLst/>
          </a:prstGeom>
          <a:noFill/>
          <a:ln>
            <a:noFill/>
          </a:ln>
        </p:spPr>
        <p:txBody>
          <a:bodyPr wrap="square" rtlCol="0">
            <a:spAutoFit/>
          </a:bodyPr>
          <a:lstStyle/>
          <a:p>
            <a:r>
              <a:rPr lang="fr-FR" sz="1050" dirty="0">
                <a:solidFill>
                  <a:srgbClr val="FF0000"/>
                </a:solidFill>
                <a:latin typeface="Calibri" panose="020F0502020204030204"/>
              </a:rPr>
              <a:t>≈ 10000</a:t>
            </a:r>
          </a:p>
        </p:txBody>
      </p:sp>
      <p:sp>
        <p:nvSpPr>
          <p:cNvPr id="262" name="ZoneTexte 261">
            <a:extLst>
              <a:ext uri="{FF2B5EF4-FFF2-40B4-BE49-F238E27FC236}">
                <a16:creationId xmlns:a16="http://schemas.microsoft.com/office/drawing/2014/main" id="{5BC13309-612A-3042-805B-180525AF4407}"/>
              </a:ext>
            </a:extLst>
          </p:cNvPr>
          <p:cNvSpPr txBox="1"/>
          <p:nvPr/>
        </p:nvSpPr>
        <p:spPr>
          <a:xfrm>
            <a:off x="798832" y="216114"/>
            <a:ext cx="2381693" cy="338554"/>
          </a:xfrm>
          <a:prstGeom prst="rect">
            <a:avLst/>
          </a:prstGeom>
          <a:noFill/>
          <a:ln>
            <a:noFill/>
          </a:ln>
        </p:spPr>
        <p:txBody>
          <a:bodyPr wrap="square" rtlCol="0">
            <a:spAutoFit/>
          </a:bodyPr>
          <a:lstStyle/>
          <a:p>
            <a:r>
              <a:rPr lang="fr-FR" sz="1600" b="1" dirty="0" err="1">
                <a:solidFill>
                  <a:prstClr val="black"/>
                </a:solidFill>
                <a:latin typeface="Calibri" panose="020F0502020204030204"/>
              </a:rPr>
              <a:t>T-Statistics</a:t>
            </a:r>
            <a:r>
              <a:rPr lang="fr-FR" sz="1600" b="1" dirty="0">
                <a:solidFill>
                  <a:prstClr val="black"/>
                </a:solidFill>
                <a:latin typeface="Calibri" panose="020F0502020204030204"/>
              </a:rPr>
              <a:t> and </a:t>
            </a:r>
            <a:r>
              <a:rPr lang="fr-FR" sz="1600" b="1" dirty="0" err="1">
                <a:solidFill>
                  <a:prstClr val="black"/>
                </a:solidFill>
                <a:latin typeface="Calibri" panose="020F0502020204030204"/>
              </a:rPr>
              <a:t>Counts</a:t>
            </a:r>
            <a:endParaRPr lang="fr-FR" sz="1600" b="1" dirty="0">
              <a:solidFill>
                <a:prstClr val="black"/>
              </a:solidFill>
              <a:latin typeface="Calibri" panose="020F0502020204030204"/>
            </a:endParaRPr>
          </a:p>
        </p:txBody>
      </p:sp>
      <p:sp>
        <p:nvSpPr>
          <p:cNvPr id="263" name="Flèche vers la droite 262">
            <a:extLst>
              <a:ext uri="{FF2B5EF4-FFF2-40B4-BE49-F238E27FC236}">
                <a16:creationId xmlns:a16="http://schemas.microsoft.com/office/drawing/2014/main" id="{9C5B10B8-1874-5546-9FD5-6350AC77FF36}"/>
              </a:ext>
            </a:extLst>
          </p:cNvPr>
          <p:cNvSpPr/>
          <p:nvPr/>
        </p:nvSpPr>
        <p:spPr>
          <a:xfrm>
            <a:off x="4575547" y="2823139"/>
            <a:ext cx="1850066" cy="703694"/>
          </a:xfrm>
          <a:prstGeom prst="rightArrow">
            <a:avLst/>
          </a:prstGeom>
          <a:solidFill>
            <a:srgbClr val="E7E6E6">
              <a:lumMod val="1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4" name="Rectangle 263">
            <a:extLst>
              <a:ext uri="{FF2B5EF4-FFF2-40B4-BE49-F238E27FC236}">
                <a16:creationId xmlns:a16="http://schemas.microsoft.com/office/drawing/2014/main" id="{45979B70-C1F3-C947-AEBA-7B3F4BF7D64A}"/>
              </a:ext>
            </a:extLst>
          </p:cNvPr>
          <p:cNvSpPr/>
          <p:nvPr/>
        </p:nvSpPr>
        <p:spPr>
          <a:xfrm rot="19634650">
            <a:off x="3454630" y="4584504"/>
            <a:ext cx="1262265" cy="338555"/>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5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NS: p-value = 0.065</a:t>
            </a:r>
          </a:p>
        </p:txBody>
      </p:sp>
      <p:graphicFrame>
        <p:nvGraphicFramePr>
          <p:cNvPr id="265" name="Tableau 264">
            <a:extLst>
              <a:ext uri="{FF2B5EF4-FFF2-40B4-BE49-F238E27FC236}">
                <a16:creationId xmlns:a16="http://schemas.microsoft.com/office/drawing/2014/main" id="{5A93AFDE-21E9-804E-B609-D1AFE0B3FB8E}"/>
              </a:ext>
            </a:extLst>
          </p:cNvPr>
          <p:cNvGraphicFramePr>
            <a:graphicFrameLocks noGrp="1"/>
          </p:cNvGraphicFramePr>
          <p:nvPr>
            <p:extLst>
              <p:ext uri="{D42A27DB-BD31-4B8C-83A1-F6EECF244321}">
                <p14:modId xmlns:p14="http://schemas.microsoft.com/office/powerpoint/2010/main" val="2250386590"/>
              </p:ext>
            </p:extLst>
          </p:nvPr>
        </p:nvGraphicFramePr>
        <p:xfrm>
          <a:off x="7372695" y="1676259"/>
          <a:ext cx="2675072" cy="3677660"/>
        </p:xfrm>
        <a:graphic>
          <a:graphicData uri="http://schemas.openxmlformats.org/drawingml/2006/table">
            <a:tbl>
              <a:tblPr firstRow="1" bandRow="1"/>
              <a:tblGrid>
                <a:gridCol w="1092804">
                  <a:extLst>
                    <a:ext uri="{9D8B030D-6E8A-4147-A177-3AD203B41FA5}">
                      <a16:colId xmlns:a16="http://schemas.microsoft.com/office/drawing/2014/main" val="741376285"/>
                    </a:ext>
                  </a:extLst>
                </a:gridCol>
                <a:gridCol w="1582268">
                  <a:extLst>
                    <a:ext uri="{9D8B030D-6E8A-4147-A177-3AD203B41FA5}">
                      <a16:colId xmlns:a16="http://schemas.microsoft.com/office/drawing/2014/main" val="2001731781"/>
                    </a:ext>
                  </a:extLst>
                </a:gridCol>
              </a:tblGrid>
              <a:tr h="36776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fr-FR" dirty="0">
                          <a:solidFill>
                            <a:schemeClr val="tx1"/>
                          </a:solidFill>
                        </a:rPr>
                        <a:t>Topics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fr-FR" dirty="0">
                          <a:solidFill>
                            <a:schemeClr val="tx1"/>
                          </a:solidFill>
                        </a:rPr>
                        <a:t>% of </a:t>
                      </a:r>
                      <a:r>
                        <a:rPr lang="fr-FR" dirty="0" err="1">
                          <a:solidFill>
                            <a:schemeClr val="tx1"/>
                          </a:solidFill>
                        </a:rPr>
                        <a:t>cited</a:t>
                      </a:r>
                      <a:endParaRPr lang="fr-FR"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709079495"/>
                  </a:ext>
                </a:extLst>
              </a:tr>
              <a:tr h="3677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err="1">
                          <a:solidFill>
                            <a:schemeClr val="tx1"/>
                          </a:solidFill>
                        </a:rPr>
                        <a:t>Activities</a:t>
                      </a:r>
                      <a:endParaRPr lang="fr-FR"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 80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843574579"/>
                  </a:ext>
                </a:extLst>
              </a:tr>
              <a:tr h="3677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err="1">
                          <a:solidFill>
                            <a:schemeClr val="tx1"/>
                          </a:solidFill>
                        </a:rPr>
                        <a:t>Cost</a:t>
                      </a:r>
                      <a:endParaRPr lang="fr-FR"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 53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376423139"/>
                  </a:ext>
                </a:extLst>
              </a:tr>
              <a:tr h="3677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err="1">
                          <a:solidFill>
                            <a:schemeClr val="tx1"/>
                          </a:solidFill>
                        </a:rPr>
                        <a:t>Family</a:t>
                      </a:r>
                      <a:endParaRPr lang="fr-FR"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 52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520530945"/>
                  </a:ext>
                </a:extLst>
              </a:tr>
              <a:tr h="3677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Food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 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461564878"/>
                  </a:ext>
                </a:extLst>
              </a:tr>
              <a:tr h="3677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Food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 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148577978"/>
                  </a:ext>
                </a:extLst>
              </a:tr>
              <a:tr h="3677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Service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 67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807095433"/>
                  </a:ext>
                </a:extLst>
              </a:tr>
              <a:tr h="3677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Service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 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473144670"/>
                  </a:ext>
                </a:extLst>
              </a:tr>
              <a:tr h="3677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Infra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 77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899061283"/>
                  </a:ext>
                </a:extLst>
              </a:tr>
              <a:tr h="36776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Infra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dirty="0">
                          <a:solidFill>
                            <a:schemeClr val="tx1"/>
                          </a:solidFill>
                        </a:rPr>
                        <a:t>≈ 18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891450557"/>
                  </a:ext>
                </a:extLst>
              </a:tr>
            </a:tbl>
          </a:graphicData>
        </a:graphic>
      </p:graphicFrame>
    </p:spTree>
    <p:extLst>
      <p:ext uri="{BB962C8B-B14F-4D97-AF65-F5344CB8AC3E}">
        <p14:creationId xmlns:p14="http://schemas.microsoft.com/office/powerpoint/2010/main" val="216112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FD1F78-B430-124E-A5B7-29D16FCEF4E2}"/>
              </a:ext>
            </a:extLst>
          </p:cNvPr>
          <p:cNvSpPr>
            <a:spLocks noGrp="1"/>
          </p:cNvSpPr>
          <p:nvPr>
            <p:ph type="title"/>
          </p:nvPr>
        </p:nvSpPr>
        <p:spPr>
          <a:xfrm>
            <a:off x="407989" y="249701"/>
            <a:ext cx="11398545" cy="1044574"/>
          </a:xfrm>
        </p:spPr>
        <p:txBody>
          <a:bodyPr/>
          <a:lstStyle/>
          <a:p>
            <a:r>
              <a:rPr lang="fr-FR" dirty="0" err="1"/>
              <a:t>Hierarchisation</a:t>
            </a:r>
            <a:r>
              <a:rPr lang="fr-FR" dirty="0"/>
              <a:t> </a:t>
            </a:r>
            <a:r>
              <a:rPr lang="fr-FR" dirty="0" err="1"/>
              <a:t>results</a:t>
            </a:r>
            <a:endParaRPr lang="fr-FR" dirty="0"/>
          </a:p>
        </p:txBody>
      </p:sp>
      <p:graphicFrame>
        <p:nvGraphicFramePr>
          <p:cNvPr id="69" name="Tableau 68">
            <a:extLst>
              <a:ext uri="{FF2B5EF4-FFF2-40B4-BE49-F238E27FC236}">
                <a16:creationId xmlns:a16="http://schemas.microsoft.com/office/drawing/2014/main" id="{BD3657A4-F053-4242-AD6C-D6BA4BF66AF8}"/>
              </a:ext>
            </a:extLst>
          </p:cNvPr>
          <p:cNvGraphicFramePr>
            <a:graphicFrameLocks noGrp="1"/>
          </p:cNvGraphicFramePr>
          <p:nvPr>
            <p:extLst>
              <p:ext uri="{D42A27DB-BD31-4B8C-83A1-F6EECF244321}">
                <p14:modId xmlns:p14="http://schemas.microsoft.com/office/powerpoint/2010/main" val="1628083644"/>
              </p:ext>
            </p:extLst>
          </p:nvPr>
        </p:nvGraphicFramePr>
        <p:xfrm>
          <a:off x="2786824" y="1530890"/>
          <a:ext cx="6618352" cy="5195757"/>
        </p:xfrm>
        <a:graphic>
          <a:graphicData uri="http://schemas.openxmlformats.org/drawingml/2006/table">
            <a:tbl>
              <a:tblPr firstRow="1" bandRow="1"/>
              <a:tblGrid>
                <a:gridCol w="1150747">
                  <a:extLst>
                    <a:ext uri="{9D8B030D-6E8A-4147-A177-3AD203B41FA5}">
                      <a16:colId xmlns:a16="http://schemas.microsoft.com/office/drawing/2014/main" val="3509610731"/>
                    </a:ext>
                  </a:extLst>
                </a:gridCol>
                <a:gridCol w="976630">
                  <a:extLst>
                    <a:ext uri="{9D8B030D-6E8A-4147-A177-3AD203B41FA5}">
                      <a16:colId xmlns:a16="http://schemas.microsoft.com/office/drawing/2014/main" val="2557741778"/>
                    </a:ext>
                  </a:extLst>
                </a:gridCol>
                <a:gridCol w="1102360">
                  <a:extLst>
                    <a:ext uri="{9D8B030D-6E8A-4147-A177-3AD203B41FA5}">
                      <a16:colId xmlns:a16="http://schemas.microsoft.com/office/drawing/2014/main" val="1002395601"/>
                    </a:ext>
                  </a:extLst>
                </a:gridCol>
                <a:gridCol w="1252093">
                  <a:extLst>
                    <a:ext uri="{9D8B030D-6E8A-4147-A177-3AD203B41FA5}">
                      <a16:colId xmlns:a16="http://schemas.microsoft.com/office/drawing/2014/main" val="1923076399"/>
                    </a:ext>
                  </a:extLst>
                </a:gridCol>
                <a:gridCol w="1092518">
                  <a:extLst>
                    <a:ext uri="{9D8B030D-6E8A-4147-A177-3AD203B41FA5}">
                      <a16:colId xmlns:a16="http://schemas.microsoft.com/office/drawing/2014/main" val="2796753673"/>
                    </a:ext>
                  </a:extLst>
                </a:gridCol>
                <a:gridCol w="1044004">
                  <a:extLst>
                    <a:ext uri="{9D8B030D-6E8A-4147-A177-3AD203B41FA5}">
                      <a16:colId xmlns:a16="http://schemas.microsoft.com/office/drawing/2014/main" val="1261995247"/>
                    </a:ext>
                  </a:extLst>
                </a:gridCol>
              </a:tblGrid>
              <a:tr h="40738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fr-FR" sz="16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fr-FR" sz="1600" dirty="0">
                          <a:solidFill>
                            <a:schemeClr val="tx1"/>
                          </a:solidFill>
                        </a:rPr>
                        <a:t>ELVEDEN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fr-FR" sz="1600" dirty="0">
                          <a:solidFill>
                            <a:schemeClr val="tx1"/>
                          </a:solidFill>
                        </a:rPr>
                        <a:t>LONGLEAT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fr-FR" sz="1600" dirty="0">
                          <a:solidFill>
                            <a:schemeClr val="tx1"/>
                          </a:solidFill>
                        </a:rPr>
                        <a:t>SHERWOOD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fr-FR" sz="1600" dirty="0">
                          <a:solidFill>
                            <a:schemeClr val="tx1"/>
                          </a:solidFill>
                        </a:rPr>
                        <a:t>WHINFELL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fr-FR" sz="1600" dirty="0">
                          <a:solidFill>
                            <a:schemeClr val="tx1"/>
                          </a:solidFill>
                        </a:rPr>
                        <a:t>WOBURN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885846630"/>
                  </a:ext>
                </a:extLst>
              </a:tr>
              <a:tr h="47883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sz="1600" dirty="0" err="1">
                          <a:solidFill>
                            <a:schemeClr val="tx1"/>
                          </a:solidFill>
                        </a:rPr>
                        <a:t>Activities</a:t>
                      </a:r>
                      <a:endParaRPr lang="fr-FR" sz="16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77.8</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79</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76.2</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79.9</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84.9</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465017792"/>
                  </a:ext>
                </a:extLst>
              </a:tr>
              <a:tr h="47883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sz="1600" dirty="0" err="1">
                          <a:solidFill>
                            <a:schemeClr val="tx1"/>
                          </a:solidFill>
                        </a:rPr>
                        <a:t>Cost</a:t>
                      </a:r>
                      <a:endParaRPr lang="fr-FR" sz="16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53.5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53.2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53.9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53.3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49.2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642354989"/>
                  </a:ext>
                </a:extLst>
              </a:tr>
              <a:tr h="47883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sz="1600" dirty="0" err="1">
                          <a:solidFill>
                            <a:schemeClr val="tx1"/>
                          </a:solidFill>
                        </a:rPr>
                        <a:t>Family</a:t>
                      </a:r>
                      <a:endParaRPr lang="fr-FR" sz="16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56.2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54.9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57.5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solidFill>
                            <a:schemeClr val="tx1"/>
                          </a:solidFill>
                        </a:rPr>
                        <a:t>59.6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52.6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969971501"/>
                  </a:ext>
                </a:extLst>
              </a:tr>
              <a:tr h="47883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sz="1600" dirty="0">
                          <a:solidFill>
                            <a:schemeClr val="tx1"/>
                          </a:solidFill>
                        </a:rPr>
                        <a:t>Food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21.4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19.1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20.6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20.9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21.9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84214888"/>
                  </a:ext>
                </a:extLst>
              </a:tr>
              <a:tr h="47883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sz="1600" dirty="0">
                          <a:solidFill>
                            <a:schemeClr val="tx1"/>
                          </a:solidFill>
                        </a:rPr>
                        <a:t>Food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6.9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6.03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6.5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5.9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6.02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950516759"/>
                  </a:ext>
                </a:extLst>
              </a:tr>
              <a:tr h="47883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sz="1600" dirty="0">
                          <a:solidFill>
                            <a:schemeClr val="tx1"/>
                          </a:solidFill>
                        </a:rPr>
                        <a:t>Service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66.3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67.3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68.4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68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73.8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981941273"/>
                  </a:ext>
                </a:extLst>
              </a:tr>
              <a:tr h="47883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sz="1600" dirty="0">
                          <a:solidFill>
                            <a:schemeClr val="tx1"/>
                          </a:solidFill>
                        </a:rPr>
                        <a:t>Service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7.9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6.9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5.6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419485082"/>
                  </a:ext>
                </a:extLst>
              </a:tr>
              <a:tr h="47883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sz="1600" dirty="0">
                          <a:solidFill>
                            <a:schemeClr val="tx1"/>
                          </a:solidFill>
                        </a:rPr>
                        <a:t>Infra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74.2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76.9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75.5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79.5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81.4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773522415"/>
                  </a:ext>
                </a:extLst>
              </a:tr>
              <a:tr h="47883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sz="1600" dirty="0">
                          <a:solidFill>
                            <a:schemeClr val="tx1"/>
                          </a:solidFill>
                        </a:rPr>
                        <a:t>Infra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20.3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19.8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18.9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16.6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16.7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402169363"/>
                  </a:ext>
                </a:extLst>
              </a:tr>
              <a:tr h="47883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fr-FR" sz="1600" dirty="0" err="1">
                          <a:solidFill>
                            <a:schemeClr val="tx1"/>
                          </a:solidFill>
                        </a:rPr>
                        <a:t>Avg_Rating</a:t>
                      </a:r>
                      <a:endParaRPr lang="fr-FR" sz="16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75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4.04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75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4.05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75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4.09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75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4.20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75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fr-FR" sz="1600" dirty="0">
                          <a:solidFill>
                            <a:schemeClr val="tx1"/>
                          </a:solidFill>
                        </a:rPr>
                        <a:t>4.01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75000"/>
                      </a:srgbClr>
                    </a:solidFill>
                  </a:tcPr>
                </a:tc>
                <a:extLst>
                  <a:ext uri="{0D108BD9-81ED-4DB2-BD59-A6C34878D82A}">
                    <a16:rowId xmlns:a16="http://schemas.microsoft.com/office/drawing/2014/main" val="2095163749"/>
                  </a:ext>
                </a:extLst>
              </a:tr>
            </a:tbl>
          </a:graphicData>
        </a:graphic>
      </p:graphicFrame>
      <p:sp>
        <p:nvSpPr>
          <p:cNvPr id="70" name="ZoneTexte 69">
            <a:extLst>
              <a:ext uri="{FF2B5EF4-FFF2-40B4-BE49-F238E27FC236}">
                <a16:creationId xmlns:a16="http://schemas.microsoft.com/office/drawing/2014/main" id="{F4B54CF8-282F-774C-B53C-9F9C4BD3C130}"/>
              </a:ext>
            </a:extLst>
          </p:cNvPr>
          <p:cNvSpPr txBox="1"/>
          <p:nvPr/>
        </p:nvSpPr>
        <p:spPr>
          <a:xfrm>
            <a:off x="4435623" y="2199934"/>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4.26</a:t>
            </a:r>
            <a:endParaRPr lang="fr-FR" dirty="0">
              <a:solidFill>
                <a:srgbClr val="70AD47">
                  <a:lumMod val="75000"/>
                </a:srgbClr>
              </a:solidFill>
              <a:latin typeface="Calibri" panose="020F0502020204030204"/>
            </a:endParaRPr>
          </a:p>
        </p:txBody>
      </p:sp>
      <p:sp>
        <p:nvSpPr>
          <p:cNvPr id="71" name="ZoneTexte 70">
            <a:extLst>
              <a:ext uri="{FF2B5EF4-FFF2-40B4-BE49-F238E27FC236}">
                <a16:creationId xmlns:a16="http://schemas.microsoft.com/office/drawing/2014/main" id="{0E7D3798-2092-7D48-B635-A0DEFD06AD3A}"/>
              </a:ext>
            </a:extLst>
          </p:cNvPr>
          <p:cNvSpPr txBox="1"/>
          <p:nvPr/>
        </p:nvSpPr>
        <p:spPr>
          <a:xfrm>
            <a:off x="5514062" y="2189302"/>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4.24</a:t>
            </a:r>
            <a:endParaRPr lang="fr-FR" dirty="0">
              <a:solidFill>
                <a:srgbClr val="70AD47">
                  <a:lumMod val="75000"/>
                </a:srgbClr>
              </a:solidFill>
              <a:latin typeface="Calibri" panose="020F0502020204030204"/>
            </a:endParaRPr>
          </a:p>
        </p:txBody>
      </p:sp>
      <p:sp>
        <p:nvSpPr>
          <p:cNvPr id="72" name="ZoneTexte 71">
            <a:extLst>
              <a:ext uri="{FF2B5EF4-FFF2-40B4-BE49-F238E27FC236}">
                <a16:creationId xmlns:a16="http://schemas.microsoft.com/office/drawing/2014/main" id="{ACDCD906-1F51-B041-A7C5-FB7EB2C1629A}"/>
              </a:ext>
            </a:extLst>
          </p:cNvPr>
          <p:cNvSpPr txBox="1"/>
          <p:nvPr/>
        </p:nvSpPr>
        <p:spPr>
          <a:xfrm>
            <a:off x="6746433" y="2189302"/>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4.28</a:t>
            </a:r>
            <a:endParaRPr lang="fr-FR" dirty="0">
              <a:solidFill>
                <a:srgbClr val="70AD47">
                  <a:lumMod val="75000"/>
                </a:srgbClr>
              </a:solidFill>
              <a:latin typeface="Calibri" panose="020F0502020204030204"/>
            </a:endParaRPr>
          </a:p>
        </p:txBody>
      </p:sp>
      <p:sp>
        <p:nvSpPr>
          <p:cNvPr id="73" name="ZoneTexte 72">
            <a:extLst>
              <a:ext uri="{FF2B5EF4-FFF2-40B4-BE49-F238E27FC236}">
                <a16:creationId xmlns:a16="http://schemas.microsoft.com/office/drawing/2014/main" id="{A7B08562-9702-F44C-9E1F-EEE09AA7846F}"/>
              </a:ext>
            </a:extLst>
          </p:cNvPr>
          <p:cNvSpPr txBox="1"/>
          <p:nvPr/>
        </p:nvSpPr>
        <p:spPr>
          <a:xfrm>
            <a:off x="7832463" y="2189302"/>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4.38</a:t>
            </a:r>
            <a:endParaRPr lang="fr-FR" dirty="0">
              <a:solidFill>
                <a:srgbClr val="70AD47">
                  <a:lumMod val="75000"/>
                </a:srgbClr>
              </a:solidFill>
              <a:latin typeface="Calibri" panose="020F0502020204030204"/>
            </a:endParaRPr>
          </a:p>
        </p:txBody>
      </p:sp>
      <p:sp>
        <p:nvSpPr>
          <p:cNvPr id="74" name="ZoneTexte 73">
            <a:extLst>
              <a:ext uri="{FF2B5EF4-FFF2-40B4-BE49-F238E27FC236}">
                <a16:creationId xmlns:a16="http://schemas.microsoft.com/office/drawing/2014/main" id="{57872223-3A44-8749-AD72-BF48237AF2E7}"/>
              </a:ext>
            </a:extLst>
          </p:cNvPr>
          <p:cNvSpPr txBox="1"/>
          <p:nvPr/>
        </p:nvSpPr>
        <p:spPr>
          <a:xfrm>
            <a:off x="8864849" y="2189302"/>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4.14</a:t>
            </a:r>
            <a:endParaRPr lang="fr-FR" dirty="0">
              <a:solidFill>
                <a:srgbClr val="70AD47">
                  <a:lumMod val="75000"/>
                </a:srgbClr>
              </a:solidFill>
              <a:latin typeface="Calibri" panose="020F0502020204030204"/>
            </a:endParaRPr>
          </a:p>
        </p:txBody>
      </p:sp>
      <p:sp>
        <p:nvSpPr>
          <p:cNvPr id="75" name="ZoneTexte 74">
            <a:extLst>
              <a:ext uri="{FF2B5EF4-FFF2-40B4-BE49-F238E27FC236}">
                <a16:creationId xmlns:a16="http://schemas.microsoft.com/office/drawing/2014/main" id="{11552AA6-C89D-9B4D-8AC7-27D550B6CACC}"/>
              </a:ext>
            </a:extLst>
          </p:cNvPr>
          <p:cNvSpPr txBox="1"/>
          <p:nvPr/>
        </p:nvSpPr>
        <p:spPr>
          <a:xfrm>
            <a:off x="4435623" y="2656891"/>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3.82</a:t>
            </a:r>
            <a:endParaRPr lang="fr-FR" dirty="0">
              <a:solidFill>
                <a:srgbClr val="70AD47">
                  <a:lumMod val="75000"/>
                </a:srgbClr>
              </a:solidFill>
              <a:latin typeface="Calibri" panose="020F0502020204030204"/>
            </a:endParaRPr>
          </a:p>
        </p:txBody>
      </p:sp>
      <p:sp>
        <p:nvSpPr>
          <p:cNvPr id="76" name="ZoneTexte 75">
            <a:extLst>
              <a:ext uri="{FF2B5EF4-FFF2-40B4-BE49-F238E27FC236}">
                <a16:creationId xmlns:a16="http://schemas.microsoft.com/office/drawing/2014/main" id="{C1D7E02B-4C86-174C-9040-2368BEA4CE5F}"/>
              </a:ext>
            </a:extLst>
          </p:cNvPr>
          <p:cNvSpPr txBox="1"/>
          <p:nvPr/>
        </p:nvSpPr>
        <p:spPr>
          <a:xfrm>
            <a:off x="5514062" y="2646259"/>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3.78</a:t>
            </a:r>
            <a:endParaRPr lang="fr-FR" dirty="0">
              <a:solidFill>
                <a:srgbClr val="70AD47">
                  <a:lumMod val="75000"/>
                </a:srgbClr>
              </a:solidFill>
              <a:latin typeface="Calibri" panose="020F0502020204030204"/>
            </a:endParaRPr>
          </a:p>
        </p:txBody>
      </p:sp>
      <p:sp>
        <p:nvSpPr>
          <p:cNvPr id="77" name="ZoneTexte 76">
            <a:extLst>
              <a:ext uri="{FF2B5EF4-FFF2-40B4-BE49-F238E27FC236}">
                <a16:creationId xmlns:a16="http://schemas.microsoft.com/office/drawing/2014/main" id="{AFFA4CF2-FB5F-5B43-83A8-18451F38FA3E}"/>
              </a:ext>
            </a:extLst>
          </p:cNvPr>
          <p:cNvSpPr txBox="1"/>
          <p:nvPr/>
        </p:nvSpPr>
        <p:spPr>
          <a:xfrm>
            <a:off x="6746433" y="2646259"/>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3.84</a:t>
            </a:r>
            <a:endParaRPr lang="fr-FR" dirty="0">
              <a:solidFill>
                <a:srgbClr val="70AD47">
                  <a:lumMod val="75000"/>
                </a:srgbClr>
              </a:solidFill>
              <a:latin typeface="Calibri" panose="020F0502020204030204"/>
            </a:endParaRPr>
          </a:p>
        </p:txBody>
      </p:sp>
      <p:sp>
        <p:nvSpPr>
          <p:cNvPr id="78" name="ZoneTexte 77">
            <a:extLst>
              <a:ext uri="{FF2B5EF4-FFF2-40B4-BE49-F238E27FC236}">
                <a16:creationId xmlns:a16="http://schemas.microsoft.com/office/drawing/2014/main" id="{67BD7302-5194-4942-80DA-BDEB9041EBFD}"/>
              </a:ext>
            </a:extLst>
          </p:cNvPr>
          <p:cNvSpPr txBox="1"/>
          <p:nvPr/>
        </p:nvSpPr>
        <p:spPr>
          <a:xfrm>
            <a:off x="7832463" y="2646259"/>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3.97</a:t>
            </a:r>
            <a:endParaRPr lang="fr-FR" dirty="0">
              <a:solidFill>
                <a:srgbClr val="70AD47">
                  <a:lumMod val="75000"/>
                </a:srgbClr>
              </a:solidFill>
              <a:latin typeface="Calibri" panose="020F0502020204030204"/>
            </a:endParaRPr>
          </a:p>
        </p:txBody>
      </p:sp>
      <p:sp>
        <p:nvSpPr>
          <p:cNvPr id="79" name="ZoneTexte 78">
            <a:extLst>
              <a:ext uri="{FF2B5EF4-FFF2-40B4-BE49-F238E27FC236}">
                <a16:creationId xmlns:a16="http://schemas.microsoft.com/office/drawing/2014/main" id="{635B4A00-2A38-E24F-9496-87B7D9F26E76}"/>
              </a:ext>
            </a:extLst>
          </p:cNvPr>
          <p:cNvSpPr txBox="1"/>
          <p:nvPr/>
        </p:nvSpPr>
        <p:spPr>
          <a:xfrm>
            <a:off x="8864849" y="2646259"/>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3.76</a:t>
            </a:r>
            <a:endParaRPr lang="fr-FR" dirty="0">
              <a:solidFill>
                <a:srgbClr val="70AD47">
                  <a:lumMod val="75000"/>
                </a:srgbClr>
              </a:solidFill>
              <a:latin typeface="Calibri" panose="020F0502020204030204"/>
            </a:endParaRPr>
          </a:p>
        </p:txBody>
      </p:sp>
      <p:sp>
        <p:nvSpPr>
          <p:cNvPr id="80" name="ZoneTexte 79">
            <a:extLst>
              <a:ext uri="{FF2B5EF4-FFF2-40B4-BE49-F238E27FC236}">
                <a16:creationId xmlns:a16="http://schemas.microsoft.com/office/drawing/2014/main" id="{3D1F3BF9-06D3-6246-8BD6-376E4A9CB2A2}"/>
              </a:ext>
            </a:extLst>
          </p:cNvPr>
          <p:cNvSpPr txBox="1"/>
          <p:nvPr/>
        </p:nvSpPr>
        <p:spPr>
          <a:xfrm>
            <a:off x="4435623" y="3110267"/>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4.28</a:t>
            </a:r>
            <a:endParaRPr lang="fr-FR" dirty="0">
              <a:solidFill>
                <a:srgbClr val="70AD47">
                  <a:lumMod val="75000"/>
                </a:srgbClr>
              </a:solidFill>
              <a:latin typeface="Calibri" panose="020F0502020204030204"/>
            </a:endParaRPr>
          </a:p>
        </p:txBody>
      </p:sp>
      <p:sp>
        <p:nvSpPr>
          <p:cNvPr id="81" name="ZoneTexte 80">
            <a:extLst>
              <a:ext uri="{FF2B5EF4-FFF2-40B4-BE49-F238E27FC236}">
                <a16:creationId xmlns:a16="http://schemas.microsoft.com/office/drawing/2014/main" id="{4324C678-CA9E-BE4A-BA68-114C0C4961E5}"/>
              </a:ext>
            </a:extLst>
          </p:cNvPr>
          <p:cNvSpPr txBox="1"/>
          <p:nvPr/>
        </p:nvSpPr>
        <p:spPr>
          <a:xfrm>
            <a:off x="5514062" y="3099635"/>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4.27</a:t>
            </a:r>
            <a:endParaRPr lang="fr-FR" dirty="0">
              <a:solidFill>
                <a:srgbClr val="70AD47">
                  <a:lumMod val="75000"/>
                </a:srgbClr>
              </a:solidFill>
              <a:latin typeface="Calibri" panose="020F0502020204030204"/>
            </a:endParaRPr>
          </a:p>
        </p:txBody>
      </p:sp>
      <p:sp>
        <p:nvSpPr>
          <p:cNvPr id="82" name="ZoneTexte 81">
            <a:extLst>
              <a:ext uri="{FF2B5EF4-FFF2-40B4-BE49-F238E27FC236}">
                <a16:creationId xmlns:a16="http://schemas.microsoft.com/office/drawing/2014/main" id="{481D89BC-3FF1-CF4B-B4C8-F81AE2BBAD2F}"/>
              </a:ext>
            </a:extLst>
          </p:cNvPr>
          <p:cNvSpPr txBox="1"/>
          <p:nvPr/>
        </p:nvSpPr>
        <p:spPr>
          <a:xfrm>
            <a:off x="6746433" y="3099635"/>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4.31</a:t>
            </a:r>
            <a:endParaRPr lang="fr-FR" dirty="0">
              <a:solidFill>
                <a:srgbClr val="70AD47">
                  <a:lumMod val="75000"/>
                </a:srgbClr>
              </a:solidFill>
              <a:latin typeface="Calibri" panose="020F0502020204030204"/>
            </a:endParaRPr>
          </a:p>
        </p:txBody>
      </p:sp>
      <p:sp>
        <p:nvSpPr>
          <p:cNvPr id="83" name="ZoneTexte 82">
            <a:extLst>
              <a:ext uri="{FF2B5EF4-FFF2-40B4-BE49-F238E27FC236}">
                <a16:creationId xmlns:a16="http://schemas.microsoft.com/office/drawing/2014/main" id="{BFEDCB62-4CEB-6B4C-8E59-2EEB1E778E9D}"/>
              </a:ext>
            </a:extLst>
          </p:cNvPr>
          <p:cNvSpPr txBox="1"/>
          <p:nvPr/>
        </p:nvSpPr>
        <p:spPr>
          <a:xfrm>
            <a:off x="7832463" y="3099635"/>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4.40</a:t>
            </a:r>
            <a:endParaRPr lang="fr-FR" dirty="0">
              <a:solidFill>
                <a:srgbClr val="70AD47">
                  <a:lumMod val="75000"/>
                </a:srgbClr>
              </a:solidFill>
              <a:latin typeface="Calibri" panose="020F0502020204030204"/>
            </a:endParaRPr>
          </a:p>
        </p:txBody>
      </p:sp>
      <p:sp>
        <p:nvSpPr>
          <p:cNvPr id="84" name="ZoneTexte 83">
            <a:extLst>
              <a:ext uri="{FF2B5EF4-FFF2-40B4-BE49-F238E27FC236}">
                <a16:creationId xmlns:a16="http://schemas.microsoft.com/office/drawing/2014/main" id="{820A19D6-BCFD-8340-B051-3BD4AB417CC2}"/>
              </a:ext>
            </a:extLst>
          </p:cNvPr>
          <p:cNvSpPr txBox="1"/>
          <p:nvPr/>
        </p:nvSpPr>
        <p:spPr>
          <a:xfrm>
            <a:off x="8864849" y="3099635"/>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4.16</a:t>
            </a:r>
            <a:endParaRPr lang="fr-FR" dirty="0">
              <a:solidFill>
                <a:srgbClr val="70AD47">
                  <a:lumMod val="75000"/>
                </a:srgbClr>
              </a:solidFill>
              <a:latin typeface="Calibri" panose="020F0502020204030204"/>
            </a:endParaRPr>
          </a:p>
        </p:txBody>
      </p:sp>
      <p:sp>
        <p:nvSpPr>
          <p:cNvPr id="85" name="ZoneTexte 84">
            <a:extLst>
              <a:ext uri="{FF2B5EF4-FFF2-40B4-BE49-F238E27FC236}">
                <a16:creationId xmlns:a16="http://schemas.microsoft.com/office/drawing/2014/main" id="{8930ADE9-64B8-0749-A457-6F028DC777FF}"/>
              </a:ext>
            </a:extLst>
          </p:cNvPr>
          <p:cNvSpPr txBox="1"/>
          <p:nvPr/>
        </p:nvSpPr>
        <p:spPr>
          <a:xfrm>
            <a:off x="4435623" y="3619518"/>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4.34</a:t>
            </a:r>
            <a:endParaRPr lang="fr-FR" dirty="0">
              <a:solidFill>
                <a:srgbClr val="70AD47">
                  <a:lumMod val="75000"/>
                </a:srgbClr>
              </a:solidFill>
              <a:latin typeface="Calibri" panose="020F0502020204030204"/>
            </a:endParaRPr>
          </a:p>
        </p:txBody>
      </p:sp>
      <p:sp>
        <p:nvSpPr>
          <p:cNvPr id="86" name="ZoneTexte 85">
            <a:extLst>
              <a:ext uri="{FF2B5EF4-FFF2-40B4-BE49-F238E27FC236}">
                <a16:creationId xmlns:a16="http://schemas.microsoft.com/office/drawing/2014/main" id="{D4F90D2E-125F-844F-8646-8BDC02EC8A78}"/>
              </a:ext>
            </a:extLst>
          </p:cNvPr>
          <p:cNvSpPr txBox="1"/>
          <p:nvPr/>
        </p:nvSpPr>
        <p:spPr>
          <a:xfrm>
            <a:off x="5514062" y="360888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4.36</a:t>
            </a:r>
            <a:endParaRPr lang="fr-FR" dirty="0">
              <a:solidFill>
                <a:srgbClr val="70AD47">
                  <a:lumMod val="75000"/>
                </a:srgbClr>
              </a:solidFill>
              <a:latin typeface="Calibri" panose="020F0502020204030204"/>
            </a:endParaRPr>
          </a:p>
        </p:txBody>
      </p:sp>
      <p:sp>
        <p:nvSpPr>
          <p:cNvPr id="87" name="ZoneTexte 86">
            <a:extLst>
              <a:ext uri="{FF2B5EF4-FFF2-40B4-BE49-F238E27FC236}">
                <a16:creationId xmlns:a16="http://schemas.microsoft.com/office/drawing/2014/main" id="{E1E89EC9-012B-B942-92B5-747BED35DEB2}"/>
              </a:ext>
            </a:extLst>
          </p:cNvPr>
          <p:cNvSpPr txBox="1"/>
          <p:nvPr/>
        </p:nvSpPr>
        <p:spPr>
          <a:xfrm>
            <a:off x="6746433" y="360888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4.42</a:t>
            </a:r>
            <a:endParaRPr lang="fr-FR" dirty="0">
              <a:solidFill>
                <a:srgbClr val="70AD47">
                  <a:lumMod val="75000"/>
                </a:srgbClr>
              </a:solidFill>
              <a:latin typeface="Calibri" panose="020F0502020204030204"/>
            </a:endParaRPr>
          </a:p>
        </p:txBody>
      </p:sp>
      <p:sp>
        <p:nvSpPr>
          <p:cNvPr id="88" name="ZoneTexte 87">
            <a:extLst>
              <a:ext uri="{FF2B5EF4-FFF2-40B4-BE49-F238E27FC236}">
                <a16:creationId xmlns:a16="http://schemas.microsoft.com/office/drawing/2014/main" id="{872D8A27-3930-0B4A-B9EA-1C642D599CF9}"/>
              </a:ext>
            </a:extLst>
          </p:cNvPr>
          <p:cNvSpPr txBox="1"/>
          <p:nvPr/>
        </p:nvSpPr>
        <p:spPr>
          <a:xfrm>
            <a:off x="7832463" y="360888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4.45</a:t>
            </a:r>
            <a:endParaRPr lang="fr-FR" dirty="0">
              <a:solidFill>
                <a:srgbClr val="70AD47">
                  <a:lumMod val="75000"/>
                </a:srgbClr>
              </a:solidFill>
              <a:latin typeface="Calibri" panose="020F0502020204030204"/>
            </a:endParaRPr>
          </a:p>
        </p:txBody>
      </p:sp>
      <p:sp>
        <p:nvSpPr>
          <p:cNvPr id="89" name="ZoneTexte 88">
            <a:extLst>
              <a:ext uri="{FF2B5EF4-FFF2-40B4-BE49-F238E27FC236}">
                <a16:creationId xmlns:a16="http://schemas.microsoft.com/office/drawing/2014/main" id="{F4D43C9D-A9EF-7F4D-99A7-889D62C03820}"/>
              </a:ext>
            </a:extLst>
          </p:cNvPr>
          <p:cNvSpPr txBox="1"/>
          <p:nvPr/>
        </p:nvSpPr>
        <p:spPr>
          <a:xfrm>
            <a:off x="8864849" y="360888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4.31</a:t>
            </a:r>
            <a:endParaRPr lang="fr-FR" dirty="0">
              <a:solidFill>
                <a:srgbClr val="70AD47">
                  <a:lumMod val="75000"/>
                </a:srgbClr>
              </a:solidFill>
              <a:latin typeface="Calibri" panose="020F0502020204030204"/>
            </a:endParaRPr>
          </a:p>
        </p:txBody>
      </p:sp>
      <p:sp>
        <p:nvSpPr>
          <p:cNvPr id="90" name="ZoneTexte 89">
            <a:extLst>
              <a:ext uri="{FF2B5EF4-FFF2-40B4-BE49-F238E27FC236}">
                <a16:creationId xmlns:a16="http://schemas.microsoft.com/office/drawing/2014/main" id="{BB60E93C-668D-7743-B728-D4BF71A68A4B}"/>
              </a:ext>
            </a:extLst>
          </p:cNvPr>
          <p:cNvSpPr txBox="1"/>
          <p:nvPr/>
        </p:nvSpPr>
        <p:spPr>
          <a:xfrm>
            <a:off x="4435623" y="4128769"/>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3.15</a:t>
            </a:r>
            <a:endParaRPr lang="fr-FR" dirty="0">
              <a:solidFill>
                <a:srgbClr val="70AD47">
                  <a:lumMod val="75000"/>
                </a:srgbClr>
              </a:solidFill>
              <a:latin typeface="Calibri" panose="020F0502020204030204"/>
            </a:endParaRPr>
          </a:p>
        </p:txBody>
      </p:sp>
      <p:sp>
        <p:nvSpPr>
          <p:cNvPr id="91" name="ZoneTexte 90">
            <a:extLst>
              <a:ext uri="{FF2B5EF4-FFF2-40B4-BE49-F238E27FC236}">
                <a16:creationId xmlns:a16="http://schemas.microsoft.com/office/drawing/2014/main" id="{FAFBF179-01C7-E549-A503-9792A12EC95F}"/>
              </a:ext>
            </a:extLst>
          </p:cNvPr>
          <p:cNvSpPr txBox="1"/>
          <p:nvPr/>
        </p:nvSpPr>
        <p:spPr>
          <a:xfrm>
            <a:off x="5514062" y="4118137"/>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3.17</a:t>
            </a:r>
            <a:endParaRPr lang="fr-FR" dirty="0">
              <a:solidFill>
                <a:srgbClr val="70AD47">
                  <a:lumMod val="75000"/>
                </a:srgbClr>
              </a:solidFill>
              <a:latin typeface="Calibri" panose="020F0502020204030204"/>
            </a:endParaRPr>
          </a:p>
        </p:txBody>
      </p:sp>
      <p:sp>
        <p:nvSpPr>
          <p:cNvPr id="92" name="ZoneTexte 91">
            <a:extLst>
              <a:ext uri="{FF2B5EF4-FFF2-40B4-BE49-F238E27FC236}">
                <a16:creationId xmlns:a16="http://schemas.microsoft.com/office/drawing/2014/main" id="{EAF23A13-28C3-B141-AB86-1F1A4CF69965}"/>
              </a:ext>
            </a:extLst>
          </p:cNvPr>
          <p:cNvSpPr txBox="1"/>
          <p:nvPr/>
        </p:nvSpPr>
        <p:spPr>
          <a:xfrm>
            <a:off x="6746433" y="4118137"/>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3.19</a:t>
            </a:r>
            <a:endParaRPr lang="fr-FR" dirty="0">
              <a:solidFill>
                <a:srgbClr val="70AD47">
                  <a:lumMod val="75000"/>
                </a:srgbClr>
              </a:solidFill>
              <a:latin typeface="Calibri" panose="020F0502020204030204"/>
            </a:endParaRPr>
          </a:p>
        </p:txBody>
      </p:sp>
      <p:sp>
        <p:nvSpPr>
          <p:cNvPr id="93" name="ZoneTexte 92">
            <a:extLst>
              <a:ext uri="{FF2B5EF4-FFF2-40B4-BE49-F238E27FC236}">
                <a16:creationId xmlns:a16="http://schemas.microsoft.com/office/drawing/2014/main" id="{5D2D70FF-B41C-DE41-8EA8-95C0D6F7570C}"/>
              </a:ext>
            </a:extLst>
          </p:cNvPr>
          <p:cNvSpPr txBox="1"/>
          <p:nvPr/>
        </p:nvSpPr>
        <p:spPr>
          <a:xfrm>
            <a:off x="7832463" y="4118137"/>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3.34</a:t>
            </a:r>
            <a:endParaRPr lang="fr-FR" dirty="0">
              <a:solidFill>
                <a:srgbClr val="70AD47">
                  <a:lumMod val="75000"/>
                </a:srgbClr>
              </a:solidFill>
              <a:latin typeface="Calibri" panose="020F0502020204030204"/>
            </a:endParaRPr>
          </a:p>
        </p:txBody>
      </p:sp>
      <p:sp>
        <p:nvSpPr>
          <p:cNvPr id="94" name="ZoneTexte 93">
            <a:extLst>
              <a:ext uri="{FF2B5EF4-FFF2-40B4-BE49-F238E27FC236}">
                <a16:creationId xmlns:a16="http://schemas.microsoft.com/office/drawing/2014/main" id="{6420A06E-D9E2-8345-BBF4-3E096BCF9223}"/>
              </a:ext>
            </a:extLst>
          </p:cNvPr>
          <p:cNvSpPr txBox="1"/>
          <p:nvPr/>
        </p:nvSpPr>
        <p:spPr>
          <a:xfrm>
            <a:off x="8864849" y="4118137"/>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2.94</a:t>
            </a:r>
            <a:endParaRPr lang="fr-FR" dirty="0">
              <a:solidFill>
                <a:srgbClr val="70AD47">
                  <a:lumMod val="75000"/>
                </a:srgbClr>
              </a:solidFill>
              <a:latin typeface="Calibri" panose="020F0502020204030204"/>
            </a:endParaRPr>
          </a:p>
        </p:txBody>
      </p:sp>
      <p:sp>
        <p:nvSpPr>
          <p:cNvPr id="95" name="ZoneTexte 94">
            <a:extLst>
              <a:ext uri="{FF2B5EF4-FFF2-40B4-BE49-F238E27FC236}">
                <a16:creationId xmlns:a16="http://schemas.microsoft.com/office/drawing/2014/main" id="{C4ABBAEC-E505-9D41-BC1A-E8E2EFDD2605}"/>
              </a:ext>
            </a:extLst>
          </p:cNvPr>
          <p:cNvSpPr txBox="1"/>
          <p:nvPr/>
        </p:nvSpPr>
        <p:spPr>
          <a:xfrm>
            <a:off x="4446256" y="454689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4.15</a:t>
            </a:r>
            <a:endParaRPr lang="fr-FR" dirty="0">
              <a:solidFill>
                <a:srgbClr val="70AD47">
                  <a:lumMod val="75000"/>
                </a:srgbClr>
              </a:solidFill>
              <a:latin typeface="Calibri" panose="020F0502020204030204"/>
            </a:endParaRPr>
          </a:p>
        </p:txBody>
      </p:sp>
      <p:sp>
        <p:nvSpPr>
          <p:cNvPr id="96" name="ZoneTexte 95">
            <a:extLst>
              <a:ext uri="{FF2B5EF4-FFF2-40B4-BE49-F238E27FC236}">
                <a16:creationId xmlns:a16="http://schemas.microsoft.com/office/drawing/2014/main" id="{E58471CF-E3D6-4340-9406-F4A8BFF34609}"/>
              </a:ext>
            </a:extLst>
          </p:cNvPr>
          <p:cNvSpPr txBox="1"/>
          <p:nvPr/>
        </p:nvSpPr>
        <p:spPr>
          <a:xfrm>
            <a:off x="5514062" y="4536264"/>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4.14</a:t>
            </a:r>
            <a:endParaRPr lang="fr-FR" dirty="0">
              <a:solidFill>
                <a:srgbClr val="70AD47">
                  <a:lumMod val="75000"/>
                </a:srgbClr>
              </a:solidFill>
              <a:latin typeface="Calibri" panose="020F0502020204030204"/>
            </a:endParaRPr>
          </a:p>
        </p:txBody>
      </p:sp>
      <p:sp>
        <p:nvSpPr>
          <p:cNvPr id="97" name="ZoneTexte 96">
            <a:extLst>
              <a:ext uri="{FF2B5EF4-FFF2-40B4-BE49-F238E27FC236}">
                <a16:creationId xmlns:a16="http://schemas.microsoft.com/office/drawing/2014/main" id="{747A8AF4-22BD-164F-8902-5F5F8B6F2C79}"/>
              </a:ext>
            </a:extLst>
          </p:cNvPr>
          <p:cNvSpPr txBox="1"/>
          <p:nvPr/>
        </p:nvSpPr>
        <p:spPr>
          <a:xfrm>
            <a:off x="6746433" y="4536264"/>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4.19</a:t>
            </a:r>
            <a:endParaRPr lang="fr-FR" dirty="0">
              <a:solidFill>
                <a:srgbClr val="70AD47">
                  <a:lumMod val="75000"/>
                </a:srgbClr>
              </a:solidFill>
              <a:latin typeface="Calibri" panose="020F0502020204030204"/>
            </a:endParaRPr>
          </a:p>
        </p:txBody>
      </p:sp>
      <p:sp>
        <p:nvSpPr>
          <p:cNvPr id="98" name="ZoneTexte 97">
            <a:extLst>
              <a:ext uri="{FF2B5EF4-FFF2-40B4-BE49-F238E27FC236}">
                <a16:creationId xmlns:a16="http://schemas.microsoft.com/office/drawing/2014/main" id="{F69CDD2C-ACA0-4946-B8DF-ED24800B8DBD}"/>
              </a:ext>
            </a:extLst>
          </p:cNvPr>
          <p:cNvSpPr txBox="1"/>
          <p:nvPr/>
        </p:nvSpPr>
        <p:spPr>
          <a:xfrm>
            <a:off x="7832463" y="4536264"/>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4.28</a:t>
            </a:r>
            <a:endParaRPr lang="fr-FR" dirty="0">
              <a:solidFill>
                <a:srgbClr val="70AD47">
                  <a:lumMod val="75000"/>
                </a:srgbClr>
              </a:solidFill>
              <a:latin typeface="Calibri" panose="020F0502020204030204"/>
            </a:endParaRPr>
          </a:p>
        </p:txBody>
      </p:sp>
      <p:sp>
        <p:nvSpPr>
          <p:cNvPr id="99" name="ZoneTexte 98">
            <a:extLst>
              <a:ext uri="{FF2B5EF4-FFF2-40B4-BE49-F238E27FC236}">
                <a16:creationId xmlns:a16="http://schemas.microsoft.com/office/drawing/2014/main" id="{B12656D7-0B2F-244B-B4CF-6D89400C2AAC}"/>
              </a:ext>
            </a:extLst>
          </p:cNvPr>
          <p:cNvSpPr txBox="1"/>
          <p:nvPr/>
        </p:nvSpPr>
        <p:spPr>
          <a:xfrm>
            <a:off x="8864849" y="4536264"/>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4.12</a:t>
            </a:r>
            <a:endParaRPr lang="fr-FR" dirty="0">
              <a:solidFill>
                <a:srgbClr val="70AD47">
                  <a:lumMod val="75000"/>
                </a:srgbClr>
              </a:solidFill>
              <a:latin typeface="Calibri" panose="020F0502020204030204"/>
            </a:endParaRPr>
          </a:p>
        </p:txBody>
      </p:sp>
      <p:sp>
        <p:nvSpPr>
          <p:cNvPr id="100" name="ZoneTexte 99">
            <a:extLst>
              <a:ext uri="{FF2B5EF4-FFF2-40B4-BE49-F238E27FC236}">
                <a16:creationId xmlns:a16="http://schemas.microsoft.com/office/drawing/2014/main" id="{696F8A33-379B-E64D-A4A8-651BB884E0EA}"/>
              </a:ext>
            </a:extLst>
          </p:cNvPr>
          <p:cNvSpPr txBox="1"/>
          <p:nvPr/>
        </p:nvSpPr>
        <p:spPr>
          <a:xfrm>
            <a:off x="4435623" y="5000272"/>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2.37</a:t>
            </a:r>
            <a:endParaRPr lang="fr-FR" dirty="0">
              <a:solidFill>
                <a:srgbClr val="70AD47">
                  <a:lumMod val="75000"/>
                </a:srgbClr>
              </a:solidFill>
              <a:latin typeface="Calibri" panose="020F0502020204030204"/>
            </a:endParaRPr>
          </a:p>
        </p:txBody>
      </p:sp>
      <p:sp>
        <p:nvSpPr>
          <p:cNvPr id="101" name="ZoneTexte 100">
            <a:extLst>
              <a:ext uri="{FF2B5EF4-FFF2-40B4-BE49-F238E27FC236}">
                <a16:creationId xmlns:a16="http://schemas.microsoft.com/office/drawing/2014/main" id="{A64CD47D-4DF4-9543-8E98-1D6467919BB7}"/>
              </a:ext>
            </a:extLst>
          </p:cNvPr>
          <p:cNvSpPr txBox="1"/>
          <p:nvPr/>
        </p:nvSpPr>
        <p:spPr>
          <a:xfrm>
            <a:off x="5514062" y="4989640"/>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2.26</a:t>
            </a:r>
            <a:endParaRPr lang="fr-FR" dirty="0">
              <a:solidFill>
                <a:srgbClr val="70AD47">
                  <a:lumMod val="75000"/>
                </a:srgbClr>
              </a:solidFill>
              <a:latin typeface="Calibri" panose="020F0502020204030204"/>
            </a:endParaRPr>
          </a:p>
        </p:txBody>
      </p:sp>
      <p:sp>
        <p:nvSpPr>
          <p:cNvPr id="102" name="ZoneTexte 101">
            <a:extLst>
              <a:ext uri="{FF2B5EF4-FFF2-40B4-BE49-F238E27FC236}">
                <a16:creationId xmlns:a16="http://schemas.microsoft.com/office/drawing/2014/main" id="{994EBC19-9948-D44F-8F40-1D2D277C434C}"/>
              </a:ext>
            </a:extLst>
          </p:cNvPr>
          <p:cNvSpPr txBox="1"/>
          <p:nvPr/>
        </p:nvSpPr>
        <p:spPr>
          <a:xfrm>
            <a:off x="6746433" y="4989640"/>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2.28</a:t>
            </a:r>
            <a:endParaRPr lang="fr-FR" dirty="0">
              <a:solidFill>
                <a:srgbClr val="70AD47">
                  <a:lumMod val="75000"/>
                </a:srgbClr>
              </a:solidFill>
              <a:latin typeface="Calibri" panose="020F0502020204030204"/>
            </a:endParaRPr>
          </a:p>
        </p:txBody>
      </p:sp>
      <p:sp>
        <p:nvSpPr>
          <p:cNvPr id="103" name="ZoneTexte 102">
            <a:extLst>
              <a:ext uri="{FF2B5EF4-FFF2-40B4-BE49-F238E27FC236}">
                <a16:creationId xmlns:a16="http://schemas.microsoft.com/office/drawing/2014/main" id="{F8B2B542-18BD-E44B-B442-58E70960B1FB}"/>
              </a:ext>
            </a:extLst>
          </p:cNvPr>
          <p:cNvSpPr txBox="1"/>
          <p:nvPr/>
        </p:nvSpPr>
        <p:spPr>
          <a:xfrm>
            <a:off x="7832463" y="4989640"/>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2.36</a:t>
            </a:r>
            <a:endParaRPr lang="fr-FR" dirty="0">
              <a:solidFill>
                <a:srgbClr val="70AD47">
                  <a:lumMod val="75000"/>
                </a:srgbClr>
              </a:solidFill>
              <a:latin typeface="Calibri" panose="020F0502020204030204"/>
            </a:endParaRPr>
          </a:p>
        </p:txBody>
      </p:sp>
      <p:sp>
        <p:nvSpPr>
          <p:cNvPr id="104" name="ZoneTexte 103">
            <a:extLst>
              <a:ext uri="{FF2B5EF4-FFF2-40B4-BE49-F238E27FC236}">
                <a16:creationId xmlns:a16="http://schemas.microsoft.com/office/drawing/2014/main" id="{FAC52E60-A45D-2841-BEEA-138FA02CBEC9}"/>
              </a:ext>
            </a:extLst>
          </p:cNvPr>
          <p:cNvSpPr txBox="1"/>
          <p:nvPr/>
        </p:nvSpPr>
        <p:spPr>
          <a:xfrm>
            <a:off x="8864849" y="4989640"/>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2.25</a:t>
            </a:r>
            <a:endParaRPr lang="fr-FR" dirty="0">
              <a:solidFill>
                <a:srgbClr val="70AD47">
                  <a:lumMod val="75000"/>
                </a:srgbClr>
              </a:solidFill>
              <a:latin typeface="Calibri" panose="020F0502020204030204"/>
            </a:endParaRPr>
          </a:p>
        </p:txBody>
      </p:sp>
      <p:sp>
        <p:nvSpPr>
          <p:cNvPr id="105" name="ZoneTexte 104">
            <a:extLst>
              <a:ext uri="{FF2B5EF4-FFF2-40B4-BE49-F238E27FC236}">
                <a16:creationId xmlns:a16="http://schemas.microsoft.com/office/drawing/2014/main" id="{607A2E1E-776B-3D47-ACF9-DB57F661C146}"/>
              </a:ext>
            </a:extLst>
          </p:cNvPr>
          <p:cNvSpPr txBox="1"/>
          <p:nvPr/>
        </p:nvSpPr>
        <p:spPr>
          <a:xfrm>
            <a:off x="4446256" y="5520398"/>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4.37</a:t>
            </a:r>
            <a:endParaRPr lang="fr-FR" dirty="0">
              <a:solidFill>
                <a:srgbClr val="70AD47">
                  <a:lumMod val="75000"/>
                </a:srgbClr>
              </a:solidFill>
              <a:latin typeface="Calibri" panose="020F0502020204030204"/>
            </a:endParaRPr>
          </a:p>
        </p:txBody>
      </p:sp>
      <p:sp>
        <p:nvSpPr>
          <p:cNvPr id="106" name="ZoneTexte 105">
            <a:extLst>
              <a:ext uri="{FF2B5EF4-FFF2-40B4-BE49-F238E27FC236}">
                <a16:creationId xmlns:a16="http://schemas.microsoft.com/office/drawing/2014/main" id="{35471A8E-CCB9-1F45-B859-915291302EF5}"/>
              </a:ext>
            </a:extLst>
          </p:cNvPr>
          <p:cNvSpPr txBox="1"/>
          <p:nvPr/>
        </p:nvSpPr>
        <p:spPr>
          <a:xfrm>
            <a:off x="5524695" y="550976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4.36</a:t>
            </a:r>
            <a:endParaRPr lang="fr-FR" dirty="0">
              <a:solidFill>
                <a:srgbClr val="70AD47">
                  <a:lumMod val="75000"/>
                </a:srgbClr>
              </a:solidFill>
              <a:latin typeface="Calibri" panose="020F0502020204030204"/>
            </a:endParaRPr>
          </a:p>
        </p:txBody>
      </p:sp>
      <p:sp>
        <p:nvSpPr>
          <p:cNvPr id="107" name="ZoneTexte 106">
            <a:extLst>
              <a:ext uri="{FF2B5EF4-FFF2-40B4-BE49-F238E27FC236}">
                <a16:creationId xmlns:a16="http://schemas.microsoft.com/office/drawing/2014/main" id="{5B107F6A-84AA-1549-A405-2F56E611E492}"/>
              </a:ext>
            </a:extLst>
          </p:cNvPr>
          <p:cNvSpPr txBox="1"/>
          <p:nvPr/>
        </p:nvSpPr>
        <p:spPr>
          <a:xfrm>
            <a:off x="6757066" y="550976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4.39</a:t>
            </a:r>
            <a:endParaRPr lang="fr-FR" dirty="0">
              <a:solidFill>
                <a:srgbClr val="70AD47">
                  <a:lumMod val="75000"/>
                </a:srgbClr>
              </a:solidFill>
              <a:latin typeface="Calibri" panose="020F0502020204030204"/>
            </a:endParaRPr>
          </a:p>
        </p:txBody>
      </p:sp>
      <p:sp>
        <p:nvSpPr>
          <p:cNvPr id="108" name="ZoneTexte 107">
            <a:extLst>
              <a:ext uri="{FF2B5EF4-FFF2-40B4-BE49-F238E27FC236}">
                <a16:creationId xmlns:a16="http://schemas.microsoft.com/office/drawing/2014/main" id="{4CF86063-20DC-9744-A034-334B012591D4}"/>
              </a:ext>
            </a:extLst>
          </p:cNvPr>
          <p:cNvSpPr txBox="1"/>
          <p:nvPr/>
        </p:nvSpPr>
        <p:spPr>
          <a:xfrm>
            <a:off x="7843096" y="550976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4.46</a:t>
            </a:r>
            <a:endParaRPr lang="fr-FR" dirty="0">
              <a:solidFill>
                <a:srgbClr val="70AD47">
                  <a:lumMod val="75000"/>
                </a:srgbClr>
              </a:solidFill>
              <a:latin typeface="Calibri" panose="020F0502020204030204"/>
            </a:endParaRPr>
          </a:p>
        </p:txBody>
      </p:sp>
      <p:sp>
        <p:nvSpPr>
          <p:cNvPr id="109" name="ZoneTexte 108">
            <a:extLst>
              <a:ext uri="{FF2B5EF4-FFF2-40B4-BE49-F238E27FC236}">
                <a16:creationId xmlns:a16="http://schemas.microsoft.com/office/drawing/2014/main" id="{FED07169-FAE1-E844-8380-1522F29482FD}"/>
              </a:ext>
            </a:extLst>
          </p:cNvPr>
          <p:cNvSpPr txBox="1"/>
          <p:nvPr/>
        </p:nvSpPr>
        <p:spPr>
          <a:xfrm>
            <a:off x="8875482" y="550976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4.25</a:t>
            </a:r>
            <a:endParaRPr lang="fr-FR" dirty="0">
              <a:solidFill>
                <a:srgbClr val="70AD47">
                  <a:lumMod val="75000"/>
                </a:srgbClr>
              </a:solidFill>
              <a:latin typeface="Calibri" panose="020F0502020204030204"/>
            </a:endParaRPr>
          </a:p>
        </p:txBody>
      </p:sp>
      <p:sp>
        <p:nvSpPr>
          <p:cNvPr id="110" name="ZoneTexte 109">
            <a:extLst>
              <a:ext uri="{FF2B5EF4-FFF2-40B4-BE49-F238E27FC236}">
                <a16:creationId xmlns:a16="http://schemas.microsoft.com/office/drawing/2014/main" id="{212A1EFB-E5CA-C74A-A464-4996F2C955FD}"/>
              </a:ext>
            </a:extLst>
          </p:cNvPr>
          <p:cNvSpPr txBox="1"/>
          <p:nvPr/>
        </p:nvSpPr>
        <p:spPr>
          <a:xfrm>
            <a:off x="4446256" y="5955848"/>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2.78</a:t>
            </a:r>
            <a:endParaRPr lang="fr-FR" dirty="0">
              <a:solidFill>
                <a:srgbClr val="70AD47">
                  <a:lumMod val="75000"/>
                </a:srgbClr>
              </a:solidFill>
              <a:latin typeface="Calibri" panose="020F0502020204030204"/>
            </a:endParaRPr>
          </a:p>
        </p:txBody>
      </p:sp>
      <p:sp>
        <p:nvSpPr>
          <p:cNvPr id="111" name="ZoneTexte 110">
            <a:extLst>
              <a:ext uri="{FF2B5EF4-FFF2-40B4-BE49-F238E27FC236}">
                <a16:creationId xmlns:a16="http://schemas.microsoft.com/office/drawing/2014/main" id="{6EEB778F-8851-9647-B044-2CFABE09C639}"/>
              </a:ext>
            </a:extLst>
          </p:cNvPr>
          <p:cNvSpPr txBox="1"/>
          <p:nvPr/>
        </p:nvSpPr>
        <p:spPr>
          <a:xfrm>
            <a:off x="5524695" y="594521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2.79</a:t>
            </a:r>
            <a:endParaRPr lang="fr-FR" dirty="0">
              <a:solidFill>
                <a:srgbClr val="70AD47">
                  <a:lumMod val="75000"/>
                </a:srgbClr>
              </a:solidFill>
              <a:latin typeface="Calibri" panose="020F0502020204030204"/>
            </a:endParaRPr>
          </a:p>
        </p:txBody>
      </p:sp>
      <p:sp>
        <p:nvSpPr>
          <p:cNvPr id="112" name="ZoneTexte 111">
            <a:extLst>
              <a:ext uri="{FF2B5EF4-FFF2-40B4-BE49-F238E27FC236}">
                <a16:creationId xmlns:a16="http://schemas.microsoft.com/office/drawing/2014/main" id="{A4E06141-6C76-EE43-8E62-F7C4A1F26265}"/>
              </a:ext>
            </a:extLst>
          </p:cNvPr>
          <p:cNvSpPr txBox="1"/>
          <p:nvPr/>
        </p:nvSpPr>
        <p:spPr>
          <a:xfrm>
            <a:off x="6757066" y="594521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2.79</a:t>
            </a:r>
            <a:endParaRPr lang="fr-FR" dirty="0">
              <a:solidFill>
                <a:srgbClr val="70AD47">
                  <a:lumMod val="75000"/>
                </a:srgbClr>
              </a:solidFill>
              <a:latin typeface="Calibri" panose="020F0502020204030204"/>
            </a:endParaRPr>
          </a:p>
        </p:txBody>
      </p:sp>
      <p:sp>
        <p:nvSpPr>
          <p:cNvPr id="113" name="ZoneTexte 112">
            <a:extLst>
              <a:ext uri="{FF2B5EF4-FFF2-40B4-BE49-F238E27FC236}">
                <a16:creationId xmlns:a16="http://schemas.microsoft.com/office/drawing/2014/main" id="{588D5893-71C0-BE4B-A290-C6DC96A729D7}"/>
              </a:ext>
            </a:extLst>
          </p:cNvPr>
          <p:cNvSpPr txBox="1"/>
          <p:nvPr/>
        </p:nvSpPr>
        <p:spPr>
          <a:xfrm>
            <a:off x="7843096" y="594521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2.87</a:t>
            </a:r>
            <a:endParaRPr lang="fr-FR" dirty="0">
              <a:solidFill>
                <a:srgbClr val="70AD47">
                  <a:lumMod val="75000"/>
                </a:srgbClr>
              </a:solidFill>
              <a:latin typeface="Calibri" panose="020F0502020204030204"/>
            </a:endParaRPr>
          </a:p>
        </p:txBody>
      </p:sp>
      <p:sp>
        <p:nvSpPr>
          <p:cNvPr id="114" name="ZoneTexte 113">
            <a:extLst>
              <a:ext uri="{FF2B5EF4-FFF2-40B4-BE49-F238E27FC236}">
                <a16:creationId xmlns:a16="http://schemas.microsoft.com/office/drawing/2014/main" id="{99E12ED5-11A2-C74A-91A3-42D52EFD3DFA}"/>
              </a:ext>
            </a:extLst>
          </p:cNvPr>
          <p:cNvSpPr txBox="1"/>
          <p:nvPr/>
        </p:nvSpPr>
        <p:spPr>
          <a:xfrm>
            <a:off x="8875482" y="5945216"/>
            <a:ext cx="457200" cy="261610"/>
          </a:xfrm>
          <a:prstGeom prst="rect">
            <a:avLst/>
          </a:prstGeom>
          <a:noFill/>
        </p:spPr>
        <p:txBody>
          <a:bodyPr wrap="square" rtlCol="0">
            <a:spAutoFit/>
          </a:bodyPr>
          <a:lstStyle/>
          <a:p>
            <a:r>
              <a:rPr lang="fr-FR" sz="1100" dirty="0">
                <a:solidFill>
                  <a:srgbClr val="70AD47">
                    <a:lumMod val="75000"/>
                  </a:srgbClr>
                </a:solidFill>
                <a:latin typeface="Calibri" panose="020F0502020204030204"/>
              </a:rPr>
              <a:t>2.84</a:t>
            </a:r>
            <a:endParaRPr lang="fr-FR" dirty="0">
              <a:solidFill>
                <a:srgbClr val="70AD47">
                  <a:lumMod val="75000"/>
                </a:srgbClr>
              </a:solidFill>
              <a:latin typeface="Calibri" panose="020F0502020204030204"/>
            </a:endParaRPr>
          </a:p>
        </p:txBody>
      </p:sp>
    </p:spTree>
    <p:extLst>
      <p:ext uri="{BB962C8B-B14F-4D97-AF65-F5344CB8AC3E}">
        <p14:creationId xmlns:p14="http://schemas.microsoft.com/office/powerpoint/2010/main" val="3378134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Theme FDT V1_13032017">
  <a:themeElements>
    <a:clrScheme name="Custom 2">
      <a:dk1>
        <a:sysClr val="windowText" lastClr="000000"/>
      </a:dk1>
      <a:lt1>
        <a:srgbClr val="FFFFFF"/>
      </a:lt1>
      <a:dk2>
        <a:srgbClr val="22759E"/>
      </a:dk2>
      <a:lt2>
        <a:srgbClr val="939393"/>
      </a:lt2>
      <a:accent1>
        <a:srgbClr val="EEEEEE"/>
      </a:accent1>
      <a:accent2>
        <a:srgbClr val="E39774"/>
      </a:accent2>
      <a:accent3>
        <a:srgbClr val="3DBFA1"/>
      </a:accent3>
      <a:accent4>
        <a:srgbClr val="326273"/>
      </a:accent4>
      <a:accent5>
        <a:srgbClr val="04BFC8"/>
      </a:accent5>
      <a:accent6>
        <a:srgbClr val="04D4DE"/>
      </a:accent6>
      <a:hlink>
        <a:srgbClr val="0563C1"/>
      </a:hlink>
      <a:folHlink>
        <a:srgbClr val="954F72"/>
      </a:folHlink>
    </a:clrScheme>
    <a:fontScheme name="Custom 1">
      <a:majorFont>
        <a:latin typeface="Montserrat"/>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 FDT V1_13032017" id="{F9C680C4-3532-4C6A-8AB9-5D0CB2B048A2}" vid="{E242A4C6-AA06-41A4-A12C-0C9E28E492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441A3F76A8A348A9423B3F45277654" ma:contentTypeVersion="6" ma:contentTypeDescription="Create a new document." ma:contentTypeScope="" ma:versionID="f9c125965daf133c2089263f7908ab10">
  <xsd:schema xmlns:xsd="http://www.w3.org/2001/XMLSchema" xmlns:xs="http://www.w3.org/2001/XMLSchema" xmlns:p="http://schemas.microsoft.com/office/2006/metadata/properties" xmlns:ns2="69bf1f1d-093b-4aa0-9c3b-d4668e0adc05" targetNamespace="http://schemas.microsoft.com/office/2006/metadata/properties" ma:root="true" ma:fieldsID="2436c6d60703f91680b3f6b5ef02c65e" ns2:_="">
    <xsd:import namespace="69bf1f1d-093b-4aa0-9c3b-d4668e0adc0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bf1f1d-093b-4aa0-9c3b-d4668e0adc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6563F7-2387-48F9-A5F6-7D4D41EB667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9bf1f1d-093b-4aa0-9c3b-d4668e0adc05"/>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C529F536-3378-4B40-8911-F64656AC6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bf1f1d-093b-4aa0-9c3b-d4668e0adc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905CC0-AF73-45E9-99ED-4A68ED8165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284</TotalTime>
  <Words>1406</Words>
  <Application>Microsoft Macintosh PowerPoint</Application>
  <PresentationFormat>Grand écran</PresentationFormat>
  <Paragraphs>638</Paragraphs>
  <Slides>3</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3</vt:i4>
      </vt:variant>
    </vt:vector>
  </HeadingPairs>
  <TitlesOfParts>
    <vt:vector size="9" baseType="lpstr">
      <vt:lpstr>Arial</vt:lpstr>
      <vt:lpstr>Calibri</vt:lpstr>
      <vt:lpstr>Lato</vt:lpstr>
      <vt:lpstr>Montserrat</vt:lpstr>
      <vt:lpstr>1_Theme FDT V1_13032017</vt:lpstr>
      <vt:lpstr>think-cell Slide</vt:lpstr>
      <vt:lpstr>Semi-supervised learning : propagation results</vt:lpstr>
      <vt:lpstr>Hierarchisation results</vt:lpstr>
      <vt:lpstr>Hierarchisation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Conseils Template</dc:title>
  <dc:creator>SLEIMAN Jean-Pierre</dc:creator>
  <cp:lastModifiedBy>LAMOTHE, Thibaud</cp:lastModifiedBy>
  <cp:revision>9</cp:revision>
  <cp:lastPrinted>2017-08-28T06:55:21Z</cp:lastPrinted>
  <dcterms:created xsi:type="dcterms:W3CDTF">2017-03-13T11:31:11Z</dcterms:created>
  <dcterms:modified xsi:type="dcterms:W3CDTF">2019-03-12T14:28:31Z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0x01010094441A3F76A8A348A9423B3F45277654</vt:lpwstr>
  </property>
  <property fmtid="{D5CDD505-2E9C-101B-9397-08002B2CF9AE}" pid="3" name="AuthorIds_UIVersion_2560">
    <vt:lpwstr>16</vt:lpwstr>
  </property>
  <property fmtid="{D5CDD505-2E9C-101B-9397-08002B2CF9AE}" pid="4" name="AuthorIds_UIVersion_1024">
    <vt:lpwstr>6</vt:lpwstr>
  </property>
  <property fmtid="{D5CDD505-2E9C-101B-9397-08002B2CF9AE}" pid="5" name="AuthorIds_UIVersion_1536">
    <vt:lpwstr>6</vt:lpwstr>
  </property>
</Properties>
</file>