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5/20/16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2608BC-35AA-4929-B95F-51CB39BCA3C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0200"/>
            <a:ext cx="8229240" cy="4804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Images from SEM DIC Challenge Sample14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Subset size: [64 64] px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Subset spacing: 8 px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Reference-to-deformed (per spec for images)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I.e. “cumulative”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Only two images given for a particular disp. field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Mean +/- St.d across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y-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dir for each px in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-dir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Every eighth error bar shown for visual clarity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-145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FM Testing FIDIC (Low)</a:t>
            </a:r>
            <a:endParaRPr/>
          </a:p>
        </p:txBody>
      </p:sp>
      <p:pic>
        <p:nvPicPr>
          <p:cNvPr id="42" name="Picture 6" descr=""/>
          <p:cNvPicPr/>
          <p:nvPr/>
        </p:nvPicPr>
        <p:blipFill>
          <a:blip r:embed="rId1"/>
          <a:srcRect l="2275" t="0" r="3056" b="0"/>
          <a:stretch/>
        </p:blipFill>
        <p:spPr>
          <a:xfrm>
            <a:off x="441360" y="810000"/>
            <a:ext cx="7148160" cy="4164480"/>
          </a:xfrm>
          <a:prstGeom prst="rect">
            <a:avLst/>
          </a:prstGeom>
          <a:ln>
            <a:noFill/>
          </a:ln>
        </p:spPr>
      </p:pic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5852160" y="4663440"/>
            <a:ext cx="3264120" cy="213948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7403040" y="4180680"/>
            <a:ext cx="181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Blaber </a:t>
            </a:r>
            <a:r>
              <a:rPr i="1" lang="en-US" strike="noStrike">
                <a:solidFill>
                  <a:srgbClr val="000000"/>
                </a:solidFill>
                <a:latin typeface="Calibri"/>
              </a:rPr>
              <a:t>et al.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2015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-145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FM Testing FIDIC (Mid)</a:t>
            </a:r>
            <a:endParaRPr/>
          </a:p>
        </p:txBody>
      </p:sp>
      <p:pic>
        <p:nvPicPr>
          <p:cNvPr id="46" name="Picture 6" descr=""/>
          <p:cNvPicPr/>
          <p:nvPr/>
        </p:nvPicPr>
        <p:blipFill>
          <a:blip r:embed="rId1"/>
          <a:srcRect l="4090" t="1286" r="4431" b="1850"/>
          <a:stretch/>
        </p:blipFill>
        <p:spPr>
          <a:xfrm>
            <a:off x="146160" y="794880"/>
            <a:ext cx="8698320" cy="487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-145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FM Testing FIDIC (High)</a:t>
            </a:r>
            <a:endParaRPr/>
          </a:p>
        </p:txBody>
      </p:sp>
      <p:pic>
        <p:nvPicPr>
          <p:cNvPr id="48" name="Picture 6" descr=""/>
          <p:cNvPicPr/>
          <p:nvPr/>
        </p:nvPicPr>
        <p:blipFill>
          <a:blip r:embed="rId1"/>
          <a:srcRect l="6136" t="1887" r="5752" b="2755"/>
          <a:stretch/>
        </p:blipFill>
        <p:spPr>
          <a:xfrm>
            <a:off x="275040" y="822240"/>
            <a:ext cx="6961320" cy="399708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2"/>
          <a:stretch/>
        </p:blipFill>
        <p:spPr>
          <a:xfrm>
            <a:off x="6035040" y="4663440"/>
            <a:ext cx="3108600" cy="207900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7403040" y="4089240"/>
            <a:ext cx="181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Blaber </a:t>
            </a:r>
            <a:r>
              <a:rPr i="1" lang="en-US" strike="noStrike">
                <a:solidFill>
                  <a:srgbClr val="000000"/>
                </a:solidFill>
                <a:latin typeface="Calibri"/>
              </a:rPr>
              <a:t>et al.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2015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