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301" r:id="rId5"/>
    <p:sldId id="300" r:id="rId6"/>
    <p:sldId id="260" r:id="rId7"/>
    <p:sldId id="261" r:id="rId8"/>
    <p:sldId id="293" r:id="rId9"/>
    <p:sldId id="294" r:id="rId10"/>
    <p:sldId id="263" r:id="rId11"/>
    <p:sldId id="264" r:id="rId12"/>
    <p:sldId id="262" r:id="rId13"/>
    <p:sldId id="266" r:id="rId14"/>
    <p:sldId id="267" r:id="rId15"/>
    <p:sldId id="268" r:id="rId16"/>
    <p:sldId id="270" r:id="rId17"/>
    <p:sldId id="273" r:id="rId18"/>
    <p:sldId id="269" r:id="rId19"/>
    <p:sldId id="295" r:id="rId20"/>
    <p:sldId id="278" r:id="rId21"/>
    <p:sldId id="281" r:id="rId22"/>
    <p:sldId id="297" r:id="rId23"/>
    <p:sldId id="286" r:id="rId24"/>
    <p:sldId id="302" r:id="rId25"/>
    <p:sldId id="303" r:id="rId26"/>
    <p:sldId id="288" r:id="rId27"/>
    <p:sldId id="298" r:id="rId28"/>
    <p:sldId id="299" r:id="rId29"/>
    <p:sldId id="291" r:id="rId30"/>
    <p:sldId id="265" r:id="rId31"/>
    <p:sldId id="282" r:id="rId32"/>
    <p:sldId id="292" r:id="rId3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E8B"/>
    <a:srgbClr val="EB9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2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99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05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0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6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82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167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48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18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40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1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D9B-BE88-4148-BE32-6CCB0FE6727E}" type="datetimeFigureOut">
              <a:rPr lang="da-DK" smtClean="0"/>
              <a:pPr/>
              <a:t>16-06-2020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35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microsoft.com/office/2007/relationships/hdphoto" Target="../media/hdphoto2.wdp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6024" y="260648"/>
            <a:ext cx="7772400" cy="6192688"/>
          </a:xfrm>
        </p:spPr>
        <p:txBody>
          <a:bodyPr>
            <a:noAutofit/>
          </a:bodyPr>
          <a:lstStyle/>
          <a:p>
            <a:r>
              <a:rPr lang="es-VE" sz="7200" b="1" dirty="0" err="1">
                <a:solidFill>
                  <a:schemeClr val="bg1"/>
                </a:solidFill>
                <a:latin typeface="Ubuntu Medium" panose="020B0604030602030204" pitchFamily="34" charset="0"/>
              </a:rPr>
              <a:t>Hello</a:t>
            </a:r>
            <a:r>
              <a:rPr lang="es-VE" sz="7200" b="1" dirty="0">
                <a:solidFill>
                  <a:schemeClr val="bg1"/>
                </a:solidFill>
                <a:latin typeface="Ubuntu Medium" panose="020B0604030602030204" pitchFamily="34" charset="0"/>
              </a:rPr>
              <a:t> Hello </a:t>
            </a:r>
            <a:br>
              <a:rPr lang="es-VE" sz="7200" b="1" dirty="0">
                <a:solidFill>
                  <a:schemeClr val="bg1"/>
                </a:solidFill>
                <a:latin typeface="Ubuntu Medium" panose="020B0604030602030204" pitchFamily="34" charset="0"/>
              </a:rPr>
            </a:br>
            <a:br>
              <a:rPr lang="es-VE" sz="7200" dirty="0">
                <a:solidFill>
                  <a:schemeClr val="bg1"/>
                </a:solidFill>
                <a:latin typeface="Playfair Display Black" panose="00000A00000000000000" pitchFamily="2" charset="0"/>
              </a:rPr>
            </a:br>
            <a:r>
              <a:rPr lang="da-DK" sz="7200" b="1" dirty="0">
                <a:solidFill>
                  <a:schemeClr val="bg1"/>
                </a:solidFill>
                <a:latin typeface="Ubuntu Medium" panose="020B0604030602030204" pitchFamily="34" charset="0"/>
              </a:rPr>
              <a:t>#PyConCo2020</a:t>
            </a:r>
            <a:endParaRPr lang="da-DK" sz="72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Natural </a:t>
            </a:r>
            <a:r>
              <a:rPr lang="es-VE" b="1" dirty="0" err="1">
                <a:solidFill>
                  <a:srgbClr val="FC2E8B"/>
                </a:solidFill>
                <a:latin typeface="Ubuntu Medium" panose="020B0604030602030204" pitchFamily="34" charset="0"/>
              </a:rPr>
              <a:t>Languaje</a:t>
            </a:r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 </a:t>
            </a:r>
            <a:r>
              <a:rPr lang="es-VE" b="1" dirty="0" err="1">
                <a:solidFill>
                  <a:srgbClr val="FC2E8B"/>
                </a:solidFill>
                <a:latin typeface="Ubuntu Medium" panose="020B0604030602030204" pitchFamily="34" charset="0"/>
              </a:rPr>
              <a:t>Processing</a:t>
            </a:r>
            <a:b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</a:br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(NLP )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532037"/>
            <a:ext cx="8229600" cy="392129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Is the study that it try to understand, analyze, interpret and obtain mean of human languaje with a computer to will be used in data science, AI and linguistics.</a:t>
            </a:r>
          </a:p>
          <a:p>
            <a:pPr>
              <a:spcBef>
                <a:spcPts val="1000"/>
              </a:spcBef>
              <a:buNone/>
            </a:pP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The main idea is perceive of a set of words the intention of its creator.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NLP applications: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20933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Translation: 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It is the most used application because it allows you to understand more quickly the text written in another language.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Automatic summarization: </a:t>
            </a:r>
            <a:r>
              <a:rPr lang="es-VE" sz="2000" dirty="0">
                <a:solidFill>
                  <a:schemeClr val="bg1"/>
                </a:solidFill>
                <a:latin typeface="Ubuntu" panose="020B0504030602030204" pitchFamily="34" charset="0"/>
              </a:rPr>
              <a:t>the idea is get a reduced version of a text created by extraction or abstraction.</a:t>
            </a:r>
          </a:p>
          <a:p>
            <a:pPr>
              <a:spcBef>
                <a:spcPts val="1000"/>
              </a:spcBef>
            </a:pP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Chatbots: </a:t>
            </a:r>
            <a:r>
              <a:rPr lang="es-VE" sz="2000" dirty="0">
                <a:solidFill>
                  <a:schemeClr val="bg1"/>
                </a:solidFill>
                <a:latin typeface="Ubuntu" panose="020B0504030602030204" pitchFamily="34" charset="0"/>
              </a:rPr>
              <a:t>A system capable of having a coherent conversation with a human about a specific topic.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0547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Sentiment Analysis: </a:t>
            </a: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Identify subjective information in texts as judgments or opinions used for companies and famous people that want to be aware of their reputation on the internet</a:t>
            </a:r>
            <a:r>
              <a:rPr lang="es-VE" sz="2000" spc="300" dirty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  <a:endParaRPr lang="da-DK" sz="2000" spc="3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22530" name="Picture 2" descr="https://www.kdnuggets.com/images/sentiment-fig-1-689.jpg"/>
          <p:cNvPicPr>
            <a:picLocks noChangeAspect="1" noChangeArrowheads="1"/>
          </p:cNvPicPr>
          <p:nvPr/>
        </p:nvPicPr>
        <p:blipFill rotWithShape="1">
          <a:blip r:embed="rId2" cstate="print"/>
          <a:srcRect l="728" r="-1"/>
          <a:stretch/>
        </p:blipFill>
        <p:spPr bwMode="auto">
          <a:xfrm>
            <a:off x="2088036" y="2348880"/>
            <a:ext cx="4953825" cy="3744416"/>
          </a:xfrm>
          <a:prstGeom prst="rect">
            <a:avLst/>
          </a:prstGeom>
          <a:noFill/>
          <a:ln w="3175">
            <a:solidFill>
              <a:srgbClr val="FC2E8B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/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Steps for Sentiment Analysis: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28674" name="AutoShape 2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6" name="AutoShape 4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8" name="AutoShape 6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80" name="AutoShape 8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44005"/>
            <a:ext cx="5626968" cy="4065315"/>
          </a:xfrm>
        </p:spPr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Social Network: </a:t>
            </a: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Twitter</a:t>
            </a:r>
          </a:p>
          <a:p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 algn="just"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Twitter is what is happening in the world and what people are talking about at the moment. You can access Twitter on the Web or from your mobile device.</a:t>
            </a: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23554" name="Picture 2" descr="C:\Users\Freddy\AppData\Local\Microsoft\Windows\INetCache\IE\9XHSTH3V\Twitter_bird_logo_2012.svg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C2E8B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660232" y="4005064"/>
            <a:ext cx="1385721" cy="1124744"/>
          </a:xfrm>
          <a:prstGeom prst="rect">
            <a:avLst/>
          </a:prstGeom>
          <a:noFill/>
        </p:spPr>
      </p:pic>
      <p:sp>
        <p:nvSpPr>
          <p:cNvPr id="17410" name="AutoShape 2" descr="blob:https://web.whatsapp.com/0e6cd73c-92c3-4bf0-b211-5495e7611b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7412" name="AutoShape 4" descr="blob:https://web.whatsapp.com/0e6cd73c-92c3-4bf0-b211-5495e7611b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API Twitter: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Twitter provides companies, developers and users programmatic access to data through its API (application programming interface).</a:t>
            </a:r>
          </a:p>
          <a:p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  	You should be a twitter developer account and create an app to request the access tokens.</a:t>
            </a:r>
          </a:p>
          <a:p>
            <a:pPr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Note: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We only access public information</a:t>
            </a: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915816" y="6093296"/>
            <a:ext cx="377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>
                <a:solidFill>
                  <a:srgbClr val="FC2E8B"/>
                </a:solidFill>
              </a:rPr>
              <a:t>https://developer.twitter.com/en.html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9183" r="1338" b="10940"/>
          <a:stretch/>
        </p:blipFill>
        <p:spPr bwMode="auto">
          <a:xfrm>
            <a:off x="-1" y="1643089"/>
            <a:ext cx="9144001" cy="4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137746"/>
            <a:ext cx="301807" cy="2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rgbClr val="FC2E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0" name="Imagen 9" descr="Escape the Classroom – Escape room voor het onderwij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131337"/>
            <a:ext cx="309166" cy="3091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41330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Tweepy: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An easy-to-use Python library for accessing the Twitter API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Install with : </a:t>
            </a:r>
          </a:p>
          <a:p>
            <a:pPr>
              <a:spcBef>
                <a:spcPts val="1000"/>
              </a:spcBef>
              <a:buNone/>
            </a:pPr>
            <a:endParaRPr lang="es-VE" sz="2000" b="1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 lvl="0">
              <a:spcBef>
                <a:spcPts val="1000"/>
              </a:spcBef>
            </a:pPr>
            <a:r>
              <a:rPr lang="es-VE" sz="2000" b="1" dirty="0" err="1">
                <a:solidFill>
                  <a:srgbClr val="FC2E8B"/>
                </a:solidFill>
                <a:latin typeface="Ubuntu" panose="020B0504030602030204" pitchFamily="34" charset="0"/>
              </a:rPr>
              <a:t>Csv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Is a Python module for creating CSV files.</a:t>
            </a:r>
          </a:p>
          <a:p>
            <a:pPr lvl="0">
              <a:spcBef>
                <a:spcPts val="1000"/>
              </a:spcBef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endParaRPr lang="es-VE" sz="2000" b="1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2438819" y="2456646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tweepy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  <p:sp>
        <p:nvSpPr>
          <p:cNvPr id="10" name="Tekstboks 9"/>
          <p:cNvSpPr txBox="1"/>
          <p:nvPr/>
        </p:nvSpPr>
        <p:spPr>
          <a:xfrm>
            <a:off x="2438819" y="3789040"/>
            <a:ext cx="238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install python-csv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Rectángulo"/>
          <p:cNvSpPr/>
          <p:nvPr/>
        </p:nvSpPr>
        <p:spPr>
          <a:xfrm>
            <a:off x="0" y="6093296"/>
            <a:ext cx="914400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1429619"/>
          </a:xfrm>
        </p:spPr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Twitter Archiver:</a:t>
            </a: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 is an Add-ons in Drive Spreadsheet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help us to extract data of twitter with the parameters given.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595016" y="6093296"/>
            <a:ext cx="829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>
                <a:solidFill>
                  <a:srgbClr val="FC2E8B"/>
                </a:solidFill>
                <a:latin typeface="Ubuntu" panose="020B0504030602030204" pitchFamily="34" charset="0"/>
              </a:rPr>
              <a:t>https://docs.google.com/spreadsheets/d/1tUlLulV5Y-yWivYHnLw4zWh7DEKDCC7DNVbtqPXEnZU/edit?usp=sharing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643" b="4952"/>
          <a:stretch/>
        </p:blipFill>
        <p:spPr bwMode="auto">
          <a:xfrm>
            <a:off x="1187624" y="2546538"/>
            <a:ext cx="6336704" cy="304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 descr="javascript - My ASP.NET website displays a paper &lt;strong&gt;icon&lt;/strong&gt; a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3" y="6021288"/>
            <a:ext cx="349007" cy="34900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rgbClr val="FC2E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8904" y="1652935"/>
            <a:ext cx="5915000" cy="41330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da-DK" sz="2000" b="1" dirty="0" err="1">
                <a:solidFill>
                  <a:srgbClr val="FC2E8B"/>
                </a:solidFill>
                <a:latin typeface="Ubuntu" panose="020B0504030602030204" pitchFamily="34" charset="0"/>
              </a:rPr>
              <a:t>Facebook-Scraper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Scrape </a:t>
            </a:r>
            <a:r>
              <a:rPr lang="en-US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Facebook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 public pages without an API key. Inspired by twitter-scraper.</a:t>
            </a: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Install with : </a:t>
            </a:r>
          </a:p>
          <a:p>
            <a:pPr>
              <a:spcBef>
                <a:spcPts val="1000"/>
              </a:spcBef>
              <a:buNone/>
            </a:pPr>
            <a:endParaRPr lang="es-VE" sz="2000" b="1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11760" y="2708920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facebook-scraper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64" y="3573016"/>
            <a:ext cx="1794444" cy="1794444"/>
          </a:xfrm>
          <a:prstGeom prst="rect">
            <a:avLst/>
          </a:prstGeom>
        </p:spPr>
      </p:pic>
      <p:pic>
        <p:nvPicPr>
          <p:cNvPr id="8" name="Picture 2" descr="https://avatars1.githubusercontent.com/u/18338774?s=400&amp;v=4">
            <a:extLst>
              <a:ext uri="{FF2B5EF4-FFF2-40B4-BE49-F238E27FC236}">
                <a16:creationId xmlns:a16="http://schemas.microsoft.com/office/drawing/2014/main" id="{1D150780-4494-48C4-9E0F-5B03A598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Angelica Landazabal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199"/>
            <a:ext cx="3898776" cy="4754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Science Engineering and a technology lover. (</a:t>
            </a:r>
            <a:r>
              <a:rPr lang="en-US" sz="1600" dirty="0" err="1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Karateka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too)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like the development of web applications, marketing and, of course, data analysis ;)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motivates me to continue learning about various IT topics, personal / professional growth and helping others so they are also motivated to learn.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"Keep going" is my motto :)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5549516" y="5435932"/>
            <a:ext cx="289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>
                <a:ea typeface="Open Sans" panose="020B0606030504020204" pitchFamily="34" charset="0"/>
                <a:cs typeface="Open Sans" panose="020B0606030504020204" pitchFamily="34" charset="0"/>
              </a:rPr>
              <a:t>angelica.informatik@gmail.com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5549516" y="5795972"/>
            <a:ext cx="126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 err="1">
                <a:ea typeface="Open Sans" panose="020B0606030504020204" pitchFamily="34" charset="0"/>
                <a:cs typeface="Open Sans" panose="020B0606030504020204" pitchFamily="34" charset="0"/>
              </a:rPr>
              <a:t>ALandazabal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5549516" y="6156012"/>
            <a:ext cx="1653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>
                <a:ea typeface="Open Sans" panose="020B0606030504020204" pitchFamily="34" charset="0"/>
                <a:cs typeface="Open Sans" panose="020B0606030504020204" pitchFamily="34" charset="0"/>
              </a:rPr>
              <a:t>@ALandazabal15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82" y="5805264"/>
            <a:ext cx="360040" cy="360040"/>
          </a:xfrm>
          <a:prstGeom prst="rect">
            <a:avLst/>
          </a:prstGeom>
        </p:spPr>
      </p:pic>
      <p:pic>
        <p:nvPicPr>
          <p:cNvPr id="13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3286" y="5517232"/>
            <a:ext cx="288032" cy="288032"/>
          </a:xfrm>
          <a:prstGeom prst="rect">
            <a:avLst/>
          </a:prstGeom>
          <a:noFill/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69" y="1412777"/>
            <a:ext cx="3888431" cy="3888431"/>
          </a:xfrm>
          <a:prstGeom prst="rect">
            <a:avLst/>
          </a:prstGeom>
        </p:spPr>
      </p:pic>
      <p:pic>
        <p:nvPicPr>
          <p:cNvPr id="11" name="Picture 2" descr="C:\Users\Freddy\Downloads\FB_IMG_155292599698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443426"/>
            <a:ext cx="3995936" cy="4001798"/>
          </a:xfrm>
          <a:prstGeom prst="rect">
            <a:avLst/>
          </a:prstGeom>
          <a:noFill/>
        </p:spPr>
      </p:pic>
      <p:pic>
        <p:nvPicPr>
          <p:cNvPr id="4" name="Imagen 3" descr="Escape the Classroom – Escape room voor het onderwij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50" y="6194944"/>
            <a:ext cx="309166" cy="3091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2: Load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620887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Pandas: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Powerful data structures for data analysis, time series, and statistics.</a:t>
            </a:r>
          </a:p>
          <a:p>
            <a:pPr>
              <a:spcBef>
                <a:spcPts val="1000"/>
              </a:spcBef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</a:p>
          <a:p>
            <a:pPr>
              <a:spcBef>
                <a:spcPts val="1000"/>
              </a:spcBef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NLTK: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The Natural Language Toolkit (NLTK) is a Python package for natural language processing.</a:t>
            </a:r>
          </a:p>
          <a:p>
            <a:pPr>
              <a:spcBef>
                <a:spcPts val="1000"/>
              </a:spcBef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39558" y="2204864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pandas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2456224" y="3789040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nltk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9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3: Clean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67544" y="1614699"/>
            <a:ext cx="8229600" cy="4637112"/>
          </a:xfrm>
        </p:spPr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String: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contains some constants, utility function, and classes for string manipulation.</a:t>
            </a: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Re: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This module provides regular expression matching operations similar to those found in Perl.</a:t>
            </a: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</a:p>
          <a:p>
            <a:pPr>
              <a:buNone/>
            </a:pPr>
            <a:endParaRPr lang="es-VE" sz="2000" b="1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Emoji: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The entire set of </a:t>
            </a:r>
            <a:r>
              <a:rPr lang="en-US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Emoji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 codes as defined by the </a:t>
            </a:r>
            <a:r>
              <a:rPr lang="en-US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unicode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 consortium is supported in addition to a bunch of aliases.</a:t>
            </a: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83768" y="2249190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install strings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2483768" y="3676962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install re</a:t>
            </a:r>
          </a:p>
        </p:txBody>
      </p:sp>
      <p:sp>
        <p:nvSpPr>
          <p:cNvPr id="9" name="Tekstboks 8"/>
          <p:cNvSpPr txBox="1"/>
          <p:nvPr/>
        </p:nvSpPr>
        <p:spPr>
          <a:xfrm>
            <a:off x="2484697" y="5045114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emoji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Objectives: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Show data processed.</a:t>
            </a:r>
          </a:p>
        </p:txBody>
      </p:sp>
      <p:pic>
        <p:nvPicPr>
          <p:cNvPr id="53255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7668344" y="2204864"/>
            <a:ext cx="288032" cy="288032"/>
          </a:xfrm>
          <a:prstGeom prst="rect">
            <a:avLst/>
          </a:prstGeom>
          <a:noFill/>
        </p:spPr>
      </p:pic>
      <p:pic>
        <p:nvPicPr>
          <p:cNvPr id="9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4644008" y="2852936"/>
            <a:ext cx="288032" cy="288032"/>
          </a:xfrm>
          <a:prstGeom prst="rect">
            <a:avLst/>
          </a:prstGeom>
          <a:noFill/>
        </p:spPr>
      </p:pic>
      <p:pic>
        <p:nvPicPr>
          <p:cNvPr id="10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923928" y="3284984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4: Processing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152128"/>
          </a:xfrm>
        </p:spPr>
        <p:txBody>
          <a:bodyPr>
            <a:no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Naive Bayes: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It is a classification and prediction technique that constructs models to determine what size is the possibility in which a set of data originates certain results..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A12D20-9492-4375-97ED-352C6814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9" t="29149" r="8720" b="24444"/>
          <a:stretch/>
        </p:blipFill>
        <p:spPr>
          <a:xfrm>
            <a:off x="2195736" y="3289357"/>
            <a:ext cx="4752528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4: Processing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497756C5-1AB9-4F8D-882B-04898C46C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82096"/>
              </p:ext>
            </p:extLst>
          </p:nvPr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7946636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85959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363605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153814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605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Total</a:t>
                      </a:r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VE" dirty="0"/>
                        <a:t>Positive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VE" dirty="0" err="1"/>
                        <a:t>Negative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100</a:t>
                      </a:r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VE" dirty="0"/>
                        <a:t>70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3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/>
                        <a:t>Learn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0,78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9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/>
                        <a:t>Patterns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40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0,57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0,33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0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…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/>
                        <a:t>Learn</a:t>
                      </a:r>
                      <a:r>
                        <a:rPr lang="es-VE" dirty="0"/>
                        <a:t> and </a:t>
                      </a:r>
                      <a:r>
                        <a:rPr lang="es-VE" dirty="0" err="1"/>
                        <a:t>Patterns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31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0,44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1,5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0,05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0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A63401B-10EE-4972-8AD9-AD92A649CF38}"/>
                  </a:ext>
                </a:extLst>
              </p:cNvPr>
              <p:cNvSpPr txBox="1"/>
              <p:nvPr/>
            </p:nvSpPr>
            <p:spPr>
              <a:xfrm>
                <a:off x="1581814" y="4293096"/>
                <a:ext cx="2921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𝑃𝑜𝑠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s-VE" dirty="0"/>
                        <m:t>Learn</m:t>
                      </m:r>
                      <m:r>
                        <m:rPr>
                          <m:nor/>
                        </m:rPr>
                        <a:rPr lang="es-VE" b="0" i="0" dirty="0" smtClean="0"/>
                        <m:t> </m:t>
                      </m:r>
                      <m:r>
                        <m:rPr>
                          <m:nor/>
                        </m:rPr>
                        <a:rPr lang="es-VE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s-V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VE" dirty="0"/>
                        <m:t>Patterns</m:t>
                      </m:r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A63401B-10EE-4972-8AD9-AD92A649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814" y="4293096"/>
                <a:ext cx="2921954" cy="276999"/>
              </a:xfrm>
              <a:prstGeom prst="rect">
                <a:avLst/>
              </a:prstGeom>
              <a:blipFill>
                <a:blip r:embed="rId2"/>
                <a:stretch>
                  <a:fillRect l="-1250" t="-2174" r="-417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163DF4E-C03A-4F22-A413-F6999B96CFF9}"/>
                  </a:ext>
                </a:extLst>
              </p:cNvPr>
              <p:cNvSpPr txBox="1"/>
              <p:nvPr/>
            </p:nvSpPr>
            <p:spPr>
              <a:xfrm>
                <a:off x="1581813" y="5461000"/>
                <a:ext cx="297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𝑁𝑒𝑔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s-VE" dirty="0"/>
                        <m:t>Learn</m:t>
                      </m:r>
                      <m:r>
                        <m:rPr>
                          <m:nor/>
                        </m:rPr>
                        <a:rPr lang="es-VE" b="0" i="0" dirty="0" smtClean="0"/>
                        <m:t> </m:t>
                      </m:r>
                      <m:r>
                        <m:rPr>
                          <m:nor/>
                        </m:rPr>
                        <a:rPr lang="es-VE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s-V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VE" dirty="0"/>
                        <m:t>Patterns</m:t>
                      </m:r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163DF4E-C03A-4F22-A413-F6999B96C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813" y="5461000"/>
                <a:ext cx="2970877" cy="276999"/>
              </a:xfrm>
              <a:prstGeom prst="rect">
                <a:avLst/>
              </a:prstGeom>
              <a:blipFill>
                <a:blip r:embed="rId3"/>
                <a:stretch>
                  <a:fillRect l="-1230" t="-2222" r="-410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5258F15-2C51-4AD1-A137-F4E30E044D1B}"/>
                  </a:ext>
                </a:extLst>
              </p:cNvPr>
              <p:cNvSpPr txBox="1"/>
              <p:nvPr/>
            </p:nvSpPr>
            <p:spPr>
              <a:xfrm>
                <a:off x="5038198" y="4162542"/>
                <a:ext cx="2414122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>
                              <a:latin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lang="es-VE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,5</m:t>
                          </m:r>
                        </m:den>
                      </m:f>
                      <m:r>
                        <a:rPr lang="es-CO" i="0">
                          <a:latin typeface="Cambria Math" panose="02040503050406030204" pitchFamily="18" charset="0"/>
                        </a:rPr>
                        <m:t>=0,95⇒95%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5258F15-2C51-4AD1-A137-F4E30E044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98" y="4162542"/>
                <a:ext cx="2414122" cy="549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D3E0875-A413-4C36-969A-60923C15653D}"/>
                  </a:ext>
                </a:extLst>
              </p:cNvPr>
              <p:cNvSpPr txBox="1"/>
              <p:nvPr/>
            </p:nvSpPr>
            <p:spPr>
              <a:xfrm>
                <a:off x="5038198" y="5324648"/>
                <a:ext cx="2285882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num>
                        <m:den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lang="es-VE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,5</m:t>
                          </m:r>
                        </m:den>
                      </m:f>
                      <m:r>
                        <a:rPr lang="es-CO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s-VE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5⇒5%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D3E0875-A413-4C36-969A-60923C156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98" y="5324648"/>
                <a:ext cx="2285882" cy="555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2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4: Processing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ladsholder til indhold 5"/>
          <p:cNvSpPr txBox="1">
            <a:spLocks/>
          </p:cNvSpPr>
          <p:nvPr/>
        </p:nvSpPr>
        <p:spPr>
          <a:xfrm>
            <a:off x="473074" y="1689758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Bag of word: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It is a mathematical representation of the testing data set.  This has all the unique words of a document and the occurs frequency of each one.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C2E8B"/>
              </a:solidFill>
              <a:effectLst/>
              <a:uLnTx/>
              <a:uFillTx/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>
            <a:extLst>
              <a:ext uri="{FF2B5EF4-FFF2-40B4-BE49-F238E27FC236}">
                <a16:creationId xmlns:a16="http://schemas.microsoft.com/office/drawing/2014/main" id="{D1C89B88-B681-4E9E-A356-E19C30D2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A3A2AA9C-C73A-4918-A84D-6A73A055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69232"/>
              </p:ext>
            </p:extLst>
          </p:nvPr>
        </p:nvGraphicFramePr>
        <p:xfrm>
          <a:off x="611560" y="3114006"/>
          <a:ext cx="7776864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93065722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077087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79793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9782892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8556291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852632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856006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64216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 err="1"/>
                        <a:t>it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 err="1"/>
                        <a:t>is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 err="1"/>
                        <a:t>puppy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 err="1"/>
                        <a:t>cat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pen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a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 err="1"/>
                        <a:t>this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800" dirty="0" err="1"/>
                        <a:t>it</a:t>
                      </a:r>
                      <a:r>
                        <a:rPr lang="es-VE" sz="1800" dirty="0"/>
                        <a:t> </a:t>
                      </a:r>
                      <a:r>
                        <a:rPr lang="es-VE" sz="1800" dirty="0" err="1"/>
                        <a:t>is</a:t>
                      </a:r>
                      <a:r>
                        <a:rPr lang="es-VE" sz="1800" dirty="0"/>
                        <a:t> a </a:t>
                      </a:r>
                      <a:r>
                        <a:rPr lang="es-VE" sz="1800" dirty="0" err="1"/>
                        <a:t>puppy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2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800" dirty="0" err="1"/>
                        <a:t>it</a:t>
                      </a:r>
                      <a:r>
                        <a:rPr lang="es-VE" sz="1800" dirty="0"/>
                        <a:t> </a:t>
                      </a:r>
                      <a:r>
                        <a:rPr lang="es-VE" sz="1800" dirty="0" err="1"/>
                        <a:t>is</a:t>
                      </a:r>
                      <a:r>
                        <a:rPr lang="es-VE" sz="1800" dirty="0"/>
                        <a:t> a </a:t>
                      </a:r>
                      <a:r>
                        <a:rPr lang="es-VE" sz="1800" dirty="0" err="1"/>
                        <a:t>kitten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3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800" dirty="0" err="1"/>
                        <a:t>it</a:t>
                      </a:r>
                      <a:r>
                        <a:rPr lang="es-VE" sz="1800" dirty="0"/>
                        <a:t> </a:t>
                      </a:r>
                      <a:r>
                        <a:rPr lang="es-VE" sz="1800" dirty="0" err="1"/>
                        <a:t>is</a:t>
                      </a:r>
                      <a:r>
                        <a:rPr lang="es-VE" sz="1800" dirty="0"/>
                        <a:t> a </a:t>
                      </a:r>
                      <a:r>
                        <a:rPr lang="es-VE" sz="1800" dirty="0" err="1"/>
                        <a:t>cat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3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800" dirty="0"/>
                        <a:t>t</a:t>
                      </a:r>
                      <a:r>
                        <a:rPr lang="es-VE" sz="1800"/>
                        <a:t>hat</a:t>
                      </a:r>
                      <a:r>
                        <a:rPr lang="es-VE" sz="1800" dirty="0"/>
                        <a:t> </a:t>
                      </a:r>
                      <a:r>
                        <a:rPr lang="es-VE" sz="1800" dirty="0" err="1"/>
                        <a:t>is</a:t>
                      </a:r>
                      <a:r>
                        <a:rPr lang="es-VE" sz="1800" dirty="0"/>
                        <a:t> a </a:t>
                      </a:r>
                      <a:r>
                        <a:rPr lang="es-VE" sz="1800" dirty="0" err="1"/>
                        <a:t>dog</a:t>
                      </a:r>
                      <a:r>
                        <a:rPr lang="es-VE" sz="1800" dirty="0"/>
                        <a:t> and </a:t>
                      </a:r>
                      <a:r>
                        <a:rPr lang="es-VE" sz="1800" dirty="0" err="1"/>
                        <a:t>this</a:t>
                      </a:r>
                      <a:r>
                        <a:rPr lang="es-VE" sz="1800" dirty="0"/>
                        <a:t> </a:t>
                      </a:r>
                      <a:r>
                        <a:rPr lang="es-VE" sz="1800" dirty="0" err="1"/>
                        <a:t>is</a:t>
                      </a:r>
                      <a:r>
                        <a:rPr lang="es-VE" sz="1800" dirty="0"/>
                        <a:t> a pen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2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0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2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800" dirty="0"/>
                        <a:t>1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6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324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Step 5: Show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Matplotlib: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is a Python 2D plotting library which produces publication quality figures in a variety of hardcopy formats and interactive environments across platforms.</a:t>
            </a:r>
          </a:p>
          <a:p>
            <a:pPr>
              <a:buNone/>
            </a:pP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	Install with:</a:t>
            </a:r>
          </a:p>
          <a:p>
            <a:pPr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n-US" sz="2000" b="1" dirty="0" err="1">
                <a:solidFill>
                  <a:srgbClr val="FC2E8B"/>
                </a:solidFill>
                <a:latin typeface="Ubuntu" panose="020B0504030602030204" pitchFamily="34" charset="0"/>
              </a:rPr>
              <a:t>WordCloud</a:t>
            </a: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This tool will be quite handy for exploring text data and making your report more lively.</a:t>
            </a: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 Install with:</a:t>
            </a: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2394038" y="4325034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wordcloud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2413274" y="256490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matplotlib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Processing Data (English </a:t>
            </a:r>
            <a:r>
              <a:rPr lang="es-VE" b="1" dirty="0" err="1">
                <a:solidFill>
                  <a:srgbClr val="FC2E8B"/>
                </a:solidFill>
                <a:latin typeface="Ubuntu Medium" panose="020B0604030602030204" pitchFamily="34" charset="0"/>
              </a:rPr>
              <a:t>text</a:t>
            </a:r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)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Textblob: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It provides a consistent API for diving into common NLP tasks such as part-of-speech tagging, noun phrase extraction, sentiment analysis, and more.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Sentiment Analysis returns two values: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Polarity: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float which lies in the range of [-1,1] where 1 means positive statement and -1 means a negative statement.</a:t>
            </a:r>
          </a:p>
          <a:p>
            <a:pP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Subjectivity: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Subjective sentences generally refer to personal opinion. Subjectivity is also a float which lies in the range of [0,1].</a:t>
            </a:r>
          </a:p>
          <a:p>
            <a:pPr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VE" sz="1800" b="1" dirty="0">
                <a:solidFill>
                  <a:schemeClr val="bg1"/>
                </a:solidFill>
              </a:rPr>
              <a:t>	</a:t>
            </a:r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Install with:</a:t>
            </a:r>
            <a:endParaRPr lang="da-DK" sz="1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  <p:sp>
        <p:nvSpPr>
          <p:cNvPr id="9" name="Tekstboks 8"/>
          <p:cNvSpPr txBox="1"/>
          <p:nvPr/>
        </p:nvSpPr>
        <p:spPr>
          <a:xfrm>
            <a:off x="2195736" y="5261138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textblob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Objectives: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Show data processed.</a:t>
            </a:r>
          </a:p>
        </p:txBody>
      </p:sp>
      <p:pic>
        <p:nvPicPr>
          <p:cNvPr id="53255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7668344" y="2240868"/>
            <a:ext cx="288032" cy="288032"/>
          </a:xfrm>
          <a:prstGeom prst="rect">
            <a:avLst/>
          </a:prstGeom>
          <a:noFill/>
        </p:spPr>
      </p:pic>
      <p:pic>
        <p:nvPicPr>
          <p:cNvPr id="9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4932040" y="2901569"/>
            <a:ext cx="288032" cy="288032"/>
          </a:xfrm>
          <a:prstGeom prst="rect">
            <a:avLst/>
          </a:prstGeom>
          <a:noFill/>
        </p:spPr>
      </p:pic>
      <p:pic>
        <p:nvPicPr>
          <p:cNvPr id="10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923928" y="3351820"/>
            <a:ext cx="293204" cy="293204"/>
          </a:xfrm>
          <a:prstGeom prst="rect">
            <a:avLst/>
          </a:prstGeom>
          <a:noFill/>
        </p:spPr>
      </p:pic>
      <p:pic>
        <p:nvPicPr>
          <p:cNvPr id="7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7884368" y="3861048"/>
            <a:ext cx="288032" cy="288032"/>
          </a:xfrm>
          <a:prstGeom prst="rect">
            <a:avLst/>
          </a:prstGeom>
          <a:noFill/>
        </p:spPr>
      </p:pic>
      <p:pic>
        <p:nvPicPr>
          <p:cNvPr id="8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419872" y="4509120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Use cases of Sentimental Analysis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Brand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monitoring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Competitive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research</a:t>
            </a:r>
          </a:p>
          <a:p>
            <a:r>
              <a:rPr lang="en-US" sz="2400" dirty="0">
                <a:solidFill>
                  <a:srgbClr val="FC2E8B"/>
                </a:solidFill>
                <a:latin typeface="Ubuntu" panose="020B0504030602030204" pitchFamily="34" charset="0"/>
              </a:rPr>
              <a:t>Flame detection and customer service prioritization</a:t>
            </a: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Product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analysis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n-US" sz="2400" dirty="0">
                <a:solidFill>
                  <a:srgbClr val="FC2E8B"/>
                </a:solidFill>
                <a:latin typeface="Ubuntu" panose="020B0504030602030204" pitchFamily="34" charset="0"/>
              </a:rPr>
              <a:t>Market research and insights into industry trends</a:t>
            </a: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Workforce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analytics/employee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engagement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monitoring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dirty="0"/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2" name="AutoShape 4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4" name="AutoShape 6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12" y="4169539"/>
            <a:ext cx="4070587" cy="2715845"/>
          </a:xfrm>
          <a:prstGeom prst="rect">
            <a:avLst/>
          </a:prstGeom>
        </p:spPr>
      </p:pic>
      <p:pic>
        <p:nvPicPr>
          <p:cNvPr id="2056" name="Picture 8" descr="C:\Users\Freddy\Downloads\Taller-303.jpg"/>
          <p:cNvPicPr>
            <a:picLocks noChangeAspect="1" noChangeArrowheads="1"/>
          </p:cNvPicPr>
          <p:nvPr/>
        </p:nvPicPr>
        <p:blipFill>
          <a:blip r:embed="rId3" cstate="print"/>
          <a:srcRect t="8036" b="8929"/>
          <a:stretch>
            <a:fillRect/>
          </a:stretch>
        </p:blipFill>
        <p:spPr bwMode="auto">
          <a:xfrm>
            <a:off x="5073412" y="2276872"/>
            <a:ext cx="4063097" cy="2249215"/>
          </a:xfrm>
          <a:prstGeom prst="rect">
            <a:avLst/>
          </a:prstGeom>
          <a:noFill/>
        </p:spPr>
      </p:pic>
      <p:pic>
        <p:nvPicPr>
          <p:cNvPr id="2058" name="Picture 10" descr="C:\Users\Freddy\Downloads\Taller-4.jpg"/>
          <p:cNvPicPr>
            <a:picLocks noChangeAspect="1" noChangeArrowheads="1"/>
          </p:cNvPicPr>
          <p:nvPr/>
        </p:nvPicPr>
        <p:blipFill>
          <a:blip r:embed="rId4" cstate="print"/>
          <a:srcRect t="13763"/>
          <a:stretch>
            <a:fillRect/>
          </a:stretch>
        </p:blipFill>
        <p:spPr bwMode="auto">
          <a:xfrm>
            <a:off x="5073412" y="-11075"/>
            <a:ext cx="4070587" cy="2334842"/>
          </a:xfrm>
          <a:prstGeom prst="rect">
            <a:avLst/>
          </a:prstGeom>
          <a:noFill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420948"/>
            <a:ext cx="4173721" cy="209348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Sources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The Definitive Guide to Natural Language Processing 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https://monkeylearn.com/blog/definitive-guide-natural-language-processing/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API Twitter: </a:t>
            </a:r>
            <a:r>
              <a:rPr lang="da-DK" sz="2000" b="1" dirty="0">
                <a:solidFill>
                  <a:schemeClr val="bg1"/>
                </a:solidFill>
                <a:latin typeface="Ubuntu" panose="020B0504030602030204" pitchFamily="34" charset="0"/>
              </a:rPr>
              <a:t>https: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 //developer.twitter.com/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Jupyter Notebook: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https://jupyter.org/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Excel files with python: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https://xlsxwriter.readthedocs.io/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Tweepy Library: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https://www.tweepy.org/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Pandas: </a:t>
            </a:r>
            <a:r>
              <a:rPr lang="da-DK" sz="2000" b="1" dirty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//pandas.pydata.org/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NLTK: </a:t>
            </a:r>
            <a:r>
              <a:rPr lang="da-DK" sz="2000" b="1" dirty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//www.nltk.org/</a:t>
            </a:r>
          </a:p>
          <a:p>
            <a:r>
              <a:rPr lang="es-VE" sz="2000" b="1" dirty="0">
                <a:solidFill>
                  <a:schemeClr val="bg1"/>
                </a:solidFill>
                <a:latin typeface="Ubuntu" panose="020B0504030602030204" pitchFamily="34" charset="0"/>
              </a:rPr>
              <a:t>Re: </a:t>
            </a:r>
            <a:r>
              <a:rPr lang="da-DK" sz="2000" b="1" dirty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>
                <a:solidFill>
                  <a:schemeClr val="bg1"/>
                </a:solidFill>
                <a:latin typeface="Ubuntu" panose="020B0504030602030204" pitchFamily="34" charset="0"/>
              </a:rPr>
              <a:t>//docs.python.org/3/library/re.html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Sources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String module: 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https://www.journaldev.com/23788/python-string-module</a:t>
            </a: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TextBlob: </a:t>
            </a:r>
            <a:r>
              <a:rPr lang="da-DK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//textblob.readthedocs.io/en/dev/</a:t>
            </a: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Matplotlib: 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https://matplotlib.org/</a:t>
            </a: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WordCloud: 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https://www.datacamp.com/community/tutorials/wordcloud-python</a:t>
            </a:r>
          </a:p>
          <a:p>
            <a:r>
              <a:rPr lang="es-VE" sz="2000" b="1" dirty="0">
                <a:solidFill>
                  <a:srgbClr val="FC2E8B"/>
                </a:solidFill>
                <a:latin typeface="Ubuntu" panose="020B0504030602030204" pitchFamily="34" charset="0"/>
              </a:rPr>
              <a:t>Sentiment Analysis: Types, Tools and Use Cases: 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https://www.altexsoft.com/blog/business/sentiment-analysis-types-tools-and-use-cases/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</a:blip>
          <a:srcRect/>
          <a:stretch>
            <a:fillRect/>
          </a:stretch>
        </p:blipFill>
        <p:spPr bwMode="auto">
          <a:xfrm>
            <a:off x="511950" y="476672"/>
            <a:ext cx="2060848" cy="2060848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1515423" y="4194666"/>
            <a:ext cx="5492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angelica.informatik@gmail.com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1515423" y="4914746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 err="1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ALandazabal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1515423" y="5778842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@ALandazabal15</a:t>
            </a:r>
          </a:p>
        </p:txBody>
      </p:sp>
      <p:pic>
        <p:nvPicPr>
          <p:cNvPr id="8" name="8 Imagen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14746"/>
            <a:ext cx="538258" cy="538258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78842"/>
            <a:ext cx="53532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83568" y="4194666"/>
            <a:ext cx="548680" cy="548680"/>
          </a:xfrm>
          <a:prstGeom prst="rect">
            <a:avLst/>
          </a:prstGeom>
          <a:noFill/>
        </p:spPr>
      </p:pic>
      <p:sp>
        <p:nvSpPr>
          <p:cNvPr id="10" name="Tekstboks 4"/>
          <p:cNvSpPr txBox="1"/>
          <p:nvPr/>
        </p:nvSpPr>
        <p:spPr>
          <a:xfrm>
            <a:off x="4860032" y="476672"/>
            <a:ext cx="3848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24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“Las personas mienten, los datos no”</a:t>
            </a:r>
          </a:p>
          <a:p>
            <a:pPr algn="r"/>
            <a:r>
              <a:rPr lang="es-VE" sz="2400" b="1" dirty="0" err="1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PlatziConf</a:t>
            </a:r>
            <a:r>
              <a:rPr lang="es-VE" sz="24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2019</a:t>
            </a:r>
            <a:endParaRPr lang="da-DK" sz="24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Freeform: Shape 86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237" y="0"/>
            <a:ext cx="4210162" cy="3957065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69" name="Freeform: Shape 88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237" y="1"/>
            <a:ext cx="4097175" cy="3853446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70" name="Freeform: Shape 90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725" y="2900935"/>
            <a:ext cx="4517274" cy="3957065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71" name="Freeform: Shape 92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7817" y="3002025"/>
            <a:ext cx="4416183" cy="3855974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72" name="Oval 94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1586" y="2247666"/>
            <a:ext cx="3429000" cy="3429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73" name="Freeform: Shape 96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4456" y="2350536"/>
            <a:ext cx="3223260" cy="322326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n 6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D654E5EA-C88A-472E-8139-EE3F30486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" y="162721"/>
            <a:ext cx="2623828" cy="26238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35F84A-26C0-4294-A093-32C3E87E8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67" y="840649"/>
            <a:ext cx="3680076" cy="929220"/>
          </a:xfrm>
          <a:prstGeom prst="rect">
            <a:avLst/>
          </a:prstGeom>
        </p:spPr>
      </p:pic>
      <p:pic>
        <p:nvPicPr>
          <p:cNvPr id="11" name="Imagen 10" descr="Imagen que contiene dibujo, reloj, señal&#10;&#10;Descripción generada automáticamente">
            <a:extLst>
              <a:ext uri="{FF2B5EF4-FFF2-40B4-BE49-F238E27FC236}">
                <a16:creationId xmlns:a16="http://schemas.microsoft.com/office/drawing/2014/main" id="{E23ED05B-C59D-4029-931C-9D6193A8BF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5257637"/>
            <a:ext cx="2501667" cy="838058"/>
          </a:xfrm>
          <a:prstGeom prst="rect">
            <a:avLst/>
          </a:prstGeom>
        </p:spPr>
      </p:pic>
      <p:pic>
        <p:nvPicPr>
          <p:cNvPr id="5" name="Imagen 4" descr="Imagen que contiene persona, interior, laptop, computadora&#10;&#10;Descripción generada automáticamente">
            <a:extLst>
              <a:ext uri="{FF2B5EF4-FFF2-40B4-BE49-F238E27FC236}">
                <a16:creationId xmlns:a16="http://schemas.microsoft.com/office/drawing/2014/main" id="{0A33D4C6-709E-4E99-9BBD-4D50838868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62" y="3265923"/>
            <a:ext cx="2126540" cy="1414149"/>
          </a:xfrm>
          <a:prstGeom prst="rect">
            <a:avLst/>
          </a:prstGeom>
        </p:spPr>
      </p:pic>
      <p:pic>
        <p:nvPicPr>
          <p:cNvPr id="13" name="Imagen 12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30E69A5A-DBEE-4614-895B-C1FA96C09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35" y="4336391"/>
            <a:ext cx="2864667" cy="1281938"/>
          </a:xfrm>
          <a:prstGeom prst="rect">
            <a:avLst/>
          </a:prstGeom>
        </p:spPr>
      </p:pic>
      <p:sp>
        <p:nvSpPr>
          <p:cNvPr id="2050" name="AutoShape 2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2" name="AutoShape 4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4" name="AutoShape 6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98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0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Freddy\Downloads\20191009_102308.jpg"/>
          <p:cNvPicPr>
            <a:picLocks noChangeAspect="1" noChangeArrowheads="1"/>
          </p:cNvPicPr>
          <p:nvPr/>
        </p:nvPicPr>
        <p:blipFill rotWithShape="1">
          <a:blip r:embed="rId2" cstate="print"/>
          <a:srcRect l="14674" t="15509" r="32409" b="13935"/>
          <a:stretch/>
        </p:blipFill>
        <p:spPr bwMode="auto">
          <a:xfrm rot="5400000">
            <a:off x="3426538" y="2420887"/>
            <a:ext cx="2285999" cy="2286002"/>
          </a:xfrm>
          <a:prstGeom prst="rect">
            <a:avLst/>
          </a:prstGeom>
          <a:noFill/>
        </p:spPr>
      </p:pic>
      <p:pic>
        <p:nvPicPr>
          <p:cNvPr id="5" name="Picture 4" descr="C:\Users\Freddy\Downloads\20191010_183251.jpg"/>
          <p:cNvPicPr>
            <a:picLocks noChangeAspect="1" noChangeArrowheads="1"/>
          </p:cNvPicPr>
          <p:nvPr/>
        </p:nvPicPr>
        <p:blipFill rotWithShape="1">
          <a:blip r:embed="rId3" cstate="print"/>
          <a:srcRect l="30178" t="876" r="6126" b="14394"/>
          <a:stretch/>
        </p:blipFill>
        <p:spPr bwMode="auto">
          <a:xfrm>
            <a:off x="532380" y="2431657"/>
            <a:ext cx="2286000" cy="2280684"/>
          </a:xfrm>
          <a:prstGeom prst="rect">
            <a:avLst/>
          </a:prstGeom>
          <a:noFill/>
        </p:spPr>
      </p:pic>
      <p:pic>
        <p:nvPicPr>
          <p:cNvPr id="17410" name="Picture 2" descr="C:\Users\Freddy\Downloads\20191010_183149.jpg"/>
          <p:cNvPicPr>
            <a:picLocks noChangeAspect="1" noChangeArrowheads="1"/>
          </p:cNvPicPr>
          <p:nvPr/>
        </p:nvPicPr>
        <p:blipFill rotWithShape="1">
          <a:blip r:embed="rId4" cstate="print"/>
          <a:srcRect l="25023" t="6022" r="18279" b="18556"/>
          <a:stretch/>
        </p:blipFill>
        <p:spPr bwMode="auto">
          <a:xfrm>
            <a:off x="6288027" y="2431657"/>
            <a:ext cx="2286000" cy="2280684"/>
          </a:xfrm>
          <a:prstGeom prst="rect">
            <a:avLst/>
          </a:prstGeom>
          <a:noFill/>
        </p:spPr>
      </p:pic>
      <p:sp>
        <p:nvSpPr>
          <p:cNvPr id="7" name="Tekstboks 6"/>
          <p:cNvSpPr txBox="1"/>
          <p:nvPr/>
        </p:nvSpPr>
        <p:spPr>
          <a:xfrm>
            <a:off x="3264267" y="4863705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>
                <a:solidFill>
                  <a:schemeClr val="bg1"/>
                </a:solidFill>
                <a:latin typeface="Ubuntu Medium" panose="020B0604030602030204" pitchFamily="34" charset="0"/>
              </a:rPr>
              <a:t>Travis Oliphant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467544" y="4853771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>
                <a:solidFill>
                  <a:schemeClr val="bg1"/>
                </a:solidFill>
                <a:latin typeface="Ubuntu Medium" panose="020B0604030602030204" pitchFamily="34" charset="0"/>
              </a:rPr>
              <a:t>Lindsey Heagy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6276669" y="4869160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>
                <a:solidFill>
                  <a:schemeClr val="bg1"/>
                </a:solidFill>
                <a:latin typeface="Ubuntu Medium" panose="020B0604030602030204" pitchFamily="34" charset="0"/>
              </a:rPr>
              <a:t>Damián Avila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1" name="Tekstboks 10"/>
          <p:cNvSpPr txBox="1"/>
          <p:nvPr/>
        </p:nvSpPr>
        <p:spPr>
          <a:xfrm>
            <a:off x="1024739" y="6084004"/>
            <a:ext cx="72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https://www.youtube.com/channel/UClb88lwUvlFikmhTzVGsVGA/featured</a:t>
            </a:r>
          </a:p>
        </p:txBody>
      </p:sp>
      <p:pic>
        <p:nvPicPr>
          <p:cNvPr id="12" name="Imagen 11" descr="File:&lt;strong&gt;YouTube&lt;/strong&gt; social dark circle (2017)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" y="6114913"/>
            <a:ext cx="303134" cy="303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Ubuntu Medium" panose="020B0604030602030204" pitchFamily="34" charset="0"/>
              </a:rPr>
              <a:t>"Applying sentiment analysis to your social network"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4" name="Tekstboks 3"/>
          <p:cNvSpPr txBox="1"/>
          <p:nvPr/>
        </p:nvSpPr>
        <p:spPr>
          <a:xfrm>
            <a:off x="2771800" y="4325034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>
                <a:solidFill>
                  <a:schemeClr val="bg1"/>
                </a:solidFill>
                <a:latin typeface="Ubuntu" panose="020B0504030602030204" pitchFamily="34" charset="0"/>
              </a:rPr>
              <a:t>What is Sentiment Analysis?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sz="4000" b="1" dirty="0">
                <a:solidFill>
                  <a:srgbClr val="FC2E8B"/>
                </a:solidFill>
                <a:latin typeface="Ubuntu Medium" panose="020B0604030602030204" pitchFamily="34" charset="0"/>
              </a:rPr>
              <a:t>Objectives:</a:t>
            </a:r>
            <a:endParaRPr lang="da-DK" sz="4000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Show data processed.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Ubuntu Medium" panose="020B0604030602030204" pitchFamily="34" charset="0"/>
              </a:rPr>
              <a:t>What will we need?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r="9723"/>
          <a:stretch/>
        </p:blipFill>
        <p:spPr>
          <a:xfrm>
            <a:off x="906334" y="2132856"/>
            <a:ext cx="2585546" cy="315223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36912"/>
            <a:ext cx="4359758" cy="187220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1309692" y="6111142"/>
            <a:ext cx="715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FC2E8B"/>
                </a:solidFill>
              </a:rPr>
              <a:t>https://github.com/ALandazabal/Python-Pereira---Analisis-de-Sentimiento</a:t>
            </a:r>
          </a:p>
        </p:txBody>
      </p:sp>
      <p:pic>
        <p:nvPicPr>
          <p:cNvPr id="7" name="Imagen 6" descr="&lt;strong&gt;GitHub&lt;/strong&gt; — Wikipé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7" y="6111142"/>
            <a:ext cx="367308" cy="367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1366</Words>
  <Application>Microsoft Office PowerPoint</Application>
  <PresentationFormat>Presentación en pantalla (4:3)</PresentationFormat>
  <Paragraphs>218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Playfair Display Black</vt:lpstr>
      <vt:lpstr>Ubuntu</vt:lpstr>
      <vt:lpstr>Ubuntu Medium</vt:lpstr>
      <vt:lpstr>Tema de Office</vt:lpstr>
      <vt:lpstr>Hello Hello   #PyConCo2020</vt:lpstr>
      <vt:lpstr>Angelica Landazabal</vt:lpstr>
      <vt:lpstr>Presentación de PowerPoint</vt:lpstr>
      <vt:lpstr>Presentación de PowerPoint</vt:lpstr>
      <vt:lpstr>Presentación de PowerPoint</vt:lpstr>
      <vt:lpstr>Presentación de PowerPoint</vt:lpstr>
      <vt:lpstr>"Applying sentiment analysis to your social network"</vt:lpstr>
      <vt:lpstr>Objectives:</vt:lpstr>
      <vt:lpstr>What will we need?</vt:lpstr>
      <vt:lpstr>Natural Languaje Processing (NLP )</vt:lpstr>
      <vt:lpstr>NLP applications:</vt:lpstr>
      <vt:lpstr>Presentación de PowerPoint</vt:lpstr>
      <vt:lpstr>Steps for Sentiment Analysis:</vt:lpstr>
      <vt:lpstr>Step 1: Extract Data</vt:lpstr>
      <vt:lpstr>Step 1: Extract Data</vt:lpstr>
      <vt:lpstr>Step 1: Extract Data</vt:lpstr>
      <vt:lpstr>Step 1: Extract Data</vt:lpstr>
      <vt:lpstr>Step 1: Extract Data</vt:lpstr>
      <vt:lpstr>Step 1: Extract Data</vt:lpstr>
      <vt:lpstr>Step 2: Load Data</vt:lpstr>
      <vt:lpstr>Step 3: Clean Data</vt:lpstr>
      <vt:lpstr>Objectives:</vt:lpstr>
      <vt:lpstr>Step 4: Processing Data</vt:lpstr>
      <vt:lpstr>Step 4: Processing Data</vt:lpstr>
      <vt:lpstr>Step 4: Processing Data</vt:lpstr>
      <vt:lpstr>Step 5: Show Data</vt:lpstr>
      <vt:lpstr>Processing Data (English text)</vt:lpstr>
      <vt:lpstr>Objectives:</vt:lpstr>
      <vt:lpstr>Use cases of Sentimental Analysis</vt:lpstr>
      <vt:lpstr>Sources</vt:lpstr>
      <vt:lpstr>Sources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Hello   #PyConCo2020</dc:title>
  <dc:creator>Angelica Landazabal</dc:creator>
  <cp:lastModifiedBy>Angelica Landazabal</cp:lastModifiedBy>
  <cp:revision>13</cp:revision>
  <dcterms:created xsi:type="dcterms:W3CDTF">2020-06-13T18:32:56Z</dcterms:created>
  <dcterms:modified xsi:type="dcterms:W3CDTF">2020-06-17T03:47:02Z</dcterms:modified>
</cp:coreProperties>
</file>