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300" r:id="rId5"/>
    <p:sldId id="260" r:id="rId6"/>
    <p:sldId id="261" r:id="rId7"/>
    <p:sldId id="293" r:id="rId8"/>
    <p:sldId id="294" r:id="rId9"/>
    <p:sldId id="263" r:id="rId10"/>
    <p:sldId id="264" r:id="rId11"/>
    <p:sldId id="262" r:id="rId12"/>
    <p:sldId id="266" r:id="rId13"/>
    <p:sldId id="267" r:id="rId14"/>
    <p:sldId id="268" r:id="rId15"/>
    <p:sldId id="270" r:id="rId16"/>
    <p:sldId id="273" r:id="rId17"/>
    <p:sldId id="269" r:id="rId18"/>
    <p:sldId id="295" r:id="rId19"/>
    <p:sldId id="278" r:id="rId20"/>
    <p:sldId id="281" r:id="rId21"/>
    <p:sldId id="297" r:id="rId22"/>
    <p:sldId id="286" r:id="rId23"/>
    <p:sldId id="298" r:id="rId24"/>
    <p:sldId id="288" r:id="rId25"/>
    <p:sldId id="299" r:id="rId26"/>
    <p:sldId id="291" r:id="rId27"/>
    <p:sldId id="265" r:id="rId28"/>
    <p:sldId id="282" r:id="rId29"/>
    <p:sldId id="292" r:id="rId3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C2E8B"/>
    <a:srgbClr val="EB9E1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650" y="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27-01-2020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99999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27-01-2020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286053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27-01-2020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179035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27-01-2020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215001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27-01-2020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16862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27-01-2020</a:t>
            </a:fld>
            <a:endParaRPr lang="da-DK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228982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27-01-2020</a:t>
            </a:fld>
            <a:endParaRPr lang="da-DK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57167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27-01-2020</a:t>
            </a:fld>
            <a:endParaRPr lang="da-DK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296486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27-01-2020</a:t>
            </a:fld>
            <a:endParaRPr lang="da-DK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410318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27-01-2020</a:t>
            </a:fld>
            <a:endParaRPr lang="da-DK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49406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27-01-2020</a:t>
            </a:fld>
            <a:endParaRPr lang="da-DK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80711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ED9B-BE88-4148-BE32-6CCB0FE6727E}" type="datetimeFigureOut">
              <a:rPr lang="da-DK" smtClean="0"/>
              <a:pPr/>
              <a:t>27-01-2020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D638E-229E-49F8-B196-1C511525CD7C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384354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eveloper.twitter.com/en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ocs.google.com/spreadsheets/d/1tUlLulV5Y-yWivYHnLw4zWh7DEKDCC7DNVbtqPXEnZU/edit?usp=sha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microsoft.com/office/2007/relationships/hdphoto" Target="../media/hdphoto2.wdp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channel/UClb88lwUvlFikmhTzVGsVGA/featured" TargetMode="Externa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andazabal/PyConCo2020-worksho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6024" y="260648"/>
            <a:ext cx="7772400" cy="6192688"/>
          </a:xfrm>
        </p:spPr>
        <p:txBody>
          <a:bodyPr>
            <a:noAutofit/>
          </a:bodyPr>
          <a:lstStyle/>
          <a:p>
            <a:r>
              <a:rPr lang="es-VE" sz="7200" b="1" dirty="0" err="1" smtClean="0">
                <a:solidFill>
                  <a:schemeClr val="bg1"/>
                </a:solidFill>
                <a:latin typeface="Ubuntu Medium" panose="020B0604030602030204" pitchFamily="34" charset="0"/>
              </a:rPr>
              <a:t>Hello</a:t>
            </a:r>
            <a:r>
              <a:rPr lang="es-VE" sz="7200" b="1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 Hello </a:t>
            </a:r>
            <a:br>
              <a:rPr lang="es-VE" sz="7200" b="1" dirty="0" smtClean="0">
                <a:solidFill>
                  <a:schemeClr val="bg1"/>
                </a:solidFill>
                <a:latin typeface="Ubuntu Medium" panose="020B0604030602030204" pitchFamily="34" charset="0"/>
              </a:rPr>
            </a:br>
            <a:r>
              <a:rPr lang="es-VE" sz="7200" dirty="0" smtClean="0">
                <a:solidFill>
                  <a:schemeClr val="bg1"/>
                </a:solidFill>
                <a:latin typeface="Playfair Display Black" panose="00000A00000000000000" pitchFamily="2" charset="0"/>
              </a:rPr>
              <a:t/>
            </a:r>
            <a:br>
              <a:rPr lang="es-VE" sz="7200" dirty="0" smtClean="0">
                <a:solidFill>
                  <a:schemeClr val="bg1"/>
                </a:solidFill>
                <a:latin typeface="Playfair Display Black" panose="00000A00000000000000" pitchFamily="2" charset="0"/>
              </a:rPr>
            </a:br>
            <a:r>
              <a:rPr lang="da-DK" sz="7200" b="1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#PyConCo2020</a:t>
            </a:r>
            <a:endParaRPr lang="da-DK" sz="7200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es-VE" b="1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NLP applications: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4209331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Translation: </a:t>
            </a: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It is the most used application because it allows you to understand more quickly the text written in another language.</a:t>
            </a:r>
            <a:endParaRPr lang="es-VE" sz="2000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</a:pPr>
            <a:endParaRPr lang="es-VE" sz="2000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</a:pPr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Automatic summarization: </a:t>
            </a:r>
            <a:r>
              <a:rPr lang="es-VE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the idea is get a reduced version of a text created by extraction or abstraction.</a:t>
            </a:r>
          </a:p>
          <a:p>
            <a:pPr>
              <a:spcBef>
                <a:spcPts val="1000"/>
              </a:spcBef>
            </a:pPr>
            <a:endParaRPr lang="es-VE" sz="2000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</a:pPr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Chatbots: </a:t>
            </a:r>
            <a:r>
              <a:rPr lang="es-VE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A system capable of having a coherent conversation with a human about a specific topic.</a:t>
            </a:r>
            <a:endParaRPr lang="da-DK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50547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Sentiment Analysis: </a:t>
            </a:r>
            <a:r>
              <a:rPr lang="es-VE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Identify subjective information in texts as judgments or opinions used for companies and famous people that want to be aware of their reputation on the internet</a:t>
            </a:r>
            <a:r>
              <a:rPr lang="es-VE" sz="2000" spc="300" dirty="0" smtClean="0">
                <a:solidFill>
                  <a:srgbClr val="FC2E8B"/>
                </a:solidFill>
                <a:latin typeface="Ubuntu" panose="020B0504030602030204" pitchFamily="34" charset="0"/>
              </a:rPr>
              <a:t>.</a:t>
            </a:r>
            <a:endParaRPr lang="da-DK" sz="2000" spc="3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22530" name="Picture 2" descr="https://www.kdnuggets.com/images/sentiment-fig-1-689.jpg"/>
          <p:cNvPicPr>
            <a:picLocks noChangeAspect="1" noChangeArrowheads="1"/>
          </p:cNvPicPr>
          <p:nvPr/>
        </p:nvPicPr>
        <p:blipFill rotWithShape="1">
          <a:blip r:embed="rId2" cstate="print"/>
          <a:srcRect l="728" r="-1"/>
          <a:stretch/>
        </p:blipFill>
        <p:spPr bwMode="auto">
          <a:xfrm>
            <a:off x="2088036" y="2348880"/>
            <a:ext cx="4953825" cy="3744416"/>
          </a:xfrm>
          <a:prstGeom prst="rect">
            <a:avLst/>
          </a:prstGeom>
          <a:noFill/>
          <a:ln w="3175">
            <a:solidFill>
              <a:srgbClr val="FC2E8B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18048"/>
            <a:ext cx="8229600" cy="1143000"/>
          </a:xfrm>
        </p:spPr>
        <p:txBody>
          <a:bodyPr/>
          <a:lstStyle/>
          <a:p>
            <a:r>
              <a:rPr lang="es-VE" b="1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Steps for Sentiment Analysis: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28674" name="AutoShape 2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8676" name="AutoShape 4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8678" name="AutoShape 6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8680" name="AutoShape 8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1: Extract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44005"/>
            <a:ext cx="8229600" cy="4065315"/>
          </a:xfrm>
        </p:spPr>
        <p:txBody>
          <a:bodyPr>
            <a:normAutofit/>
          </a:bodyPr>
          <a:lstStyle/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Social Network: </a:t>
            </a:r>
            <a:r>
              <a:rPr lang="es-VE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Twitter</a:t>
            </a:r>
          </a:p>
          <a:p>
            <a:endParaRPr lang="es-VE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 algn="ctr"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Twitter is what is happening in the world and what people are talking about at the moment. You can access Twitter on the Web or from your mobile device.</a:t>
            </a:r>
            <a:endParaRPr lang="es-VE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23554" name="Picture 2" descr="C:\Users\Freddy\AppData\Local\Microsoft\Windows\INetCache\IE\9XHSTH3V\Twitter_bird_logo_2012.svg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C2E8B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7020272" y="4968552"/>
            <a:ext cx="1385721" cy="1124744"/>
          </a:xfrm>
          <a:prstGeom prst="rect">
            <a:avLst/>
          </a:prstGeom>
          <a:noFill/>
        </p:spPr>
      </p:pic>
      <p:sp>
        <p:nvSpPr>
          <p:cNvPr id="17410" name="AutoShape 2" descr="blob:https://web.whatsapp.com/0e6cd73c-92c3-4bf0-b211-5495e7611be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17412" name="AutoShape 4" descr="blob:https://web.whatsapp.com/0e6cd73c-92c3-4bf0-b211-5495e7611be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7" name="Billede 6" descr="WhatsApp Image 2020-01-27 at 18.59.44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4221088"/>
            <a:ext cx="2775672" cy="2205806"/>
          </a:xfrm>
          <a:prstGeom prst="rect">
            <a:avLst/>
          </a:prstGeom>
          <a:ln>
            <a:solidFill>
              <a:srgbClr val="FC2E8B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1: Extract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API Twitter: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Twitter provides companies, developers and users programmatic access to data through its API (application programming interface).</a:t>
            </a:r>
          </a:p>
          <a:p>
            <a:endParaRPr lang="en-US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 	You should be a twitter developer account and create an app to request the access tokens.</a:t>
            </a:r>
          </a:p>
          <a:p>
            <a:pPr>
              <a:buNone/>
            </a:pPr>
            <a:endParaRPr lang="en-US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n-US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Note: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We only access public information</a:t>
            </a:r>
            <a:endParaRPr lang="es-VE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endParaRPr lang="da-DK" sz="28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5301208"/>
            <a:ext cx="9144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1: Extract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2843808" y="5949280"/>
            <a:ext cx="377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smtClean="0">
                <a:hlinkClick r:id="rId2"/>
              </a:rPr>
              <a:t>https://developer.twitter.com/en.html</a:t>
            </a:r>
            <a:endParaRPr lang="da-DK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t="9183" r="1338" b="10940"/>
          <a:stretch/>
        </p:blipFill>
        <p:spPr bwMode="auto">
          <a:xfrm>
            <a:off x="-1" y="1643089"/>
            <a:ext cx="9144001" cy="4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1: Extract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744217"/>
            <a:ext cx="8229600" cy="413305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Tweepy: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An easy-to-use Python library for accessing the Twitter API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.</a:t>
            </a:r>
            <a:endParaRPr lang="es-VE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  <a:buNone/>
            </a:pPr>
            <a:r>
              <a:rPr lang="es-VE" sz="2000" dirty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Install with : </a:t>
            </a:r>
          </a:p>
          <a:p>
            <a:pPr>
              <a:spcBef>
                <a:spcPts val="1000"/>
              </a:spcBef>
              <a:buNone/>
            </a:pPr>
            <a:endParaRPr lang="es-VE" sz="2000" b="1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 lvl="0">
              <a:spcBef>
                <a:spcPts val="1000"/>
              </a:spcBef>
            </a:pP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xlsxwriter: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Is a Python module for creating Excel XLSX files.</a:t>
            </a:r>
          </a:p>
          <a:p>
            <a:pPr lvl="0">
              <a:spcBef>
                <a:spcPts val="1000"/>
              </a:spcBef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 Install with : </a:t>
            </a:r>
            <a:endParaRPr lang="da-DK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</a:pPr>
            <a:endParaRPr lang="es-VE" sz="2000" b="1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endParaRPr lang="da-DK" dirty="0"/>
          </a:p>
        </p:txBody>
      </p:sp>
      <p:sp>
        <p:nvSpPr>
          <p:cNvPr id="7" name="Tekstboks 6"/>
          <p:cNvSpPr txBox="1"/>
          <p:nvPr/>
        </p:nvSpPr>
        <p:spPr>
          <a:xfrm>
            <a:off x="2438819" y="2456646"/>
            <a:ext cx="2238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tweepy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021288"/>
            <a:ext cx="605062" cy="605062"/>
          </a:xfrm>
          <a:prstGeom prst="rect">
            <a:avLst/>
          </a:prstGeom>
          <a:noFill/>
        </p:spPr>
      </p:pic>
      <p:sp>
        <p:nvSpPr>
          <p:cNvPr id="10" name="Tekstboks 9"/>
          <p:cNvSpPr txBox="1"/>
          <p:nvPr/>
        </p:nvSpPr>
        <p:spPr>
          <a:xfrm>
            <a:off x="2438819" y="3789040"/>
            <a:ext cx="2238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tweepy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Rectángulo"/>
          <p:cNvSpPr/>
          <p:nvPr/>
        </p:nvSpPr>
        <p:spPr>
          <a:xfrm>
            <a:off x="0" y="6093296"/>
            <a:ext cx="9144000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1: Extract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1429619"/>
          </a:xfrm>
        </p:spPr>
        <p:txBody>
          <a:bodyPr>
            <a:normAutofit/>
          </a:bodyPr>
          <a:lstStyle/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Twitter Archiver:</a:t>
            </a:r>
            <a:r>
              <a:rPr lang="es-VE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is an Add-ons in Drive Spreadsheet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es-VE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help us to extract data of twitter with the parameters given.</a:t>
            </a:r>
            <a:endParaRPr lang="da-DK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endParaRPr lang="da-DK" sz="28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5" name="Tekstboks 4"/>
          <p:cNvSpPr txBox="1"/>
          <p:nvPr/>
        </p:nvSpPr>
        <p:spPr>
          <a:xfrm>
            <a:off x="467544" y="6320353"/>
            <a:ext cx="8297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200" dirty="0" smtClean="0">
                <a:solidFill>
                  <a:srgbClr val="FC2E8B"/>
                </a:solidFill>
                <a:latin typeface="Ubuntu" panose="020B0504030602030204" pitchFamily="34" charset="0"/>
                <a:hlinkClick r:id="rId2"/>
              </a:rPr>
              <a:t>https://docs.google.com/spreadsheets/d/1tUlLulV5Y-yWivYHnLw4zWh7DEKDCC7DNVbtqPXEnZU/edit?usp=sharing</a:t>
            </a:r>
            <a:endParaRPr lang="da-DK" sz="12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9643" b="4952"/>
          <a:stretch/>
        </p:blipFill>
        <p:spPr bwMode="auto">
          <a:xfrm>
            <a:off x="899592" y="2492896"/>
            <a:ext cx="7632848" cy="366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1: Extract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744217"/>
            <a:ext cx="8229600" cy="413305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da-DK" sz="2000" b="1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Facebook-Scraper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Scrape </a:t>
            </a:r>
            <a:r>
              <a:rPr lang="en-US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Facebook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public pages without an API key. Inspired by twitter-scraper.</a:t>
            </a:r>
            <a:endParaRPr lang="es-VE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  <a:buNone/>
            </a:pPr>
            <a:r>
              <a:rPr lang="es-VE" sz="2000" dirty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Install with : </a:t>
            </a:r>
          </a:p>
          <a:p>
            <a:pPr>
              <a:spcBef>
                <a:spcPts val="1000"/>
              </a:spcBef>
              <a:buNone/>
            </a:pPr>
            <a:endParaRPr lang="es-VE" sz="2000" b="1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2411760" y="2492896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facebook-scraper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021288"/>
            <a:ext cx="605062" cy="605062"/>
          </a:xfrm>
          <a:prstGeom prst="rect">
            <a:avLst/>
          </a:prstGeom>
          <a:noFill/>
        </p:spPr>
      </p:pic>
      <p:pic>
        <p:nvPicPr>
          <p:cNvPr id="6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61932" y="3861048"/>
            <a:ext cx="1794444" cy="17944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2: Load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620887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Pandas: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Powerful data structures for data analysis, time series, and statistics.</a:t>
            </a:r>
          </a:p>
          <a:p>
            <a:pPr>
              <a:spcBef>
                <a:spcPts val="1000"/>
              </a:spcBef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 Install with : </a:t>
            </a:r>
          </a:p>
          <a:p>
            <a:pPr>
              <a:spcBef>
                <a:spcPts val="1000"/>
              </a:spcBef>
              <a:buNone/>
            </a:pPr>
            <a:endParaRPr lang="en-US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</a:pPr>
            <a:r>
              <a:rPr lang="en-US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NLTK: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The Natural Language Toolkit (NLTK) is a Python package for natural language processing.</a:t>
            </a:r>
          </a:p>
          <a:p>
            <a:pPr>
              <a:spcBef>
                <a:spcPts val="1000"/>
              </a:spcBef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 Install with : 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2439558" y="2204864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pandas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8" name="Tekstboks 7"/>
          <p:cNvSpPr txBox="1"/>
          <p:nvPr/>
        </p:nvSpPr>
        <p:spPr>
          <a:xfrm>
            <a:off x="2456224" y="3789040"/>
            <a:ext cx="1827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nltk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9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021288"/>
            <a:ext cx="605062" cy="6050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Angelica Landazabal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199"/>
            <a:ext cx="3898776" cy="47548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 Science Engineering and </a:t>
            </a:r>
            <a:r>
              <a:rPr lang="en-US" sz="1600" dirty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technology lover. </a:t>
            </a:r>
            <a:r>
              <a:rPr lang="en-US" sz="1600" dirty="0" smtClean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600" dirty="0" err="1" smtClean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Karateka</a:t>
            </a:r>
            <a:r>
              <a:rPr lang="en-US" sz="1600" dirty="0" smtClean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too)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</a:t>
            </a:r>
            <a:r>
              <a:rPr lang="en-US" sz="1600" dirty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 the development of web applications, marketing and, of course, data </a:t>
            </a:r>
            <a:r>
              <a:rPr lang="en-US" sz="1600" dirty="0" smtClean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 ;) 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</a:t>
            </a:r>
            <a:r>
              <a:rPr lang="en-US" sz="1600" dirty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motivates me to continue learning about various IT topics, personal / professional growth and helping others so they are also motivated to learn. </a:t>
            </a:r>
            <a:endParaRPr lang="en-US" sz="1600" dirty="0" smtClean="0">
              <a:solidFill>
                <a:srgbClr val="FC2E8B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  <a:r>
              <a:rPr lang="en-US" sz="1600" dirty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Keep going" is my motto :)</a:t>
            </a:r>
            <a:endParaRPr lang="da-DK" sz="2400" dirty="0">
              <a:solidFill>
                <a:srgbClr val="FC2E8B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kstboks 4"/>
          <p:cNvSpPr txBox="1"/>
          <p:nvPr/>
        </p:nvSpPr>
        <p:spPr>
          <a:xfrm>
            <a:off x="5549516" y="5435932"/>
            <a:ext cx="2891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600" b="1" dirty="0"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s-VE" sz="16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ngelica.informatik@gmail.com</a:t>
            </a:r>
            <a:endParaRPr lang="da-DK" sz="16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kstboks 5"/>
          <p:cNvSpPr txBox="1"/>
          <p:nvPr/>
        </p:nvSpPr>
        <p:spPr>
          <a:xfrm>
            <a:off x="5549516" y="5795972"/>
            <a:ext cx="1260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b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ALandazabal</a:t>
            </a:r>
            <a:endParaRPr lang="da-DK" sz="16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5549516" y="6156012"/>
            <a:ext cx="1653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@ALandazabal15</a:t>
            </a:r>
            <a:endParaRPr lang="da-DK" sz="16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282" y="5774486"/>
            <a:ext cx="360040" cy="36004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82" y="6210956"/>
            <a:ext cx="301807" cy="243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" descr="C:\Users\Freddy\AppData\Local\Microsoft\Windows\INetCache\IE\IZEQC48L\email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7282" y="5517232"/>
            <a:ext cx="288032" cy="288032"/>
          </a:xfrm>
          <a:prstGeom prst="rect">
            <a:avLst/>
          </a:prstGeom>
          <a:noFill/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569" y="1412777"/>
            <a:ext cx="3888431" cy="3888431"/>
          </a:xfrm>
          <a:prstGeom prst="rect">
            <a:avLst/>
          </a:prstGeom>
        </p:spPr>
      </p:pic>
      <p:pic>
        <p:nvPicPr>
          <p:cNvPr id="11" name="Picture 2" descr="C:\Users\Freddy\Downloads\FB_IMG_1552925996988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8064" y="1443426"/>
            <a:ext cx="3995936" cy="40017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3: Clean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>
          <a:xfrm>
            <a:off x="467544" y="1614699"/>
            <a:ext cx="8229600" cy="4637112"/>
          </a:xfrm>
        </p:spPr>
        <p:txBody>
          <a:bodyPr>
            <a:normAutofit/>
          </a:bodyPr>
          <a:lstStyle/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String: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contains some constants, utility function, and classes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for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string manipulation.</a:t>
            </a:r>
          </a:p>
          <a:p>
            <a:pPr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 Install with : </a:t>
            </a:r>
            <a:endParaRPr lang="es-VE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endParaRPr lang="es-VE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Re: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This module provides regular expression matching operations similar to those found in Perl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.</a:t>
            </a:r>
          </a:p>
          <a:p>
            <a:pPr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 Install with : </a:t>
            </a:r>
          </a:p>
          <a:p>
            <a:pPr>
              <a:buNone/>
            </a:pPr>
            <a:endParaRPr lang="es-VE" sz="2000" b="1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Emoji: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The entire set of </a:t>
            </a:r>
            <a:r>
              <a:rPr lang="en-US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Emoji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codes as defined by the </a:t>
            </a:r>
            <a:r>
              <a:rPr lang="en-US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unicode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consortium is supported in addition to a bunch of aliases.</a:t>
            </a:r>
          </a:p>
          <a:p>
            <a:pPr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 Install with : </a:t>
            </a:r>
            <a:endParaRPr lang="da-DK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2483768" y="2249190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pandas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8" name="Tekstboks 7"/>
          <p:cNvSpPr txBox="1"/>
          <p:nvPr/>
        </p:nvSpPr>
        <p:spPr>
          <a:xfrm>
            <a:off x="2483768" y="3676962"/>
            <a:ext cx="2161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strings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9" name="Tekstboks 8"/>
          <p:cNvSpPr txBox="1"/>
          <p:nvPr/>
        </p:nvSpPr>
        <p:spPr>
          <a:xfrm>
            <a:off x="2484697" y="5045114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emoji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10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5949280"/>
            <a:ext cx="605062" cy="6050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es-VE" b="1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Objectives: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77728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Understand What is Natural Language Processing y which are its applications.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Extract data from a Social Network.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Cleaning the data extracted.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Apply the Sentiment Analysis technique to 2 sets of data (Spanish - English).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Show data processed.</a:t>
            </a:r>
            <a:endParaRPr lang="en-US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53255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8388424" y="2060848"/>
            <a:ext cx="432048" cy="432048"/>
          </a:xfrm>
          <a:prstGeom prst="rect">
            <a:avLst/>
          </a:prstGeom>
          <a:noFill/>
        </p:spPr>
      </p:pic>
      <p:pic>
        <p:nvPicPr>
          <p:cNvPr id="9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5148064" y="2780928"/>
            <a:ext cx="432048" cy="432048"/>
          </a:xfrm>
          <a:prstGeom prst="rect">
            <a:avLst/>
          </a:prstGeom>
          <a:noFill/>
        </p:spPr>
      </p:pic>
      <p:pic>
        <p:nvPicPr>
          <p:cNvPr id="10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4283968" y="3212976"/>
            <a:ext cx="432048" cy="432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4: Process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1152128"/>
          </a:xfrm>
        </p:spPr>
        <p:txBody>
          <a:bodyPr>
            <a:noAutofit/>
          </a:bodyPr>
          <a:lstStyle/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Naive Bayes: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It is a classification and prediction technique that constructs models to determine what size is the possibility in which a set of data originates certain results..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da-DK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da-D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ladsholder til indhold 5"/>
          <p:cNvSpPr txBox="1">
            <a:spLocks/>
          </p:cNvSpPr>
          <p:nvPr/>
        </p:nvSpPr>
        <p:spPr>
          <a:xfrm>
            <a:off x="467544" y="4509120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Bag of word: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It is a mathematical representation of the testing data set.  This has all the unique words of a document and the occurs frequency of each one.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C2E8B"/>
              </a:solidFill>
              <a:effectLst/>
              <a:uLnTx/>
              <a:uFillTx/>
              <a:latin typeface="Ubuntu" panose="020B0504030602030204" pitchFamily="34" charset="0"/>
            </a:endParaRPr>
          </a:p>
        </p:txBody>
      </p:sp>
      <p:pic>
        <p:nvPicPr>
          <p:cNvPr id="10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5949280"/>
            <a:ext cx="605062" cy="605062"/>
          </a:xfrm>
          <a:prstGeom prst="rect">
            <a:avLst/>
          </a:prstGeom>
          <a:noFill/>
        </p:spPr>
      </p:pic>
      <p:pic>
        <p:nvPicPr>
          <p:cNvPr id="11" name="Picture 2" descr="https://i2.wp.com/www.aprendemachinelearning.com/wp-content/uploads/2018/08/teorema_bayes01.png"/>
          <p:cNvPicPr>
            <a:picLocks noChangeAspect="1" noChangeArrowheads="1"/>
          </p:cNvPicPr>
          <p:nvPr/>
        </p:nvPicPr>
        <p:blipFill>
          <a:blip r:embed="rId3" cstate="print"/>
          <a:srcRect l="6750" t="31200" r="8201" b="30401"/>
          <a:stretch>
            <a:fillRect/>
          </a:stretch>
        </p:blipFill>
        <p:spPr bwMode="auto">
          <a:xfrm>
            <a:off x="2303748" y="3068960"/>
            <a:ext cx="4536504" cy="1152128"/>
          </a:xfrm>
          <a:prstGeom prst="rect">
            <a:avLst/>
          </a:prstGeom>
          <a:noFill/>
        </p:spPr>
      </p:pic>
      <p:sp>
        <p:nvSpPr>
          <p:cNvPr id="12" name="Tekstboks 11"/>
          <p:cNvSpPr txBox="1"/>
          <p:nvPr/>
        </p:nvSpPr>
        <p:spPr>
          <a:xfrm>
            <a:off x="1187624" y="6021288"/>
            <a:ext cx="669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“</a:t>
            </a:r>
            <a:r>
              <a:rPr lang="da-DK" dirty="0" err="1" smtClean="0"/>
              <a:t>Hola</a:t>
            </a:r>
            <a:r>
              <a:rPr lang="da-DK" dirty="0" smtClean="0"/>
              <a:t>, te </a:t>
            </a:r>
            <a:r>
              <a:rPr lang="da-DK" dirty="0" err="1" smtClean="0"/>
              <a:t>queria</a:t>
            </a:r>
            <a:r>
              <a:rPr lang="da-DK" dirty="0" smtClean="0"/>
              <a:t> </a:t>
            </a:r>
            <a:r>
              <a:rPr lang="da-DK" dirty="0" err="1" smtClean="0"/>
              <a:t>avisar</a:t>
            </a:r>
            <a:r>
              <a:rPr lang="da-DK" dirty="0" smtClean="0"/>
              <a:t> </a:t>
            </a:r>
            <a:r>
              <a:rPr lang="da-DK" dirty="0" err="1" smtClean="0"/>
              <a:t>que</a:t>
            </a:r>
            <a:r>
              <a:rPr lang="da-DK" dirty="0" smtClean="0"/>
              <a:t> </a:t>
            </a:r>
            <a:r>
              <a:rPr lang="da-DK" dirty="0" err="1" smtClean="0"/>
              <a:t>no</a:t>
            </a:r>
            <a:r>
              <a:rPr lang="da-DK" dirty="0" smtClean="0"/>
              <a:t> </a:t>
            </a:r>
            <a:r>
              <a:rPr lang="da-DK" dirty="0" err="1" smtClean="0"/>
              <a:t>tengo</a:t>
            </a:r>
            <a:r>
              <a:rPr lang="da-DK" dirty="0" smtClean="0"/>
              <a:t> </a:t>
            </a:r>
            <a:r>
              <a:rPr lang="da-DK" dirty="0" err="1" smtClean="0"/>
              <a:t>noticias</a:t>
            </a:r>
            <a:r>
              <a:rPr lang="da-DK" dirty="0" smtClean="0"/>
              <a:t> </a:t>
            </a:r>
            <a:r>
              <a:rPr lang="da-DK" dirty="0" err="1" smtClean="0"/>
              <a:t>todavia</a:t>
            </a:r>
            <a:r>
              <a:rPr lang="da-DK" dirty="0" smtClean="0"/>
              <a:t>. Te </a:t>
            </a:r>
            <a:r>
              <a:rPr lang="da-DK" dirty="0" err="1" smtClean="0"/>
              <a:t>llamo</a:t>
            </a:r>
            <a:r>
              <a:rPr lang="da-DK" dirty="0" smtClean="0"/>
              <a:t>, </a:t>
            </a:r>
            <a:r>
              <a:rPr lang="da-DK" dirty="0" err="1" smtClean="0"/>
              <a:t>avisa</a:t>
            </a:r>
            <a:r>
              <a:rPr lang="es-VE" dirty="0" smtClean="0"/>
              <a:t>.”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4: Process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>
            <a:noAutofit/>
          </a:bodyPr>
          <a:lstStyle/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Textblob: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is a Python (2 and 3) library for processing textual data. It provides a consistent API for diving into common natural language processing (NLP) tasks such as part-of-speech tagging, noun phrase extraction, sentiment analysis, and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more.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Sentiment Analysis returns two values: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n-US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Polarity: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float which lies in the range of [-1,1] where 1 means positive statement and -1 means a negative statement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.</a:t>
            </a:r>
          </a:p>
          <a:p>
            <a:pPr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Subjectivity: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Subjective sentences generally refer to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personal opinion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, emotion or judgment whereas objective refers to factual information. Subjectivity is also a float which lies in the range of [0,1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].</a:t>
            </a:r>
          </a:p>
          <a:p>
            <a:pPr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s-VE" sz="1800" b="1" dirty="0" smtClean="0">
                <a:solidFill>
                  <a:schemeClr val="bg1"/>
                </a:solidFill>
              </a:rPr>
              <a:t>	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Install with:</a:t>
            </a:r>
            <a:endParaRPr lang="da-DK" sz="18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5949280"/>
            <a:ext cx="605062" cy="605062"/>
          </a:xfrm>
          <a:prstGeom prst="rect">
            <a:avLst/>
          </a:prstGeom>
          <a:noFill/>
        </p:spPr>
      </p:pic>
      <p:sp>
        <p:nvSpPr>
          <p:cNvPr id="9" name="Tekstboks 8"/>
          <p:cNvSpPr txBox="1"/>
          <p:nvPr/>
        </p:nvSpPr>
        <p:spPr>
          <a:xfrm>
            <a:off x="2339752" y="6021288"/>
            <a:ext cx="2374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textblob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5: ShowData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Matplotlib: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is a Python 2D plotting library which produces publication quality figures in a variety of hardcopy formats and interactive environments across platforms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.</a:t>
            </a:r>
          </a:p>
          <a:p>
            <a:pPr>
              <a:buNone/>
            </a:pP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	Install with:</a:t>
            </a:r>
          </a:p>
          <a:p>
            <a:pPr>
              <a:buNone/>
            </a:pPr>
            <a:endParaRPr lang="en-US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buNone/>
            </a:pPr>
            <a:endParaRPr lang="en-US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r>
              <a:rPr lang="en-US" sz="2000" b="1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WordCloud</a:t>
            </a:r>
            <a:r>
              <a:rPr lang="en-US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This tool will be quite handy for exploring text data and making your report more lively.</a:t>
            </a:r>
          </a:p>
          <a:p>
            <a:pPr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 Install with:</a:t>
            </a:r>
            <a:endParaRPr lang="en-US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endParaRPr lang="en-US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buNone/>
            </a:pP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8" name="Tekstboks 7"/>
          <p:cNvSpPr txBox="1"/>
          <p:nvPr/>
        </p:nvSpPr>
        <p:spPr>
          <a:xfrm>
            <a:off x="2394038" y="4325034"/>
            <a:ext cx="2610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wordcloud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9" name="Tekstboks 8"/>
          <p:cNvSpPr txBox="1"/>
          <p:nvPr/>
        </p:nvSpPr>
        <p:spPr>
          <a:xfrm>
            <a:off x="2413274" y="2564904"/>
            <a:ext cx="2590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matplotlib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10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5949280"/>
            <a:ext cx="605062" cy="6050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es-VE" b="1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Objectives: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77728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Understand What is Natural Language Processing y which are its applications.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Extract data from a Social Network.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Cleaning the data extracted.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Apply the Sentiment Analysis technique to 2 sets of data (Spanish - English).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Show data processed.</a:t>
            </a:r>
            <a:endParaRPr lang="en-US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53255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8316416" y="2060848"/>
            <a:ext cx="432048" cy="432048"/>
          </a:xfrm>
          <a:prstGeom prst="rect">
            <a:avLst/>
          </a:prstGeom>
          <a:noFill/>
        </p:spPr>
      </p:pic>
      <p:pic>
        <p:nvPicPr>
          <p:cNvPr id="9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5102453" y="2780928"/>
            <a:ext cx="432048" cy="432048"/>
          </a:xfrm>
          <a:prstGeom prst="rect">
            <a:avLst/>
          </a:prstGeom>
          <a:noFill/>
        </p:spPr>
      </p:pic>
      <p:pic>
        <p:nvPicPr>
          <p:cNvPr id="10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4238357" y="3212976"/>
            <a:ext cx="432048" cy="432048"/>
          </a:xfrm>
          <a:prstGeom prst="rect">
            <a:avLst/>
          </a:prstGeom>
          <a:noFill/>
        </p:spPr>
      </p:pic>
      <p:pic>
        <p:nvPicPr>
          <p:cNvPr id="7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1979712" y="4077072"/>
            <a:ext cx="432048" cy="432048"/>
          </a:xfrm>
          <a:prstGeom prst="rect">
            <a:avLst/>
          </a:prstGeom>
          <a:noFill/>
        </p:spPr>
      </p:pic>
      <p:pic>
        <p:nvPicPr>
          <p:cNvPr id="8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3467168" y="4365104"/>
            <a:ext cx="432048" cy="432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Use cases of Sentimental Analysis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>
                <a:solidFill>
                  <a:srgbClr val="FC2E8B"/>
                </a:solidFill>
                <a:latin typeface="Ubuntu" panose="020B0504030602030204" pitchFamily="34" charset="0"/>
              </a:rPr>
              <a:t>Brand </a:t>
            </a:r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monitoring</a:t>
            </a:r>
            <a:endParaRPr lang="da-DK" sz="24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Competitive</a:t>
            </a:r>
            <a:r>
              <a:rPr lang="da-DK" sz="2400" dirty="0">
                <a:solidFill>
                  <a:srgbClr val="FC2E8B"/>
                </a:solidFill>
                <a:latin typeface="Ubuntu" panose="020B0504030602030204" pitchFamily="34" charset="0"/>
              </a:rPr>
              <a:t> research</a:t>
            </a:r>
          </a:p>
          <a:p>
            <a:r>
              <a:rPr lang="en-US" sz="2400" dirty="0">
                <a:solidFill>
                  <a:srgbClr val="FC2E8B"/>
                </a:solidFill>
                <a:latin typeface="Ubuntu" panose="020B0504030602030204" pitchFamily="34" charset="0"/>
              </a:rPr>
              <a:t>Flame detection and customer service prioritization</a:t>
            </a:r>
          </a:p>
          <a:p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Product</a:t>
            </a:r>
            <a:r>
              <a:rPr lang="da-DK" sz="2400" dirty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4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analysis</a:t>
            </a:r>
            <a:endParaRPr lang="da-DK" sz="24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r>
              <a:rPr lang="en-US" sz="2400" dirty="0">
                <a:solidFill>
                  <a:srgbClr val="FC2E8B"/>
                </a:solidFill>
                <a:latin typeface="Ubuntu" panose="020B0504030602030204" pitchFamily="34" charset="0"/>
              </a:rPr>
              <a:t>Market research and insights into industry trends</a:t>
            </a:r>
          </a:p>
          <a:p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Workforce</a:t>
            </a:r>
            <a:r>
              <a:rPr lang="da-DK" sz="2400" dirty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analytics/employee</a:t>
            </a:r>
            <a:r>
              <a:rPr lang="da-DK" sz="2400" dirty="0">
                <a:solidFill>
                  <a:srgbClr val="FC2E8B"/>
                </a:solidFill>
                <a:latin typeface="Ubuntu" panose="020B0504030602030204" pitchFamily="34" charset="0"/>
              </a:rPr>
              <a:t> engagement </a:t>
            </a:r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monitoring</a:t>
            </a:r>
            <a:endParaRPr lang="da-DK" sz="24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endParaRPr lang="da-DK" dirty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Sources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The Definitive Guide to Natural Language Processing : </a:t>
            </a:r>
            <a:r>
              <a:rPr lang="da-DK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https://monkeylearn.com/blog/definitive-guide-natural-language-processing/</a:t>
            </a:r>
          </a:p>
          <a:p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API Twitter: </a:t>
            </a:r>
            <a:r>
              <a:rPr lang="da-DK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https:</a:t>
            </a:r>
            <a:r>
              <a:rPr lang="da-DK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 //developer.twitter.com/</a:t>
            </a:r>
          </a:p>
          <a:p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Jupyter Notebook: </a:t>
            </a:r>
            <a:r>
              <a:rPr lang="da-DK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https://jupyter.org/</a:t>
            </a:r>
          </a:p>
          <a:p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Excel files with python: </a:t>
            </a:r>
            <a:r>
              <a:rPr lang="da-DK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https://xlsxwriter.readthedocs.io/</a:t>
            </a:r>
          </a:p>
          <a:p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Tweepy Library: </a:t>
            </a:r>
            <a:r>
              <a:rPr lang="da-DK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https://www.tweepy.org/</a:t>
            </a:r>
          </a:p>
          <a:p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Pandas: </a:t>
            </a:r>
            <a:r>
              <a:rPr lang="da-DK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https: </a:t>
            </a:r>
            <a:r>
              <a:rPr lang="da-DK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//pandas.pydata.org/</a:t>
            </a:r>
          </a:p>
          <a:p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NLTK: </a:t>
            </a:r>
            <a:r>
              <a:rPr lang="da-DK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https: </a:t>
            </a:r>
            <a:r>
              <a:rPr lang="da-DK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//www.nltk.org/</a:t>
            </a:r>
          </a:p>
          <a:p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Re: </a:t>
            </a:r>
            <a:r>
              <a:rPr lang="da-DK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https: </a:t>
            </a:r>
            <a:r>
              <a:rPr lang="da-DK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//docs.python.org/3/library/re.html</a:t>
            </a:r>
            <a:endParaRPr lang="da-DK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Sources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String module: 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https://www.journaldev.com/23788/python-string-module</a:t>
            </a:r>
          </a:p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TextBlob: </a:t>
            </a:r>
            <a:r>
              <a:rPr lang="da-DK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https: 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//textblob.readthedocs.io/en/dev/</a:t>
            </a:r>
          </a:p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Matplotlib: 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https://matplotlib.org/</a:t>
            </a:r>
          </a:p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WordCloud: 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https://www.datacamp.com/community/tutorials/wordcloud-python</a:t>
            </a:r>
          </a:p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Sentiment Analysis: Types, Tools and Use Cases: 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https://www.altexsoft.com/blog/business/sentiment-analysis-types-tools-and-use-cases/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python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</a:blip>
          <a:srcRect/>
          <a:stretch>
            <a:fillRect/>
          </a:stretch>
        </p:blipFill>
        <p:spPr bwMode="auto">
          <a:xfrm>
            <a:off x="511950" y="476672"/>
            <a:ext cx="2060848" cy="2060848"/>
          </a:xfrm>
          <a:prstGeom prst="rect">
            <a:avLst/>
          </a:prstGeom>
          <a:noFill/>
        </p:spPr>
      </p:pic>
      <p:sp>
        <p:nvSpPr>
          <p:cNvPr id="5" name="Tekstboks 4"/>
          <p:cNvSpPr txBox="1"/>
          <p:nvPr/>
        </p:nvSpPr>
        <p:spPr>
          <a:xfrm>
            <a:off x="1515423" y="4194666"/>
            <a:ext cx="5492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b="1" dirty="0">
                <a:solidFill>
                  <a:schemeClr val="bg1"/>
                </a:solidFill>
                <a:latin typeface="Ubuntu Medium" panose="020B06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s-VE" sz="2800" b="1" dirty="0" smtClean="0">
                <a:solidFill>
                  <a:schemeClr val="bg1"/>
                </a:solidFill>
                <a:latin typeface="Ubuntu Medium" panose="020B06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ngelica.informatik@gmail.com</a:t>
            </a:r>
            <a:endParaRPr lang="da-DK" sz="2800" b="1" dirty="0">
              <a:solidFill>
                <a:schemeClr val="bg1"/>
              </a:solidFill>
              <a:latin typeface="Ubuntu Medium" panose="020B06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kstboks 5"/>
          <p:cNvSpPr txBox="1"/>
          <p:nvPr/>
        </p:nvSpPr>
        <p:spPr>
          <a:xfrm>
            <a:off x="1515423" y="4914746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 err="1" smtClean="0">
                <a:solidFill>
                  <a:schemeClr val="bg1"/>
                </a:solidFill>
                <a:latin typeface="Ubuntu Medium" panose="020B06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ALandazabal</a:t>
            </a:r>
            <a:endParaRPr lang="da-DK" sz="2800" b="1" dirty="0">
              <a:solidFill>
                <a:schemeClr val="bg1"/>
              </a:solidFill>
              <a:latin typeface="Ubuntu Medium" panose="020B06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1515423" y="5778842"/>
            <a:ext cx="3018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 smtClean="0">
                <a:solidFill>
                  <a:schemeClr val="bg1"/>
                </a:solidFill>
                <a:latin typeface="Ubuntu Medium" panose="020B06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@ALandazabal15</a:t>
            </a:r>
            <a:endParaRPr lang="da-DK" sz="2800" b="1" dirty="0">
              <a:solidFill>
                <a:schemeClr val="bg1"/>
              </a:solidFill>
              <a:latin typeface="Ubuntu Medium" panose="020B06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8 Imagen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914746"/>
            <a:ext cx="538258" cy="538258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artisticGlowEdges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778842"/>
            <a:ext cx="535323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" name="Picture 1" descr="C:\Users\Freddy\AppData\Local\Microsoft\Windows\INetCache\IE\IZEQC48L\email[1]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683568" y="4194666"/>
            <a:ext cx="548680" cy="5486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data:image/png;base64,iVBORw0KGgoAAAANSUhEUgAAAT4AAACfCAMAAABX0UX9AAAAwFBMVEX////1kzP1ki/1kS3//fz/9fD/+/n6nU/0ki73iiH0kCr7mEf1jiX/s4T/vJD/49P8n1j5l0D+u5X3hRf5kjX8oWH+2cP/7OH+yan/+PT/xaP3iin3ggz/8en9y63/3MT8rHH9uIb8p3L8k0n/6dv/38z7mVL+0bX8wJj4lDv+1bv7rnn6iij/49D8k0H7oVj8s375mkj9vpH7jjf+rX39hjH8jT/5gyH8pm36nl38omv8kET+y7H7eQD8p2b+u5kezg9lAAARIElEQVR4nO2ceXuivBrGMUEkIRUtKALF6hQX0Kqtc6Z23vd4vv+3OnkCQXCZbnY6zpV7/hgtEJIfWZ4lqGlKSkpKSkpKSkpKSkpKSkpKSkpKSkpKSkpKSkpKSkpKSkpKSkpKSkpKSkpKSkpKf6Tqo3781XW4XEUDt9b76kpcruoDhoOvrsTlyl99OT4909dW4p0ymgxPv7ICfnPxYIE6df7t5zhT5yur9BZdM3r9lffn3R+BaAPwdSj/aCLa+soqvUUBY1+NrwZCGT4svph/Gr6RfWJy4fiav7cqVV0CPv+63bCPH+oxevWV07Z/9efjCxhi3eOHepTO/N9bm4ouAB837pA7On6sh+mg/nurU9EF4NNGbWd1glEf0230e2tTkTGs4KPZMvxn4dM8+xSiPsId77fWpaoqvouz+yY13PjKmEEV3yUpinmfnNTQw4lF+bfogvDFk90wradBpx1OtEnytfi05pfg818y1ozJ4+M0LX3XokatJf8w7bgMo5tISxPUvq9cNx1+vxo+3p63uge1q0+2jcUisVoLVMKX9jLJavr121XLWizWi4fWNCqabPj1+HErDvAjncfIOCjf93qDVsNa8H/j5XaY1v3cPPNHA2sdhuHa2t6etNjqgzXDGIfrzUjcdPo01UYOYkNxNB5zdoiitaZ126hdsmm8Fb+OcrH16vOmRN8eEJItsmZGL8c3djLdwVm6ly5DJ3OJkWkS0hSDx7DTQTJ3oAX5IeIsJxWAXnflOvwGZnYcY+Y4rgU3iPqJQ7M/I0rc3vEVdeSy/KFSB+4Z3ZBAG5EanUG1Jgk3r1h7GMRg05Tx9UN+HWaMEIYZ+SxvLrpysxFbUm64mDu7Tw8aBFdOISIq41kkb9xOmKx2/Or9JTs4o8bAO7C3pHyAl3hs4hpZ/L7Anp9CYCDEN2yqeaSGO/wuPRfzC5vZkLUf8A5fnxdOw2WzN5k0HwjZfhK98WHjjpjNRoMeIIAH6rUPr+bNLJ51vMH4yAngdtnWfpHUOnQnogbwCVsta83LDQQ+MtUil1cy1tKQdzBX9navgRNZgt02a2TriZnEiLqfZNBEB204he8AE1T/BL4a62fFd8mx4mt05Wt2eMgVhwetHLAaWojSpriMr4FR0vUWZg2Pi2ui1g7flNbY46cgK6m+KTUPFSRO4uNzFGN5s1FtUsGHdtcLPlx8gj9GDyWppu+eW+lC2tirIB+kKEcypHLwkqluTPmME8xoDVu7Ee93dviuac39dCOmX0x7mISJG7Jf4UOMuMvBcNiQ/PolfPxYkrhEEmlD1WOr4MIPu27xmc9aPXkqJslDUkwgZFKt4IrVSB5f4azISOLTUlZLxm2E3JI9o2+pK4MxHB/7bHxRQYK07qMoigf0JD7muE0vqvuGEeXGNS7hwwObXx89SigiKDKUHYzNV3YUz7LL2Mq+1fSWmdOzUn5dz8354aqHaFiIDTITydjimhMX+Lr8YfDZkFWSG5sdPj54yYm41tnUJXI0ZXPV6XCpsd3E+5fh3g4fyxOsud1dYxxfF8ueeSXan1MXE1hPmkiLzFq5dWVNKjZugJGb3/eW34mA4ZLjqyFBu2LsfNvhS2sINz45+LfNuweeZk/4ND69VM16LxQH6BF8oxwfH2ZiehLHMvu2wPdoiM6RfentV6WSamxSOssdoAkHHAI+T+AbiRvjfqU9M4qLHsfXHFI9enblQwa38if8YrA+mgTT5uYBncR37xb4oofsetzIvFMj75lsaGj+LKcVyg5ynw+Eymj0B7QA1KMVfPdQCbSountlfB5f2cPP5edkVaZXsrqzX+HTg80YzHiaD7xj+Owk+87nHS/MgeT9SX+Uc5+vxfmkixrSwPZDWZcSkXv+BPKloT4o8DmALwZTgK2q7ZlRupvvRiFF7uwTnXfPkWNXtuEXvc+fEoIrdsgL+GxZulxM88EMHscov4wOCnzFX0oN7u4mNxtGCtn1voivJDWyB2dFy2mQuMVMRqb1z8oe2W/AFw/Ivg33S3wjbSJX4SIywnJAHF9+GlvJtvm5kUM3pVk2xcXA4MvVHDlZ72McHwx/ZO2tDcMKPs27Znz9tYITqZGPyr7Zx3dy8PqtA8f4JXzBPr7gCL5d77OO9L4Jo7n7Z/BZcMwIzNHZ4NWvuGG32gvuNKv4NL27JSZmyTDVPkHF4JUu6ml8K2lQU0rCtfsafP0cnysHr8S3rReDFy8LfPkyRq9KSPpEPlkjNOcjIryODB+YSGSfSpOCrRcPd0E/I7UYRjTpfIbPK/ENZPjtFD59kVm52LqajrQ4W3pfmPtGci2Vpkgvt7aX9WzihxslElZ0bOUNiLRjAsKGdYeAF5vj425FuO9WPFJO1LthzqQ03/U7LgfoNM9vBOZPvPB8qvied/gmuQ0yFhW226/B5+VApOEi8SGOrzBciOwVU3l2ye7Tpwzn5Vpm6PmEDrQC35Rb1Pv4poAv6nB3d1qCVZ80+J3J+VPAHWmrPmctrFfxoQLfFEsoIPtVvc+Tjpg0L3qlwq/zO9NNdsyXce6k7MPy3peN/BSzoe+HeKmV8bX38QUUfGa7RREelN2RuMnXPbY6d//rFn67JZr/Ir6svq/DV98WLu8Wno5RTqT0i/iBGKz+LHe+zVbZzOgRltGc0aQL0+PDDl+AUHt/Qusz4cXEY4qoVfb+9B5EDc8dQoiWMuaGyNxqPLTlaC7jQzt8fBxGkRelrxq8EBTJRR237TrlcI7+bEp+VpA2i4A3q/hsE4LTDAuswH5iujt8vdohvlsiDmn6hmKTzOzSKnSF+Zp1ZnzckdwZc2gXd8vwtXb40hwzdhvLxoP7ipWX4xOW7a7wWqXwwirkT24X78duxcadZEuH16JJDLaNOd/h6/OBvt+d7gl4hFxG8MBqzH3sFvNdwLufdW58xuzQnJMtNMa5cdHhj3MtIyQIFyBewqdNwmPR0jwLesSQ5CSrpkgqep2xpSJK4zdMZ4fvNjlcOjzC5BYrb+BQkyWbx76YBA3e+8yz49P07ZFUR9ZCLzdkMfT5FTk860V82vDAU6llKy+07zBNgMK99wq6CCXT6ZixLXRKf2ne1At88cI8iIfWCRiVecvslksxxWhxN2617lyYgs+Oj5ua1iFAE/BJz0DgM54Pz3oZn9ZMDnMdOMOnxftPjrr7ARJuXSPCHdeMib/Fzj0kKsFp0+rWfl/ltZxXltdRs+UybAodTaScQ6NmUk42Iu5mE2hhX7YK8qlatArLrUX8NIePKC/JMrwybmfXRN5W4tO7A1k2YjKmIjuINy0XiUnnIDoswiw1MsuMED7TOByYbt00YYJrUWffadNaTpVonAbLJCRCjf5B/v4sMuJ00A7znHiYNGap7eliss06Vpaw8u2BSxznRpxFXGs5CLg54i3bYiu+K/G1XaG5RFG3h6LsuTVtZj1x10F0ewgJdD7EmEOW6ZEsed8hTtjPcetNJgKgXi+Fsdxpzw5iAV58YNtFcTxKe72sTa9WetW8f/ksKXiXw/fiqG4UL3UUjoFTVFI3Int0H9f90rsful59FUQ/fDNE1w2flyt9XtIrHdSj6WwwmA1vjeONG03jos9wK7rs0p14+8SHnMsbDWS4pLK3JAgpnU9Onv8KdaVNMz9Tn6/neaj3Z3D6hL6812LIx8fN7E3lGmsYHqVqifwtXry1fuUiV3nnM60z4YtlkOrd+FJCRdok/rcX9PonglDg2xRRwtfJsMCGL1UL3OYa+gi+PB1USuZ8VHm0FCXvjl52s97XHFPCGHO/H92I+y58/MEmJXzGd14I+8Cm5FRabIee0WsVtQal+USX4T86ePfu7ZGY+77ne5UQax3jdw58WnqH8frd9Yyahb/Apu8du1GDkWXftuPYi21uwEg76P0vPY4IX3knMCyYCwjJsaLOgk+Lpie2y70sP+jsnNCjT/hVihpIbP14aCwfklCaz8h6/973lDixMAjCYfc6hMn9yAr7XnzuufYkNG+YDIeY8/cHeSK5qwiVNw+RD2x76hFHuDUojLLF0TkfPpScbUuHN7CyXC5dfGBbcLQ84vCy5/cXaAxYKEKUbGZkAdcMn7daz+fzdT7LlPAZE3FgkM3e8Xixnvn+Zv30NL6FoOr86WkrDgl87bQZPs2tzES/Xi8WT+KYPxnz8+aL4C2mpD1tM4TY5iNe4i6YWKK3+UDE3H/AltiZleU6cI5vlO0LM0n2RtEOX33miN3GzBEdy3ZN3Aju4GQcpv0bmE7YWgRyAd96TcQfxHC7ZqYJ/rUWbR2R3EbO295XsoMkOeZGvV6Hvc+cDz9Soh+yodYkuS0FPuXch9AB2GgwWsgQaBb4dJE+gQNYQLJhT9YTFrtd8V1oigHGwMAWc18YiiPsGzzga16IAyBnogyxTg3fVFk9+uDrYfUl7PuW6BCiTjj6kAXOF17bgMiZ8Hyvue0H+P7HgM92zTvQHGpc4IvEnzoL2DoOb0nDPgWXOq0xLN2Yzjtrzt38oeX4aqTVmkPaDMxSiW8EZTxt4RLkfAzH23U7e7ZqiD9v3v+T50MH/41q0YeIz385vrjZbE50zYclZJ5twCLgERf4Jg7n9q+mcQJiq4fY5gFLIbBBgA3iwbBtJut9/2YhcML/L/BBlMPh137n/998wduG9qQXcPX6H98o4YUs0P0CXy6ISkIc1BvjzM0q8LVgF8e9yPAjsEoAH27Vs2EvhiK8OhDelwyXUZgHhCQ+vj6JXVxX/JKbN4Rg/kCtmGVrB/ggAw29zviJRS/c4QPD8DnKuhSbHMXHP4S3JbMZpkcs8qgSH66JSHcT8H3yy0mfq9SFbZYH+P6V37/B+NJK+PjYxT992J+ejUiBb/lrfGBUwn5Xia93c/PfzYXi829271LpE0Kh5xziI3kITODzS/huOD5IwsM+MrjitfiSEj6pi8TnsLAnXDzdnhIcwvR5FJ+w6+TsXsZHv2k5vt5H8NVHP9Hl4dMGDLHnaa8XXD0wnG3Uej0+vYIvyCe29+DrfROG+cXh81oMY4oQZpTley4+hO9dvS/e5LuRLw6fZgQdbjei2sOm2MD5u/H1uHOHkx8XiY/jSvv9/mRUZIV2+HTDh7eCPxnf5AbV6Lh7dYlz3xHt8KWz2exnvIevfualIwanjXvMl7jyHpMxlD5vwCjljoAwXCBrJAwXY99w0XN8b7D73KjiddQg8/634BNhFJEpBgjOvYjdHzebn2B3Ex/eXSd70/Advc+A0Pb8Qs3mo0plvE/gi8XWuZedtvCV+PacNu+ZO9Jr4y/CBxvOGWxlv86WCtijD/se4zHK3gYu8D2zGoLX02csS46+YPcVIYPZLmTgteCMv6n3ide55p7mdbJwqQGD9snX/sXZLLXDlzpi45cx51y/GS/2PhboerAXsIo62Qyhff9b8GkBDMp5aw1R0I2RvS3Cv4e5s18Kly4gXDoWJ0JG8wV8iFjWQbj0CiL6T40F+0sMFwjsQZMgAYGEF1xfiOi7SPuCebgXrIcT6Rii+L/Gh56yn2Ghm3KwPhV7LTDCT38LPthdapril18ELm6YMBN+WsbJ9uU2GTLzVNHGgfNMNheBG9s1EW1E8PqCaWb4+Ie5wEdNNF7DT8rQtYjrFqmiARRhksWdaf4l+LT6491ivb57lvl2bwC/X3SXe3LBj7u7f/JfgJ3Cif/kuyvtMT8Afav3z93dD/ACN/ABos0d/mFkdxa8lOzc//FC/gNehz79h9+q6U9/3P3nk94s/AL5XjXxEHkn0rD7J/5SxtFSPpoyU1JSUlJSUlJSUlJSUlJSUlJSUlJSUlJSUlJSUlJSUlJSUlJSUlJSUlJSUlJSUlJSUlJSUlJSUvoa/R/b1ZQKfguhT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052" name="AutoShape 4" descr="data:image/png;base64,iVBORw0KGgoAAAANSUhEUgAAAT4AAACfCAMAAABX0UX9AAAAwFBMVEX////1kzP1ki/1kS3//fz/9fD/+/n6nU/0ki73iiH0kCr7mEf1jiX/s4T/vJD/49P8n1j5l0D+u5X3hRf5kjX8oWH+2cP/7OH+yan/+PT/xaP3iin3ggz/8en9y63/3MT8rHH9uIb8p3L8k0n/6dv/38z7mVL+0bX8wJj4lDv+1bv7rnn6iij/49D8k0H7oVj8s375mkj9vpH7jjf+rX39hjH8jT/5gyH8pm36nl38omv8kET+y7H7eQD8p2b+u5kezg9lAAARIElEQVR4nO2ceXuivBrGMUEkIRUtKALF6hQX0Kqtc6Z23vd4vv+3OnkCQXCZbnY6zpV7/hgtEJIfWZ4lqGlKSkpKSkpKSkpKSkpKSkpKSkpKSkpKSkpKSkpKSkpKSkpKSkpKSkpKSkpKSkpKf6Tqo3781XW4XEUDt9b76kpcruoDhoOvrsTlyl99OT4909dW4p0ymgxPv7ICfnPxYIE6df7t5zhT5yur9BZdM3r9lffn3R+BaAPwdSj/aCLa+soqvUUBY1+NrwZCGT4svph/Gr6RfWJy4fiav7cqVV0CPv+63bCPH+oxevWV07Z/9efjCxhi3eOHepTO/N9bm4ouAB837pA7On6sh+mg/nurU9EF4NNGbWd1glEf0230e2tTkTGs4KPZMvxn4dM8+xSiPsId77fWpaoqvouz+yY13PjKmEEV3yUpinmfnNTQw4lF+bfogvDFk90wradBpx1OtEnytfi05pfg818y1ozJ4+M0LX3XokatJf8w7bgMo5tISxPUvq9cNx1+vxo+3p63uge1q0+2jcUisVoLVMKX9jLJavr121XLWizWi4fWNCqabPj1+HErDvAjncfIOCjf93qDVsNa8H/j5XaY1v3cPPNHA2sdhuHa2t6etNjqgzXDGIfrzUjcdPo01UYOYkNxNB5zdoiitaZ126hdsmm8Fb+OcrH16vOmRN8eEJItsmZGL8c3djLdwVm6ly5DJ3OJkWkS0hSDx7DTQTJ3oAX5IeIsJxWAXnflOvwGZnYcY+Y4rgU3iPqJQ7M/I0rc3vEVdeSy/KFSB+4Z3ZBAG5EanUG1Jgk3r1h7GMRg05Tx9UN+HWaMEIYZ+SxvLrpysxFbUm64mDu7Tw8aBFdOISIq41kkb9xOmKx2/Or9JTs4o8bAO7C3pHyAl3hs4hpZ/L7Anp9CYCDEN2yqeaSGO/wuPRfzC5vZkLUf8A5fnxdOw2WzN5k0HwjZfhK98WHjjpjNRoMeIIAH6rUPr+bNLJ51vMH4yAngdtnWfpHUOnQnogbwCVsta83LDQQ+MtUil1cy1tKQdzBX9navgRNZgt02a2TriZnEiLqfZNBEB204he8AE1T/BL4a62fFd8mx4mt05Wt2eMgVhwetHLAaWojSpriMr4FR0vUWZg2Pi2ui1g7flNbY46cgK6m+KTUPFSRO4uNzFGN5s1FtUsGHdtcLPlx8gj9GDyWppu+eW+lC2tirIB+kKEcypHLwkqluTPmME8xoDVu7Ee93dviuac39dCOmX0x7mISJG7Jf4UOMuMvBcNiQ/PolfPxYkrhEEmlD1WOr4MIPu27xmc9aPXkqJslDUkwgZFKt4IrVSB5f4azISOLTUlZLxm2E3JI9o2+pK4MxHB/7bHxRQYK07qMoigf0JD7muE0vqvuGEeXGNS7hwwObXx89SigiKDKUHYzNV3YUz7LL2Mq+1fSWmdOzUn5dz8354aqHaFiIDTITydjimhMX+Lr8YfDZkFWSG5sdPj54yYm41tnUJXI0ZXPV6XCpsd3E+5fh3g4fyxOsud1dYxxfF8ueeSXan1MXE1hPmkiLzFq5dWVNKjZugJGb3/eW34mA4ZLjqyFBu2LsfNvhS2sINz45+LfNuweeZk/4ND69VM16LxQH6BF8oxwfH2ZiehLHMvu2wPdoiM6RfentV6WSamxSOssdoAkHHAI+T+AbiRvjfqU9M4qLHsfXHFI9enblQwa38if8YrA+mgTT5uYBncR37xb4oofsetzIvFMj75lsaGj+LKcVyg5ynw+Eymj0B7QA1KMVfPdQCbSountlfB5f2cPP5edkVaZXsrqzX+HTg80YzHiaD7xj+Owk+87nHS/MgeT9SX+Uc5+vxfmkixrSwPZDWZcSkXv+BPKloT4o8DmALwZTgK2q7ZlRupvvRiFF7uwTnXfPkWNXtuEXvc+fEoIrdsgL+GxZulxM88EMHscov4wOCnzFX0oN7u4mNxtGCtn1voivJDWyB2dFy2mQuMVMRqb1z8oe2W/AFw/Ivg33S3wjbSJX4SIywnJAHF9+GlvJtvm5kUM3pVk2xcXA4MvVHDlZ72McHwx/ZO2tDcMKPs27Znz9tYITqZGPyr7Zx3dy8PqtA8f4JXzBPr7gCL5d77OO9L4Jo7n7Z/BZcMwIzNHZ4NWvuGG32gvuNKv4NL27JSZmyTDVPkHF4JUu6ml8K2lQU0rCtfsafP0cnysHr8S3rReDFy8LfPkyRq9KSPpEPlkjNOcjIryODB+YSGSfSpOCrRcPd0E/I7UYRjTpfIbPK/ENZPjtFD59kVm52LqajrQ4W3pfmPtGci2Vpkgvt7aX9WzihxslElZ0bOUNiLRjAsKGdYeAF5vj425FuO9WPFJO1LthzqQ03/U7LgfoNM9vBOZPvPB8qvied/gmuQ0yFhW226/B5+VApOEi8SGOrzBciOwVU3l2ye7Tpwzn5Vpm6PmEDrQC35Rb1Pv4poAv6nB3d1qCVZ80+J3J+VPAHWmrPmctrFfxoQLfFEsoIPtVvc+Tjpg0L3qlwq/zO9NNdsyXce6k7MPy3peN/BSzoe+HeKmV8bX38QUUfGa7RREelN2RuMnXPbY6d//rFn67JZr/Ir6svq/DV98WLu8Wno5RTqT0i/iBGKz+LHe+zVbZzOgRltGc0aQL0+PDDl+AUHt/Qusz4cXEY4qoVfb+9B5EDc8dQoiWMuaGyNxqPLTlaC7jQzt8fBxGkRelrxq8EBTJRR237TrlcI7+bEp+VpA2i4A3q/hsE4LTDAuswH5iujt8vdohvlsiDmn6hmKTzOzSKnSF+Zp1ZnzckdwZc2gXd8vwtXb40hwzdhvLxoP7ipWX4xOW7a7wWqXwwirkT24X78duxcadZEuH16JJDLaNOd/h6/OBvt+d7gl4hFxG8MBqzH3sFvNdwLufdW58xuzQnJMtNMa5cdHhj3MtIyQIFyBewqdNwmPR0jwLesSQ5CSrpkgqep2xpSJK4zdMZ4fvNjlcOjzC5BYrb+BQkyWbx76YBA3e+8yz49P07ZFUR9ZCLzdkMfT5FTk860V82vDAU6llKy+07zBNgMK99wq6CCXT6ZixLXRKf2ne1At88cI8iIfWCRiVecvslksxxWhxN2617lyYgs+Oj5ua1iFAE/BJz0DgM54Pz3oZn9ZMDnMdOMOnxftPjrr7ARJuXSPCHdeMib/Fzj0kKsFp0+rWfl/ltZxXltdRs+UybAodTaScQ6NmUk42Iu5mE2hhX7YK8qlatArLrUX8NIePKC/JMrwybmfXRN5W4tO7A1k2YjKmIjuINy0XiUnnIDoswiw1MsuMED7TOByYbt00YYJrUWffadNaTpVonAbLJCRCjf5B/v4sMuJ00A7znHiYNGap7eliss06Vpaw8u2BSxznRpxFXGs5CLg54i3bYiu+K/G1XaG5RFG3h6LsuTVtZj1x10F0ewgJdD7EmEOW6ZEsed8hTtjPcetNJgKgXi+Fsdxpzw5iAV58YNtFcTxKe72sTa9WetW8f/ksKXiXw/fiqG4UL3UUjoFTVFI3Int0H9f90rsful59FUQ/fDNE1w2flyt9XtIrHdSj6WwwmA1vjeONG03jos9wK7rs0p14+8SHnMsbDWS4pLK3JAgpnU9Onv8KdaVNMz9Tn6/neaj3Z3D6hL6812LIx8fN7E3lGmsYHqVqifwtXry1fuUiV3nnM60z4YtlkOrd+FJCRdok/rcX9PonglDg2xRRwtfJsMCGL1UL3OYa+gi+PB1USuZ8VHm0FCXvjl52s97XHFPCGHO/H92I+y58/MEmJXzGd14I+8Cm5FRabIee0WsVtQal+USX4T86ePfu7ZGY+77ne5UQax3jdw58WnqH8frd9Yyahb/Apu8du1GDkWXftuPYi21uwEg76P0vPY4IX3knMCyYCwjJsaLOgk+Lpie2y70sP+jsnNCjT/hVihpIbP14aCwfklCaz8h6/973lDixMAjCYfc6hMn9yAr7XnzuufYkNG+YDIeY8/cHeSK5qwiVNw+RD2x76hFHuDUojLLF0TkfPpScbUuHN7CyXC5dfGBbcLQ84vCy5/cXaAxYKEKUbGZkAdcMn7daz+fzdT7LlPAZE3FgkM3e8Xixnvn+Zv30NL6FoOr86WkrDgl87bQZPs2tzES/Xi8WT+KYPxnz8+aL4C2mpD1tM4TY5iNe4i6YWKK3+UDE3H/AltiZleU6cI5vlO0LM0n2RtEOX33miN3GzBEdy3ZN3Aju4GQcpv0bmE7YWgRyAd96TcQfxHC7ZqYJ/rUWbR2R3EbO295XsoMkOeZGvV6Hvc+cDz9Soh+yodYkuS0FPuXch9AB2GgwWsgQaBb4dJE+gQNYQLJhT9YTFrtd8V1oigHGwMAWc18YiiPsGzzga16IAyBnogyxTg3fVFk9+uDrYfUl7PuW6BCiTjj6kAXOF17bgMiZ8Hyvue0H+P7HgM92zTvQHGpc4IvEnzoL2DoOb0nDPgWXOq0xLN2Yzjtrzt38oeX4aqTVmkPaDMxSiW8EZTxt4RLkfAzH23U7e7ZqiD9v3v+T50MH/41q0YeIz385vrjZbE50zYclZJ5twCLgERf4Jg7n9q+mcQJiq4fY5gFLIbBBgA3iwbBtJut9/2YhcML/L/BBlMPh137n/998wduG9qQXcPX6H98o4YUs0P0CXy6ISkIc1BvjzM0q8LVgF8e9yPAjsEoAH27Vs2EvhiK8OhDelwyXUZgHhCQ+vj6JXVxX/JKbN4Rg/kCtmGVrB/ggAw29zviJRS/c4QPD8DnKuhSbHMXHP4S3JbMZpkcs8qgSH66JSHcT8H3yy0mfq9SFbZYH+P6V37/B+NJK+PjYxT992J+ejUiBb/lrfGBUwn5Xia93c/PfzYXi829271LpE0Kh5xziI3kITODzS/huOD5IwsM+MrjitfiSEj6pi8TnsLAnXDzdnhIcwvR5FJ+w6+TsXsZHv2k5vt5H8NVHP9Hl4dMGDLHnaa8XXD0wnG3Uej0+vYIvyCe29+DrfROG+cXh81oMY4oQZpTley4+hO9dvS/e5LuRLw6fZgQdbjei2sOm2MD5u/H1uHOHkx8XiY/jSvv9/mRUZIV2+HTDh7eCPxnf5AbV6Lh7dYlz3xHt8KWz2exnvIevfualIwanjXvMl7jyHpMxlD5vwCjljoAwXCBrJAwXY99w0XN8b7D73KjiddQg8/634BNhFJEpBgjOvYjdHzebn2B3Ex/eXSd70/Advc+A0Pb8Qs3mo0plvE/gi8XWuZedtvCV+PacNu+ZO9Jr4y/CBxvOGWxlv86WCtijD/se4zHK3gYu8D2zGoLX02csS46+YPcVIYPZLmTgteCMv6n3ide55p7mdbJwqQGD9snX/sXZLLXDlzpi45cx51y/GS/2PhboerAXsIo62Qyhff9b8GkBDMp5aw1R0I2RvS3Cv4e5s18Kly4gXDoWJ0JG8wV8iFjWQbj0CiL6T40F+0sMFwjsQZMgAYGEF1xfiOi7SPuCebgXrIcT6Rii+L/Gh56yn2Ghm3KwPhV7LTDCT38LPthdapril18ELm6YMBN+WsbJ9uU2GTLzVNHGgfNMNheBG9s1EW1E8PqCaWb4+Ie5wEdNNF7DT8rQtYjrFqmiARRhksWdaf4l+LT6491ivb57lvl2bwC/X3SXe3LBj7u7f/JfgJ3Cif/kuyvtMT8Afav3z93dD/ACN/ABos0d/mFkdxa8lOzc//FC/gNehz79h9+q6U9/3P3nk94s/AL5XjXxEHkn0rD7J/5SxtFSPpoyU1JSUlJSUlJSUlJSUlJSUlJSUlJSUlJSUlJSUlJSUlJSUlJSUlJSUlJSUlJSUlJSUlJSUlJSUvoa/R/b1ZQKfguhT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054" name="AutoShape 6" descr="data:image/png;base64,iVBORw0KGgoAAAANSUhEUgAAAT4AAACfCAMAAABX0UX9AAAAwFBMVEX////1kzP1ki/1kS3//fz/9fD/+/n6nU/0ki73iiH0kCr7mEf1jiX/s4T/vJD/49P8n1j5l0D+u5X3hRf5kjX8oWH+2cP/7OH+yan/+PT/xaP3iin3ggz/8en9y63/3MT8rHH9uIb8p3L8k0n/6dv/38z7mVL+0bX8wJj4lDv+1bv7rnn6iij/49D8k0H7oVj8s375mkj9vpH7jjf+rX39hjH8jT/5gyH8pm36nl38omv8kET+y7H7eQD8p2b+u5kezg9lAAARIElEQVR4nO2ceXuivBrGMUEkIRUtKALF6hQX0Kqtc6Z23vd4vv+3OnkCQXCZbnY6zpV7/hgtEJIfWZ4lqGlKSkpKSkpKSkpKSkpKSkpKSkpKSkpKSkpKSkpKSkpKSkpKSkpKSkpKSkpKSkpKf6Tqo3781XW4XEUDt9b76kpcruoDhoOvrsTlyl99OT4909dW4p0ymgxPv7ICfnPxYIE6df7t5zhT5yur9BZdM3r9lffn3R+BaAPwdSj/aCLa+soqvUUBY1+NrwZCGT4svph/Gr6RfWJy4fiav7cqVV0CPv+63bCPH+oxevWV07Z/9efjCxhi3eOHepTO/N9bm4ouAB837pA7On6sh+mg/nurU9EF4NNGbWd1glEf0230e2tTkTGs4KPZMvxn4dM8+xSiPsId77fWpaoqvouz+yY13PjKmEEV3yUpinmfnNTQw4lF+bfogvDFk90wradBpx1OtEnytfi05pfg818y1ozJ4+M0LX3XokatJf8w7bgMo5tISxPUvq9cNx1+vxo+3p63uge1q0+2jcUisVoLVMKX9jLJavr121XLWizWi4fWNCqabPj1+HErDvAjncfIOCjf93qDVsNa8H/j5XaY1v3cPPNHA2sdhuHa2t6etNjqgzXDGIfrzUjcdPo01UYOYkNxNB5zdoiitaZ126hdsmm8Fb+OcrH16vOmRN8eEJItsmZGL8c3djLdwVm6ly5DJ3OJkWkS0hSDx7DTQTJ3oAX5IeIsJxWAXnflOvwGZnYcY+Y4rgU3iPqJQ7M/I0rc3vEVdeSy/KFSB+4Z3ZBAG5EanUG1Jgk3r1h7GMRg05Tx9UN+HWaMEIYZ+SxvLrpysxFbUm64mDu7Tw8aBFdOISIq41kkb9xOmKx2/Or9JTs4o8bAO7C3pHyAl3hs4hpZ/L7Anp9CYCDEN2yqeaSGO/wuPRfzC5vZkLUf8A5fnxdOw2WzN5k0HwjZfhK98WHjjpjNRoMeIIAH6rUPr+bNLJ51vMH4yAngdtnWfpHUOnQnogbwCVsta83LDQQ+MtUil1cy1tKQdzBX9navgRNZgt02a2TriZnEiLqfZNBEB204he8AE1T/BL4a62fFd8mx4mt05Wt2eMgVhwetHLAaWojSpriMr4FR0vUWZg2Pi2ui1g7flNbY46cgK6m+KTUPFSRO4uNzFGN5s1FtUsGHdtcLPlx8gj9GDyWppu+eW+lC2tirIB+kKEcypHLwkqluTPmME8xoDVu7Ee93dviuac39dCOmX0x7mISJG7Jf4UOMuMvBcNiQ/PolfPxYkrhEEmlD1WOr4MIPu27xmc9aPXkqJslDUkwgZFKt4IrVSB5f4azISOLTUlZLxm2E3JI9o2+pK4MxHB/7bHxRQYK07qMoigf0JD7muE0vqvuGEeXGNS7hwwObXx89SigiKDKUHYzNV3YUz7LL2Mq+1fSWmdOzUn5dz8354aqHaFiIDTITydjimhMX+Lr8YfDZkFWSG5sdPj54yYm41tnUJXI0ZXPV6XCpsd3E+5fh3g4fyxOsud1dYxxfF8ueeSXan1MXE1hPmkiLzFq5dWVNKjZugJGb3/eW34mA4ZLjqyFBu2LsfNvhS2sINz45+LfNuweeZk/4ND69VM16LxQH6BF8oxwfH2ZiehLHMvu2wPdoiM6RfentV6WSamxSOssdoAkHHAI+T+AbiRvjfqU9M4qLHsfXHFI9enblQwa38if8YrA+mgTT5uYBncR37xb4oofsetzIvFMj75lsaGj+LKcVyg5ynw+Eymj0B7QA1KMVfPdQCbSountlfB5f2cPP5edkVaZXsrqzX+HTg80YzHiaD7xj+Owk+87nHS/MgeT9SX+Uc5+vxfmkixrSwPZDWZcSkXv+BPKloT4o8DmALwZTgK2q7ZlRupvvRiFF7uwTnXfPkWNXtuEXvc+fEoIrdsgL+GxZulxM88EMHscov4wOCnzFX0oN7u4mNxtGCtn1voivJDWyB2dFy2mQuMVMRqb1z8oe2W/AFw/Ivg33S3wjbSJX4SIywnJAHF9+GlvJtvm5kUM3pVk2xcXA4MvVHDlZ72McHwx/ZO2tDcMKPs27Znz9tYITqZGPyr7Zx3dy8PqtA8f4JXzBPr7gCL5d77OO9L4Jo7n7Z/BZcMwIzNHZ4NWvuGG32gvuNKv4NL27JSZmyTDVPkHF4JUu6ml8K2lQU0rCtfsafP0cnysHr8S3rReDFy8LfPkyRq9KSPpEPlkjNOcjIryODB+YSGSfSpOCrRcPd0E/I7UYRjTpfIbPK/ENZPjtFD59kVm52LqajrQ4W3pfmPtGci2Vpkgvt7aX9WzihxslElZ0bOUNiLRjAsKGdYeAF5vj425FuO9WPFJO1LthzqQ03/U7LgfoNM9vBOZPvPB8qvied/gmuQ0yFhW226/B5+VApOEi8SGOrzBciOwVU3l2ye7Tpwzn5Vpm6PmEDrQC35Rb1Pv4poAv6nB3d1qCVZ80+J3J+VPAHWmrPmctrFfxoQLfFEsoIPtVvc+Tjpg0L3qlwq/zO9NNdsyXce6k7MPy3peN/BSzoe+HeKmV8bX38QUUfGa7RREelN2RuMnXPbY6d//rFn67JZr/Ir6svq/DV98WLu8Wno5RTqT0i/iBGKz+LHe+zVbZzOgRltGc0aQL0+PDDl+AUHt/Qusz4cXEY4qoVfb+9B5EDc8dQoiWMuaGyNxqPLTlaC7jQzt8fBxGkRelrxq8EBTJRR237TrlcI7+bEp+VpA2i4A3q/hsE4LTDAuswH5iujt8vdohvlsiDmn6hmKTzOzSKnSF+Zp1ZnzckdwZc2gXd8vwtXb40hwzdhvLxoP7ipWX4xOW7a7wWqXwwirkT24X78duxcadZEuH16JJDLaNOd/h6/OBvt+d7gl4hFxG8MBqzH3sFvNdwLufdW58xuzQnJMtNMa5cdHhj3MtIyQIFyBewqdNwmPR0jwLesSQ5CSrpkgqep2xpSJK4zdMZ4fvNjlcOjzC5BYrb+BQkyWbx76YBA3e+8yz49P07ZFUR9ZCLzdkMfT5FTk860V82vDAU6llKy+07zBNgMK99wq6CCXT6ZixLXRKf2ne1At88cI8iIfWCRiVecvslksxxWhxN2617lyYgs+Oj5ua1iFAE/BJz0DgM54Pz3oZn9ZMDnMdOMOnxftPjrr7ARJuXSPCHdeMib/Fzj0kKsFp0+rWfl/ltZxXltdRs+UybAodTaScQ6NmUk42Iu5mE2hhX7YK8qlatArLrUX8NIePKC/JMrwybmfXRN5W4tO7A1k2YjKmIjuINy0XiUnnIDoswiw1MsuMED7TOByYbt00YYJrUWffadNaTpVonAbLJCRCjf5B/v4sMuJ00A7znHiYNGap7eliss06Vpaw8u2BSxznRpxFXGs5CLg54i3bYiu+K/G1XaG5RFG3h6LsuTVtZj1x10F0ewgJdD7EmEOW6ZEsed8hTtjPcetNJgKgXi+Fsdxpzw5iAV58YNtFcTxKe72sTa9WetW8f/ksKXiXw/fiqG4UL3UUjoFTVFI3Int0H9f90rsful59FUQ/fDNE1w2flyt9XtIrHdSj6WwwmA1vjeONG03jos9wK7rs0p14+8SHnMsbDWS4pLK3JAgpnU9Onv8KdaVNMz9Tn6/neaj3Z3D6hL6812LIx8fN7E3lGmsYHqVqifwtXry1fuUiV3nnM60z4YtlkOrd+FJCRdok/rcX9PonglDg2xRRwtfJsMCGL1UL3OYa+gi+PB1USuZ8VHm0FCXvjl52s97XHFPCGHO/H92I+y58/MEmJXzGd14I+8Cm5FRabIee0WsVtQal+USX4T86ePfu7ZGY+77ne5UQax3jdw58WnqH8frd9Yyahb/Apu8du1GDkWXftuPYi21uwEg76P0vPY4IX3knMCyYCwjJsaLOgk+Lpie2y70sP+jsnNCjT/hVihpIbP14aCwfklCaz8h6/973lDixMAjCYfc6hMn9yAr7XnzuufYkNG+YDIeY8/cHeSK5qwiVNw+RD2x76hFHuDUojLLF0TkfPpScbUuHN7CyXC5dfGBbcLQ84vCy5/cXaAxYKEKUbGZkAdcMn7daz+fzdT7LlPAZE3FgkM3e8Xixnvn+Zv30NL6FoOr86WkrDgl87bQZPs2tzES/Xi8WT+KYPxnz8+aL4C2mpD1tM4TY5iNe4i6YWKK3+UDE3H/AltiZleU6cI5vlO0LM0n2RtEOX33miN3GzBEdy3ZN3Aju4GQcpv0bmE7YWgRyAd96TcQfxHC7ZqYJ/rUWbR2R3EbO295XsoMkOeZGvV6Hvc+cDz9Soh+yodYkuS0FPuXch9AB2GgwWsgQaBb4dJE+gQNYQLJhT9YTFrtd8V1oigHGwMAWc18YiiPsGzzga16IAyBnogyxTg3fVFk9+uDrYfUl7PuW6BCiTjj6kAXOF17bgMiZ8Hyvue0H+P7HgM92zTvQHGpc4IvEnzoL2DoOb0nDPgWXOq0xLN2Yzjtrzt38oeX4aqTVmkPaDMxSiW8EZTxt4RLkfAzH23U7e7ZqiD9v3v+T50MH/41q0YeIz385vrjZbE50zYclZJ5twCLgERf4Jg7n9q+mcQJiq4fY5gFLIbBBgA3iwbBtJut9/2YhcML/L/BBlMPh137n/998wduG9qQXcPX6H98o4YUs0P0CXy6ISkIc1BvjzM0q8LVgF8e9yPAjsEoAH27Vs2EvhiK8OhDelwyXUZgHhCQ+vj6JXVxX/JKbN4Rg/kCtmGVrB/ggAw29zviJRS/c4QPD8DnKuhSbHMXHP4S3JbMZpkcs8qgSH66JSHcT8H3yy0mfq9SFbZYH+P6V37/B+NJK+PjYxT992J+ejUiBb/lrfGBUwn5Xia93c/PfzYXi829271LpE0Kh5xziI3kITODzS/huOD5IwsM+MrjitfiSEj6pi8TnsLAnXDzdnhIcwvR5FJ+w6+TsXsZHv2k5vt5H8NVHP9Hl4dMGDLHnaa8XXD0wnG3Uej0+vYIvyCe29+DrfROG+cXh81oMY4oQZpTley4+hO9dvS/e5LuRLw6fZgQdbjei2sOm2MD5u/H1uHOHkx8XiY/jSvv9/mRUZIV2+HTDh7eCPxnf5AbV6Lh7dYlz3xHt8KWz2exnvIevfualIwanjXvMl7jyHpMxlD5vwCjljoAwXCBrJAwXY99w0XN8b7D73KjiddQg8/634BNhFJEpBgjOvYjdHzebn2B3Ex/eXSd70/Advc+A0Pb8Qs3mo0plvE/gi8XWuZedtvCV+PacNu+ZO9Jr4y/CBxvOGWxlv86WCtijD/se4zHK3gYu8D2zGoLX02csS46+YPcVIYPZLmTgteCMv6n3ide55p7mdbJwqQGD9snX/sXZLLXDlzpi45cx51y/GS/2PhboerAXsIo62Qyhff9b8GkBDMp5aw1R0I2RvS3Cv4e5s18Kly4gXDoWJ0JG8wV8iFjWQbj0CiL6T40F+0sMFwjsQZMgAYGEF1xfiOi7SPuCebgXrIcT6Rii+L/Gh56yn2Ghm3KwPhV7LTDCT38LPthdapril18ELm6YMBN+WsbJ9uU2GTLzVNHGgfNMNheBG9s1EW1E8PqCaWb4+Ie5wEdNNF7DT8rQtYjrFqmiARRhksWdaf4l+LT6491ivb57lvl2bwC/X3SXe3LBj7u7f/JfgJ3Cif/kuyvtMT8Afav3z93dD/ACN/ABos0d/mFkdxa8lOzc//FC/gNehz79h9+q6U9/3P3nk94s/AL5XjXxEHkn0rD7J/5SxtFSPpoyU1JSUlJSUlJSUlJSUlJSUlJSUlJSUlJSUlJSUlJSUlJSUlJSUlJSUlJSUlJSUlJSUlJSUlJSUvoa/R/b1ZQKfguhT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2057" name="Picture 9" descr="C:\Users\Freddy\Downloads\Taller-324.jpg"/>
          <p:cNvPicPr>
            <a:picLocks noChangeAspect="1" noChangeArrowheads="1"/>
          </p:cNvPicPr>
          <p:nvPr/>
        </p:nvPicPr>
        <p:blipFill>
          <a:blip r:embed="rId2" cstate="print"/>
          <a:srcRect l="7752"/>
          <a:stretch>
            <a:fillRect/>
          </a:stretch>
        </p:blipFill>
        <p:spPr bwMode="auto">
          <a:xfrm>
            <a:off x="5080903" y="3949028"/>
            <a:ext cx="4063097" cy="2936356"/>
          </a:xfrm>
          <a:prstGeom prst="rect">
            <a:avLst/>
          </a:prstGeom>
          <a:noFill/>
        </p:spPr>
      </p:pic>
      <p:pic>
        <p:nvPicPr>
          <p:cNvPr id="2058" name="Picture 10" descr="C:\Users\Freddy\Downloads\Taller-4.jpg"/>
          <p:cNvPicPr>
            <a:picLocks noChangeAspect="1" noChangeArrowheads="1"/>
          </p:cNvPicPr>
          <p:nvPr/>
        </p:nvPicPr>
        <p:blipFill>
          <a:blip r:embed="rId3" cstate="print"/>
          <a:srcRect t="13763"/>
          <a:stretch>
            <a:fillRect/>
          </a:stretch>
        </p:blipFill>
        <p:spPr bwMode="auto">
          <a:xfrm>
            <a:off x="5073412" y="2214313"/>
            <a:ext cx="4070587" cy="2334842"/>
          </a:xfrm>
          <a:prstGeom prst="rect">
            <a:avLst/>
          </a:prstGeom>
          <a:noFill/>
        </p:spPr>
      </p:pic>
      <p:pic>
        <p:nvPicPr>
          <p:cNvPr id="2056" name="Picture 8" descr="C:\Users\Freddy\Downloads\Taller-303.jpg"/>
          <p:cNvPicPr>
            <a:picLocks noChangeAspect="1" noChangeArrowheads="1"/>
          </p:cNvPicPr>
          <p:nvPr/>
        </p:nvPicPr>
        <p:blipFill>
          <a:blip r:embed="rId4" cstate="print"/>
          <a:srcRect t="8036" b="8929"/>
          <a:stretch>
            <a:fillRect/>
          </a:stretch>
        </p:blipFill>
        <p:spPr bwMode="auto">
          <a:xfrm>
            <a:off x="5076056" y="-29146"/>
            <a:ext cx="4063097" cy="2249215"/>
          </a:xfrm>
          <a:prstGeom prst="rect">
            <a:avLst/>
          </a:prstGeom>
          <a:noFill/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2420948"/>
            <a:ext cx="4173721" cy="2093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9086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Freddy\Downloads\20191009_102308.jpg"/>
          <p:cNvPicPr>
            <a:picLocks noChangeAspect="1" noChangeArrowheads="1"/>
          </p:cNvPicPr>
          <p:nvPr/>
        </p:nvPicPr>
        <p:blipFill rotWithShape="1">
          <a:blip r:embed="rId2" cstate="print"/>
          <a:srcRect l="14674" t="15509" r="32409" b="13935"/>
          <a:stretch/>
        </p:blipFill>
        <p:spPr bwMode="auto">
          <a:xfrm rot="5400000">
            <a:off x="3426538" y="2420887"/>
            <a:ext cx="2285999" cy="2286002"/>
          </a:xfrm>
          <a:prstGeom prst="rect">
            <a:avLst/>
          </a:prstGeom>
          <a:noFill/>
        </p:spPr>
      </p:pic>
      <p:pic>
        <p:nvPicPr>
          <p:cNvPr id="5" name="Picture 4" descr="C:\Users\Freddy\Downloads\20191010_183251.jpg"/>
          <p:cNvPicPr>
            <a:picLocks noChangeAspect="1" noChangeArrowheads="1"/>
          </p:cNvPicPr>
          <p:nvPr/>
        </p:nvPicPr>
        <p:blipFill rotWithShape="1">
          <a:blip r:embed="rId3" cstate="print"/>
          <a:srcRect l="30178" t="876" r="6126" b="14394"/>
          <a:stretch/>
        </p:blipFill>
        <p:spPr bwMode="auto">
          <a:xfrm>
            <a:off x="532380" y="2431657"/>
            <a:ext cx="2286000" cy="2280684"/>
          </a:xfrm>
          <a:prstGeom prst="rect">
            <a:avLst/>
          </a:prstGeom>
          <a:noFill/>
        </p:spPr>
      </p:pic>
      <p:pic>
        <p:nvPicPr>
          <p:cNvPr id="17410" name="Picture 2" descr="C:\Users\Freddy\Downloads\20191010_183149.jpg"/>
          <p:cNvPicPr>
            <a:picLocks noChangeAspect="1" noChangeArrowheads="1"/>
          </p:cNvPicPr>
          <p:nvPr/>
        </p:nvPicPr>
        <p:blipFill rotWithShape="1">
          <a:blip r:embed="rId4" cstate="print"/>
          <a:srcRect l="25023" t="6022" r="18279" b="18556"/>
          <a:stretch/>
        </p:blipFill>
        <p:spPr bwMode="auto">
          <a:xfrm>
            <a:off x="6288027" y="2431657"/>
            <a:ext cx="2286000" cy="2280684"/>
          </a:xfrm>
          <a:prstGeom prst="rect">
            <a:avLst/>
          </a:prstGeom>
          <a:noFill/>
        </p:spPr>
      </p:pic>
      <p:sp>
        <p:nvSpPr>
          <p:cNvPr id="7" name="Tekstboks 6"/>
          <p:cNvSpPr txBox="1"/>
          <p:nvPr/>
        </p:nvSpPr>
        <p:spPr>
          <a:xfrm>
            <a:off x="3264267" y="4863705"/>
            <a:ext cx="255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spc="300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Travis Oliphant</a:t>
            </a:r>
            <a:endParaRPr lang="da-DK" sz="2000" b="1" spc="300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8" name="Tekstboks 7"/>
          <p:cNvSpPr txBox="1"/>
          <p:nvPr/>
        </p:nvSpPr>
        <p:spPr>
          <a:xfrm>
            <a:off x="467544" y="4853771"/>
            <a:ext cx="237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spc="300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Lindsey Heagy</a:t>
            </a:r>
            <a:endParaRPr lang="da-DK" sz="2000" b="1" spc="300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9" name="Tekstboks 8"/>
          <p:cNvSpPr txBox="1"/>
          <p:nvPr/>
        </p:nvSpPr>
        <p:spPr>
          <a:xfrm>
            <a:off x="6276669" y="4869160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spc="300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Damián Avila</a:t>
            </a:r>
            <a:endParaRPr lang="da-DK" sz="2000" b="1" spc="300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10" name="1 Rectángulo"/>
          <p:cNvSpPr/>
          <p:nvPr/>
        </p:nvSpPr>
        <p:spPr>
          <a:xfrm>
            <a:off x="8012" y="5877272"/>
            <a:ext cx="91359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ekstboks 10"/>
          <p:cNvSpPr txBox="1"/>
          <p:nvPr/>
        </p:nvSpPr>
        <p:spPr>
          <a:xfrm>
            <a:off x="971600" y="6011996"/>
            <a:ext cx="72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hlinkClick r:id="rId5"/>
              </a:rPr>
              <a:t>https://www.youtube.com/channel/UClb88lwUvlFikmhTzVGsVGA/featured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Ubuntu Medium" panose="020B0604030602030204" pitchFamily="34" charset="0"/>
              </a:rPr>
              <a:t>"Applying sentiment analysis to your social network"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4" name="Tekstboks 3"/>
          <p:cNvSpPr txBox="1"/>
          <p:nvPr/>
        </p:nvSpPr>
        <p:spPr>
          <a:xfrm>
            <a:off x="2771800" y="4325034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What is Sentiment Analysis?</a:t>
            </a:r>
            <a:endParaRPr lang="da-DK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es-VE" sz="4000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Objectives:</a:t>
            </a:r>
            <a:endParaRPr lang="da-DK" sz="4000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77728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Understand What is Natural Language Processing y which are its applications.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Extract data from a Social Network.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Cleaning the data extracted.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Apply the Sentiment Analysis technique to 2 sets of data (Spanish - English).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Show data processed.</a:t>
            </a:r>
            <a:endParaRPr lang="en-US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es-VE" b="1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What will we need?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786" r="9723"/>
          <a:stretch/>
        </p:blipFill>
        <p:spPr>
          <a:xfrm>
            <a:off x="906334" y="2132856"/>
            <a:ext cx="2585546" cy="3152230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636912"/>
            <a:ext cx="4359758" cy="1872208"/>
          </a:xfrm>
          <a:prstGeom prst="rect">
            <a:avLst/>
          </a:prstGeom>
        </p:spPr>
      </p:pic>
      <p:sp>
        <p:nvSpPr>
          <p:cNvPr id="5" name="Tekstboks 4"/>
          <p:cNvSpPr txBox="1"/>
          <p:nvPr/>
        </p:nvSpPr>
        <p:spPr>
          <a:xfrm>
            <a:off x="1331640" y="6093296"/>
            <a:ext cx="673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</a:rPr>
              <a:t>Repository: </a:t>
            </a:r>
            <a:r>
              <a:rPr lang="da-DK" dirty="0" smtClean="0">
                <a:hlinkClick r:id="rId4"/>
              </a:rPr>
              <a:t>https://github.com/ALandazabal/PyConCo2020-workshop</a:t>
            </a:r>
            <a:endParaRPr lang="da-D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>
            <a:noAutofit/>
          </a:bodyPr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Natural </a:t>
            </a:r>
            <a:r>
              <a:rPr lang="es-VE" b="1" dirty="0" err="1" smtClean="0">
                <a:solidFill>
                  <a:srgbClr val="FC2E8B"/>
                </a:solidFill>
                <a:latin typeface="Ubuntu Medium" panose="020B0604030602030204" pitchFamily="34" charset="0"/>
              </a:rPr>
              <a:t>Languaje</a:t>
            </a:r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 </a:t>
            </a:r>
            <a:r>
              <a:rPr lang="es-VE" b="1" dirty="0" err="1" smtClean="0">
                <a:solidFill>
                  <a:srgbClr val="FC2E8B"/>
                </a:solidFill>
                <a:latin typeface="Ubuntu Medium" panose="020B0604030602030204" pitchFamily="34" charset="0"/>
              </a:rPr>
              <a:t>Processing</a:t>
            </a:r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/>
            </a:r>
            <a:b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</a:br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(NLP )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532037"/>
            <a:ext cx="8229600" cy="3921299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None/>
            </a:pPr>
            <a:r>
              <a:rPr lang="es-VE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Is the study that it try to understand, analyze, interpret and obtain mean of human languaje with a computer to will be used in data science, AI and linguistics.</a:t>
            </a:r>
          </a:p>
          <a:p>
            <a:pPr>
              <a:spcBef>
                <a:spcPts val="1000"/>
              </a:spcBef>
              <a:buNone/>
            </a:pPr>
            <a:endParaRPr lang="es-VE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  <a:buNone/>
            </a:pPr>
            <a:r>
              <a:rPr lang="es-VE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The main idea is perceive of a set of words the intention of its creator.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3728</TotalTime>
  <Words>902</Words>
  <Application>Microsoft Office PowerPoint</Application>
  <PresentationFormat>Skærmshow (4:3)</PresentationFormat>
  <Paragraphs>144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29</vt:i4>
      </vt:variant>
    </vt:vector>
  </HeadingPairs>
  <TitlesOfParts>
    <vt:vector size="30" baseType="lpstr">
      <vt:lpstr>Tema de Office</vt:lpstr>
      <vt:lpstr>Hello Hello   #PyConCo2020</vt:lpstr>
      <vt:lpstr>Angelica Landazabal</vt:lpstr>
      <vt:lpstr>Dias nummer 3</vt:lpstr>
      <vt:lpstr>Dias nummer 4</vt:lpstr>
      <vt:lpstr>Dias nummer 5</vt:lpstr>
      <vt:lpstr>"Applying sentiment analysis to your social network"</vt:lpstr>
      <vt:lpstr>Objectives:</vt:lpstr>
      <vt:lpstr>What will we need?</vt:lpstr>
      <vt:lpstr>Natural Languaje Processing (NLP )</vt:lpstr>
      <vt:lpstr>NLP applications:</vt:lpstr>
      <vt:lpstr>Dias nummer 11</vt:lpstr>
      <vt:lpstr>Steps for Sentiment Analysis:</vt:lpstr>
      <vt:lpstr>Step 1: Extract Data</vt:lpstr>
      <vt:lpstr>Step 1: Extract Data</vt:lpstr>
      <vt:lpstr>Step 1: Extract Data</vt:lpstr>
      <vt:lpstr>Step 1: Extract Data</vt:lpstr>
      <vt:lpstr>Step 1: Extract Data</vt:lpstr>
      <vt:lpstr>Step 1: Extract Data</vt:lpstr>
      <vt:lpstr>Step 2: Load Data</vt:lpstr>
      <vt:lpstr>Step 3: Clean Data</vt:lpstr>
      <vt:lpstr>Objectives:</vt:lpstr>
      <vt:lpstr>Step 4: Process Data</vt:lpstr>
      <vt:lpstr>Step 4: Process Data</vt:lpstr>
      <vt:lpstr>Step 5: ShowData</vt:lpstr>
      <vt:lpstr>Objectives:</vt:lpstr>
      <vt:lpstr>Use cases of Sentimental Analysis</vt:lpstr>
      <vt:lpstr>Sources</vt:lpstr>
      <vt:lpstr>Sources</vt:lpstr>
      <vt:lpstr>Dias nummer 29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Hello #DataPY2019!!</dc:title>
  <dc:creator>Freddy</dc:creator>
  <cp:lastModifiedBy>Freddy</cp:lastModifiedBy>
  <cp:revision>341</cp:revision>
  <dcterms:created xsi:type="dcterms:W3CDTF">2019-10-26T11:31:09Z</dcterms:created>
  <dcterms:modified xsi:type="dcterms:W3CDTF">2020-01-28T04:26:10Z</dcterms:modified>
</cp:coreProperties>
</file>